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256" r:id="rId2"/>
    <p:sldId id="270" r:id="rId3"/>
    <p:sldId id="258" r:id="rId4"/>
    <p:sldId id="276" r:id="rId5"/>
    <p:sldId id="273" r:id="rId6"/>
    <p:sldId id="261" r:id="rId7"/>
    <p:sldId id="274" r:id="rId8"/>
  </p:sldIdLst>
  <p:sldSz cx="9144000" cy="5143500" type="screen16x9"/>
  <p:notesSz cx="6858000" cy="9144000"/>
  <p:defaultText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FF"/>
    <a:srgbClr val="FFCB05"/>
    <a:srgbClr val="F77924"/>
    <a:srgbClr val="9CFF2B"/>
    <a:srgbClr val="373435"/>
    <a:srgbClr val="3C3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66" autoAdjust="0"/>
    <p:restoredTop sz="94660"/>
  </p:normalViewPr>
  <p:slideViewPr>
    <p:cSldViewPr>
      <p:cViewPr varScale="1">
        <p:scale>
          <a:sx n="85" d="100"/>
          <a:sy n="85" d="100"/>
        </p:scale>
        <p:origin x="1014"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2459AB-421B-42AA-B579-98144478C417}" type="datetimeFigureOut">
              <a:rPr lang="id-ID" smtClean="0"/>
              <a:pPr/>
              <a:t>21/12/2020</a:t>
            </a:fld>
            <a:endParaRPr lang="id-ID"/>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3142F-C031-4A27-9CD8-5F719CD2FAB5}" type="slidenum">
              <a:rPr lang="id-ID" smtClean="0"/>
              <a:pPr/>
              <a:t>‹#›</a:t>
            </a:fld>
            <a:endParaRPr lang="id-ID"/>
          </a:p>
        </p:txBody>
      </p:sp>
    </p:spTree>
  </p:cSld>
  <p:clrMap bg1="lt1" tx1="dk1" bg2="lt2" tx2="dk2" accent1="accent1" accent2="accent2" accent3="accent3" accent4="accent4" accent5="accent5" accent6="accent6" hlink="hlink" folHlink="folHlink"/>
  <p:notesStyle>
    <a:lvl1pPr marL="0" algn="l" defTabSz="822960" rtl="0" eaLnBrk="1" latinLnBrk="0" hangingPunct="1">
      <a:defRPr sz="1080" kern="1200">
        <a:solidFill>
          <a:schemeClr val="tx1"/>
        </a:solidFill>
        <a:latin typeface="+mn-lt"/>
        <a:ea typeface="+mn-ea"/>
        <a:cs typeface="+mn-cs"/>
      </a:defRPr>
    </a:lvl1pPr>
    <a:lvl2pPr marL="411480" algn="l" defTabSz="822960" rtl="0" eaLnBrk="1" latinLnBrk="0" hangingPunct="1">
      <a:defRPr sz="1080" kern="1200">
        <a:solidFill>
          <a:schemeClr val="tx1"/>
        </a:solidFill>
        <a:latin typeface="+mn-lt"/>
        <a:ea typeface="+mn-ea"/>
        <a:cs typeface="+mn-cs"/>
      </a:defRPr>
    </a:lvl2pPr>
    <a:lvl3pPr marL="822960" algn="l" defTabSz="822960" rtl="0" eaLnBrk="1" latinLnBrk="0" hangingPunct="1">
      <a:defRPr sz="1080" kern="1200">
        <a:solidFill>
          <a:schemeClr val="tx1"/>
        </a:solidFill>
        <a:latin typeface="+mn-lt"/>
        <a:ea typeface="+mn-ea"/>
        <a:cs typeface="+mn-cs"/>
      </a:defRPr>
    </a:lvl3pPr>
    <a:lvl4pPr marL="1234440" algn="l" defTabSz="822960" rtl="0" eaLnBrk="1" latinLnBrk="0" hangingPunct="1">
      <a:defRPr sz="1080" kern="1200">
        <a:solidFill>
          <a:schemeClr val="tx1"/>
        </a:solidFill>
        <a:latin typeface="+mn-lt"/>
        <a:ea typeface="+mn-ea"/>
        <a:cs typeface="+mn-cs"/>
      </a:defRPr>
    </a:lvl4pPr>
    <a:lvl5pPr marL="1645920" algn="l" defTabSz="822960" rtl="0" eaLnBrk="1" latinLnBrk="0" hangingPunct="1">
      <a:defRPr sz="1080" kern="1200">
        <a:solidFill>
          <a:schemeClr val="tx1"/>
        </a:solidFill>
        <a:latin typeface="+mn-lt"/>
        <a:ea typeface="+mn-ea"/>
        <a:cs typeface="+mn-cs"/>
      </a:defRPr>
    </a:lvl5pPr>
    <a:lvl6pPr marL="2057400" algn="l" defTabSz="822960" rtl="0" eaLnBrk="1" latinLnBrk="0" hangingPunct="1">
      <a:defRPr sz="1080" kern="1200">
        <a:solidFill>
          <a:schemeClr val="tx1"/>
        </a:solidFill>
        <a:latin typeface="+mn-lt"/>
        <a:ea typeface="+mn-ea"/>
        <a:cs typeface="+mn-cs"/>
      </a:defRPr>
    </a:lvl6pPr>
    <a:lvl7pPr marL="2468880" algn="l" defTabSz="822960" rtl="0" eaLnBrk="1" latinLnBrk="0" hangingPunct="1">
      <a:defRPr sz="1080" kern="1200">
        <a:solidFill>
          <a:schemeClr val="tx1"/>
        </a:solidFill>
        <a:latin typeface="+mn-lt"/>
        <a:ea typeface="+mn-ea"/>
        <a:cs typeface="+mn-cs"/>
      </a:defRPr>
    </a:lvl7pPr>
    <a:lvl8pPr marL="2880360" algn="l" defTabSz="822960" rtl="0" eaLnBrk="1" latinLnBrk="0" hangingPunct="1">
      <a:defRPr sz="1080" kern="1200">
        <a:solidFill>
          <a:schemeClr val="tx1"/>
        </a:solidFill>
        <a:latin typeface="+mn-lt"/>
        <a:ea typeface="+mn-ea"/>
        <a:cs typeface="+mn-cs"/>
      </a:defRPr>
    </a:lvl8pPr>
    <a:lvl9pPr marL="3291840" algn="l" defTabSz="822960"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id-ID" dirty="0"/>
          </a:p>
        </p:txBody>
      </p:sp>
      <p:sp>
        <p:nvSpPr>
          <p:cNvPr id="4" name="Slide Number Placeholder 3"/>
          <p:cNvSpPr>
            <a:spLocks noGrp="1"/>
          </p:cNvSpPr>
          <p:nvPr>
            <p:ph type="sldNum" sz="quarter" idx="10"/>
          </p:nvPr>
        </p:nvSpPr>
        <p:spPr/>
        <p:txBody>
          <a:bodyPr/>
          <a:lstStyle/>
          <a:p>
            <a:fld id="{F4C3142F-C031-4A27-9CD8-5F719CD2FAB5}" type="slidenum">
              <a:rPr lang="id-ID" smtClean="0"/>
              <a:pPr/>
              <a:t>1</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3142F-C031-4A27-9CD8-5F719CD2FAB5}" type="slidenum">
              <a:rPr lang="id-ID" smtClean="0"/>
              <a:pPr/>
              <a:t>2</a:t>
            </a:fld>
            <a:endParaRPr lang="id-ID"/>
          </a:p>
        </p:txBody>
      </p:sp>
    </p:spTree>
    <p:extLst>
      <p:ext uri="{BB962C8B-B14F-4D97-AF65-F5344CB8AC3E}">
        <p14:creationId xmlns:p14="http://schemas.microsoft.com/office/powerpoint/2010/main" val="147129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id-ID"/>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600" b="1" cap="all"/>
            </a:lvl1pPr>
          </a:lstStyle>
          <a:p>
            <a:r>
              <a:rPr lang="en-US"/>
              <a:t>Click to edit Master title style</a:t>
            </a:r>
            <a:endParaRPr lang="id-ID"/>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11480" indent="0">
              <a:buNone/>
              <a:defRPr sz="1620">
                <a:solidFill>
                  <a:schemeClr val="tx1">
                    <a:tint val="75000"/>
                  </a:schemeClr>
                </a:solidFill>
              </a:defRPr>
            </a:lvl2pPr>
            <a:lvl3pPr marL="822960" indent="0">
              <a:buNone/>
              <a:defRPr sz="1440">
                <a:solidFill>
                  <a:schemeClr val="tx1">
                    <a:tint val="75000"/>
                  </a:schemeClr>
                </a:solidFill>
              </a:defRPr>
            </a:lvl3pPr>
            <a:lvl4pPr marL="1234440" indent="0">
              <a:buNone/>
              <a:defRPr sz="1260">
                <a:solidFill>
                  <a:schemeClr val="tx1">
                    <a:tint val="75000"/>
                  </a:schemeClr>
                </a:solidFill>
              </a:defRPr>
            </a:lvl4pPr>
            <a:lvl5pPr marL="1645920" indent="0">
              <a:buNone/>
              <a:defRPr sz="1260">
                <a:solidFill>
                  <a:schemeClr val="tx1">
                    <a:tint val="75000"/>
                  </a:schemeClr>
                </a:solidFill>
              </a:defRPr>
            </a:lvl5pPr>
            <a:lvl6pPr marL="2057400" indent="0">
              <a:buNone/>
              <a:defRPr sz="1260">
                <a:solidFill>
                  <a:schemeClr val="tx1">
                    <a:tint val="75000"/>
                  </a:schemeClr>
                </a:solidFill>
              </a:defRPr>
            </a:lvl6pPr>
            <a:lvl7pPr marL="2468880" indent="0">
              <a:buNone/>
              <a:defRPr sz="1260">
                <a:solidFill>
                  <a:schemeClr val="tx1">
                    <a:tint val="75000"/>
                  </a:schemeClr>
                </a:solidFill>
              </a:defRPr>
            </a:lvl7pPr>
            <a:lvl8pPr marL="2880360" indent="0">
              <a:buNone/>
              <a:defRPr sz="1260">
                <a:solidFill>
                  <a:schemeClr val="tx1">
                    <a:tint val="75000"/>
                  </a:schemeClr>
                </a:solidFill>
              </a:defRPr>
            </a:lvl8pPr>
            <a:lvl9pPr marL="3291840" indent="0">
              <a:buNone/>
              <a:defRPr sz="12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200150"/>
            <a:ext cx="4038600" cy="3394472"/>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1" y="1200150"/>
            <a:ext cx="4038600" cy="3394472"/>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1800" b="1"/>
            </a:lvl1pPr>
          </a:lstStyle>
          <a:p>
            <a:r>
              <a:rPr lang="en-US"/>
              <a:t>Click to edit Master title style</a:t>
            </a:r>
            <a:endParaRPr lang="id-ID"/>
          </a:p>
        </p:txBody>
      </p:sp>
      <p:sp>
        <p:nvSpPr>
          <p:cNvPr id="3" name="Content Placeholder 2"/>
          <p:cNvSpPr>
            <a:spLocks noGrp="1"/>
          </p:cNvSpPr>
          <p:nvPr>
            <p:ph idx="1"/>
          </p:nvPr>
        </p:nvSpPr>
        <p:spPr>
          <a:xfrm>
            <a:off x="3575050" y="204788"/>
            <a:ext cx="5111750" cy="438983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Date Placeholder 4"/>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endParaRPr lang="id-ID"/>
          </a:p>
        </p:txBody>
      </p:sp>
      <p:sp>
        <p:nvSpPr>
          <p:cNvPr id="3" name="Picture Placeholder 2"/>
          <p:cNvSpPr>
            <a:spLocks noGrp="1"/>
          </p:cNvSpPr>
          <p:nvPr>
            <p:ph type="pic" idx="1"/>
          </p:nvPr>
        </p:nvSpPr>
        <p:spPr>
          <a:xfrm>
            <a:off x="1792288" y="459581"/>
            <a:ext cx="5486400" cy="308610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id-ID"/>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Date Placeholder 4"/>
          <p:cNvSpPr>
            <a:spLocks noGrp="1"/>
          </p:cNvSpPr>
          <p:nvPr>
            <p:ph type="dt" sz="half" idx="10"/>
          </p:nvPr>
        </p:nvSpPr>
        <p:spPr/>
        <p:txBody>
          <a:bodyPr/>
          <a:lstStyle/>
          <a:p>
            <a:fld id="{03789B20-64FF-4052-88E7-71956CA9C974}" type="datetimeFigureOut">
              <a:rPr lang="id-ID" smtClean="0"/>
              <a:pPr/>
              <a:t>21/12/2020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E5D5344-DE76-442C-ABEA-459F6AB9ABF3}" type="slidenum">
              <a:rPr lang="id-ID" smtClean="0"/>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457201" y="4767264"/>
            <a:ext cx="2133600" cy="273844"/>
          </a:xfrm>
          <a:prstGeom prst="rect">
            <a:avLst/>
          </a:prstGeom>
        </p:spPr>
        <p:txBody>
          <a:bodyPr vert="horz" lIns="91440" tIns="45720" rIns="91440" bIns="45720" rtlCol="0" anchor="ctr"/>
          <a:lstStyle>
            <a:lvl1pPr algn="l">
              <a:defRPr sz="1080">
                <a:solidFill>
                  <a:schemeClr val="tx1">
                    <a:tint val="75000"/>
                  </a:schemeClr>
                </a:solidFill>
              </a:defRPr>
            </a:lvl1pPr>
          </a:lstStyle>
          <a:p>
            <a:fld id="{03789B20-64FF-4052-88E7-71956CA9C974}" type="datetimeFigureOut">
              <a:rPr lang="id-ID" smtClean="0"/>
              <a:pPr/>
              <a:t>21/12/2020</a:t>
            </a:fld>
            <a:endParaRPr lang="id-ID"/>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080">
                <a:solidFill>
                  <a:schemeClr val="tx1">
                    <a:tint val="75000"/>
                  </a:schemeClr>
                </a:solidFill>
              </a:defRPr>
            </a:lvl1pPr>
          </a:lstStyle>
          <a:p>
            <a:fld id="{1E5D5344-DE76-442C-ABEA-459F6AB9ABF3}"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22960" rtl="0" eaLnBrk="1" latinLnBrk="0" hangingPunct="1">
        <a:spcBef>
          <a:spcPct val="0"/>
        </a:spcBef>
        <a:buNone/>
        <a:defRPr sz="3960" kern="1200">
          <a:solidFill>
            <a:schemeClr val="tx1"/>
          </a:solidFill>
          <a:latin typeface="+mj-lt"/>
          <a:ea typeface="+mj-ea"/>
          <a:cs typeface="+mj-cs"/>
        </a:defRPr>
      </a:lvl1pPr>
    </p:titleStyle>
    <p:bodyStyle>
      <a:lvl1pPr marL="308610" indent="-308610" algn="l" defTabSz="822960" rtl="0" eaLnBrk="1" latinLnBrk="0" hangingPunct="1">
        <a:spcBef>
          <a:spcPct val="20000"/>
        </a:spcBef>
        <a:buFont typeface="Arial" pitchFamily="34" charset="0"/>
        <a:buChar char="•"/>
        <a:defRPr sz="2880" kern="1200">
          <a:solidFill>
            <a:schemeClr val="tx1"/>
          </a:solidFill>
          <a:latin typeface="+mn-lt"/>
          <a:ea typeface="+mn-ea"/>
          <a:cs typeface="+mn-cs"/>
        </a:defRPr>
      </a:lvl1pPr>
      <a:lvl2pPr marL="668655" indent="-257175" algn="l" defTabSz="822960" rtl="0" eaLnBrk="1" latinLnBrk="0" hangingPunct="1">
        <a:spcBef>
          <a:spcPct val="20000"/>
        </a:spcBef>
        <a:buFont typeface="Arial" pitchFamily="34" charset="0"/>
        <a:buChar char="–"/>
        <a:defRPr sz="2520" kern="1200">
          <a:solidFill>
            <a:schemeClr val="tx1"/>
          </a:solidFill>
          <a:latin typeface="+mn-lt"/>
          <a:ea typeface="+mn-ea"/>
          <a:cs typeface="+mn-cs"/>
        </a:defRPr>
      </a:lvl2pPr>
      <a:lvl3pPr marL="1028700" indent="-205740" algn="l" defTabSz="822960"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401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66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id-ID"/>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7F64BB-2C6B-4DF7-94BA-CEA9179BC25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Shaders">
            <a:extLst>
              <a:ext uri="{FF2B5EF4-FFF2-40B4-BE49-F238E27FC236}">
                <a16:creationId xmlns:a16="http://schemas.microsoft.com/office/drawing/2014/main" id="{A932772E-5A2A-43BE-87B8-FB5C92D05EF6}"/>
              </a:ext>
            </a:extLst>
          </p:cNvPr>
          <p:cNvSpPr/>
          <p:nvPr/>
        </p:nvSpPr>
        <p:spPr>
          <a:xfrm>
            <a:off x="18505" y="-22958"/>
            <a:ext cx="9138484" cy="5143500"/>
          </a:xfrm>
          <a:prstGeom prst="rect">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1" name="Rectangle 10">
            <a:extLst>
              <a:ext uri="{FF2B5EF4-FFF2-40B4-BE49-F238E27FC236}">
                <a16:creationId xmlns:a16="http://schemas.microsoft.com/office/drawing/2014/main" id="{3892A372-8928-490C-9710-EA8AFE1F6A24}"/>
              </a:ext>
            </a:extLst>
          </p:cNvPr>
          <p:cNvSpPr/>
          <p:nvPr/>
        </p:nvSpPr>
        <p:spPr>
          <a:xfrm>
            <a:off x="-5516" y="0"/>
            <a:ext cx="9144000" cy="1102519"/>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2958"/>
            <a:ext cx="7772400" cy="1102519"/>
          </a:xfrm>
        </p:spPr>
        <p:txBody>
          <a:bodyPr/>
          <a:lstStyle/>
          <a:p>
            <a:r>
              <a:rPr lang="id-ID" dirty="0">
                <a:solidFill>
                  <a:schemeClr val="bg1"/>
                </a:solidFill>
              </a:rPr>
              <a:t>Features of Academic Writing</a:t>
            </a:r>
          </a:p>
        </p:txBody>
      </p:sp>
      <p:sp>
        <p:nvSpPr>
          <p:cNvPr id="12" name="Rectangle 11">
            <a:extLst>
              <a:ext uri="{FF2B5EF4-FFF2-40B4-BE49-F238E27FC236}">
                <a16:creationId xmlns:a16="http://schemas.microsoft.com/office/drawing/2014/main" id="{B36EFA66-4F6C-4D55-A58C-FC34FDCFBCBE}"/>
              </a:ext>
            </a:extLst>
          </p:cNvPr>
          <p:cNvSpPr/>
          <p:nvPr/>
        </p:nvSpPr>
        <p:spPr>
          <a:xfrm>
            <a:off x="-5516" y="4847651"/>
            <a:ext cx="9144000" cy="29585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p:cNvSpPr txBox="1">
            <a:spLocks/>
          </p:cNvSpPr>
          <p:nvPr/>
        </p:nvSpPr>
        <p:spPr>
          <a:xfrm>
            <a:off x="685800" y="4847651"/>
            <a:ext cx="7882429" cy="274527"/>
          </a:xfrm>
          <a:prstGeom prst="rect">
            <a:avLst/>
          </a:prstGeom>
        </p:spPr>
        <p:txBody>
          <a:bodyPr vert="horz" lIns="82296" tIns="41148" rIns="82296" bIns="41148" rtlCol="0">
            <a:noAutofit/>
          </a:bodyPr>
          <a:lstStyle/>
          <a:p>
            <a:pPr algn="ctr">
              <a:spcBef>
                <a:spcPct val="20000"/>
              </a:spcBef>
            </a:pPr>
            <a:r>
              <a:rPr lang="en-US" sz="1260" dirty="0">
                <a:solidFill>
                  <a:schemeClr val="bg1"/>
                </a:solidFill>
              </a:rPr>
              <a:t>Introduction to Academic Writing and Publication – </a:t>
            </a:r>
            <a:r>
              <a:rPr lang="en-US" sz="1260" dirty="0" err="1">
                <a:solidFill>
                  <a:schemeClr val="bg1"/>
                </a:solidFill>
              </a:rPr>
              <a:t>Yuni</a:t>
            </a:r>
            <a:r>
              <a:rPr lang="en-US" sz="1260" dirty="0">
                <a:solidFill>
                  <a:schemeClr val="bg1"/>
                </a:solidFill>
              </a:rPr>
              <a:t> Sari </a:t>
            </a:r>
            <a:r>
              <a:rPr lang="en-US" sz="1260" dirty="0" err="1">
                <a:solidFill>
                  <a:schemeClr val="bg1"/>
                </a:solidFill>
              </a:rPr>
              <a:t>Amalia</a:t>
            </a:r>
            <a:r>
              <a:rPr lang="en-US" sz="1260" dirty="0">
                <a:solidFill>
                  <a:schemeClr val="bg1"/>
                </a:solidFill>
              </a:rPr>
              <a:t>, S.S., M.A., Ph.D.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530E9CE1-DF01-447F-BBB6-C5EB074B269E}"/>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512" y="1264"/>
            <a:ext cx="8784976" cy="857250"/>
          </a:xfrm>
        </p:spPr>
        <p:txBody>
          <a:bodyPr>
            <a:normAutofit/>
          </a:bodyPr>
          <a:lstStyle/>
          <a:p>
            <a:r>
              <a:rPr lang="id-ID" sz="2520" dirty="0">
                <a:solidFill>
                  <a:schemeClr val="bg1"/>
                </a:solidFill>
                <a:cs typeface="Arial" pitchFamily="34" charset="0"/>
              </a:rPr>
              <a:t>Categories of Academic Writing Features</a:t>
            </a:r>
          </a:p>
        </p:txBody>
      </p:sp>
      <p:grpSp>
        <p:nvGrpSpPr>
          <p:cNvPr id="51" name="Content">
            <a:extLst>
              <a:ext uri="{FF2B5EF4-FFF2-40B4-BE49-F238E27FC236}">
                <a16:creationId xmlns:a16="http://schemas.microsoft.com/office/drawing/2014/main" id="{50445AD7-7C42-448C-BD0A-97B2833F4163}"/>
              </a:ext>
            </a:extLst>
          </p:cNvPr>
          <p:cNvGrpSpPr/>
          <p:nvPr/>
        </p:nvGrpSpPr>
        <p:grpSpPr>
          <a:xfrm>
            <a:off x="134438" y="851932"/>
            <a:ext cx="2751052" cy="3695036"/>
            <a:chOff x="134438" y="843401"/>
            <a:chExt cx="2751052" cy="4176622"/>
          </a:xfrm>
        </p:grpSpPr>
        <p:sp>
          <p:nvSpPr>
            <p:cNvPr id="36" name="Picture">
              <a:extLst>
                <a:ext uri="{FF2B5EF4-FFF2-40B4-BE49-F238E27FC236}">
                  <a16:creationId xmlns:a16="http://schemas.microsoft.com/office/drawing/2014/main" id="{12D1DD49-4BBF-4014-BF90-887C0E7309BA}"/>
                </a:ext>
              </a:extLst>
            </p:cNvPr>
            <p:cNvSpPr/>
            <p:nvPr/>
          </p:nvSpPr>
          <p:spPr>
            <a:xfrm>
              <a:off x="134438" y="843559"/>
              <a:ext cx="2751052" cy="4176464"/>
            </a:xfrm>
            <a:prstGeom prst="rect">
              <a:avLst/>
            </a:prstGeom>
            <a: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haders">
              <a:extLst>
                <a:ext uri="{FF2B5EF4-FFF2-40B4-BE49-F238E27FC236}">
                  <a16:creationId xmlns:a16="http://schemas.microsoft.com/office/drawing/2014/main" id="{3E09FC80-EA04-4CCD-A0EE-ECD03E7B17D5}"/>
                </a:ext>
              </a:extLst>
            </p:cNvPr>
            <p:cNvSpPr/>
            <p:nvPr/>
          </p:nvSpPr>
          <p:spPr>
            <a:xfrm>
              <a:off x="134438" y="843401"/>
              <a:ext cx="2751052" cy="4176464"/>
            </a:xfrm>
            <a:prstGeom prst="rect">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50" name="Body Box">
              <a:extLst>
                <a:ext uri="{FF2B5EF4-FFF2-40B4-BE49-F238E27FC236}">
                  <a16:creationId xmlns:a16="http://schemas.microsoft.com/office/drawing/2014/main" id="{EB0F688B-2E19-41EE-B2CD-CB7994472194}"/>
                </a:ext>
              </a:extLst>
            </p:cNvPr>
            <p:cNvSpPr/>
            <p:nvPr/>
          </p:nvSpPr>
          <p:spPr>
            <a:xfrm>
              <a:off x="134438" y="3914907"/>
              <a:ext cx="2751052" cy="1105038"/>
            </a:xfrm>
            <a:prstGeom prst="rect">
              <a:avLst/>
            </a:prstGeom>
            <a:solidFill>
              <a:srgbClr val="F77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Body">
              <a:extLst>
                <a:ext uri="{FF2B5EF4-FFF2-40B4-BE49-F238E27FC236}">
                  <a16:creationId xmlns:a16="http://schemas.microsoft.com/office/drawing/2014/main" id="{F9CB7179-4383-4C6B-BFB0-A3DB898C431F}"/>
                </a:ext>
              </a:extLst>
            </p:cNvPr>
            <p:cNvSpPr txBox="1"/>
            <p:nvPr/>
          </p:nvSpPr>
          <p:spPr>
            <a:xfrm>
              <a:off x="251520" y="4050408"/>
              <a:ext cx="2520280" cy="646331"/>
            </a:xfrm>
            <a:prstGeom prst="rect">
              <a:avLst/>
            </a:prstGeom>
            <a:noFill/>
          </p:spPr>
          <p:txBody>
            <a:bodyPr wrap="square">
              <a:spAutoFit/>
            </a:bodyPr>
            <a:lstStyle/>
            <a:p>
              <a:pPr algn="ctr"/>
              <a:r>
                <a:rPr lang="id-ID" sz="1200" dirty="0">
                  <a:solidFill>
                    <a:schemeClr val="bg1"/>
                  </a:solidFill>
                  <a:cs typeface="Arial" pitchFamily="34" charset="0"/>
                </a:rPr>
                <a:t>Main </a:t>
              </a:r>
              <a:r>
                <a:rPr lang="id-ID" sz="1200" dirty="0" err="1">
                  <a:solidFill>
                    <a:schemeClr val="bg1"/>
                  </a:solidFill>
                  <a:cs typeface="Arial" pitchFamily="34" charset="0"/>
                </a:rPr>
                <a:t>points</a:t>
              </a:r>
              <a:r>
                <a:rPr lang="id-ID" sz="1200" dirty="0">
                  <a:solidFill>
                    <a:schemeClr val="bg1"/>
                  </a:solidFill>
                  <a:cs typeface="Arial" pitchFamily="34" charset="0"/>
                </a:rPr>
                <a:t>, </a:t>
              </a:r>
              <a:r>
                <a:rPr lang="id-ID" sz="1200" dirty="0" err="1">
                  <a:solidFill>
                    <a:schemeClr val="bg1"/>
                  </a:solidFill>
                  <a:cs typeface="Arial" pitchFamily="34" charset="0"/>
                </a:rPr>
                <a:t>the</a:t>
              </a:r>
              <a:r>
                <a:rPr lang="id-ID" sz="1200" dirty="0">
                  <a:solidFill>
                    <a:schemeClr val="bg1"/>
                  </a:solidFill>
                  <a:cs typeface="Arial" pitchFamily="34" charset="0"/>
                </a:rPr>
                <a:t> </a:t>
              </a:r>
              <a:r>
                <a:rPr lang="id-ID" sz="1200" dirty="0" err="1">
                  <a:solidFill>
                    <a:schemeClr val="bg1"/>
                  </a:solidFill>
                  <a:cs typeface="Arial" pitchFamily="34" charset="0"/>
                </a:rPr>
                <a:t>use</a:t>
              </a:r>
              <a:r>
                <a:rPr lang="id-ID" sz="1200" dirty="0">
                  <a:solidFill>
                    <a:schemeClr val="bg1"/>
                  </a:solidFill>
                  <a:cs typeface="Arial" pitchFamily="34" charset="0"/>
                </a:rPr>
                <a:t> </a:t>
              </a:r>
              <a:r>
                <a:rPr lang="id-ID" sz="1200" dirty="0" err="1">
                  <a:solidFill>
                    <a:schemeClr val="bg1"/>
                  </a:solidFill>
                  <a:cs typeface="Arial" pitchFamily="34" charset="0"/>
                </a:rPr>
                <a:t>of</a:t>
              </a:r>
              <a:r>
                <a:rPr lang="id-ID" sz="1200" dirty="0">
                  <a:solidFill>
                    <a:schemeClr val="bg1"/>
                  </a:solidFill>
                  <a:cs typeface="Arial" pitchFamily="34" charset="0"/>
                </a:rPr>
                <a:t> </a:t>
              </a:r>
              <a:r>
                <a:rPr lang="id-ID" sz="1200" dirty="0" err="1">
                  <a:solidFill>
                    <a:schemeClr val="bg1"/>
                  </a:solidFill>
                  <a:cs typeface="Arial" pitchFamily="34" charset="0"/>
                </a:rPr>
                <a:t>references</a:t>
              </a:r>
              <a:r>
                <a:rPr lang="id-ID" sz="1200" dirty="0">
                  <a:solidFill>
                    <a:schemeClr val="bg1"/>
                  </a:solidFill>
                  <a:cs typeface="Arial" pitchFamily="34" charset="0"/>
                </a:rPr>
                <a:t>, </a:t>
              </a:r>
              <a:r>
                <a:rPr lang="id-ID" sz="1200" dirty="0" err="1">
                  <a:solidFill>
                    <a:schemeClr val="bg1"/>
                  </a:solidFill>
                  <a:cs typeface="Arial" pitchFamily="34" charset="0"/>
                </a:rPr>
                <a:t>determi</a:t>
              </a:r>
              <a:r>
                <a:rPr lang="en-US" sz="1200" dirty="0">
                  <a:solidFill>
                    <a:schemeClr val="bg1"/>
                  </a:solidFill>
                  <a:cs typeface="Arial" pitchFamily="34" charset="0"/>
                </a:rPr>
                <a:t>nation of </a:t>
              </a:r>
              <a:r>
                <a:rPr lang="id-ID" sz="1200" dirty="0" err="1">
                  <a:solidFill>
                    <a:schemeClr val="bg1"/>
                  </a:solidFill>
                  <a:cs typeface="Arial" pitchFamily="34" charset="0"/>
                </a:rPr>
                <a:t>the</a:t>
              </a:r>
              <a:r>
                <a:rPr lang="id-ID" sz="1200" dirty="0">
                  <a:solidFill>
                    <a:schemeClr val="bg1"/>
                  </a:solidFill>
                  <a:cs typeface="Arial" pitchFamily="34" charset="0"/>
                </a:rPr>
                <a:t> </a:t>
              </a:r>
              <a:r>
                <a:rPr lang="id-ID" sz="1200" dirty="0" err="1">
                  <a:solidFill>
                    <a:schemeClr val="bg1"/>
                  </a:solidFill>
                  <a:cs typeface="Arial" pitchFamily="34" charset="0"/>
                </a:rPr>
                <a:t>answers</a:t>
              </a:r>
              <a:r>
                <a:rPr lang="id-ID" sz="1200" dirty="0">
                  <a:solidFill>
                    <a:schemeClr val="bg1"/>
                  </a:solidFill>
                  <a:cs typeface="Arial" pitchFamily="34" charset="0"/>
                </a:rPr>
                <a:t> </a:t>
              </a:r>
              <a:r>
                <a:rPr lang="id-ID" sz="1200" dirty="0" err="1">
                  <a:solidFill>
                    <a:schemeClr val="bg1"/>
                  </a:solidFill>
                  <a:cs typeface="Arial" pitchFamily="34" charset="0"/>
                </a:rPr>
                <a:t>of</a:t>
              </a:r>
              <a:r>
                <a:rPr lang="id-ID" sz="1200" dirty="0">
                  <a:solidFill>
                    <a:schemeClr val="bg1"/>
                  </a:solidFill>
                  <a:cs typeface="Arial" pitchFamily="34" charset="0"/>
                </a:rPr>
                <a:t> </a:t>
              </a:r>
              <a:r>
                <a:rPr lang="id-ID" sz="1200" dirty="0" err="1">
                  <a:solidFill>
                    <a:schemeClr val="bg1"/>
                  </a:solidFill>
                  <a:cs typeface="Arial" pitchFamily="34" charset="0"/>
                </a:rPr>
                <a:t>questions</a:t>
              </a:r>
              <a:endParaRPr lang="id-ID" sz="1200" dirty="0">
                <a:solidFill>
                  <a:schemeClr val="bg1"/>
                </a:solidFill>
                <a:cs typeface="Arial" pitchFamily="34" charset="0"/>
              </a:endParaRPr>
            </a:p>
          </p:txBody>
        </p:sp>
        <p:sp>
          <p:nvSpPr>
            <p:cNvPr id="45" name="Title Box">
              <a:extLst>
                <a:ext uri="{FF2B5EF4-FFF2-40B4-BE49-F238E27FC236}">
                  <a16:creationId xmlns:a16="http://schemas.microsoft.com/office/drawing/2014/main" id="{333665E0-7B52-4A54-940C-C2D2FCC806B1}"/>
                </a:ext>
              </a:extLst>
            </p:cNvPr>
            <p:cNvSpPr/>
            <p:nvPr/>
          </p:nvSpPr>
          <p:spPr>
            <a:xfrm>
              <a:off x="134438" y="843401"/>
              <a:ext cx="2751052" cy="720237"/>
            </a:xfrm>
            <a:prstGeom prst="rect">
              <a:avLst/>
            </a:prstGeom>
            <a:solidFill>
              <a:srgbClr val="F77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a:extLst>
                <a:ext uri="{FF2B5EF4-FFF2-40B4-BE49-F238E27FC236}">
                  <a16:creationId xmlns:a16="http://schemas.microsoft.com/office/drawing/2014/main" id="{305D54B1-2463-4E98-B6E6-1DD4D178BBDE}"/>
                </a:ext>
              </a:extLst>
            </p:cNvPr>
            <p:cNvSpPr txBox="1"/>
            <p:nvPr/>
          </p:nvSpPr>
          <p:spPr>
            <a:xfrm>
              <a:off x="251520" y="972687"/>
              <a:ext cx="2520280" cy="461665"/>
            </a:xfrm>
            <a:prstGeom prst="rect">
              <a:avLst/>
            </a:prstGeom>
            <a:noFill/>
          </p:spPr>
          <p:txBody>
            <a:bodyPr wrap="square">
              <a:spAutoFit/>
            </a:bodyPr>
            <a:lstStyle/>
            <a:p>
              <a:pPr algn="ctr"/>
              <a:r>
                <a:rPr lang="id-ID" sz="2400" dirty="0" err="1">
                  <a:solidFill>
                    <a:schemeClr val="bg1"/>
                  </a:solidFill>
                  <a:latin typeface="Nunito Sans ExtraBold" panose="00000900000000000000" pitchFamily="2" charset="0"/>
                  <a:cs typeface="Arial" pitchFamily="34" charset="0"/>
                </a:rPr>
                <a:t>Content</a:t>
              </a:r>
              <a:endParaRPr lang="en-US" sz="2400" dirty="0">
                <a:latin typeface="Nunito Sans ExtraBold" panose="00000900000000000000" pitchFamily="2" charset="0"/>
              </a:endParaRPr>
            </a:p>
          </p:txBody>
        </p:sp>
      </p:grpSp>
      <p:grpSp>
        <p:nvGrpSpPr>
          <p:cNvPr id="52" name="Organisation">
            <a:extLst>
              <a:ext uri="{FF2B5EF4-FFF2-40B4-BE49-F238E27FC236}">
                <a16:creationId xmlns:a16="http://schemas.microsoft.com/office/drawing/2014/main" id="{D0B6F986-B99C-4E32-B8F6-393DCC112629}"/>
              </a:ext>
            </a:extLst>
          </p:cNvPr>
          <p:cNvGrpSpPr/>
          <p:nvPr/>
        </p:nvGrpSpPr>
        <p:grpSpPr>
          <a:xfrm>
            <a:off x="3209941" y="820790"/>
            <a:ext cx="2751052" cy="3695176"/>
            <a:chOff x="134438" y="843401"/>
            <a:chExt cx="2751052" cy="4176622"/>
          </a:xfrm>
        </p:grpSpPr>
        <p:sp>
          <p:nvSpPr>
            <p:cNvPr id="53" name="Picture">
              <a:extLst>
                <a:ext uri="{FF2B5EF4-FFF2-40B4-BE49-F238E27FC236}">
                  <a16:creationId xmlns:a16="http://schemas.microsoft.com/office/drawing/2014/main" id="{FF1E8E57-15A7-44EB-9C42-91CD3EF5E14D}"/>
                </a:ext>
              </a:extLst>
            </p:cNvPr>
            <p:cNvSpPr/>
            <p:nvPr/>
          </p:nvSpPr>
          <p:spPr>
            <a:xfrm>
              <a:off x="134438" y="843559"/>
              <a:ext cx="2751052" cy="4176464"/>
            </a:xfrm>
            <a:prstGeom prst="rect">
              <a:avLst/>
            </a:prstGeom>
            <a:blipFill>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haders">
              <a:extLst>
                <a:ext uri="{FF2B5EF4-FFF2-40B4-BE49-F238E27FC236}">
                  <a16:creationId xmlns:a16="http://schemas.microsoft.com/office/drawing/2014/main" id="{F7BE233A-16E4-433C-BD36-1136F625A7D6}"/>
                </a:ext>
              </a:extLst>
            </p:cNvPr>
            <p:cNvSpPr/>
            <p:nvPr/>
          </p:nvSpPr>
          <p:spPr>
            <a:xfrm>
              <a:off x="134438" y="843401"/>
              <a:ext cx="2751052" cy="4176464"/>
            </a:xfrm>
            <a:prstGeom prst="rect">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55" name="Body Box">
              <a:extLst>
                <a:ext uri="{FF2B5EF4-FFF2-40B4-BE49-F238E27FC236}">
                  <a16:creationId xmlns:a16="http://schemas.microsoft.com/office/drawing/2014/main" id="{C3EFD504-5811-403B-ADD4-823D445D18F4}"/>
                </a:ext>
              </a:extLst>
            </p:cNvPr>
            <p:cNvSpPr/>
            <p:nvPr/>
          </p:nvSpPr>
          <p:spPr>
            <a:xfrm>
              <a:off x="134438" y="3914907"/>
              <a:ext cx="2751052" cy="1105038"/>
            </a:xfrm>
            <a:prstGeom prst="rect">
              <a:avLst/>
            </a:prstGeom>
            <a:solidFill>
              <a:srgbClr val="00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Body">
              <a:extLst>
                <a:ext uri="{FF2B5EF4-FFF2-40B4-BE49-F238E27FC236}">
                  <a16:creationId xmlns:a16="http://schemas.microsoft.com/office/drawing/2014/main" id="{48E367CB-5DDB-47E3-8CEC-CBBD09EE6437}"/>
                </a:ext>
              </a:extLst>
            </p:cNvPr>
            <p:cNvSpPr txBox="1"/>
            <p:nvPr/>
          </p:nvSpPr>
          <p:spPr>
            <a:xfrm>
              <a:off x="251520" y="4040919"/>
              <a:ext cx="2520280" cy="830997"/>
            </a:xfrm>
            <a:prstGeom prst="rect">
              <a:avLst/>
            </a:prstGeom>
            <a:noFill/>
          </p:spPr>
          <p:txBody>
            <a:bodyPr wrap="square">
              <a:spAutoFit/>
            </a:bodyPr>
            <a:lstStyle/>
            <a:p>
              <a:pPr algn="ctr"/>
              <a:r>
                <a:rPr lang="en-US" sz="1200" dirty="0">
                  <a:solidFill>
                    <a:schemeClr val="bg1"/>
                  </a:solidFill>
                  <a:cs typeface="Arial" pitchFamily="34" charset="0"/>
                </a:rPr>
                <a:t>Arrangement of ideas, structured &amp; well-organized paragraphs, hooked introduction, good conclusion</a:t>
              </a:r>
              <a:endParaRPr lang="id-ID" sz="1200" dirty="0">
                <a:solidFill>
                  <a:schemeClr val="bg1"/>
                </a:solidFill>
                <a:cs typeface="Arial" pitchFamily="34" charset="0"/>
              </a:endParaRPr>
            </a:p>
          </p:txBody>
        </p:sp>
        <p:sp>
          <p:nvSpPr>
            <p:cNvPr id="57" name="Title Box">
              <a:extLst>
                <a:ext uri="{FF2B5EF4-FFF2-40B4-BE49-F238E27FC236}">
                  <a16:creationId xmlns:a16="http://schemas.microsoft.com/office/drawing/2014/main" id="{34E530F2-704B-4B49-8014-B88D3A618AEF}"/>
                </a:ext>
              </a:extLst>
            </p:cNvPr>
            <p:cNvSpPr/>
            <p:nvPr/>
          </p:nvSpPr>
          <p:spPr>
            <a:xfrm>
              <a:off x="134438" y="843401"/>
              <a:ext cx="2751052" cy="720237"/>
            </a:xfrm>
            <a:prstGeom prst="rect">
              <a:avLst/>
            </a:prstGeom>
            <a:solidFill>
              <a:srgbClr val="00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a:extLst>
                <a:ext uri="{FF2B5EF4-FFF2-40B4-BE49-F238E27FC236}">
                  <a16:creationId xmlns:a16="http://schemas.microsoft.com/office/drawing/2014/main" id="{843F1DC1-172F-4E48-9251-AAB8F32B5F14}"/>
                </a:ext>
              </a:extLst>
            </p:cNvPr>
            <p:cNvSpPr txBox="1"/>
            <p:nvPr/>
          </p:nvSpPr>
          <p:spPr>
            <a:xfrm>
              <a:off x="251520" y="972687"/>
              <a:ext cx="2520280" cy="461665"/>
            </a:xfrm>
            <a:prstGeom prst="rect">
              <a:avLst/>
            </a:prstGeom>
            <a:noFill/>
          </p:spPr>
          <p:txBody>
            <a:bodyPr wrap="square">
              <a:spAutoFit/>
            </a:bodyPr>
            <a:lstStyle/>
            <a:p>
              <a:pPr algn="ctr"/>
              <a:r>
                <a:rPr lang="id-ID" sz="2400" dirty="0" err="1">
                  <a:solidFill>
                    <a:schemeClr val="bg1"/>
                  </a:solidFill>
                  <a:latin typeface="Nunito Sans ExtraBold" panose="00000900000000000000" pitchFamily="2" charset="0"/>
                  <a:cs typeface="Arial" pitchFamily="34" charset="0"/>
                </a:rPr>
                <a:t>Organisation</a:t>
              </a:r>
              <a:endParaRPr lang="en-US" sz="2400" dirty="0">
                <a:latin typeface="Nunito Sans ExtraBold" panose="00000900000000000000" pitchFamily="2" charset="0"/>
              </a:endParaRPr>
            </a:p>
          </p:txBody>
        </p:sp>
      </p:grpSp>
      <p:grpSp>
        <p:nvGrpSpPr>
          <p:cNvPr id="59" name="Language">
            <a:extLst>
              <a:ext uri="{FF2B5EF4-FFF2-40B4-BE49-F238E27FC236}">
                <a16:creationId xmlns:a16="http://schemas.microsoft.com/office/drawing/2014/main" id="{7F33C632-33CD-4EA1-9941-5BAD9BA5BF2C}"/>
              </a:ext>
            </a:extLst>
          </p:cNvPr>
          <p:cNvGrpSpPr/>
          <p:nvPr/>
        </p:nvGrpSpPr>
        <p:grpSpPr>
          <a:xfrm>
            <a:off x="6285444" y="820790"/>
            <a:ext cx="2751052" cy="3695036"/>
            <a:chOff x="134438" y="843401"/>
            <a:chExt cx="2751052" cy="4176622"/>
          </a:xfrm>
        </p:grpSpPr>
        <p:sp>
          <p:nvSpPr>
            <p:cNvPr id="60" name="Picture">
              <a:extLst>
                <a:ext uri="{FF2B5EF4-FFF2-40B4-BE49-F238E27FC236}">
                  <a16:creationId xmlns:a16="http://schemas.microsoft.com/office/drawing/2014/main" id="{6EC7AF58-B135-4316-AD89-A38EF0BCE730}"/>
                </a:ext>
              </a:extLst>
            </p:cNvPr>
            <p:cNvSpPr/>
            <p:nvPr/>
          </p:nvSpPr>
          <p:spPr>
            <a:xfrm>
              <a:off x="134438" y="843559"/>
              <a:ext cx="2751052" cy="4176464"/>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haders">
              <a:extLst>
                <a:ext uri="{FF2B5EF4-FFF2-40B4-BE49-F238E27FC236}">
                  <a16:creationId xmlns:a16="http://schemas.microsoft.com/office/drawing/2014/main" id="{89E641C5-3390-4F77-9DA2-25D086404E62}"/>
                </a:ext>
              </a:extLst>
            </p:cNvPr>
            <p:cNvSpPr/>
            <p:nvPr/>
          </p:nvSpPr>
          <p:spPr>
            <a:xfrm>
              <a:off x="134438" y="843401"/>
              <a:ext cx="2751052" cy="4176464"/>
            </a:xfrm>
            <a:prstGeom prst="rect">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62" name="Body Box">
              <a:extLst>
                <a:ext uri="{FF2B5EF4-FFF2-40B4-BE49-F238E27FC236}">
                  <a16:creationId xmlns:a16="http://schemas.microsoft.com/office/drawing/2014/main" id="{BE9B47BC-FFDE-4A0A-B542-096DA0572C6B}"/>
                </a:ext>
              </a:extLst>
            </p:cNvPr>
            <p:cNvSpPr/>
            <p:nvPr/>
          </p:nvSpPr>
          <p:spPr>
            <a:xfrm>
              <a:off x="134438" y="3914907"/>
              <a:ext cx="2751052" cy="1105038"/>
            </a:xfrm>
            <a:prstGeom prst="rect">
              <a:avLst/>
            </a:prstGeom>
            <a:solidFill>
              <a:srgbClr val="373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Body">
              <a:extLst>
                <a:ext uri="{FF2B5EF4-FFF2-40B4-BE49-F238E27FC236}">
                  <a16:creationId xmlns:a16="http://schemas.microsoft.com/office/drawing/2014/main" id="{C6B0AD30-4056-4F35-98BC-B05EAFA89082}"/>
                </a:ext>
              </a:extLst>
            </p:cNvPr>
            <p:cNvSpPr txBox="1"/>
            <p:nvPr/>
          </p:nvSpPr>
          <p:spPr>
            <a:xfrm>
              <a:off x="251520" y="4040920"/>
              <a:ext cx="2520280" cy="830997"/>
            </a:xfrm>
            <a:prstGeom prst="rect">
              <a:avLst/>
            </a:prstGeom>
            <a:noFill/>
          </p:spPr>
          <p:txBody>
            <a:bodyPr wrap="square">
              <a:spAutoFit/>
            </a:bodyPr>
            <a:lstStyle/>
            <a:p>
              <a:pPr algn="ctr"/>
              <a:r>
                <a:rPr lang="en-US" sz="1200" dirty="0">
                  <a:solidFill>
                    <a:schemeClr val="bg1"/>
                  </a:solidFill>
                  <a:cs typeface="Arial" pitchFamily="34" charset="0"/>
                </a:rPr>
                <a:t>Well-written, accurate grammar, good spelling, impersonal style, long and complex sentences, formal academic style</a:t>
              </a:r>
              <a:endParaRPr lang="id-ID" sz="1200" dirty="0">
                <a:solidFill>
                  <a:schemeClr val="bg1"/>
                </a:solidFill>
                <a:cs typeface="Arial" pitchFamily="34" charset="0"/>
              </a:endParaRPr>
            </a:p>
          </p:txBody>
        </p:sp>
        <p:sp>
          <p:nvSpPr>
            <p:cNvPr id="64" name="Title Box">
              <a:extLst>
                <a:ext uri="{FF2B5EF4-FFF2-40B4-BE49-F238E27FC236}">
                  <a16:creationId xmlns:a16="http://schemas.microsoft.com/office/drawing/2014/main" id="{B53121A8-AE33-49C9-94D5-9E97C3D81629}"/>
                </a:ext>
              </a:extLst>
            </p:cNvPr>
            <p:cNvSpPr/>
            <p:nvPr/>
          </p:nvSpPr>
          <p:spPr>
            <a:xfrm>
              <a:off x="134438" y="843401"/>
              <a:ext cx="2751052" cy="720237"/>
            </a:xfrm>
            <a:prstGeom prst="rect">
              <a:avLst/>
            </a:prstGeom>
            <a:solidFill>
              <a:srgbClr val="373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a:extLst>
                <a:ext uri="{FF2B5EF4-FFF2-40B4-BE49-F238E27FC236}">
                  <a16:creationId xmlns:a16="http://schemas.microsoft.com/office/drawing/2014/main" id="{E5384B96-3452-4C15-BE58-138EAD43D099}"/>
                </a:ext>
              </a:extLst>
            </p:cNvPr>
            <p:cNvSpPr txBox="1"/>
            <p:nvPr/>
          </p:nvSpPr>
          <p:spPr>
            <a:xfrm>
              <a:off x="251520" y="972687"/>
              <a:ext cx="2520280" cy="461665"/>
            </a:xfrm>
            <a:prstGeom prst="rect">
              <a:avLst/>
            </a:prstGeom>
            <a:noFill/>
          </p:spPr>
          <p:txBody>
            <a:bodyPr wrap="square">
              <a:spAutoFit/>
            </a:bodyPr>
            <a:lstStyle/>
            <a:p>
              <a:pPr algn="ctr"/>
              <a:r>
                <a:rPr lang="id-ID" sz="2400" dirty="0" err="1">
                  <a:solidFill>
                    <a:schemeClr val="bg1"/>
                  </a:solidFill>
                  <a:latin typeface="Nunito Sans ExtraBold" panose="00000900000000000000" pitchFamily="2" charset="0"/>
                  <a:cs typeface="Arial" pitchFamily="34" charset="0"/>
                </a:rPr>
                <a:t>Language</a:t>
              </a:r>
              <a:endParaRPr lang="en-US" sz="2400" dirty="0">
                <a:latin typeface="Nunito Sans ExtraBold" panose="00000900000000000000" pitchFamily="2" charset="0"/>
              </a:endParaRPr>
            </a:p>
          </p:txBody>
        </p:sp>
      </p:grpSp>
      <p:grpSp>
        <p:nvGrpSpPr>
          <p:cNvPr id="28" name="Group 27">
            <a:extLst>
              <a:ext uri="{FF2B5EF4-FFF2-40B4-BE49-F238E27FC236}">
                <a16:creationId xmlns:a16="http://schemas.microsoft.com/office/drawing/2014/main" id="{7EBA83DB-54EE-4FAC-9F7F-CA6CC42FDB0F}"/>
              </a:ext>
            </a:extLst>
          </p:cNvPr>
          <p:cNvGrpSpPr/>
          <p:nvPr/>
        </p:nvGrpSpPr>
        <p:grpSpPr>
          <a:xfrm>
            <a:off x="3563888" y="4627312"/>
            <a:ext cx="2532737" cy="305931"/>
            <a:chOff x="242788" y="5520328"/>
            <a:chExt cx="3208365" cy="369332"/>
          </a:xfrm>
        </p:grpSpPr>
        <p:pic>
          <p:nvPicPr>
            <p:cNvPr id="29" name="Picture 28">
              <a:extLst>
                <a:ext uri="{FF2B5EF4-FFF2-40B4-BE49-F238E27FC236}">
                  <a16:creationId xmlns:a16="http://schemas.microsoft.com/office/drawing/2014/main" id="{D31F2271-735D-4D61-80D1-F73AC3E295E9}"/>
                </a:ext>
              </a:extLst>
            </p:cNvPr>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30" name="TextBox 29">
              <a:extLst>
                <a:ext uri="{FF2B5EF4-FFF2-40B4-BE49-F238E27FC236}">
                  <a16:creationId xmlns:a16="http://schemas.microsoft.com/office/drawing/2014/main" id="{44F8B3C6-92DE-4B00-80C2-7C906468CF65}"/>
                </a:ext>
              </a:extLst>
            </p:cNvPr>
            <p:cNvSpPr txBox="1"/>
            <p:nvPr/>
          </p:nvSpPr>
          <p:spPr>
            <a:xfrm>
              <a:off x="607655" y="5520328"/>
              <a:ext cx="2843498" cy="369332"/>
            </a:xfrm>
            <a:prstGeom prst="rect">
              <a:avLst/>
            </a:prstGeom>
            <a:noFill/>
          </p:spPr>
          <p:txBody>
            <a:bodyPr wrap="square" rtlCol="0">
              <a:spAutoFit/>
            </a:bodyPr>
            <a:lstStyle/>
            <a:p>
              <a:r>
                <a:rPr lang="en-US" sz="1800" dirty="0">
                  <a:solidFill>
                    <a:schemeClr val="bg1"/>
                  </a:solidFill>
                </a:rPr>
                <a:t>YUNI SARI AMALIA</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G">
            <a:extLst>
              <a:ext uri="{FF2B5EF4-FFF2-40B4-BE49-F238E27FC236}">
                <a16:creationId xmlns:a16="http://schemas.microsoft.com/office/drawing/2014/main" id="{9D101698-4634-4768-A8DE-CF316723A550}"/>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27784" y="95169"/>
            <a:ext cx="6419096" cy="857250"/>
          </a:xfrm>
        </p:spPr>
        <p:txBody>
          <a:bodyPr>
            <a:normAutofit/>
          </a:bodyPr>
          <a:lstStyle/>
          <a:p>
            <a:pPr algn="l"/>
            <a:r>
              <a:rPr lang="en-US" sz="2160" dirty="0">
                <a:solidFill>
                  <a:schemeClr val="bg1"/>
                </a:solidFill>
                <a:cs typeface="Arial" pitchFamily="34" charset="0"/>
              </a:rPr>
              <a:t>The </a:t>
            </a:r>
            <a:r>
              <a:rPr lang="id-ID" sz="2160" dirty="0">
                <a:solidFill>
                  <a:schemeClr val="bg1"/>
                </a:solidFill>
                <a:cs typeface="Arial" pitchFamily="34" charset="0"/>
              </a:rPr>
              <a:t>M</a:t>
            </a:r>
            <a:r>
              <a:rPr lang="en-US" sz="2160" dirty="0" err="1">
                <a:solidFill>
                  <a:schemeClr val="bg1"/>
                </a:solidFill>
                <a:cs typeface="Arial" pitchFamily="34" charset="0"/>
              </a:rPr>
              <a:t>ain</a:t>
            </a:r>
            <a:r>
              <a:rPr lang="en-US" sz="2160" dirty="0">
                <a:solidFill>
                  <a:schemeClr val="bg1"/>
                </a:solidFill>
                <a:cs typeface="Arial" pitchFamily="34" charset="0"/>
              </a:rPr>
              <a:t> </a:t>
            </a:r>
            <a:r>
              <a:rPr lang="id-ID" sz="2160" dirty="0">
                <a:solidFill>
                  <a:schemeClr val="bg1"/>
                </a:solidFill>
                <a:cs typeface="Arial" pitchFamily="34" charset="0"/>
              </a:rPr>
              <a:t>F</a:t>
            </a:r>
            <a:r>
              <a:rPr lang="en-US" sz="2160" dirty="0" err="1">
                <a:solidFill>
                  <a:schemeClr val="bg1"/>
                </a:solidFill>
                <a:cs typeface="Arial" pitchFamily="34" charset="0"/>
              </a:rPr>
              <a:t>eatures</a:t>
            </a:r>
            <a:r>
              <a:rPr lang="en-US" sz="2160" dirty="0">
                <a:solidFill>
                  <a:schemeClr val="bg1"/>
                </a:solidFill>
                <a:cs typeface="Arial" pitchFamily="34" charset="0"/>
              </a:rPr>
              <a:t> of </a:t>
            </a:r>
            <a:r>
              <a:rPr lang="id-ID" sz="2160" dirty="0">
                <a:solidFill>
                  <a:schemeClr val="bg1"/>
                </a:solidFill>
                <a:cs typeface="Arial" pitchFamily="34" charset="0"/>
              </a:rPr>
              <a:t>A</a:t>
            </a:r>
            <a:r>
              <a:rPr lang="en-US" sz="2160" dirty="0" err="1">
                <a:solidFill>
                  <a:schemeClr val="bg1"/>
                </a:solidFill>
                <a:cs typeface="Arial" pitchFamily="34" charset="0"/>
              </a:rPr>
              <a:t>cademic</a:t>
            </a:r>
            <a:r>
              <a:rPr lang="en-US" sz="2160" dirty="0">
                <a:solidFill>
                  <a:schemeClr val="bg1"/>
                </a:solidFill>
                <a:cs typeface="Arial" pitchFamily="34" charset="0"/>
              </a:rPr>
              <a:t> </a:t>
            </a:r>
            <a:r>
              <a:rPr lang="id-ID" sz="2160" dirty="0">
                <a:solidFill>
                  <a:schemeClr val="bg1"/>
                </a:solidFill>
                <a:cs typeface="Arial" pitchFamily="34" charset="0"/>
              </a:rPr>
              <a:t>Writing (Bailey, 2015)</a:t>
            </a:r>
          </a:p>
        </p:txBody>
      </p:sp>
      <p:sp>
        <p:nvSpPr>
          <p:cNvPr id="3" name="Content Placeholder 2"/>
          <p:cNvSpPr>
            <a:spLocks noGrp="1"/>
          </p:cNvSpPr>
          <p:nvPr>
            <p:ph idx="1"/>
          </p:nvPr>
        </p:nvSpPr>
        <p:spPr>
          <a:xfrm>
            <a:off x="2627784" y="1059582"/>
            <a:ext cx="6419096" cy="3986222"/>
          </a:xfrm>
        </p:spPr>
        <p:txBody>
          <a:bodyPr numCol="1">
            <a:normAutofit/>
          </a:bodyPr>
          <a:lstStyle/>
          <a:p>
            <a:pPr algn="just"/>
            <a:r>
              <a:rPr lang="id-ID" sz="1620" b="1" dirty="0">
                <a:solidFill>
                  <a:schemeClr val="bg1"/>
                </a:solidFill>
                <a:effectLst>
                  <a:outerShdw blurRad="38100" dist="38100" dir="2700000" algn="tl">
                    <a:srgbClr val="000000">
                      <a:alpha val="43137"/>
                    </a:srgbClr>
                  </a:outerShdw>
                </a:effectLst>
                <a:cs typeface="Arial" pitchFamily="34" charset="0"/>
              </a:rPr>
              <a:t>Formal vocabulary: </a:t>
            </a:r>
            <a:r>
              <a:rPr lang="id-ID" sz="1620" dirty="0">
                <a:solidFill>
                  <a:schemeClr val="bg1"/>
                </a:solidFill>
                <a:cs typeface="Arial" pitchFamily="34" charset="0"/>
              </a:rPr>
              <a:t>It does not have slang or idiomatic language, there </a:t>
            </a:r>
            <a:r>
              <a:rPr lang="en-US" sz="1620" dirty="0">
                <a:solidFill>
                  <a:schemeClr val="bg1"/>
                </a:solidFill>
                <a:cs typeface="Arial" pitchFamily="34" charset="0"/>
              </a:rPr>
              <a:t>are</a:t>
            </a:r>
            <a:r>
              <a:rPr lang="id-ID" sz="1620" dirty="0">
                <a:solidFill>
                  <a:schemeClr val="bg1"/>
                </a:solidFill>
                <a:cs typeface="Arial" pitchFamily="34" charset="0"/>
              </a:rPr>
              <a:t> no contractions or abbreviations, it is different from other writing genres, </a:t>
            </a:r>
            <a:r>
              <a:rPr lang="en-US" sz="1620" dirty="0">
                <a:solidFill>
                  <a:schemeClr val="bg1"/>
                </a:solidFill>
                <a:cs typeface="Arial" pitchFamily="34" charset="0"/>
              </a:rPr>
              <a:t>and </a:t>
            </a:r>
            <a:r>
              <a:rPr lang="id-ID" sz="1620" dirty="0">
                <a:solidFill>
                  <a:schemeClr val="bg1"/>
                </a:solidFill>
                <a:cs typeface="Arial" pitchFamily="34" charset="0"/>
              </a:rPr>
              <a:t>it has a distintive </a:t>
            </a:r>
            <a:r>
              <a:rPr lang="en-US" sz="1620" dirty="0">
                <a:solidFill>
                  <a:schemeClr val="bg1"/>
                </a:solidFill>
                <a:cs typeface="Arial" pitchFamily="34" charset="0"/>
              </a:rPr>
              <a:t>and</a:t>
            </a:r>
            <a:r>
              <a:rPr lang="id-ID" sz="1620" dirty="0">
                <a:solidFill>
                  <a:schemeClr val="bg1"/>
                </a:solidFill>
                <a:cs typeface="Arial" pitchFamily="34" charset="0"/>
              </a:rPr>
              <a:t> specialized vocabulary.</a:t>
            </a:r>
            <a:endParaRPr lang="id-ID" sz="1620" b="1" dirty="0">
              <a:solidFill>
                <a:schemeClr val="bg1"/>
              </a:solidFill>
              <a:cs typeface="Arial" pitchFamily="34" charset="0"/>
            </a:endParaRPr>
          </a:p>
          <a:p>
            <a:pPr algn="just"/>
            <a:r>
              <a:rPr lang="id-ID" sz="1620" b="1" dirty="0">
                <a:solidFill>
                  <a:schemeClr val="bg1"/>
                </a:solidFill>
                <a:effectLst>
                  <a:outerShdw blurRad="38100" dist="38100" dir="2700000" algn="tl">
                    <a:srgbClr val="000000">
                      <a:alpha val="43137"/>
                    </a:srgbClr>
                  </a:outerShdw>
                </a:effectLst>
                <a:cs typeface="Arial" pitchFamily="34" charset="0"/>
              </a:rPr>
              <a:t>Use of references: </a:t>
            </a:r>
            <a:r>
              <a:rPr lang="id-ID" sz="1620" dirty="0">
                <a:solidFill>
                  <a:schemeClr val="bg1"/>
                </a:solidFill>
                <a:cs typeface="Arial" pitchFamily="34" charset="0"/>
              </a:rPr>
              <a:t>The writers try to support arguments and key ideas with evidences</a:t>
            </a:r>
            <a:r>
              <a:rPr lang="en-US" sz="1620" dirty="0">
                <a:solidFill>
                  <a:schemeClr val="bg1"/>
                </a:solidFill>
                <a:cs typeface="Arial" pitchFamily="34" charset="0"/>
              </a:rPr>
              <a:t>. I</a:t>
            </a:r>
            <a:r>
              <a:rPr lang="id-ID" sz="1620" dirty="0">
                <a:solidFill>
                  <a:schemeClr val="bg1"/>
                </a:solidFill>
                <a:cs typeface="Arial" pitchFamily="34" charset="0"/>
              </a:rPr>
              <a:t>t contains references to other researchers in the same academic fields.</a:t>
            </a:r>
            <a:endParaRPr lang="id-ID" sz="1620" b="1" dirty="0">
              <a:solidFill>
                <a:schemeClr val="bg1"/>
              </a:solidFill>
              <a:cs typeface="Arial" pitchFamily="34" charset="0"/>
            </a:endParaRPr>
          </a:p>
          <a:p>
            <a:pPr algn="just"/>
            <a:r>
              <a:rPr lang="id-ID" sz="1620" b="1" dirty="0">
                <a:solidFill>
                  <a:schemeClr val="bg1"/>
                </a:solidFill>
                <a:effectLst>
                  <a:outerShdw blurRad="38100" dist="38100" dir="2700000" algn="tl">
                    <a:srgbClr val="000000">
                      <a:alpha val="43137"/>
                    </a:srgbClr>
                  </a:outerShdw>
                </a:effectLst>
                <a:cs typeface="Arial" pitchFamily="34" charset="0"/>
              </a:rPr>
              <a:t>Impersonal style: </a:t>
            </a:r>
            <a:r>
              <a:rPr lang="id-ID" sz="1620" dirty="0">
                <a:solidFill>
                  <a:schemeClr val="bg1"/>
                </a:solidFill>
                <a:cs typeface="Arial" pitchFamily="34" charset="0"/>
              </a:rPr>
              <a:t>It has no subjective expression, </a:t>
            </a:r>
            <a:r>
              <a:rPr lang="en-US" sz="1620" dirty="0">
                <a:solidFill>
                  <a:schemeClr val="bg1"/>
                </a:solidFill>
                <a:cs typeface="Arial" pitchFamily="34" charset="0"/>
              </a:rPr>
              <a:t>emphasis towards the objectivity </a:t>
            </a:r>
            <a:r>
              <a:rPr lang="id-ID" sz="1620" dirty="0">
                <a:solidFill>
                  <a:schemeClr val="bg1"/>
                </a:solidFill>
                <a:cs typeface="Arial" pitchFamily="34" charset="0"/>
              </a:rPr>
              <a:t>of the information given in the writing is highly suggested, </a:t>
            </a:r>
            <a:r>
              <a:rPr lang="en-US" sz="1620" dirty="0">
                <a:solidFill>
                  <a:schemeClr val="bg1"/>
                </a:solidFill>
                <a:cs typeface="Arial" pitchFamily="34" charset="0"/>
              </a:rPr>
              <a:t>and </a:t>
            </a:r>
            <a:r>
              <a:rPr lang="id-ID" sz="1620" dirty="0">
                <a:solidFill>
                  <a:schemeClr val="bg1"/>
                </a:solidFill>
                <a:cs typeface="Arial" pitchFamily="34" charset="0"/>
              </a:rPr>
              <a:t>thoughts and beliefs should be based on evidences.</a:t>
            </a:r>
            <a:endParaRPr lang="id-ID" sz="1620" b="1" dirty="0">
              <a:solidFill>
                <a:schemeClr val="bg1"/>
              </a:solidFill>
              <a:cs typeface="Arial" pitchFamily="34" charset="0"/>
            </a:endParaRPr>
          </a:p>
          <a:p>
            <a:pPr algn="just"/>
            <a:r>
              <a:rPr lang="id-ID" sz="1620" b="1" dirty="0">
                <a:solidFill>
                  <a:schemeClr val="bg1"/>
                </a:solidFill>
                <a:effectLst>
                  <a:outerShdw blurRad="38100" dist="38100" dir="2700000" algn="tl">
                    <a:srgbClr val="000000">
                      <a:alpha val="43137"/>
                    </a:srgbClr>
                  </a:outerShdw>
                </a:effectLst>
                <a:cs typeface="Arial" pitchFamily="34" charset="0"/>
              </a:rPr>
              <a:t>Long, complex sentences: </a:t>
            </a:r>
            <a:r>
              <a:rPr lang="id-ID" sz="1620" dirty="0">
                <a:solidFill>
                  <a:schemeClr val="bg1"/>
                </a:solidFill>
                <a:cs typeface="Arial" pitchFamily="34" charset="0"/>
              </a:rPr>
              <a:t>The level of complexity affects content, organization, and language.</a:t>
            </a:r>
            <a:endParaRPr lang="id-ID" sz="1620" b="1" dirty="0">
              <a:solidFill>
                <a:schemeClr val="bg1"/>
              </a:solidFill>
              <a:cs typeface="Arial" pitchFamily="34" charset="0"/>
            </a:endParaRPr>
          </a:p>
          <a:p>
            <a:pPr algn="just"/>
            <a:endParaRPr lang="id-ID" sz="1620" dirty="0">
              <a:solidFill>
                <a:schemeClr val="bg1"/>
              </a:solidFill>
              <a:cs typeface="Arial" pitchFamily="34" charset="0"/>
            </a:endParaRPr>
          </a:p>
        </p:txBody>
      </p:sp>
      <p:grpSp>
        <p:nvGrpSpPr>
          <p:cNvPr id="22" name="Pictures">
            <a:extLst>
              <a:ext uri="{FF2B5EF4-FFF2-40B4-BE49-F238E27FC236}">
                <a16:creationId xmlns:a16="http://schemas.microsoft.com/office/drawing/2014/main" id="{9D0DBE4B-777B-43CE-ABEA-06D8D9D8E4E0}"/>
              </a:ext>
            </a:extLst>
          </p:cNvPr>
          <p:cNvGrpSpPr/>
          <p:nvPr/>
        </p:nvGrpSpPr>
        <p:grpSpPr>
          <a:xfrm>
            <a:off x="-4480194" y="236110"/>
            <a:ext cx="7128792" cy="4671280"/>
            <a:chOff x="-4645024" y="232339"/>
            <a:chExt cx="7128792" cy="4671280"/>
          </a:xfrm>
          <a:blipFill dpi="0" rotWithShape="1">
            <a:blip r:embed="rId2">
              <a:extLst>
                <a:ext uri="{BEBA8EAE-BF5A-486C-A8C5-ECC9F3942E4B}">
                  <a14:imgProps xmlns:a14="http://schemas.microsoft.com/office/drawing/2010/main">
                    <a14:imgLayer r:embed="rId3">
                      <a14:imgEffect>
                        <a14:saturation sat="33000"/>
                      </a14:imgEffect>
                    </a14:imgLayer>
                  </a14:imgProps>
                </a:ext>
              </a:extLst>
            </a:blip>
            <a:srcRect/>
            <a:stretch>
              <a:fillRect/>
            </a:stretch>
          </a:blipFill>
        </p:grpSpPr>
        <p:sp>
          <p:nvSpPr>
            <p:cNvPr id="9" name="Rectangle: Rounded Corners 8">
              <a:extLst>
                <a:ext uri="{FF2B5EF4-FFF2-40B4-BE49-F238E27FC236}">
                  <a16:creationId xmlns:a16="http://schemas.microsoft.com/office/drawing/2014/main" id="{67959862-07F3-4087-9058-AC000640BF8A}"/>
                </a:ext>
              </a:extLst>
            </p:cNvPr>
            <p:cNvSpPr/>
            <p:nvPr/>
          </p:nvSpPr>
          <p:spPr>
            <a:xfrm>
              <a:off x="-4645024" y="232339"/>
              <a:ext cx="5544616" cy="720080"/>
            </a:xfrm>
            <a:prstGeom prst="roundRect">
              <a:avLst>
                <a:gd name="adj" fmla="val 420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24A1BF-6D28-4A1E-9C26-F9BD781853B5}"/>
                </a:ext>
              </a:extLst>
            </p:cNvPr>
            <p:cNvSpPr/>
            <p:nvPr/>
          </p:nvSpPr>
          <p:spPr>
            <a:xfrm>
              <a:off x="-4212976" y="1022579"/>
              <a:ext cx="5544616" cy="720080"/>
            </a:xfrm>
            <a:prstGeom prst="roundRect">
              <a:avLst>
                <a:gd name="adj" fmla="val 420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AD3AB10-7E5B-4175-80D6-F60FD64A064B}"/>
                </a:ext>
              </a:extLst>
            </p:cNvPr>
            <p:cNvSpPr/>
            <p:nvPr/>
          </p:nvSpPr>
          <p:spPr>
            <a:xfrm>
              <a:off x="-3708920" y="1812819"/>
              <a:ext cx="5544616" cy="720080"/>
            </a:xfrm>
            <a:prstGeom prst="roundRect">
              <a:avLst>
                <a:gd name="adj" fmla="val 420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45F356A-BCDB-4793-A94A-8A54421518F3}"/>
                </a:ext>
              </a:extLst>
            </p:cNvPr>
            <p:cNvSpPr/>
            <p:nvPr/>
          </p:nvSpPr>
          <p:spPr>
            <a:xfrm>
              <a:off x="-3060848" y="2603059"/>
              <a:ext cx="5544616" cy="720080"/>
            </a:xfrm>
            <a:prstGeom prst="roundRect">
              <a:avLst>
                <a:gd name="adj" fmla="val 420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87A0757-540A-459F-BB61-710FF33E0E75}"/>
                </a:ext>
              </a:extLst>
            </p:cNvPr>
            <p:cNvSpPr/>
            <p:nvPr/>
          </p:nvSpPr>
          <p:spPr>
            <a:xfrm>
              <a:off x="-3708920" y="3393299"/>
              <a:ext cx="5544616" cy="720080"/>
            </a:xfrm>
            <a:prstGeom prst="roundRect">
              <a:avLst>
                <a:gd name="adj" fmla="val 420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192CCF4-681D-473B-BED7-A525D6FB6CAA}"/>
                </a:ext>
              </a:extLst>
            </p:cNvPr>
            <p:cNvSpPr/>
            <p:nvPr/>
          </p:nvSpPr>
          <p:spPr>
            <a:xfrm>
              <a:off x="-4212976" y="4183539"/>
              <a:ext cx="5544616" cy="720080"/>
            </a:xfrm>
            <a:prstGeom prst="roundRect">
              <a:avLst>
                <a:gd name="adj" fmla="val 420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Shaders">
            <a:extLst>
              <a:ext uri="{FF2B5EF4-FFF2-40B4-BE49-F238E27FC236}">
                <a16:creationId xmlns:a16="http://schemas.microsoft.com/office/drawing/2014/main" id="{846D664A-ACF1-4192-B01B-15695B13CF38}"/>
              </a:ext>
            </a:extLst>
          </p:cNvPr>
          <p:cNvGrpSpPr/>
          <p:nvPr/>
        </p:nvGrpSpPr>
        <p:grpSpPr>
          <a:xfrm>
            <a:off x="-4480194" y="239881"/>
            <a:ext cx="7128792" cy="4671280"/>
            <a:chOff x="-4645024" y="232339"/>
            <a:chExt cx="7128792" cy="4671280"/>
          </a:xfrm>
        </p:grpSpPr>
        <p:sp>
          <p:nvSpPr>
            <p:cNvPr id="24" name="Rectangle: Rounded Corners 23">
              <a:extLst>
                <a:ext uri="{FF2B5EF4-FFF2-40B4-BE49-F238E27FC236}">
                  <a16:creationId xmlns:a16="http://schemas.microsoft.com/office/drawing/2014/main" id="{269E25F3-2913-4474-A138-D8368ACA6EA4}"/>
                </a:ext>
              </a:extLst>
            </p:cNvPr>
            <p:cNvSpPr/>
            <p:nvPr/>
          </p:nvSpPr>
          <p:spPr>
            <a:xfrm>
              <a:off x="-4645024" y="232339"/>
              <a:ext cx="5544616" cy="720080"/>
            </a:xfrm>
            <a:prstGeom prst="roundRect">
              <a:avLst>
                <a:gd name="adj" fmla="val 42064"/>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5" name="Rectangle: Rounded Corners 24">
              <a:extLst>
                <a:ext uri="{FF2B5EF4-FFF2-40B4-BE49-F238E27FC236}">
                  <a16:creationId xmlns:a16="http://schemas.microsoft.com/office/drawing/2014/main" id="{7FD37F7D-D1CC-4821-B6B9-44FC19C87481}"/>
                </a:ext>
              </a:extLst>
            </p:cNvPr>
            <p:cNvSpPr/>
            <p:nvPr/>
          </p:nvSpPr>
          <p:spPr>
            <a:xfrm>
              <a:off x="-4212976" y="1022579"/>
              <a:ext cx="5544616" cy="720080"/>
            </a:xfrm>
            <a:prstGeom prst="roundRect">
              <a:avLst>
                <a:gd name="adj" fmla="val 42064"/>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6" name="Rectangle: Rounded Corners 25">
              <a:extLst>
                <a:ext uri="{FF2B5EF4-FFF2-40B4-BE49-F238E27FC236}">
                  <a16:creationId xmlns:a16="http://schemas.microsoft.com/office/drawing/2014/main" id="{B82B8EA9-D64A-41C9-84E9-F207AD5F42D6}"/>
                </a:ext>
              </a:extLst>
            </p:cNvPr>
            <p:cNvSpPr/>
            <p:nvPr/>
          </p:nvSpPr>
          <p:spPr>
            <a:xfrm>
              <a:off x="-3708920" y="1812819"/>
              <a:ext cx="5544616" cy="720080"/>
            </a:xfrm>
            <a:prstGeom prst="roundRect">
              <a:avLst>
                <a:gd name="adj" fmla="val 42064"/>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7" name="Rectangle: Rounded Corners 26">
              <a:extLst>
                <a:ext uri="{FF2B5EF4-FFF2-40B4-BE49-F238E27FC236}">
                  <a16:creationId xmlns:a16="http://schemas.microsoft.com/office/drawing/2014/main" id="{3F1E0EF7-C62A-4184-BEEA-32317666CC7D}"/>
                </a:ext>
              </a:extLst>
            </p:cNvPr>
            <p:cNvSpPr/>
            <p:nvPr/>
          </p:nvSpPr>
          <p:spPr>
            <a:xfrm>
              <a:off x="-3060848" y="2603059"/>
              <a:ext cx="5544616" cy="720080"/>
            </a:xfrm>
            <a:prstGeom prst="roundRect">
              <a:avLst>
                <a:gd name="adj" fmla="val 42064"/>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8" name="Rectangle: Rounded Corners 27">
              <a:extLst>
                <a:ext uri="{FF2B5EF4-FFF2-40B4-BE49-F238E27FC236}">
                  <a16:creationId xmlns:a16="http://schemas.microsoft.com/office/drawing/2014/main" id="{43B2E2A1-CCA7-400B-B0D1-7DA1543C7B9C}"/>
                </a:ext>
              </a:extLst>
            </p:cNvPr>
            <p:cNvSpPr/>
            <p:nvPr/>
          </p:nvSpPr>
          <p:spPr>
            <a:xfrm>
              <a:off x="-3708920" y="3393299"/>
              <a:ext cx="5544616" cy="720080"/>
            </a:xfrm>
            <a:prstGeom prst="roundRect">
              <a:avLst>
                <a:gd name="adj" fmla="val 42064"/>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9" name="Rectangle: Rounded Corners 28">
              <a:extLst>
                <a:ext uri="{FF2B5EF4-FFF2-40B4-BE49-F238E27FC236}">
                  <a16:creationId xmlns:a16="http://schemas.microsoft.com/office/drawing/2014/main" id="{9F43037F-2DA9-4759-9CBD-9D07E121BA9B}"/>
                </a:ext>
              </a:extLst>
            </p:cNvPr>
            <p:cNvSpPr/>
            <p:nvPr/>
          </p:nvSpPr>
          <p:spPr>
            <a:xfrm>
              <a:off x="-4212976" y="4183539"/>
              <a:ext cx="5544616" cy="720080"/>
            </a:xfrm>
            <a:prstGeom prst="roundRect">
              <a:avLst>
                <a:gd name="adj" fmla="val 42064"/>
              </a:avLst>
            </a:prstGeom>
            <a:gradFill flip="none" rotWithShape="1">
              <a:gsLst>
                <a:gs pos="40000">
                  <a:srgbClr val="F77924">
                    <a:alpha val="29000"/>
                  </a:srgbClr>
                </a:gs>
                <a:gs pos="79000">
                  <a:srgbClr val="FFCB05">
                    <a:alpha val="4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grpSp>
        <p:nvGrpSpPr>
          <p:cNvPr id="21" name="Group 20">
            <a:extLst>
              <a:ext uri="{FF2B5EF4-FFF2-40B4-BE49-F238E27FC236}">
                <a16:creationId xmlns:a16="http://schemas.microsoft.com/office/drawing/2014/main" id="{6F169440-1A3E-4520-A127-B2007FE34AF3}"/>
              </a:ext>
            </a:extLst>
          </p:cNvPr>
          <p:cNvGrpSpPr/>
          <p:nvPr/>
        </p:nvGrpSpPr>
        <p:grpSpPr>
          <a:xfrm>
            <a:off x="395536" y="4445821"/>
            <a:ext cx="2532737" cy="305931"/>
            <a:chOff x="242788" y="5520328"/>
            <a:chExt cx="3208365" cy="369332"/>
          </a:xfrm>
        </p:grpSpPr>
        <p:pic>
          <p:nvPicPr>
            <p:cNvPr id="30" name="Picture 29">
              <a:extLst>
                <a:ext uri="{FF2B5EF4-FFF2-40B4-BE49-F238E27FC236}">
                  <a16:creationId xmlns:a16="http://schemas.microsoft.com/office/drawing/2014/main" id="{8D5B64B1-F6B3-4A32-AA92-0155D943738F}"/>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31" name="TextBox 30">
              <a:extLst>
                <a:ext uri="{FF2B5EF4-FFF2-40B4-BE49-F238E27FC236}">
                  <a16:creationId xmlns:a16="http://schemas.microsoft.com/office/drawing/2014/main" id="{07C830EA-1BDA-4B89-9DAB-B8B33A8E3AAD}"/>
                </a:ext>
              </a:extLst>
            </p:cNvPr>
            <p:cNvSpPr txBox="1"/>
            <p:nvPr/>
          </p:nvSpPr>
          <p:spPr>
            <a:xfrm>
              <a:off x="607655" y="5520328"/>
              <a:ext cx="2843498" cy="369332"/>
            </a:xfrm>
            <a:prstGeom prst="rect">
              <a:avLst/>
            </a:prstGeom>
            <a:noFill/>
          </p:spPr>
          <p:txBody>
            <a:bodyPr wrap="square" rtlCol="0">
              <a:spAutoFit/>
            </a:bodyPr>
            <a:lstStyle/>
            <a:p>
              <a:r>
                <a:rPr lang="en-US" sz="1800" dirty="0">
                  <a:solidFill>
                    <a:schemeClr val="bg1"/>
                  </a:solidFill>
                </a:rPr>
                <a:t>YUNI SARI AMALIA</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54FC192A-ED1A-45D5-999D-12617C988F98}"/>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F5EDE3F-BF7C-4466-983F-6F317215DB2D}"/>
              </a:ext>
            </a:extLst>
          </p:cNvPr>
          <p:cNvSpPr/>
          <p:nvPr/>
        </p:nvSpPr>
        <p:spPr>
          <a:xfrm>
            <a:off x="0" y="1203598"/>
            <a:ext cx="9144000" cy="1440160"/>
          </a:xfrm>
          <a:prstGeom prst="rect">
            <a:avLst/>
          </a:prstGeom>
          <a:solidFill>
            <a:srgbClr val="F77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800" i="1" dirty="0" err="1">
                <a:solidFill>
                  <a:schemeClr val="bg1"/>
                </a:solidFill>
              </a:rPr>
              <a:t>Planned</a:t>
            </a:r>
            <a:r>
              <a:rPr lang="id-ID" sz="2800" i="1" dirty="0">
                <a:solidFill>
                  <a:schemeClr val="bg1"/>
                </a:solidFill>
              </a:rPr>
              <a:t> </a:t>
            </a:r>
            <a:r>
              <a:rPr lang="id-ID" sz="2800" i="1" dirty="0" err="1">
                <a:solidFill>
                  <a:schemeClr val="bg1"/>
                </a:solidFill>
              </a:rPr>
              <a:t>and</a:t>
            </a:r>
            <a:r>
              <a:rPr lang="id-ID" sz="2800" i="1" dirty="0">
                <a:solidFill>
                  <a:schemeClr val="bg1"/>
                </a:solidFill>
              </a:rPr>
              <a:t> </a:t>
            </a:r>
            <a:r>
              <a:rPr lang="id-ID" sz="2800" i="1" dirty="0" err="1">
                <a:solidFill>
                  <a:schemeClr val="bg1"/>
                </a:solidFill>
              </a:rPr>
              <a:t>focused</a:t>
            </a:r>
            <a:r>
              <a:rPr lang="id-ID" sz="2800" i="1" dirty="0">
                <a:solidFill>
                  <a:schemeClr val="bg1"/>
                </a:solidFill>
              </a:rPr>
              <a:t>, </a:t>
            </a:r>
            <a:r>
              <a:rPr lang="id-ID" sz="2800" i="1" dirty="0" err="1">
                <a:solidFill>
                  <a:schemeClr val="bg1"/>
                </a:solidFill>
              </a:rPr>
              <a:t>structured</a:t>
            </a:r>
            <a:r>
              <a:rPr lang="id-ID" sz="2800" i="1" dirty="0">
                <a:solidFill>
                  <a:schemeClr val="bg1"/>
                </a:solidFill>
              </a:rPr>
              <a:t>, </a:t>
            </a:r>
            <a:r>
              <a:rPr lang="id-ID" sz="2800" i="1" dirty="0" err="1">
                <a:solidFill>
                  <a:schemeClr val="bg1"/>
                </a:solidFill>
              </a:rPr>
              <a:t>evidenced</a:t>
            </a:r>
            <a:r>
              <a:rPr lang="id-ID" sz="2800" i="1" dirty="0">
                <a:solidFill>
                  <a:schemeClr val="bg1"/>
                </a:solidFill>
              </a:rPr>
              <a:t>, </a:t>
            </a:r>
            <a:r>
              <a:rPr lang="id-ID" sz="2800" i="1" dirty="0" err="1">
                <a:solidFill>
                  <a:schemeClr val="bg1"/>
                </a:solidFill>
              </a:rPr>
              <a:t>and</a:t>
            </a:r>
            <a:r>
              <a:rPr lang="id-ID" sz="2800" i="1" dirty="0">
                <a:solidFill>
                  <a:schemeClr val="bg1"/>
                </a:solidFill>
              </a:rPr>
              <a:t> formal in </a:t>
            </a:r>
            <a:r>
              <a:rPr lang="id-ID" sz="2800" i="1" dirty="0" err="1">
                <a:solidFill>
                  <a:schemeClr val="bg1"/>
                </a:solidFill>
              </a:rPr>
              <a:t>tone</a:t>
            </a:r>
            <a:r>
              <a:rPr lang="id-ID" sz="2800" i="1" dirty="0">
                <a:solidFill>
                  <a:schemeClr val="bg1"/>
                </a:solidFill>
              </a:rPr>
              <a:t> </a:t>
            </a:r>
            <a:r>
              <a:rPr lang="id-ID" sz="2800" i="1" dirty="0" err="1">
                <a:solidFill>
                  <a:schemeClr val="bg1"/>
                </a:solidFill>
              </a:rPr>
              <a:t>and</a:t>
            </a:r>
            <a:r>
              <a:rPr lang="id-ID" sz="2800" i="1" dirty="0">
                <a:solidFill>
                  <a:schemeClr val="bg1"/>
                </a:solidFill>
              </a:rPr>
              <a:t> </a:t>
            </a:r>
            <a:r>
              <a:rPr lang="id-ID" sz="2800" i="1" dirty="0" err="1">
                <a:solidFill>
                  <a:schemeClr val="bg1"/>
                </a:solidFill>
              </a:rPr>
              <a:t>style</a:t>
            </a:r>
            <a:r>
              <a:rPr lang="id-ID" sz="2800" i="1" dirty="0">
                <a:solidFill>
                  <a:schemeClr val="bg1"/>
                </a:solidFill>
              </a:rPr>
              <a:t>. </a:t>
            </a:r>
            <a:r>
              <a:rPr lang="id-ID" sz="2800" b="1" dirty="0">
                <a:solidFill>
                  <a:schemeClr val="bg1"/>
                </a:solidFill>
              </a:rPr>
              <a:t>(</a:t>
            </a:r>
            <a:r>
              <a:rPr lang="id-ID" sz="2800" b="1" dirty="0" err="1">
                <a:solidFill>
                  <a:schemeClr val="bg1"/>
                </a:solidFill>
              </a:rPr>
              <a:t>University</a:t>
            </a:r>
            <a:r>
              <a:rPr lang="id-ID" sz="2800" b="1" dirty="0">
                <a:solidFill>
                  <a:schemeClr val="bg1"/>
                </a:solidFill>
              </a:rPr>
              <a:t> </a:t>
            </a:r>
            <a:r>
              <a:rPr lang="id-ID" sz="2800" b="1" dirty="0" err="1">
                <a:solidFill>
                  <a:schemeClr val="bg1"/>
                </a:solidFill>
              </a:rPr>
              <a:t>of</a:t>
            </a:r>
            <a:r>
              <a:rPr lang="id-ID" sz="2800" b="1" dirty="0">
                <a:solidFill>
                  <a:schemeClr val="bg1"/>
                </a:solidFill>
              </a:rPr>
              <a:t> </a:t>
            </a:r>
            <a:r>
              <a:rPr lang="id-ID" sz="2800" b="1" dirty="0" err="1">
                <a:solidFill>
                  <a:schemeClr val="bg1"/>
                </a:solidFill>
              </a:rPr>
              <a:t>Leeds</a:t>
            </a:r>
            <a:r>
              <a:rPr lang="id-ID" sz="2800" b="1" dirty="0">
                <a:solidFill>
                  <a:schemeClr val="bg1"/>
                </a:solidFill>
              </a:rPr>
              <a:t>, 2020)</a:t>
            </a:r>
          </a:p>
        </p:txBody>
      </p:sp>
      <p:sp>
        <p:nvSpPr>
          <p:cNvPr id="2" name="Title 1"/>
          <p:cNvSpPr>
            <a:spLocks noGrp="1"/>
          </p:cNvSpPr>
          <p:nvPr>
            <p:ph type="title"/>
          </p:nvPr>
        </p:nvSpPr>
        <p:spPr/>
        <p:txBody>
          <a:bodyPr>
            <a:normAutofit/>
          </a:bodyPr>
          <a:lstStyle/>
          <a:p>
            <a:r>
              <a:rPr lang="id-ID" sz="3200" dirty="0">
                <a:solidFill>
                  <a:schemeClr val="bg1"/>
                </a:solidFill>
              </a:rPr>
              <a:t>Other features of Academic Writing</a:t>
            </a:r>
          </a:p>
        </p:txBody>
      </p:sp>
      <p:sp>
        <p:nvSpPr>
          <p:cNvPr id="7" name="Rectangle 6">
            <a:extLst>
              <a:ext uri="{FF2B5EF4-FFF2-40B4-BE49-F238E27FC236}">
                <a16:creationId xmlns:a16="http://schemas.microsoft.com/office/drawing/2014/main" id="{14D14C52-3EDD-4A67-ACBB-BB45EA4A7F2D}"/>
              </a:ext>
            </a:extLst>
          </p:cNvPr>
          <p:cNvSpPr/>
          <p:nvPr/>
        </p:nvSpPr>
        <p:spPr>
          <a:xfrm>
            <a:off x="0" y="2859782"/>
            <a:ext cx="9144000" cy="1440160"/>
          </a:xfrm>
          <a:prstGeom prst="rect">
            <a:avLst/>
          </a:prstGeom>
          <a:solidFill>
            <a:srgbClr val="00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800" i="1" dirty="0">
                <a:solidFill>
                  <a:schemeClr val="bg1"/>
                </a:solidFill>
              </a:rPr>
              <a:t>Formal, Impersonal, </a:t>
            </a:r>
            <a:r>
              <a:rPr lang="id-ID" sz="2800" i="1" dirty="0" err="1">
                <a:solidFill>
                  <a:schemeClr val="bg1"/>
                </a:solidFill>
              </a:rPr>
              <a:t>objective</a:t>
            </a:r>
            <a:r>
              <a:rPr lang="id-ID" sz="2800" i="1" dirty="0">
                <a:solidFill>
                  <a:schemeClr val="bg1"/>
                </a:solidFill>
              </a:rPr>
              <a:t>, </a:t>
            </a:r>
            <a:r>
              <a:rPr lang="id-ID" sz="2800" i="1" dirty="0" err="1">
                <a:solidFill>
                  <a:schemeClr val="bg1"/>
                </a:solidFill>
              </a:rPr>
              <a:t>based</a:t>
            </a:r>
            <a:r>
              <a:rPr lang="id-ID" sz="2800" i="1" dirty="0">
                <a:solidFill>
                  <a:schemeClr val="bg1"/>
                </a:solidFill>
              </a:rPr>
              <a:t> </a:t>
            </a:r>
            <a:r>
              <a:rPr lang="id-ID" sz="2800" i="1" dirty="0" err="1">
                <a:solidFill>
                  <a:schemeClr val="bg1"/>
                </a:solidFill>
              </a:rPr>
              <a:t>on</a:t>
            </a:r>
            <a:r>
              <a:rPr lang="id-ID" sz="2800" i="1" dirty="0">
                <a:solidFill>
                  <a:schemeClr val="bg1"/>
                </a:solidFill>
              </a:rPr>
              <a:t> </a:t>
            </a:r>
            <a:r>
              <a:rPr lang="id-ID" sz="2800" i="1" dirty="0" err="1">
                <a:solidFill>
                  <a:schemeClr val="bg1"/>
                </a:solidFill>
              </a:rPr>
              <a:t>facts</a:t>
            </a:r>
            <a:r>
              <a:rPr lang="id-ID" sz="2800" i="1" dirty="0">
                <a:solidFill>
                  <a:schemeClr val="bg1"/>
                </a:solidFill>
              </a:rPr>
              <a:t> </a:t>
            </a:r>
            <a:r>
              <a:rPr lang="id-ID" sz="2800" i="1" dirty="0" err="1">
                <a:solidFill>
                  <a:schemeClr val="bg1"/>
                </a:solidFill>
              </a:rPr>
              <a:t>and</a:t>
            </a:r>
            <a:r>
              <a:rPr lang="id-ID" sz="2800" i="1" dirty="0">
                <a:solidFill>
                  <a:schemeClr val="bg1"/>
                </a:solidFill>
              </a:rPr>
              <a:t> </a:t>
            </a:r>
            <a:r>
              <a:rPr lang="id-ID" sz="2800" i="1" dirty="0" err="1">
                <a:solidFill>
                  <a:schemeClr val="bg1"/>
                </a:solidFill>
              </a:rPr>
              <a:t>ideas</a:t>
            </a:r>
            <a:r>
              <a:rPr lang="id-ID" sz="2800" i="1" dirty="0">
                <a:solidFill>
                  <a:schemeClr val="bg1"/>
                </a:solidFill>
              </a:rPr>
              <a:t>, </a:t>
            </a:r>
            <a:r>
              <a:rPr lang="id-ID" sz="2800" i="1" dirty="0" err="1">
                <a:solidFill>
                  <a:schemeClr val="bg1"/>
                </a:solidFill>
              </a:rPr>
              <a:t>and</a:t>
            </a:r>
            <a:r>
              <a:rPr lang="id-ID" sz="2800" i="1" dirty="0">
                <a:solidFill>
                  <a:schemeClr val="bg1"/>
                </a:solidFill>
              </a:rPr>
              <a:t> </a:t>
            </a:r>
            <a:r>
              <a:rPr lang="id-ID" sz="2800" i="1" dirty="0" err="1">
                <a:solidFill>
                  <a:schemeClr val="bg1"/>
                </a:solidFill>
              </a:rPr>
              <a:t>technical</a:t>
            </a:r>
            <a:r>
              <a:rPr lang="id-ID" sz="2800" i="1" dirty="0">
                <a:solidFill>
                  <a:schemeClr val="bg1"/>
                </a:solidFill>
              </a:rPr>
              <a:t>. </a:t>
            </a:r>
            <a:r>
              <a:rPr lang="id-ID" sz="2800" b="1" dirty="0">
                <a:solidFill>
                  <a:schemeClr val="bg1"/>
                </a:solidFill>
              </a:rPr>
              <a:t>(</a:t>
            </a:r>
            <a:r>
              <a:rPr lang="id-ID" sz="2800" b="1" dirty="0" err="1">
                <a:solidFill>
                  <a:schemeClr val="bg1"/>
                </a:solidFill>
              </a:rPr>
              <a:t>University</a:t>
            </a:r>
            <a:r>
              <a:rPr lang="id-ID" sz="2800" b="1" dirty="0">
                <a:solidFill>
                  <a:schemeClr val="bg1"/>
                </a:solidFill>
              </a:rPr>
              <a:t> </a:t>
            </a:r>
            <a:r>
              <a:rPr lang="id-ID" sz="2800" b="1" dirty="0" err="1">
                <a:solidFill>
                  <a:schemeClr val="bg1"/>
                </a:solidFill>
              </a:rPr>
              <a:t>of</a:t>
            </a:r>
            <a:r>
              <a:rPr lang="id-ID" sz="2800" b="1" dirty="0">
                <a:solidFill>
                  <a:schemeClr val="bg1"/>
                </a:solidFill>
              </a:rPr>
              <a:t> Sydney, 2019)</a:t>
            </a:r>
            <a:endParaRPr lang="id-ID" sz="2800" b="1" i="1" dirty="0">
              <a:solidFill>
                <a:schemeClr val="bg1"/>
              </a:solidFill>
            </a:endParaRPr>
          </a:p>
        </p:txBody>
      </p:sp>
      <p:grpSp>
        <p:nvGrpSpPr>
          <p:cNvPr id="8" name="Group 7">
            <a:extLst>
              <a:ext uri="{FF2B5EF4-FFF2-40B4-BE49-F238E27FC236}">
                <a16:creationId xmlns:a16="http://schemas.microsoft.com/office/drawing/2014/main" id="{E938BC8F-04D5-478A-88CB-77F8F2CE0291}"/>
              </a:ext>
            </a:extLst>
          </p:cNvPr>
          <p:cNvGrpSpPr/>
          <p:nvPr/>
        </p:nvGrpSpPr>
        <p:grpSpPr>
          <a:xfrm>
            <a:off x="107504" y="4631590"/>
            <a:ext cx="2532737" cy="305931"/>
            <a:chOff x="242788" y="5520328"/>
            <a:chExt cx="3208365" cy="369332"/>
          </a:xfrm>
        </p:grpSpPr>
        <p:pic>
          <p:nvPicPr>
            <p:cNvPr id="9" name="Picture 8">
              <a:extLst>
                <a:ext uri="{FF2B5EF4-FFF2-40B4-BE49-F238E27FC236}">
                  <a16:creationId xmlns:a16="http://schemas.microsoft.com/office/drawing/2014/main" id="{1BB09DAB-82DD-48B0-A703-75288E0A03E8}"/>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10" name="TextBox 9">
              <a:extLst>
                <a:ext uri="{FF2B5EF4-FFF2-40B4-BE49-F238E27FC236}">
                  <a16:creationId xmlns:a16="http://schemas.microsoft.com/office/drawing/2014/main" id="{B14DDCF3-7FBE-4730-AC82-2F5D1761D7BF}"/>
                </a:ext>
              </a:extLst>
            </p:cNvPr>
            <p:cNvSpPr txBox="1"/>
            <p:nvPr/>
          </p:nvSpPr>
          <p:spPr>
            <a:xfrm>
              <a:off x="607655" y="5520328"/>
              <a:ext cx="2843498" cy="369332"/>
            </a:xfrm>
            <a:prstGeom prst="rect">
              <a:avLst/>
            </a:prstGeom>
            <a:noFill/>
          </p:spPr>
          <p:txBody>
            <a:bodyPr wrap="square" rtlCol="0">
              <a:spAutoFit/>
            </a:bodyPr>
            <a:lstStyle/>
            <a:p>
              <a:r>
                <a:rPr lang="en-US" sz="1800" dirty="0">
                  <a:solidFill>
                    <a:schemeClr val="bg1"/>
                  </a:solidFill>
                </a:rPr>
                <a:t>YUNI SARI AMALIA</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B258C0BD-E498-49A3-AA26-092CC50853C5}"/>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1459"/>
            <a:ext cx="8229600" cy="1367069"/>
          </a:xfrm>
        </p:spPr>
        <p:txBody>
          <a:bodyPr>
            <a:noAutofit/>
          </a:bodyPr>
          <a:lstStyle/>
          <a:p>
            <a:r>
              <a:rPr lang="id-ID" sz="3600" dirty="0" err="1">
                <a:solidFill>
                  <a:schemeClr val="bg1"/>
                </a:solidFill>
              </a:rPr>
              <a:t>Do’s</a:t>
            </a:r>
            <a:r>
              <a:rPr lang="id-ID" sz="3600" dirty="0">
                <a:solidFill>
                  <a:schemeClr val="bg1"/>
                </a:solidFill>
              </a:rPr>
              <a:t> </a:t>
            </a:r>
            <a:r>
              <a:rPr lang="id-ID" sz="3600" dirty="0" err="1">
                <a:solidFill>
                  <a:schemeClr val="bg1"/>
                </a:solidFill>
              </a:rPr>
              <a:t>and</a:t>
            </a:r>
            <a:r>
              <a:rPr lang="id-ID" sz="3600" dirty="0">
                <a:solidFill>
                  <a:schemeClr val="bg1"/>
                </a:solidFill>
              </a:rPr>
              <a:t> </a:t>
            </a:r>
            <a:r>
              <a:rPr lang="id-ID" sz="3600" dirty="0" err="1">
                <a:solidFill>
                  <a:schemeClr val="bg1"/>
                </a:solidFill>
              </a:rPr>
              <a:t>Don’ts</a:t>
            </a:r>
            <a:r>
              <a:rPr lang="id-ID" sz="3600" dirty="0">
                <a:solidFill>
                  <a:schemeClr val="bg1"/>
                </a:solidFill>
              </a:rPr>
              <a:t> </a:t>
            </a:r>
            <a:r>
              <a:rPr lang="id-ID" sz="3600" dirty="0" err="1">
                <a:solidFill>
                  <a:schemeClr val="bg1"/>
                </a:solidFill>
              </a:rPr>
              <a:t>of</a:t>
            </a:r>
            <a:r>
              <a:rPr lang="id-ID" sz="3600" dirty="0">
                <a:solidFill>
                  <a:schemeClr val="bg1"/>
                </a:solidFill>
              </a:rPr>
              <a:t> </a:t>
            </a:r>
            <a:r>
              <a:rPr lang="id-ID" sz="3600" dirty="0" err="1">
                <a:solidFill>
                  <a:schemeClr val="bg1"/>
                </a:solidFill>
              </a:rPr>
              <a:t>Academic</a:t>
            </a:r>
            <a:r>
              <a:rPr lang="id-ID" sz="3600" dirty="0">
                <a:solidFill>
                  <a:schemeClr val="bg1"/>
                </a:solidFill>
              </a:rPr>
              <a:t> </a:t>
            </a:r>
            <a:r>
              <a:rPr lang="id-ID" sz="3600" dirty="0" err="1">
                <a:solidFill>
                  <a:schemeClr val="bg1"/>
                </a:solidFill>
              </a:rPr>
              <a:t>Writing</a:t>
            </a:r>
            <a:endParaRPr lang="id-ID" sz="3600" dirty="0">
              <a:solidFill>
                <a:schemeClr val="bg1"/>
              </a:solidFill>
            </a:endParaRPr>
          </a:p>
        </p:txBody>
      </p:sp>
      <p:graphicFrame>
        <p:nvGraphicFramePr>
          <p:cNvPr id="6" name="Content Placeholder 4">
            <a:extLst>
              <a:ext uri="{FF2B5EF4-FFF2-40B4-BE49-F238E27FC236}">
                <a16:creationId xmlns:a16="http://schemas.microsoft.com/office/drawing/2014/main" id="{629CE7DA-BE9B-4D1D-8632-B52AAD817B10}"/>
              </a:ext>
            </a:extLst>
          </p:cNvPr>
          <p:cNvGraphicFramePr>
            <a:graphicFrameLocks/>
          </p:cNvGraphicFramePr>
          <p:nvPr>
            <p:extLst>
              <p:ext uri="{D42A27DB-BD31-4B8C-83A1-F6EECF244321}">
                <p14:modId xmlns:p14="http://schemas.microsoft.com/office/powerpoint/2010/main" val="17506385"/>
              </p:ext>
            </p:extLst>
          </p:nvPr>
        </p:nvGraphicFramePr>
        <p:xfrm>
          <a:off x="457200" y="910007"/>
          <a:ext cx="8229600" cy="3323485"/>
        </p:xfrm>
        <a:graphic>
          <a:graphicData uri="http://schemas.openxmlformats.org/drawingml/2006/table">
            <a:tbl>
              <a:tblPr firstRow="1" bandRow="1">
                <a:tableStyleId>{5940675A-B579-460E-94D1-54222C63F5DA}</a:tableStyleId>
              </a:tblPr>
              <a:tblGrid>
                <a:gridCol w="3898776">
                  <a:extLst>
                    <a:ext uri="{9D8B030D-6E8A-4147-A177-3AD203B41FA5}">
                      <a16:colId xmlns:a16="http://schemas.microsoft.com/office/drawing/2014/main" val="20000"/>
                    </a:ext>
                  </a:extLst>
                </a:gridCol>
                <a:gridCol w="4330824">
                  <a:extLst>
                    <a:ext uri="{9D8B030D-6E8A-4147-A177-3AD203B41FA5}">
                      <a16:colId xmlns:a16="http://schemas.microsoft.com/office/drawing/2014/main" val="20001"/>
                    </a:ext>
                  </a:extLst>
                </a:gridCol>
              </a:tblGrid>
              <a:tr h="576064">
                <a:tc>
                  <a:txBody>
                    <a:bodyPr/>
                    <a:lstStyle/>
                    <a:p>
                      <a:pPr algn="ctr"/>
                      <a:endParaRPr lang="id-ID" sz="1800" dirty="0">
                        <a:solidFill>
                          <a:schemeClr val="bg1"/>
                        </a:solidFill>
                        <a:latin typeface="+mn-l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id-ID" sz="1800" dirty="0">
                        <a:solidFill>
                          <a:schemeClr val="bg1"/>
                        </a:solidFill>
                        <a:latin typeface="+mn-l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7421">
                <a:tc>
                  <a:txBody>
                    <a:bodyPr/>
                    <a:lstStyle/>
                    <a:p>
                      <a:pPr marL="342900" indent="-342900">
                        <a:buFont typeface="+mj-lt"/>
                        <a:buAutoNum type="arabicPeriod"/>
                      </a:pPr>
                      <a:r>
                        <a:rPr lang="id-ID" sz="1800" dirty="0">
                          <a:solidFill>
                            <a:schemeClr val="bg1"/>
                          </a:solidFill>
                          <a:latin typeface="+mn-lt"/>
                        </a:rPr>
                        <a:t>Formal</a:t>
                      </a:r>
                      <a:r>
                        <a:rPr lang="id-ID" sz="1800" baseline="0" dirty="0">
                          <a:solidFill>
                            <a:schemeClr val="bg1"/>
                          </a:solidFill>
                          <a:latin typeface="+mn-lt"/>
                        </a:rPr>
                        <a:t> language</a:t>
                      </a:r>
                    </a:p>
                    <a:p>
                      <a:pPr marL="342900" indent="-342900">
                        <a:buFont typeface="+mj-lt"/>
                        <a:buAutoNum type="arabicPeriod"/>
                      </a:pPr>
                      <a:r>
                        <a:rPr lang="id-ID" sz="1800" baseline="0" dirty="0">
                          <a:solidFill>
                            <a:schemeClr val="bg1"/>
                          </a:solidFill>
                          <a:latin typeface="+mn-lt"/>
                        </a:rPr>
                        <a:t>Full form</a:t>
                      </a:r>
                    </a:p>
                    <a:p>
                      <a:pPr marL="342900" indent="-342900">
                        <a:buFont typeface="+mj-lt"/>
                        <a:buAutoNum type="arabicPeriod"/>
                      </a:pPr>
                      <a:r>
                        <a:rPr lang="id-ID" sz="1800" baseline="0" dirty="0">
                          <a:solidFill>
                            <a:schemeClr val="bg1"/>
                          </a:solidFill>
                          <a:latin typeface="+mn-lt"/>
                        </a:rPr>
                        <a:t>Impersonal</a:t>
                      </a:r>
                    </a:p>
                    <a:p>
                      <a:pPr marL="342900" indent="-342900">
                        <a:buFont typeface="+mj-lt"/>
                        <a:buAutoNum type="arabicPeriod"/>
                      </a:pPr>
                      <a:r>
                        <a:rPr lang="id-ID" sz="1800" baseline="0" dirty="0">
                          <a:solidFill>
                            <a:schemeClr val="bg1"/>
                          </a:solidFill>
                          <a:latin typeface="+mn-lt"/>
                        </a:rPr>
                        <a:t>Non personal</a:t>
                      </a:r>
                    </a:p>
                    <a:p>
                      <a:pPr marL="342900" indent="-342900">
                        <a:buFont typeface="+mj-lt"/>
                        <a:buAutoNum type="arabicPeriod"/>
                      </a:pPr>
                      <a:r>
                        <a:rPr lang="id-ID" sz="1800" baseline="0" dirty="0">
                          <a:solidFill>
                            <a:schemeClr val="bg1"/>
                          </a:solidFill>
                          <a:latin typeface="+mn-lt"/>
                        </a:rPr>
                        <a:t>Clear and concise</a:t>
                      </a:r>
                    </a:p>
                    <a:p>
                      <a:pPr marL="342900" indent="-342900">
                        <a:buFont typeface="+mj-lt"/>
                        <a:buAutoNum type="arabicPeriod"/>
                      </a:pPr>
                      <a:r>
                        <a:rPr lang="id-ID" sz="1800" baseline="0" dirty="0">
                          <a:solidFill>
                            <a:schemeClr val="bg1"/>
                          </a:solidFill>
                          <a:latin typeface="+mn-lt"/>
                        </a:rPr>
                        <a:t>Objective</a:t>
                      </a:r>
                    </a:p>
                    <a:p>
                      <a:pPr marL="342900" indent="-342900">
                        <a:buFont typeface="+mj-lt"/>
                        <a:buAutoNum type="arabicPeriod"/>
                      </a:pPr>
                      <a:r>
                        <a:rPr lang="id-ID" sz="1800" baseline="0" dirty="0">
                          <a:solidFill>
                            <a:schemeClr val="bg1"/>
                          </a:solidFill>
                          <a:latin typeface="+mn-lt"/>
                        </a:rPr>
                        <a:t>Reference</a:t>
                      </a:r>
                    </a:p>
                    <a:p>
                      <a:pPr marL="342900" indent="-342900">
                        <a:buFont typeface="+mj-lt"/>
                        <a:buAutoNum type="arabicPeriod"/>
                      </a:pPr>
                      <a:r>
                        <a:rPr lang="id-ID" sz="1800" baseline="0" dirty="0">
                          <a:solidFill>
                            <a:schemeClr val="bg1"/>
                          </a:solidFill>
                          <a:latin typeface="+mn-lt"/>
                        </a:rPr>
                        <a:t>Focus on the points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mj-lt"/>
                        <a:buAutoNum type="arabicPeriod"/>
                      </a:pPr>
                      <a:r>
                        <a:rPr lang="id-ID" sz="1800" dirty="0">
                          <a:solidFill>
                            <a:schemeClr val="bg1"/>
                          </a:solidFill>
                          <a:latin typeface="+mn-lt"/>
                        </a:rPr>
                        <a:t>Jargons,</a:t>
                      </a:r>
                      <a:r>
                        <a:rPr lang="id-ID" sz="1800" baseline="0" dirty="0">
                          <a:solidFill>
                            <a:schemeClr val="bg1"/>
                          </a:solidFill>
                          <a:latin typeface="+mn-lt"/>
                        </a:rPr>
                        <a:t> Sland, Colloquial</a:t>
                      </a:r>
                    </a:p>
                    <a:p>
                      <a:pPr marL="342900" indent="-342900">
                        <a:buFont typeface="+mj-lt"/>
                        <a:buAutoNum type="arabicPeriod"/>
                      </a:pPr>
                      <a:r>
                        <a:rPr lang="id-ID" sz="1800" baseline="0" dirty="0">
                          <a:solidFill>
                            <a:schemeClr val="bg1"/>
                          </a:solidFill>
                          <a:latin typeface="+mn-lt"/>
                        </a:rPr>
                        <a:t>Contractions</a:t>
                      </a:r>
                    </a:p>
                    <a:p>
                      <a:pPr marL="342900" indent="-342900">
                        <a:buFont typeface="+mj-lt"/>
                        <a:buAutoNum type="arabicPeriod"/>
                      </a:pPr>
                      <a:r>
                        <a:rPr lang="id-ID" sz="1800" baseline="0" dirty="0">
                          <a:solidFill>
                            <a:schemeClr val="bg1"/>
                          </a:solidFill>
                          <a:latin typeface="+mn-lt"/>
                        </a:rPr>
                        <a:t>Personal perspective</a:t>
                      </a:r>
                    </a:p>
                    <a:p>
                      <a:pPr marL="342900" indent="-342900">
                        <a:buFont typeface="+mj-lt"/>
                        <a:buAutoNum type="arabicPeriod"/>
                      </a:pPr>
                      <a:r>
                        <a:rPr lang="id-ID" sz="1800" baseline="0" dirty="0">
                          <a:solidFill>
                            <a:schemeClr val="bg1"/>
                          </a:solidFill>
                          <a:latin typeface="+mn-lt"/>
                        </a:rPr>
                        <a:t>Personal pronouns</a:t>
                      </a:r>
                    </a:p>
                    <a:p>
                      <a:pPr marL="342900" indent="-342900">
                        <a:buFont typeface="+mj-lt"/>
                        <a:buAutoNum type="arabicPeriod"/>
                      </a:pPr>
                      <a:r>
                        <a:rPr lang="id-ID" sz="1800" baseline="0" dirty="0">
                          <a:solidFill>
                            <a:schemeClr val="bg1"/>
                          </a:solidFill>
                          <a:latin typeface="+mn-lt"/>
                        </a:rPr>
                        <a:t>Generalizations</a:t>
                      </a:r>
                    </a:p>
                    <a:p>
                      <a:pPr marL="342900" indent="-342900">
                        <a:buFont typeface="+mj-lt"/>
                        <a:buAutoNum type="arabicPeriod"/>
                      </a:pPr>
                      <a:r>
                        <a:rPr lang="id-ID" sz="1800" baseline="0" dirty="0">
                          <a:solidFill>
                            <a:schemeClr val="bg1"/>
                          </a:solidFill>
                          <a:latin typeface="+mn-lt"/>
                        </a:rPr>
                        <a:t>Subjective</a:t>
                      </a:r>
                    </a:p>
                    <a:p>
                      <a:pPr marL="342900" indent="-342900">
                        <a:buFont typeface="+mj-lt"/>
                        <a:buAutoNum type="arabicPeriod"/>
                      </a:pPr>
                      <a:r>
                        <a:rPr lang="id-ID" sz="1800" baseline="0" dirty="0">
                          <a:solidFill>
                            <a:schemeClr val="bg1"/>
                          </a:solidFill>
                          <a:latin typeface="+mn-lt"/>
                        </a:rPr>
                        <a:t>Plagiarism</a:t>
                      </a:r>
                    </a:p>
                    <a:p>
                      <a:pPr marL="342900" indent="-342900">
                        <a:buFont typeface="+mj-lt"/>
                        <a:buAutoNum type="arabicPeriod"/>
                      </a:pPr>
                      <a:r>
                        <a:rPr lang="id-ID" sz="1800" baseline="0" dirty="0">
                          <a:solidFill>
                            <a:schemeClr val="bg1"/>
                          </a:solidFill>
                          <a:latin typeface="+mn-lt"/>
                        </a:rPr>
                        <a:t>Hyperbole</a:t>
                      </a:r>
                      <a:endParaRPr lang="id-ID" sz="1800" dirty="0">
                        <a:solidFill>
                          <a:schemeClr val="bg1"/>
                        </a:solidFill>
                        <a:latin typeface="+mn-lt"/>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0" name="Freeform 33">
            <a:extLst>
              <a:ext uri="{FF2B5EF4-FFF2-40B4-BE49-F238E27FC236}">
                <a16:creationId xmlns:a16="http://schemas.microsoft.com/office/drawing/2014/main" id="{4A882881-2979-4415-AF2B-1CA9207F49E8}"/>
              </a:ext>
            </a:extLst>
          </p:cNvPr>
          <p:cNvSpPr>
            <a:spLocks noChangeArrowheads="1"/>
          </p:cNvSpPr>
          <p:nvPr/>
        </p:nvSpPr>
        <p:spPr bwMode="auto">
          <a:xfrm>
            <a:off x="2267744" y="1635646"/>
            <a:ext cx="319695" cy="261570"/>
          </a:xfrm>
          <a:custGeom>
            <a:avLst/>
            <a:gdLst>
              <a:gd name="T0" fmla="*/ 216437 w 649"/>
              <a:gd name="T1" fmla="*/ 10748 h 531"/>
              <a:gd name="T2" fmla="*/ 216437 w 649"/>
              <a:gd name="T3" fmla="*/ 10748 h 531"/>
              <a:gd name="T4" fmla="*/ 179528 w 649"/>
              <a:gd name="T5" fmla="*/ 10748 h 531"/>
              <a:gd name="T6" fmla="*/ 74176 w 649"/>
              <a:gd name="T7" fmla="*/ 116077 h 531"/>
              <a:gd name="T8" fmla="*/ 53034 w 649"/>
              <a:gd name="T9" fmla="*/ 89924 h 531"/>
              <a:gd name="T10" fmla="*/ 10750 w 649"/>
              <a:gd name="T11" fmla="*/ 89924 h 531"/>
              <a:gd name="T12" fmla="*/ 10750 w 649"/>
              <a:gd name="T13" fmla="*/ 132199 h 531"/>
              <a:gd name="T14" fmla="*/ 58051 w 649"/>
              <a:gd name="T15" fmla="*/ 174116 h 531"/>
              <a:gd name="T16" fmla="*/ 95318 w 649"/>
              <a:gd name="T17" fmla="*/ 174116 h 531"/>
              <a:gd name="T18" fmla="*/ 216437 w 649"/>
              <a:gd name="T19" fmla="*/ 53023 h 531"/>
              <a:gd name="T20" fmla="*/ 216437 w 649"/>
              <a:gd name="T21" fmla="*/ 10748 h 531"/>
              <a:gd name="T22" fmla="*/ 206045 w 649"/>
              <a:gd name="T23" fmla="*/ 42275 h 531"/>
              <a:gd name="T24" fmla="*/ 206045 w 649"/>
              <a:gd name="T25" fmla="*/ 42275 h 531"/>
              <a:gd name="T26" fmla="*/ 84568 w 649"/>
              <a:gd name="T27" fmla="*/ 163726 h 531"/>
              <a:gd name="T28" fmla="*/ 68801 w 649"/>
              <a:gd name="T29" fmla="*/ 163726 h 531"/>
              <a:gd name="T30" fmla="*/ 21142 w 649"/>
              <a:gd name="T31" fmla="*/ 116077 h 531"/>
              <a:gd name="T32" fmla="*/ 21142 w 649"/>
              <a:gd name="T33" fmla="*/ 100314 h 531"/>
              <a:gd name="T34" fmla="*/ 42284 w 649"/>
              <a:gd name="T35" fmla="*/ 100314 h 531"/>
              <a:gd name="T36" fmla="*/ 74176 w 649"/>
              <a:gd name="T37" fmla="*/ 132199 h 531"/>
              <a:gd name="T38" fmla="*/ 189920 w 649"/>
              <a:gd name="T39" fmla="*/ 21138 h 531"/>
              <a:gd name="T40" fmla="*/ 206045 w 649"/>
              <a:gd name="T41" fmla="*/ 21138 h 531"/>
              <a:gd name="T42" fmla="*/ 206045 w 649"/>
              <a:gd name="T43" fmla="*/ 42275 h 5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34">
            <a:extLst>
              <a:ext uri="{FF2B5EF4-FFF2-40B4-BE49-F238E27FC236}">
                <a16:creationId xmlns:a16="http://schemas.microsoft.com/office/drawing/2014/main" id="{E8C529FA-B67B-4A87-B6B1-9CBFDB3E562C}"/>
              </a:ext>
            </a:extLst>
          </p:cNvPr>
          <p:cNvSpPr>
            <a:spLocks noChangeArrowheads="1"/>
          </p:cNvSpPr>
          <p:nvPr/>
        </p:nvSpPr>
        <p:spPr bwMode="auto">
          <a:xfrm>
            <a:off x="6317138" y="1638371"/>
            <a:ext cx="256121" cy="256121"/>
          </a:xfrm>
          <a:custGeom>
            <a:avLst/>
            <a:gdLst>
              <a:gd name="T0" fmla="*/ 132875 w 516"/>
              <a:gd name="T1" fmla="*/ 95664 h 516"/>
              <a:gd name="T2" fmla="*/ 132875 w 516"/>
              <a:gd name="T3" fmla="*/ 95664 h 516"/>
              <a:gd name="T4" fmla="*/ 175482 w 516"/>
              <a:gd name="T5" fmla="*/ 53067 h 516"/>
              <a:gd name="T6" fmla="*/ 175482 w 516"/>
              <a:gd name="T7" fmla="*/ 15884 h 516"/>
              <a:gd name="T8" fmla="*/ 132875 w 516"/>
              <a:gd name="T9" fmla="*/ 15884 h 516"/>
              <a:gd name="T10" fmla="*/ 95685 w 516"/>
              <a:gd name="T11" fmla="*/ 53067 h 516"/>
              <a:gd name="T12" fmla="*/ 53078 w 516"/>
              <a:gd name="T13" fmla="*/ 15884 h 516"/>
              <a:gd name="T14" fmla="*/ 15887 w 516"/>
              <a:gd name="T15" fmla="*/ 15884 h 516"/>
              <a:gd name="T16" fmla="*/ 15887 w 516"/>
              <a:gd name="T17" fmla="*/ 53067 h 516"/>
              <a:gd name="T18" fmla="*/ 53078 w 516"/>
              <a:gd name="T19" fmla="*/ 95664 h 516"/>
              <a:gd name="T20" fmla="*/ 15887 w 516"/>
              <a:gd name="T21" fmla="*/ 132847 h 516"/>
              <a:gd name="T22" fmla="*/ 15887 w 516"/>
              <a:gd name="T23" fmla="*/ 175445 h 516"/>
              <a:gd name="T24" fmla="*/ 53078 w 516"/>
              <a:gd name="T25" fmla="*/ 175445 h 516"/>
              <a:gd name="T26" fmla="*/ 95685 w 516"/>
              <a:gd name="T27" fmla="*/ 132847 h 516"/>
              <a:gd name="T28" fmla="*/ 132875 w 516"/>
              <a:gd name="T29" fmla="*/ 175445 h 516"/>
              <a:gd name="T30" fmla="*/ 175482 w 516"/>
              <a:gd name="T31" fmla="*/ 175445 h 516"/>
              <a:gd name="T32" fmla="*/ 175482 w 516"/>
              <a:gd name="T33" fmla="*/ 132847 h 516"/>
              <a:gd name="T34" fmla="*/ 132875 w 516"/>
              <a:gd name="T35" fmla="*/ 95664 h 516"/>
              <a:gd name="T36" fmla="*/ 164650 w 516"/>
              <a:gd name="T37" fmla="*/ 164615 h 516"/>
              <a:gd name="T38" fmla="*/ 164650 w 516"/>
              <a:gd name="T39" fmla="*/ 164615 h 516"/>
              <a:gd name="T40" fmla="*/ 143707 w 516"/>
              <a:gd name="T41" fmla="*/ 164615 h 516"/>
              <a:gd name="T42" fmla="*/ 95685 w 516"/>
              <a:gd name="T43" fmla="*/ 111548 h 516"/>
              <a:gd name="T44" fmla="*/ 42607 w 516"/>
              <a:gd name="T45" fmla="*/ 164615 h 516"/>
              <a:gd name="T46" fmla="*/ 21303 w 516"/>
              <a:gd name="T47" fmla="*/ 164615 h 516"/>
              <a:gd name="T48" fmla="*/ 21303 w 516"/>
              <a:gd name="T49" fmla="*/ 143677 h 516"/>
              <a:gd name="T50" fmla="*/ 74381 w 516"/>
              <a:gd name="T51" fmla="*/ 95664 h 516"/>
              <a:gd name="T52" fmla="*/ 21303 w 516"/>
              <a:gd name="T53" fmla="*/ 42598 h 516"/>
              <a:gd name="T54" fmla="*/ 21303 w 516"/>
              <a:gd name="T55" fmla="*/ 21299 h 516"/>
              <a:gd name="T56" fmla="*/ 42607 w 516"/>
              <a:gd name="T57" fmla="*/ 21299 h 516"/>
              <a:gd name="T58" fmla="*/ 95685 w 516"/>
              <a:gd name="T59" fmla="*/ 74366 h 516"/>
              <a:gd name="T60" fmla="*/ 143707 w 516"/>
              <a:gd name="T61" fmla="*/ 21299 h 516"/>
              <a:gd name="T62" fmla="*/ 164650 w 516"/>
              <a:gd name="T63" fmla="*/ 21299 h 516"/>
              <a:gd name="T64" fmla="*/ 164650 w 516"/>
              <a:gd name="T65" fmla="*/ 42598 h 516"/>
              <a:gd name="T66" fmla="*/ 111572 w 516"/>
              <a:gd name="T67" fmla="*/ 95664 h 516"/>
              <a:gd name="T68" fmla="*/ 164650 w 516"/>
              <a:gd name="T69" fmla="*/ 143677 h 516"/>
              <a:gd name="T70" fmla="*/ 164650 w 516"/>
              <a:gd name="T71" fmla="*/ 164615 h 5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16" h="516">
                <a:moveTo>
                  <a:pt x="368" y="265"/>
                </a:moveTo>
                <a:lnTo>
                  <a:pt x="368" y="265"/>
                </a:lnTo>
                <a:cubicBezTo>
                  <a:pt x="486" y="147"/>
                  <a:pt x="486" y="147"/>
                  <a:pt x="486" y="147"/>
                </a:cubicBezTo>
                <a:cubicBezTo>
                  <a:pt x="515" y="118"/>
                  <a:pt x="515" y="73"/>
                  <a:pt x="486" y="44"/>
                </a:cubicBezTo>
                <a:cubicBezTo>
                  <a:pt x="456" y="0"/>
                  <a:pt x="398" y="0"/>
                  <a:pt x="368" y="44"/>
                </a:cubicBezTo>
                <a:cubicBezTo>
                  <a:pt x="265" y="147"/>
                  <a:pt x="265" y="147"/>
                  <a:pt x="265" y="147"/>
                </a:cubicBezTo>
                <a:cubicBezTo>
                  <a:pt x="147" y="44"/>
                  <a:pt x="147" y="44"/>
                  <a:pt x="147" y="44"/>
                </a:cubicBezTo>
                <a:cubicBezTo>
                  <a:pt x="118" y="0"/>
                  <a:pt x="73" y="0"/>
                  <a:pt x="44" y="44"/>
                </a:cubicBezTo>
                <a:cubicBezTo>
                  <a:pt x="0" y="73"/>
                  <a:pt x="0" y="118"/>
                  <a:pt x="44" y="147"/>
                </a:cubicBezTo>
                <a:cubicBezTo>
                  <a:pt x="147" y="265"/>
                  <a:pt x="147" y="265"/>
                  <a:pt x="147" y="265"/>
                </a:cubicBezTo>
                <a:cubicBezTo>
                  <a:pt x="44" y="368"/>
                  <a:pt x="44" y="368"/>
                  <a:pt x="44" y="368"/>
                </a:cubicBezTo>
                <a:cubicBezTo>
                  <a:pt x="0" y="398"/>
                  <a:pt x="0" y="456"/>
                  <a:pt x="44" y="486"/>
                </a:cubicBezTo>
                <a:cubicBezTo>
                  <a:pt x="73" y="515"/>
                  <a:pt x="118" y="515"/>
                  <a:pt x="147" y="486"/>
                </a:cubicBezTo>
                <a:cubicBezTo>
                  <a:pt x="265" y="368"/>
                  <a:pt x="265" y="368"/>
                  <a:pt x="265" y="368"/>
                </a:cubicBezTo>
                <a:cubicBezTo>
                  <a:pt x="368" y="486"/>
                  <a:pt x="368" y="486"/>
                  <a:pt x="368" y="486"/>
                </a:cubicBezTo>
                <a:cubicBezTo>
                  <a:pt x="398" y="515"/>
                  <a:pt x="456" y="515"/>
                  <a:pt x="486" y="486"/>
                </a:cubicBezTo>
                <a:cubicBezTo>
                  <a:pt x="515" y="456"/>
                  <a:pt x="515" y="398"/>
                  <a:pt x="486" y="368"/>
                </a:cubicBezTo>
                <a:lnTo>
                  <a:pt x="368" y="265"/>
                </a:lnTo>
                <a:close/>
                <a:moveTo>
                  <a:pt x="456" y="456"/>
                </a:moveTo>
                <a:lnTo>
                  <a:pt x="456" y="456"/>
                </a:lnTo>
                <a:cubicBezTo>
                  <a:pt x="441" y="471"/>
                  <a:pt x="412" y="471"/>
                  <a:pt x="398" y="456"/>
                </a:cubicBezTo>
                <a:cubicBezTo>
                  <a:pt x="265" y="309"/>
                  <a:pt x="265" y="309"/>
                  <a:pt x="265" y="309"/>
                </a:cubicBezTo>
                <a:cubicBezTo>
                  <a:pt x="118" y="456"/>
                  <a:pt x="118" y="456"/>
                  <a:pt x="118" y="456"/>
                </a:cubicBezTo>
                <a:cubicBezTo>
                  <a:pt x="103" y="471"/>
                  <a:pt x="73" y="471"/>
                  <a:pt x="59" y="456"/>
                </a:cubicBezTo>
                <a:cubicBezTo>
                  <a:pt x="44" y="441"/>
                  <a:pt x="44" y="412"/>
                  <a:pt x="59" y="398"/>
                </a:cubicBezTo>
                <a:cubicBezTo>
                  <a:pt x="206" y="265"/>
                  <a:pt x="206" y="265"/>
                  <a:pt x="206" y="265"/>
                </a:cubicBezTo>
                <a:cubicBezTo>
                  <a:pt x="59" y="118"/>
                  <a:pt x="59" y="118"/>
                  <a:pt x="59" y="118"/>
                </a:cubicBezTo>
                <a:cubicBezTo>
                  <a:pt x="44" y="103"/>
                  <a:pt x="44" y="73"/>
                  <a:pt x="59" y="59"/>
                </a:cubicBezTo>
                <a:cubicBezTo>
                  <a:pt x="73" y="44"/>
                  <a:pt x="103" y="44"/>
                  <a:pt x="118" y="59"/>
                </a:cubicBezTo>
                <a:cubicBezTo>
                  <a:pt x="265" y="206"/>
                  <a:pt x="265" y="206"/>
                  <a:pt x="265" y="206"/>
                </a:cubicBezTo>
                <a:cubicBezTo>
                  <a:pt x="398" y="59"/>
                  <a:pt x="398" y="59"/>
                  <a:pt x="398" y="59"/>
                </a:cubicBezTo>
                <a:cubicBezTo>
                  <a:pt x="412" y="44"/>
                  <a:pt x="441" y="44"/>
                  <a:pt x="456" y="59"/>
                </a:cubicBezTo>
                <a:cubicBezTo>
                  <a:pt x="471" y="73"/>
                  <a:pt x="471" y="103"/>
                  <a:pt x="456" y="118"/>
                </a:cubicBezTo>
                <a:cubicBezTo>
                  <a:pt x="309" y="265"/>
                  <a:pt x="309" y="265"/>
                  <a:pt x="309" y="265"/>
                </a:cubicBezTo>
                <a:cubicBezTo>
                  <a:pt x="456" y="398"/>
                  <a:pt x="456" y="398"/>
                  <a:pt x="456" y="398"/>
                </a:cubicBezTo>
                <a:cubicBezTo>
                  <a:pt x="471" y="412"/>
                  <a:pt x="471" y="441"/>
                  <a:pt x="456" y="456"/>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6C166D19-CE73-4CDF-A243-CF6F13BCD02E}"/>
              </a:ext>
            </a:extLst>
          </p:cNvPr>
          <p:cNvGrpSpPr/>
          <p:nvPr/>
        </p:nvGrpSpPr>
        <p:grpSpPr>
          <a:xfrm>
            <a:off x="3203848" y="4535530"/>
            <a:ext cx="2532737" cy="305931"/>
            <a:chOff x="242788" y="5520328"/>
            <a:chExt cx="3208365" cy="369332"/>
          </a:xfrm>
        </p:grpSpPr>
        <p:pic>
          <p:nvPicPr>
            <p:cNvPr id="8" name="Picture 7">
              <a:extLst>
                <a:ext uri="{FF2B5EF4-FFF2-40B4-BE49-F238E27FC236}">
                  <a16:creationId xmlns:a16="http://schemas.microsoft.com/office/drawing/2014/main" id="{AA4ACA39-40AE-495A-B5C3-AFDC7FF56703}"/>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9" name="TextBox 8">
              <a:extLst>
                <a:ext uri="{FF2B5EF4-FFF2-40B4-BE49-F238E27FC236}">
                  <a16:creationId xmlns:a16="http://schemas.microsoft.com/office/drawing/2014/main" id="{CE756F68-2247-48D1-BFC0-43E12B81C68F}"/>
                </a:ext>
              </a:extLst>
            </p:cNvPr>
            <p:cNvSpPr txBox="1"/>
            <p:nvPr/>
          </p:nvSpPr>
          <p:spPr>
            <a:xfrm>
              <a:off x="607655" y="5520328"/>
              <a:ext cx="2843498" cy="369332"/>
            </a:xfrm>
            <a:prstGeom prst="rect">
              <a:avLst/>
            </a:prstGeom>
            <a:noFill/>
          </p:spPr>
          <p:txBody>
            <a:bodyPr wrap="square" rtlCol="0">
              <a:spAutoFit/>
            </a:bodyPr>
            <a:lstStyle/>
            <a:p>
              <a:r>
                <a:rPr lang="en-US" sz="1800" dirty="0">
                  <a:solidFill>
                    <a:schemeClr val="bg1"/>
                  </a:solidFill>
                </a:rPr>
                <a:t>YUNI SARI AMALIA</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G">
            <a:extLst>
              <a:ext uri="{FF2B5EF4-FFF2-40B4-BE49-F238E27FC236}">
                <a16:creationId xmlns:a16="http://schemas.microsoft.com/office/drawing/2014/main" id="{EC26F95F-C558-4B78-9E07-19D50ED5D3C7}"/>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1817"/>
            <a:ext cx="8229600" cy="694122"/>
          </a:xfrm>
        </p:spPr>
        <p:txBody>
          <a:bodyPr>
            <a:normAutofit/>
          </a:bodyPr>
          <a:lstStyle/>
          <a:p>
            <a:pPr algn="ctr"/>
            <a:r>
              <a:rPr lang="id-ID" sz="3200" dirty="0">
                <a:solidFill>
                  <a:schemeClr val="bg1"/>
                </a:solidFill>
              </a:rPr>
              <a:t>Identify the features of Academic Writing.</a:t>
            </a:r>
          </a:p>
        </p:txBody>
      </p:sp>
      <p:sp>
        <p:nvSpPr>
          <p:cNvPr id="4" name="Content Placeholder 3"/>
          <p:cNvSpPr>
            <a:spLocks noGrp="1"/>
          </p:cNvSpPr>
          <p:nvPr>
            <p:ph idx="1"/>
          </p:nvPr>
        </p:nvSpPr>
        <p:spPr>
          <a:prstGeom prst="rect">
            <a:avLst/>
          </a:prstGeom>
        </p:spPr>
        <p:style>
          <a:lnRef idx="2">
            <a:schemeClr val="accent6"/>
          </a:lnRef>
          <a:fillRef idx="1">
            <a:schemeClr val="lt1"/>
          </a:fillRef>
          <a:effectRef idx="0">
            <a:schemeClr val="accent6"/>
          </a:effectRef>
          <a:fontRef idx="minor">
            <a:schemeClr val="dk1"/>
          </a:fontRef>
        </p:style>
        <p:txBody>
          <a:bodyPr rtlCol="0" anchor="ctr">
            <a:normAutofit/>
          </a:bodyPr>
          <a:lstStyle/>
          <a:p>
            <a:pPr algn="just">
              <a:buNone/>
            </a:pPr>
            <a:r>
              <a:rPr lang="id-ID" sz="1440" dirty="0">
                <a:cs typeface="Arial" pitchFamily="34" charset="0"/>
              </a:rPr>
              <a:t> 	</a:t>
            </a:r>
            <a:r>
              <a:rPr lang="en-US" sz="1440" dirty="0">
                <a:cs typeface="Arial" pitchFamily="34" charset="0"/>
              </a:rPr>
              <a:t>Equally, from a political perspective, the nature of state involvement in and policies for tourism is dependent on both the political-economic structures and the prevailing political ideology in the destination state, with comparisons typically made between market-led and centrally planned economies. For example, the Thatcher–Reagan</a:t>
            </a:r>
            <a:r>
              <a:rPr lang="id-ID" sz="1440" dirty="0">
                <a:cs typeface="Arial" pitchFamily="34" charset="0"/>
              </a:rPr>
              <a:t> </a:t>
            </a:r>
            <a:r>
              <a:rPr lang="en-US" sz="1440" dirty="0">
                <a:cs typeface="Arial" pitchFamily="34" charset="0"/>
              </a:rPr>
              <a:t>inspired neo-liberalism of the 1980s, and the subsequent focus on privatization and the markets in many Western nations contrasted starkly with the then centrally planned tourism sectors in the former Eastern Europe (Buckley and Witt, 1990; Hall, 1991). At the same time, of course, it has also long been recognized that the political-economic relationship of one nation with another or with the wider international community (that is, the extent of political-economic dependency) may represent a significant influence on tourism development (Telfer, 2002). Thus, in short, tourism planning and development in the destination tends to reflect both the structures and political ideologies of the state and its international political</a:t>
            </a:r>
            <a:r>
              <a:rPr lang="id-ID" sz="1440" dirty="0">
                <a:cs typeface="Arial" pitchFamily="34" charset="0"/>
              </a:rPr>
              <a:t> </a:t>
            </a:r>
            <a:r>
              <a:rPr lang="en-US" sz="1440" dirty="0">
                <a:cs typeface="Arial" pitchFamily="34" charset="0"/>
              </a:rPr>
              <a:t>economic relations.</a:t>
            </a:r>
            <a:endParaRPr lang="id-ID" sz="1440" dirty="0">
              <a:cs typeface="Arial" pitchFamily="34" charset="0"/>
            </a:endParaRPr>
          </a:p>
        </p:txBody>
      </p:sp>
      <p:grpSp>
        <p:nvGrpSpPr>
          <p:cNvPr id="5" name="Group 4">
            <a:extLst>
              <a:ext uri="{FF2B5EF4-FFF2-40B4-BE49-F238E27FC236}">
                <a16:creationId xmlns:a16="http://schemas.microsoft.com/office/drawing/2014/main" id="{10C1E274-46CF-433E-B1E7-49277CE91A56}"/>
              </a:ext>
            </a:extLst>
          </p:cNvPr>
          <p:cNvGrpSpPr/>
          <p:nvPr/>
        </p:nvGrpSpPr>
        <p:grpSpPr>
          <a:xfrm>
            <a:off x="3305631" y="4716095"/>
            <a:ext cx="2532737" cy="305931"/>
            <a:chOff x="242788" y="5520328"/>
            <a:chExt cx="3208365" cy="369332"/>
          </a:xfrm>
        </p:grpSpPr>
        <p:pic>
          <p:nvPicPr>
            <p:cNvPr id="6" name="Picture 5">
              <a:extLst>
                <a:ext uri="{FF2B5EF4-FFF2-40B4-BE49-F238E27FC236}">
                  <a16:creationId xmlns:a16="http://schemas.microsoft.com/office/drawing/2014/main" id="{15101880-AB40-47A0-A094-F67EF464EF89}"/>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7" name="TextBox 6">
              <a:extLst>
                <a:ext uri="{FF2B5EF4-FFF2-40B4-BE49-F238E27FC236}">
                  <a16:creationId xmlns:a16="http://schemas.microsoft.com/office/drawing/2014/main" id="{B4A3902F-31CD-4783-8822-4A4864291143}"/>
                </a:ext>
              </a:extLst>
            </p:cNvPr>
            <p:cNvSpPr txBox="1"/>
            <p:nvPr/>
          </p:nvSpPr>
          <p:spPr>
            <a:xfrm>
              <a:off x="607655" y="5520328"/>
              <a:ext cx="2843498" cy="369332"/>
            </a:xfrm>
            <a:prstGeom prst="rect">
              <a:avLst/>
            </a:prstGeom>
            <a:noFill/>
          </p:spPr>
          <p:txBody>
            <a:bodyPr wrap="square" rtlCol="0">
              <a:spAutoFit/>
            </a:bodyPr>
            <a:lstStyle/>
            <a:p>
              <a:r>
                <a:rPr lang="en-US" sz="1800" dirty="0">
                  <a:solidFill>
                    <a:schemeClr val="bg1"/>
                  </a:solidFill>
                </a:rPr>
                <a:t>YUNI SARI AMALIA</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a:extLst>
              <a:ext uri="{FF2B5EF4-FFF2-40B4-BE49-F238E27FC236}">
                <a16:creationId xmlns:a16="http://schemas.microsoft.com/office/drawing/2014/main" id="{A653FAD1-853E-4CCC-BBD3-244000273802}"/>
              </a:ext>
            </a:extLst>
          </p:cNvPr>
          <p:cNvSpPr/>
          <p:nvPr/>
        </p:nvSpPr>
        <p:spPr>
          <a:xfrm>
            <a:off x="0" y="0"/>
            <a:ext cx="9144000" cy="5143500"/>
          </a:xfrm>
          <a:prstGeom prst="rect">
            <a:avLst/>
          </a:prstGeom>
          <a:solidFill>
            <a:srgbClr val="3C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id-ID" dirty="0" err="1">
                <a:solidFill>
                  <a:schemeClr val="bg1"/>
                </a:solidFill>
              </a:rPr>
              <a:t>Questions</a:t>
            </a:r>
            <a:endParaRPr lang="id-ID" dirty="0">
              <a:solidFill>
                <a:schemeClr val="bg1"/>
              </a:solidFill>
            </a:endParaRPr>
          </a:p>
        </p:txBody>
      </p:sp>
      <p:sp>
        <p:nvSpPr>
          <p:cNvPr id="3" name="Content Placeholder 2"/>
          <p:cNvSpPr>
            <a:spLocks noGrp="1"/>
          </p:cNvSpPr>
          <p:nvPr>
            <p:ph idx="1"/>
          </p:nvPr>
        </p:nvSpPr>
        <p:spPr/>
        <p:txBody>
          <a:bodyPr/>
          <a:lstStyle/>
          <a:p>
            <a:r>
              <a:rPr lang="id-ID" dirty="0">
                <a:solidFill>
                  <a:schemeClr val="bg1"/>
                </a:solidFill>
              </a:rPr>
              <a:t>What is the main idea of the passage?</a:t>
            </a:r>
          </a:p>
          <a:p>
            <a:r>
              <a:rPr lang="id-ID" dirty="0">
                <a:solidFill>
                  <a:schemeClr val="bg1"/>
                </a:solidFill>
              </a:rPr>
              <a:t>Is the passage impersonal? Why?</a:t>
            </a:r>
          </a:p>
          <a:p>
            <a:r>
              <a:rPr lang="id-ID" dirty="0">
                <a:solidFill>
                  <a:schemeClr val="bg1"/>
                </a:solidFill>
              </a:rPr>
              <a:t>How many references cited in the passage?</a:t>
            </a:r>
          </a:p>
          <a:p>
            <a:r>
              <a:rPr lang="id-ID" dirty="0">
                <a:solidFill>
                  <a:schemeClr val="bg1"/>
                </a:solidFill>
              </a:rPr>
              <a:t>Are there any informal vocabulary found in the passage?</a:t>
            </a:r>
          </a:p>
          <a:p>
            <a:endParaRPr lang="id-ID" dirty="0">
              <a:solidFill>
                <a:schemeClr val="bg1"/>
              </a:solidFill>
            </a:endParaRPr>
          </a:p>
        </p:txBody>
      </p:sp>
      <p:grpSp>
        <p:nvGrpSpPr>
          <p:cNvPr id="6" name="Group 5">
            <a:extLst>
              <a:ext uri="{FF2B5EF4-FFF2-40B4-BE49-F238E27FC236}">
                <a16:creationId xmlns:a16="http://schemas.microsoft.com/office/drawing/2014/main" id="{DE38F378-856A-4AE6-BB77-A62EC907C612}"/>
              </a:ext>
            </a:extLst>
          </p:cNvPr>
          <p:cNvGrpSpPr/>
          <p:nvPr/>
        </p:nvGrpSpPr>
        <p:grpSpPr>
          <a:xfrm>
            <a:off x="6804248" y="4731543"/>
            <a:ext cx="2532737" cy="305931"/>
            <a:chOff x="242788" y="5520328"/>
            <a:chExt cx="3208365" cy="369332"/>
          </a:xfrm>
        </p:grpSpPr>
        <p:pic>
          <p:nvPicPr>
            <p:cNvPr id="7" name="Picture 6">
              <a:extLst>
                <a:ext uri="{FF2B5EF4-FFF2-40B4-BE49-F238E27FC236}">
                  <a16:creationId xmlns:a16="http://schemas.microsoft.com/office/drawing/2014/main" id="{FC5075BF-3B81-4684-9492-38A20665B6D8}"/>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ackgroundRemoval t="0" b="100000" l="23000" r="77000">
                          <a14:foregroundMark x1="49875" y1="26190" x2="49875" y2="26190"/>
                          <a14:backgroundMark x1="49375" y1="50952" x2="49375" y2="50952"/>
                          <a14:backgroundMark x1="49125" y1="52143" x2="64625" y2="45476"/>
                        </a14:backgroundRemoval>
                      </a14:imgEffect>
                    </a14:imgLayer>
                  </a14:imgProps>
                </a:ext>
                <a:ext uri="{28A0092B-C50C-407E-A947-70E740481C1C}">
                  <a14:useLocalDpi xmlns:a14="http://schemas.microsoft.com/office/drawing/2010/main" val="0"/>
                </a:ext>
              </a:extLst>
            </a:blip>
            <a:stretch>
              <a:fillRect/>
            </a:stretch>
          </p:blipFill>
          <p:spPr>
            <a:xfrm>
              <a:off x="242788" y="5597758"/>
              <a:ext cx="491774" cy="264806"/>
            </a:xfrm>
            <a:prstGeom prst="rect">
              <a:avLst/>
            </a:prstGeom>
          </p:spPr>
        </p:pic>
        <p:sp>
          <p:nvSpPr>
            <p:cNvPr id="8" name="TextBox 7">
              <a:extLst>
                <a:ext uri="{FF2B5EF4-FFF2-40B4-BE49-F238E27FC236}">
                  <a16:creationId xmlns:a16="http://schemas.microsoft.com/office/drawing/2014/main" id="{5402A893-CAD6-4DCD-B515-1BBCD8115804}"/>
                </a:ext>
              </a:extLst>
            </p:cNvPr>
            <p:cNvSpPr txBox="1"/>
            <p:nvPr/>
          </p:nvSpPr>
          <p:spPr>
            <a:xfrm>
              <a:off x="607655" y="5520328"/>
              <a:ext cx="2843498" cy="369332"/>
            </a:xfrm>
            <a:prstGeom prst="rect">
              <a:avLst/>
            </a:prstGeom>
            <a:noFill/>
          </p:spPr>
          <p:txBody>
            <a:bodyPr wrap="square" rtlCol="0">
              <a:spAutoFit/>
            </a:bodyPr>
            <a:lstStyle/>
            <a:p>
              <a:r>
                <a:rPr lang="en-US" sz="1800" dirty="0">
                  <a:solidFill>
                    <a:schemeClr val="bg1"/>
                  </a:solidFill>
                </a:rPr>
                <a:t>YUNI SARI AMALIA</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unito Sans SemiBold | Nunito Light">
      <a:majorFont>
        <a:latin typeface="Nunito Sans SemiBold"/>
        <a:ea typeface=""/>
        <a:cs typeface=""/>
      </a:majorFont>
      <a:minorFont>
        <a:latin typeface="Nuni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1513</TotalTime>
  <Words>541</Words>
  <Application>Microsoft Office PowerPoint</Application>
  <PresentationFormat>On-screen Show (16:9)</PresentationFormat>
  <Paragraphs>49</Paragraphs>
  <Slides>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Nunito Light</vt:lpstr>
      <vt:lpstr>Nunito Sans ExtraBold</vt:lpstr>
      <vt:lpstr>Nunito Sans SemiBold</vt:lpstr>
      <vt:lpstr>Office Theme</vt:lpstr>
      <vt:lpstr>Features of Academic Writing</vt:lpstr>
      <vt:lpstr>Categories of Academic Writing Features</vt:lpstr>
      <vt:lpstr>The Main Features of Academic Writing (Bailey, 2015)</vt:lpstr>
      <vt:lpstr>Other features of Academic Writing</vt:lpstr>
      <vt:lpstr>Do’s and Don’ts of Academic Writing</vt:lpstr>
      <vt:lpstr>Identify the features of Academic Writing.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Features of Academic Writing</dc:title>
  <dc:creator>user</dc:creator>
  <cp:lastModifiedBy>nudiyam@gmail.com</cp:lastModifiedBy>
  <cp:revision>96</cp:revision>
  <dcterms:created xsi:type="dcterms:W3CDTF">2020-08-26T13:17:24Z</dcterms:created>
  <dcterms:modified xsi:type="dcterms:W3CDTF">2020-12-21T05:07:10Z</dcterms:modified>
</cp:coreProperties>
</file>