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77" r:id="rId6"/>
    <p:sldId id="265" r:id="rId7"/>
    <p:sldId id="266" r:id="rId8"/>
    <p:sldId id="276" r:id="rId9"/>
    <p:sldId id="264" r:id="rId10"/>
    <p:sldId id="267" r:id="rId11"/>
    <p:sldId id="269" r:id="rId12"/>
    <p:sldId id="278" r:id="rId13"/>
    <p:sldId id="273" r:id="rId14"/>
    <p:sldId id="274" r:id="rId15"/>
    <p:sldId id="270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2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24FF-9051-416C-A4FF-DB5C1FD9DE8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FA4D-E338-4965-BC1C-B204A397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8572" y="2112136"/>
            <a:ext cx="5605393" cy="2387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Kampung</a:t>
            </a:r>
            <a:r>
              <a:rPr lang="en-US" dirty="0"/>
              <a:t>-Kota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b="1" dirty="0" err="1"/>
              <a:t>Kebhinekaan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Bingkai</a:t>
            </a:r>
            <a:r>
              <a:rPr lang="en-US" dirty="0"/>
              <a:t> </a:t>
            </a:r>
            <a:r>
              <a:rPr lang="en-US" dirty="0" err="1"/>
              <a:t>Sejarah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2210" y="520223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3448" cy="3571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996"/>
            <a:ext cx="5533448" cy="33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74" y="115911"/>
            <a:ext cx="3932237" cy="16002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Sinoman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Komunalisme</a:t>
            </a:r>
            <a:r>
              <a:rPr lang="en-US" sz="3600" b="1" dirty="0"/>
              <a:t> </a:t>
            </a:r>
            <a:r>
              <a:rPr lang="en-US" sz="3600" b="1" dirty="0" err="1"/>
              <a:t>Kampung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863" y="1081087"/>
            <a:ext cx="6038850" cy="4686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762" y="1812700"/>
            <a:ext cx="4492725" cy="504529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Menurut</a:t>
            </a:r>
            <a:r>
              <a:rPr lang="en-US" sz="2400" dirty="0"/>
              <a:t> Frederick (1983), </a:t>
            </a:r>
            <a:r>
              <a:rPr lang="en-US" sz="2400" dirty="0" err="1"/>
              <a:t>Sinoman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kampung-kota</a:t>
            </a:r>
            <a:r>
              <a:rPr lang="en-US" sz="2400" dirty="0"/>
              <a:t>.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harfiah</a:t>
            </a:r>
            <a:r>
              <a:rPr lang="en-US" sz="2400" dirty="0"/>
              <a:t>, </a:t>
            </a:r>
            <a:r>
              <a:rPr lang="en-US" sz="2400" dirty="0" err="1"/>
              <a:t>penyebutan</a:t>
            </a:r>
            <a:r>
              <a:rPr lang="en-US" sz="2400" dirty="0"/>
              <a:t> </a:t>
            </a:r>
            <a:r>
              <a:rPr lang="en-US" sz="2400" dirty="0" err="1"/>
              <a:t>Sinoman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abad</a:t>
            </a:r>
            <a:r>
              <a:rPr lang="en-US" sz="2400" dirty="0"/>
              <a:t> ke-14.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wujud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partisipasi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komunalisme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kesatuan</a:t>
            </a:r>
            <a:r>
              <a:rPr lang="en-US" sz="2400" dirty="0"/>
              <a:t> </a:t>
            </a:r>
            <a:r>
              <a:rPr lang="en-US" sz="2400" dirty="0" err="1"/>
              <a:t>kampung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Sinoman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prinsip-prinsip</a:t>
            </a:r>
            <a:r>
              <a:rPr lang="en-US" sz="2400" dirty="0"/>
              <a:t> </a:t>
            </a:r>
            <a:r>
              <a:rPr lang="en-US" sz="2400" i="1" dirty="0" err="1"/>
              <a:t>arek</a:t>
            </a:r>
            <a:r>
              <a:rPr lang="en-US" sz="2400" i="1" dirty="0"/>
              <a:t> </a:t>
            </a:r>
            <a:r>
              <a:rPr lang="en-US" sz="2400" i="1" dirty="0" err="1"/>
              <a:t>Suroboyo</a:t>
            </a:r>
            <a:r>
              <a:rPr lang="en-US" sz="2400" i="1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Frederick,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menjujung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sifat-sifat</a:t>
            </a:r>
            <a:r>
              <a:rPr lang="en-US" sz="2400" dirty="0"/>
              <a:t> </a:t>
            </a:r>
            <a:r>
              <a:rPr lang="en-US" sz="2400" dirty="0" err="1"/>
              <a:t>egaliter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keterbukaan</a:t>
            </a:r>
            <a:r>
              <a:rPr lang="en-US" sz="2400" dirty="0"/>
              <a:t> </a:t>
            </a:r>
            <a:r>
              <a:rPr lang="en-US" sz="2400" dirty="0" err="1"/>
              <a:t>berpendapat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semangat</a:t>
            </a:r>
            <a:r>
              <a:rPr lang="en-US" sz="2400" dirty="0"/>
              <a:t> </a:t>
            </a:r>
            <a:r>
              <a:rPr lang="en-US" sz="2400" dirty="0" err="1"/>
              <a:t>gotong</a:t>
            </a:r>
            <a:r>
              <a:rPr lang="en-US" sz="2400" dirty="0"/>
              <a:t> </a:t>
            </a:r>
            <a:r>
              <a:rPr lang="en-US" sz="2400" dirty="0" err="1"/>
              <a:t>royong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79131" y="386366"/>
            <a:ext cx="5859583" cy="610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0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Kebhinekaan</a:t>
            </a:r>
            <a:r>
              <a:rPr lang="en-US" b="1" dirty="0"/>
              <a:t> </a:t>
            </a:r>
            <a:r>
              <a:rPr lang="en-US" b="1" dirty="0" err="1"/>
              <a:t>Kampung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Toleransi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internalisasi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urban. </a:t>
            </a:r>
          </a:p>
          <a:p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bertetangga</a:t>
            </a:r>
            <a:r>
              <a:rPr lang="en-US" dirty="0"/>
              <a:t> yang </a:t>
            </a:r>
            <a:r>
              <a:rPr lang="en-US" dirty="0" err="1"/>
              <a:t>didominasi</a:t>
            </a:r>
            <a:r>
              <a:rPr lang="en-US" dirty="0"/>
              <a:t> rasa </a:t>
            </a:r>
            <a:r>
              <a:rPr lang="en-US" dirty="0" err="1"/>
              <a:t>kebersamaan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lama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kohabitasi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Surabaya.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 </a:t>
            </a:r>
          </a:p>
          <a:p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gang-gang </a:t>
            </a:r>
            <a:r>
              <a:rPr lang="en-US" dirty="0" err="1"/>
              <a:t>kampungnya</a:t>
            </a:r>
            <a:r>
              <a:rPr lang="en-US" dirty="0"/>
              <a:t>,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562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5" y="4746491"/>
            <a:ext cx="5807299" cy="562154"/>
          </a:xfrm>
        </p:spPr>
        <p:txBody>
          <a:bodyPr>
            <a:noAutofit/>
          </a:bodyPr>
          <a:lstStyle/>
          <a:p>
            <a:r>
              <a:rPr lang="en-US" sz="2000" dirty="0" err="1"/>
              <a:t>Pemanfaatan</a:t>
            </a:r>
            <a:r>
              <a:rPr lang="en-US" sz="2000" dirty="0"/>
              <a:t> gang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toleransi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di </a:t>
            </a:r>
            <a:r>
              <a:rPr lang="en-US" sz="2000" dirty="0" err="1"/>
              <a:t>kampung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b="1" dirty="0" err="1"/>
              <a:t>Sumber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Arsip</a:t>
            </a:r>
            <a:r>
              <a:rPr lang="en-US" sz="2000" dirty="0"/>
              <a:t> </a:t>
            </a:r>
            <a:r>
              <a:rPr lang="en-US" sz="2000" dirty="0" err="1"/>
              <a:t>koleksi</a:t>
            </a:r>
            <a:r>
              <a:rPr lang="en-US" sz="2000" dirty="0"/>
              <a:t> Southeast Asia Neighborhood Network (SEANNET) Surabaya.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di </a:t>
            </a:r>
            <a:r>
              <a:rPr lang="en-US" sz="2000" dirty="0" err="1"/>
              <a:t>Kampung</a:t>
            </a:r>
            <a:r>
              <a:rPr lang="en-US" sz="2000" dirty="0"/>
              <a:t> </a:t>
            </a:r>
            <a:r>
              <a:rPr lang="en-US" sz="2000" dirty="0" err="1"/>
              <a:t>Peneleh</a:t>
            </a:r>
            <a:r>
              <a:rPr lang="en-US" sz="2000" dirty="0"/>
              <a:t> circa 1962.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2889071"/>
            <a:ext cx="5572259" cy="37148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347730"/>
            <a:ext cx="5579351" cy="3606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6830" y="604165"/>
            <a:ext cx="3402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Kebhinekaan</a:t>
            </a:r>
            <a:r>
              <a:rPr lang="en-US" sz="3600" dirty="0"/>
              <a:t>, </a:t>
            </a:r>
          </a:p>
          <a:p>
            <a:r>
              <a:rPr lang="en-US" sz="3600" b="1" dirty="0" err="1"/>
              <a:t>Kampung</a:t>
            </a:r>
            <a:r>
              <a:rPr lang="en-US" sz="3600" dirty="0"/>
              <a:t>,</a:t>
            </a:r>
          </a:p>
          <a:p>
            <a:r>
              <a:rPr lang="en-US" sz="3600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Toleransi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84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Kampung</a:t>
            </a:r>
            <a:r>
              <a:rPr lang="en-US" b="1" dirty="0"/>
              <a:t> </a:t>
            </a:r>
            <a:r>
              <a:rPr lang="en-US" b="1" dirty="0" err="1"/>
              <a:t>Peneleh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8246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di Surabaya yang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prestasinya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pemukiman</a:t>
            </a:r>
            <a:r>
              <a:rPr lang="en-US" dirty="0"/>
              <a:t> </a:t>
            </a:r>
            <a:r>
              <a:rPr lang="en-US" dirty="0" err="1"/>
              <a:t>tokoh-tokoh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nan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Peneleh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H.O.S </a:t>
            </a:r>
            <a:r>
              <a:rPr lang="en-US" dirty="0" err="1"/>
              <a:t>Tjokroaminoto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oral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Salah </a:t>
            </a:r>
            <a:r>
              <a:rPr lang="en-US" dirty="0" err="1"/>
              <a:t>satunya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berdampingan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minoritas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ditanya</a:t>
            </a:r>
            <a:r>
              <a:rPr lang="en-US" dirty="0"/>
              <a:t> </a:t>
            </a:r>
            <a:r>
              <a:rPr lang="en-US" dirty="0" err="1"/>
              <a:t>perihal</a:t>
            </a:r>
            <a:r>
              <a:rPr lang="en-US" dirty="0"/>
              <a:t> </a:t>
            </a:r>
            <a:r>
              <a:rPr lang="en-US" dirty="0" err="1"/>
              <a:t>ketertarikannya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kampung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mengutarakannya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gotong</a:t>
            </a:r>
            <a:r>
              <a:rPr lang="en-US" dirty="0"/>
              <a:t> </a:t>
            </a:r>
            <a:r>
              <a:rPr lang="en-US" dirty="0" err="1"/>
              <a:t>royong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bertoleransi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. </a:t>
            </a:r>
            <a:r>
              <a:rPr lang="en-US" dirty="0" err="1"/>
              <a:t>Baginya</a:t>
            </a:r>
            <a:r>
              <a:rPr lang="en-US" dirty="0"/>
              <a:t>, </a:t>
            </a:r>
            <a:r>
              <a:rPr lang="en-US" dirty="0" err="1"/>
              <a:t>sekalipun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Tionghoa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di </a:t>
            </a:r>
            <a:r>
              <a:rPr lang="en-US" dirty="0" err="1"/>
              <a:t>tahun</a:t>
            </a:r>
            <a:r>
              <a:rPr lang="en-US" dirty="0"/>
              <a:t> 1965 </a:t>
            </a:r>
            <a:r>
              <a:rPr lang="en-US" dirty="0" err="1"/>
              <a:t>hingga</a:t>
            </a:r>
            <a:r>
              <a:rPr lang="en-US" dirty="0"/>
              <a:t> 1998,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disesali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981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6" y="556670"/>
            <a:ext cx="6515638" cy="1322007"/>
          </a:xfrm>
        </p:spPr>
        <p:txBody>
          <a:bodyPr>
            <a:noAutofit/>
          </a:bodyPr>
          <a:lstStyle/>
          <a:p>
            <a:r>
              <a:rPr lang="en-US" sz="2000" dirty="0" err="1"/>
              <a:t>Keluarga</a:t>
            </a:r>
            <a:r>
              <a:rPr lang="en-US" sz="2000" dirty="0"/>
              <a:t> Song circa 1960-1965 di </a:t>
            </a:r>
            <a:r>
              <a:rPr lang="en-US" sz="2000" dirty="0" err="1"/>
              <a:t>Kampung</a:t>
            </a:r>
            <a:r>
              <a:rPr lang="en-US" sz="2000" dirty="0"/>
              <a:t> </a:t>
            </a:r>
            <a:r>
              <a:rPr lang="en-US" sz="2000" dirty="0" err="1"/>
              <a:t>Peneleh</a:t>
            </a:r>
            <a:r>
              <a:rPr lang="en-US" sz="2000" dirty="0"/>
              <a:t> gang IV.</a:t>
            </a:r>
            <a:br>
              <a:rPr lang="en-US" sz="2000" dirty="0"/>
            </a:br>
            <a:r>
              <a:rPr lang="en-US" sz="2000" b="1" dirty="0" err="1"/>
              <a:t>Sumber</a:t>
            </a:r>
            <a:r>
              <a:rPr lang="en-US" sz="2000" b="1" dirty="0"/>
              <a:t>: </a:t>
            </a:r>
            <a:r>
              <a:rPr lang="en-US" sz="2000" dirty="0" err="1"/>
              <a:t>Koleksi</a:t>
            </a:r>
            <a:r>
              <a:rPr lang="en-US" sz="2000" dirty="0"/>
              <a:t> Southeast Asia Neighborhood Network (SEANNET) Surabaya.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1" y="326489"/>
            <a:ext cx="3400023" cy="26257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6" y="3101235"/>
            <a:ext cx="5419621" cy="330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1933869"/>
            <a:ext cx="4559120" cy="45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Pelajaran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Sepanjang</a:t>
            </a:r>
            <a:r>
              <a:rPr lang="en-US" b="1" dirty="0"/>
              <a:t> Gang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Melani</a:t>
            </a:r>
            <a:r>
              <a:rPr lang="en-US" dirty="0"/>
              <a:t> </a:t>
            </a:r>
            <a:r>
              <a:rPr lang="en-US" dirty="0" err="1"/>
              <a:t>Budianta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Pidato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2020,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Lumbung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Lumbung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Gang.</a:t>
            </a:r>
          </a:p>
          <a:p>
            <a:r>
              <a:rPr lang="en-US" dirty="0" err="1"/>
              <a:t>Ia</a:t>
            </a:r>
            <a:r>
              <a:rPr lang="en-US" dirty="0"/>
              <a:t>,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Patrick Guinness (2009) yang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kampung-kota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unit yang </a:t>
            </a:r>
            <a:r>
              <a:rPr lang="en-US" dirty="0" err="1"/>
              <a:t>otonom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ruang-ruang</a:t>
            </a:r>
            <a:r>
              <a:rPr lang="en-US" dirty="0"/>
              <a:t> </a:t>
            </a:r>
            <a:r>
              <a:rPr lang="en-US" dirty="0" err="1"/>
              <a:t>tersisa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tertaklukan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neoliberal,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ruang-ruang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menyejahterahkan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warganya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,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raksasa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terciptanya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kebhinekaan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438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Kesimpulan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Kampung-kota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kalah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kebhinekaan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lumbung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.</a:t>
            </a:r>
          </a:p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kampung-kota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didasari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rasial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status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</a:p>
          <a:p>
            <a:r>
              <a:rPr lang="en-US" dirty="0" err="1"/>
              <a:t>Internalisasi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gotong</a:t>
            </a:r>
            <a:r>
              <a:rPr lang="en-US" dirty="0"/>
              <a:t> </a:t>
            </a:r>
            <a:r>
              <a:rPr lang="en-US" dirty="0" err="1"/>
              <a:t>royong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unit-unit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kampung-kota</a:t>
            </a:r>
            <a:r>
              <a:rPr lang="en-US" dirty="0"/>
              <a:t>.</a:t>
            </a:r>
          </a:p>
          <a:p>
            <a:r>
              <a:rPr lang="en-US" dirty="0" err="1"/>
              <a:t>Kampung-kota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kebhinekaan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menghidupi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 pula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Kampung</a:t>
            </a:r>
            <a:r>
              <a:rPr lang="en-US" b="1" dirty="0"/>
              <a:t>-Kota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42290"/>
            <a:ext cx="10515600" cy="4351338"/>
          </a:xfrm>
        </p:spPr>
        <p:txBody>
          <a:bodyPr/>
          <a:lstStyle/>
          <a:p>
            <a:pPr algn="just"/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ditemui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diskursus-diskursus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bertema</a:t>
            </a:r>
            <a:r>
              <a:rPr lang="en-US" dirty="0"/>
              <a:t> urban,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yang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rural </a:t>
            </a:r>
            <a:r>
              <a:rPr lang="en-US" dirty="0" err="1"/>
              <a:t>dan</a:t>
            </a:r>
            <a:r>
              <a:rPr lang="en-US" dirty="0"/>
              <a:t> urban. </a:t>
            </a:r>
          </a:p>
          <a:p>
            <a:pPr algn="just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r>
              <a:rPr lang="en-US" dirty="0"/>
              <a:t>, </a:t>
            </a:r>
            <a:r>
              <a:rPr lang="en-US" dirty="0" err="1"/>
              <a:t>terminologi</a:t>
            </a:r>
            <a:r>
              <a:rPr lang="en-US" dirty="0"/>
              <a:t> </a:t>
            </a:r>
            <a:r>
              <a:rPr lang="en-US" dirty="0" err="1"/>
              <a:t>kampung-kota</a:t>
            </a:r>
            <a:r>
              <a:rPr lang="en-US" dirty="0"/>
              <a:t> 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meruncingkan</a:t>
            </a:r>
            <a:r>
              <a:rPr lang="en-US" dirty="0"/>
              <a:t> </a:t>
            </a:r>
            <a:r>
              <a:rPr lang="en-US" dirty="0" err="1"/>
              <a:t>pendefinisian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perkotaan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membedakannya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kampung-desa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759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Selayang</a:t>
            </a:r>
            <a:r>
              <a:rPr lang="en-US" b="1" dirty="0"/>
              <a:t> Pandang </a:t>
            </a:r>
            <a:r>
              <a:rPr lang="en-US" b="1" dirty="0" err="1"/>
              <a:t>Kampung</a:t>
            </a:r>
            <a:r>
              <a:rPr lang="en-US" b="1" dirty="0"/>
              <a:t> di Surabaya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berjudul</a:t>
            </a:r>
            <a:r>
              <a:rPr lang="en-US" dirty="0"/>
              <a:t> </a:t>
            </a:r>
            <a:r>
              <a:rPr lang="en-US" i="1" dirty="0"/>
              <a:t>Hidden Change in Late Colonial Society,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William H. Frederick (1983)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kampung-kota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Surabaya. </a:t>
            </a:r>
          </a:p>
          <a:p>
            <a:pPr algn="just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desa-desa</a:t>
            </a:r>
            <a:r>
              <a:rPr lang="en-US" dirty="0"/>
              <a:t> yang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modernitas</a:t>
            </a:r>
            <a:r>
              <a:rPr lang="en-US" dirty="0"/>
              <a:t>, William H. Frederick,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yang </a:t>
            </a:r>
            <a:r>
              <a:rPr lang="en-US" dirty="0" err="1"/>
              <a:t>berlainan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beranggapan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Kampung</a:t>
            </a:r>
            <a:r>
              <a:rPr lang="en-US" b="1" dirty="0"/>
              <a:t>-Kota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Kolonial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Tepatnya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1866, </a:t>
            </a:r>
            <a:r>
              <a:rPr lang="en-US" dirty="0" err="1"/>
              <a:t>pemberlakuan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i="1" dirty="0" err="1"/>
              <a:t>Wijken</a:t>
            </a:r>
            <a:r>
              <a:rPr lang="en-US" i="1" dirty="0"/>
              <a:t> </a:t>
            </a:r>
            <a:r>
              <a:rPr lang="en-US" i="1" dirty="0" err="1"/>
              <a:t>Stelsel</a:t>
            </a:r>
            <a:r>
              <a:rPr lang="en-US" i="1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klusterisasi</a:t>
            </a:r>
            <a:r>
              <a:rPr lang="en-US" dirty="0"/>
              <a:t> </a:t>
            </a:r>
            <a:r>
              <a:rPr lang="en-US" dirty="0" err="1"/>
              <a:t>pemukiman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Surabaya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etnisitas</a:t>
            </a:r>
            <a:r>
              <a:rPr lang="en-US" dirty="0"/>
              <a:t>.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Bumiputera</a:t>
            </a:r>
            <a:r>
              <a:rPr lang="en-US" dirty="0"/>
              <a:t>. </a:t>
            </a:r>
          </a:p>
          <a:p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kolonial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etnis-etnis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minoritas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Surabaya. </a:t>
            </a:r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dipaparkan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Ulbe</a:t>
            </a:r>
            <a:r>
              <a:rPr lang="en-US" dirty="0"/>
              <a:t> </a:t>
            </a:r>
            <a:r>
              <a:rPr lang="en-US" dirty="0" err="1"/>
              <a:t>Bosma</a:t>
            </a:r>
            <a:r>
              <a:rPr lang="en-US" dirty="0"/>
              <a:t> (2008)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Freek</a:t>
            </a:r>
            <a:r>
              <a:rPr lang="en-US" dirty="0"/>
              <a:t> </a:t>
            </a:r>
            <a:r>
              <a:rPr lang="en-US" dirty="0" err="1"/>
              <a:t>Colombijn</a:t>
            </a:r>
            <a:r>
              <a:rPr lang="en-US" dirty="0"/>
              <a:t> (2010),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diproyeksikan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bermukim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sosial-ekonomi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etnisitas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915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Kampung</a:t>
            </a:r>
            <a:r>
              <a:rPr lang="en-US" b="1" dirty="0"/>
              <a:t>-Kota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Kolonial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Kampung-kampung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Utara Surabaya,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mendiami</a:t>
            </a:r>
            <a:r>
              <a:rPr lang="en-US" dirty="0"/>
              <a:t> </a:t>
            </a:r>
            <a:r>
              <a:rPr lang="en-US" dirty="0" err="1"/>
              <a:t>pemukiman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zona</a:t>
            </a:r>
            <a:r>
              <a:rPr lang="en-US" dirty="0"/>
              <a:t> yang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kolonial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ke-19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Ampel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Islam </a:t>
            </a:r>
            <a:r>
              <a:rPr lang="en-US" dirty="0" err="1"/>
              <a:t>dan</a:t>
            </a:r>
            <a:r>
              <a:rPr lang="en-US" dirty="0"/>
              <a:t> Arab yang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Tionghoa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rumah-rumah</a:t>
            </a:r>
            <a:r>
              <a:rPr lang="en-US" dirty="0"/>
              <a:t> </a:t>
            </a:r>
            <a:r>
              <a:rPr lang="en-US" dirty="0" err="1"/>
              <a:t>tokonya</a:t>
            </a:r>
            <a:r>
              <a:rPr lang="en-US" dirty="0"/>
              <a:t> di Kya-Kya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berbatasan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perkampungan</a:t>
            </a:r>
            <a:r>
              <a:rPr lang="en-US" dirty="0"/>
              <a:t> </a:t>
            </a:r>
            <a:r>
              <a:rPr lang="en-US" dirty="0" err="1"/>
              <a:t>Ampel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periode-periode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pun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datangnya</a:t>
            </a:r>
            <a:r>
              <a:rPr lang="en-US" dirty="0"/>
              <a:t> para </a:t>
            </a:r>
            <a:r>
              <a:rPr lang="en-US" dirty="0" err="1"/>
              <a:t>pendatang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kaya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65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19" y="487522"/>
            <a:ext cx="3128492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Kampung</a:t>
            </a:r>
            <a:r>
              <a:rPr lang="en-US" b="1" dirty="0"/>
              <a:t>-</a:t>
            </a:r>
            <a:r>
              <a:rPr lang="en-US" dirty="0"/>
              <a:t>Kota</a:t>
            </a:r>
            <a:r>
              <a:rPr lang="en-US" b="1" dirty="0"/>
              <a:t> </a:t>
            </a:r>
            <a:r>
              <a:rPr lang="en-US" dirty="0" err="1"/>
              <a:t>pada</a:t>
            </a:r>
            <a:br>
              <a:rPr lang="en-US" dirty="0"/>
            </a:b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b="1" dirty="0" err="1"/>
              <a:t>Kolonial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2942" y="1511872"/>
            <a:ext cx="3342563" cy="4658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82" y="358733"/>
            <a:ext cx="3952799" cy="5282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6074" y="5640949"/>
            <a:ext cx="612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Suasana</a:t>
            </a:r>
            <a:r>
              <a:rPr lang="en-US" dirty="0"/>
              <a:t> gang </a:t>
            </a:r>
            <a:r>
              <a:rPr lang="en-US" dirty="0" err="1"/>
              <a:t>kampung</a:t>
            </a:r>
            <a:r>
              <a:rPr lang="en-US" dirty="0"/>
              <a:t> di Surabaya yang </a:t>
            </a:r>
            <a:r>
              <a:rPr lang="en-US" dirty="0" err="1"/>
              <a:t>dipotret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kolonial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ke-20. </a:t>
            </a:r>
            <a:r>
              <a:rPr lang="en-US" b="1" dirty="0" err="1"/>
              <a:t>Sumber</a:t>
            </a:r>
            <a:r>
              <a:rPr lang="en-US" b="1" dirty="0"/>
              <a:t>: H.F </a:t>
            </a:r>
            <a:r>
              <a:rPr lang="en-US" b="1" dirty="0" err="1"/>
              <a:t>Tillema</a:t>
            </a:r>
            <a:r>
              <a:rPr lang="en-US" b="1" dirty="0"/>
              <a:t>, </a:t>
            </a:r>
            <a:r>
              <a:rPr lang="en-US" dirty="0" err="1"/>
              <a:t>Kromoblanda</a:t>
            </a:r>
            <a:r>
              <a:rPr lang="en-US" dirty="0"/>
              <a:t> 2e </a:t>
            </a:r>
            <a:r>
              <a:rPr lang="en-US" dirty="0" err="1"/>
              <a:t>Deel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93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6" y="385775"/>
            <a:ext cx="3180008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Kampung</a:t>
            </a:r>
            <a:r>
              <a:rPr lang="en-US" b="1" dirty="0"/>
              <a:t>-</a:t>
            </a:r>
            <a:r>
              <a:rPr lang="en-US" dirty="0"/>
              <a:t>Kota</a:t>
            </a:r>
            <a:r>
              <a:rPr lang="en-US" b="1" dirty="0"/>
              <a:t> </a:t>
            </a:r>
            <a:r>
              <a:rPr lang="en-US" dirty="0" err="1"/>
              <a:t>pada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Kolonial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685" y="643648"/>
            <a:ext cx="4816364" cy="3543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80" y="2294995"/>
            <a:ext cx="5086618" cy="41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6245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Kampung</a:t>
            </a:r>
            <a:r>
              <a:rPr lang="en-US" b="1" dirty="0"/>
              <a:t>-Kota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Kebhinekaan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Masa</a:t>
            </a:r>
            <a:r>
              <a:rPr lang="en-US" b="1" dirty="0"/>
              <a:t> </a:t>
            </a:r>
            <a:r>
              <a:rPr lang="en-US" b="1" dirty="0" err="1"/>
              <a:t>Kolonial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Roeslan</a:t>
            </a:r>
            <a:r>
              <a:rPr lang="en-US" dirty="0"/>
              <a:t> </a:t>
            </a:r>
            <a:r>
              <a:rPr lang="en-US" dirty="0" err="1"/>
              <a:t>Abdulgani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tulisannya</a:t>
            </a:r>
            <a:r>
              <a:rPr lang="en-US" dirty="0"/>
              <a:t> </a:t>
            </a:r>
            <a:r>
              <a:rPr lang="en-US" i="1" dirty="0"/>
              <a:t>My Childhood World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kisah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kemajemukan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tempatnya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Plampitan</a:t>
            </a:r>
            <a:r>
              <a:rPr lang="en-US" dirty="0"/>
              <a:t>. </a:t>
            </a:r>
          </a:p>
          <a:p>
            <a:r>
              <a:rPr lang="en-US" dirty="0" err="1"/>
              <a:t>Roeslan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detil-detil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kampungnya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gangnya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di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ke-20. </a:t>
            </a:r>
          </a:p>
          <a:p>
            <a:r>
              <a:rPr lang="en-US" dirty="0" err="1"/>
              <a:t>Kemajemukan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di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Plampitan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sekitarnya</a:t>
            </a:r>
            <a:r>
              <a:rPr lang="en-US" dirty="0"/>
              <a:t>,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Roeslan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tetangga-tetangga</a:t>
            </a:r>
            <a:r>
              <a:rPr lang="en-US" dirty="0"/>
              <a:t> yang </a:t>
            </a:r>
            <a:r>
              <a:rPr lang="en-US" dirty="0" err="1"/>
              <a:t>berbagi</a:t>
            </a:r>
            <a:r>
              <a:rPr lang="en-US" dirty="0"/>
              <a:t> gang </a:t>
            </a:r>
            <a:r>
              <a:rPr lang="en-US" dirty="0" err="1"/>
              <a:t>bersamanya</a:t>
            </a:r>
            <a:r>
              <a:rPr lang="en-US" dirty="0"/>
              <a:t>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etnis</a:t>
            </a:r>
            <a:r>
              <a:rPr lang="en-US" dirty="0"/>
              <a:t> </a:t>
            </a:r>
            <a:r>
              <a:rPr lang="en-US" dirty="0" err="1"/>
              <a:t>Tionghoa</a:t>
            </a:r>
            <a:r>
              <a:rPr lang="en-US" dirty="0"/>
              <a:t>, </a:t>
            </a:r>
            <a:r>
              <a:rPr lang="en-US" dirty="0" err="1"/>
              <a:t>pendatang</a:t>
            </a:r>
            <a:r>
              <a:rPr lang="en-US" dirty="0"/>
              <a:t> Madura, </a:t>
            </a:r>
            <a:r>
              <a:rPr lang="en-US" dirty="0" err="1"/>
              <a:t>Jawa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i="1" dirty="0" err="1"/>
              <a:t>londo</a:t>
            </a:r>
            <a:r>
              <a:rPr lang="en-US" i="1" dirty="0"/>
              <a:t> </a:t>
            </a:r>
            <a:r>
              <a:rPr lang="en-US" i="1" dirty="0" err="1"/>
              <a:t>kesasar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sebutan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orang </a:t>
            </a:r>
            <a:r>
              <a:rPr lang="en-US" dirty="0" err="1"/>
              <a:t>Belanda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kampung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6449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6" y="2387108"/>
            <a:ext cx="4429259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Kampung</a:t>
            </a:r>
            <a:r>
              <a:rPr lang="en-US" dirty="0"/>
              <a:t>-Kota</a:t>
            </a:r>
            <a:br>
              <a:rPr lang="en-US" dirty="0"/>
            </a:br>
            <a:r>
              <a:rPr lang="en-US" dirty="0" err="1"/>
              <a:t>sebagai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Kebhinekaan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456" y="365125"/>
            <a:ext cx="6511343" cy="6288356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Salad bowl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i="1" dirty="0"/>
              <a:t>melting pot</a:t>
            </a:r>
            <a:r>
              <a:rPr lang="en-US" dirty="0"/>
              <a:t>, </a:t>
            </a:r>
            <a:r>
              <a:rPr lang="en-US" dirty="0" err="1"/>
              <a:t>kampung-kota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.</a:t>
            </a:r>
          </a:p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kampung-kota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yang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masif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gentrifikasi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berdampingan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kapitalisme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urban.</a:t>
            </a:r>
          </a:p>
          <a:p>
            <a:r>
              <a:rPr lang="en-US" dirty="0" err="1"/>
              <a:t>Kampung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kalah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mengimbangi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“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”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kekinian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dihadapkan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intoleransi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727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1167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Kampung-Kota sebagai Ruang Kebhinekaan dalam Bingkai Sejarah</vt:lpstr>
      <vt:lpstr>Kampung-Kota</vt:lpstr>
      <vt:lpstr>Selayang Pandang Kampung di Surabaya</vt:lpstr>
      <vt:lpstr>Kampung-Kota pada Masa Kolonial</vt:lpstr>
      <vt:lpstr>Kampung-Kota pada Masa Kolonial</vt:lpstr>
      <vt:lpstr>Kampung-Kota pada Masa Kolonial</vt:lpstr>
      <vt:lpstr>Kampung-Kota pada  Masa Kolonial</vt:lpstr>
      <vt:lpstr>Kampung-Kota dan Kebhinekaan pada Masa Kolonial</vt:lpstr>
      <vt:lpstr>Kampung-Kota sebagai  Ruang Kebhinekaan</vt:lpstr>
      <vt:lpstr>Sinoman dan Komunalisme Kampung</vt:lpstr>
      <vt:lpstr>Kebhinekaan Kampung dan Toleransi</vt:lpstr>
      <vt:lpstr>Pemanfaatan gang sebagai ruang publik dan sarana toleransi antar warga di kampung.  Sumber: Arsip koleksi Southeast Asia Neighborhood Network (SEANNET) Surabaya. Kedua foto diambil di Kampung Peneleh circa 1962.</vt:lpstr>
      <vt:lpstr>Kampung Peneleh</vt:lpstr>
      <vt:lpstr>Keluarga Song circa 1960-1965 di Kampung Peneleh gang IV. Sumber: Koleksi Southeast Asia Neighborhood Network (SEANNET) Surabaya.</vt:lpstr>
      <vt:lpstr>Pelajaran dari Sepanjang Gang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Kampung dan Kebhinekaan dalam Bingkai Sejarah</dc:title>
  <dc:creator>ASUS</dc:creator>
  <cp:lastModifiedBy>user</cp:lastModifiedBy>
  <cp:revision>34</cp:revision>
  <dcterms:created xsi:type="dcterms:W3CDTF">2020-10-08T05:05:31Z</dcterms:created>
  <dcterms:modified xsi:type="dcterms:W3CDTF">2020-11-19T04:14:09Z</dcterms:modified>
</cp:coreProperties>
</file>