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5" r:id="rId8"/>
    <p:sldId id="263" r:id="rId9"/>
    <p:sldId id="266" r:id="rId10"/>
    <p:sldId id="268" r:id="rId11"/>
    <p:sldId id="272" r:id="rId12"/>
    <p:sldId id="269" r:id="rId13"/>
    <p:sldId id="270" r:id="rId14"/>
    <p:sldId id="271" r:id="rId15"/>
    <p:sldId id="273"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02C0"/>
    <a:srgbClr val="F2A3FF"/>
    <a:srgbClr val="D300F6"/>
    <a:srgbClr val="2597FF"/>
    <a:srgbClr val="FF9E1D"/>
    <a:srgbClr val="D68B1C"/>
    <a:srgbClr val="D09622"/>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4956050"/>
            <a:ext cx="8246070" cy="1317320"/>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907080" y="3581705"/>
            <a:ext cx="7940660" cy="1068935"/>
          </a:xfrm>
        </p:spPr>
        <p:txBody>
          <a:bodyPr>
            <a:normAutofit/>
          </a:bodyPr>
          <a:lstStyle>
            <a:lvl1pPr marL="0" indent="0" algn="r">
              <a:buNone/>
              <a:defRPr sz="2800">
                <a:solidFill>
                  <a:srgbClr val="F2A3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p>
          <a:p>
            <a:r>
              <a:rPr lang="en-US" dirty="0" smtClean="0"/>
              <a:t>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596540"/>
            <a:ext cx="8229600" cy="458115"/>
          </a:xfrm>
        </p:spPr>
        <p:txBody>
          <a:bodyPr>
            <a:normAutofit/>
          </a:bodyPr>
          <a:lstStyle>
            <a:lvl1pPr algn="l">
              <a:defRPr sz="3600">
                <a:solidFill>
                  <a:srgbClr val="F402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3918803"/>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7899" y="1443836"/>
            <a:ext cx="6871725" cy="610820"/>
          </a:xfrm>
        </p:spPr>
        <p:txBody>
          <a:bodyPr>
            <a:normAutofit/>
          </a:bodyPr>
          <a:lstStyle>
            <a:lvl1pPr algn="l">
              <a:defRPr sz="3600">
                <a:solidFill>
                  <a:srgbClr val="F402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17900" y="2054655"/>
            <a:ext cx="687172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596539"/>
            <a:ext cx="8229600" cy="458116"/>
          </a:xfrm>
        </p:spPr>
        <p:txBody>
          <a:bodyPr>
            <a:normAutofit/>
          </a:bodyPr>
          <a:lstStyle>
            <a:lvl1pPr algn="l">
              <a:defRPr sz="3600">
                <a:solidFill>
                  <a:srgbClr val="F402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054654"/>
            <a:ext cx="4040188" cy="639762"/>
          </a:xfrm>
        </p:spPr>
        <p:txBody>
          <a:bodyPr anchor="b"/>
          <a:lstStyle>
            <a:lvl1pPr marL="0" indent="0">
              <a:buNone/>
              <a:defRPr sz="2400" b="1">
                <a:solidFill>
                  <a:srgbClr val="F402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684517"/>
            <a:ext cx="4040188"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054654"/>
            <a:ext cx="4041775" cy="639762"/>
          </a:xfrm>
        </p:spPr>
        <p:txBody>
          <a:bodyPr anchor="b"/>
          <a:lstStyle>
            <a:lvl1pPr marL="0" indent="0">
              <a:buNone/>
              <a:defRPr sz="2400" b="1">
                <a:solidFill>
                  <a:srgbClr val="F402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684517"/>
            <a:ext cx="404177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686800" cy="1371600"/>
          </a:xfrm>
        </p:spPr>
        <p:txBody>
          <a:bodyPr>
            <a:noAutofit/>
          </a:bodyPr>
          <a:lstStyle/>
          <a:p>
            <a:r>
              <a:rPr lang="en-US" sz="6000" dirty="0" smtClean="0">
                <a:solidFill>
                  <a:schemeClr val="tx1"/>
                </a:solidFill>
              </a:rPr>
              <a:t>An Integrated Surveillance System</a:t>
            </a:r>
            <a:endParaRPr lang="en-US" sz="6000" dirty="0">
              <a:solidFill>
                <a:schemeClr val="tx1"/>
              </a:solidFill>
            </a:endParaRP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ntegrated Surv.png"/>
          <p:cNvPicPr>
            <a:picLocks noChangeAspect="1" noChangeArrowheads="1"/>
          </p:cNvPicPr>
          <p:nvPr/>
        </p:nvPicPr>
        <p:blipFill>
          <a:blip r:embed="rId2"/>
          <a:srcRect/>
          <a:stretch>
            <a:fillRect/>
          </a:stretch>
        </p:blipFill>
        <p:spPr bwMode="auto">
          <a:xfrm>
            <a:off x="2057400" y="1388655"/>
            <a:ext cx="4800600" cy="516454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Case Example</a:t>
            </a:r>
            <a:endParaRPr lang="en-US" dirty="0"/>
          </a:p>
        </p:txBody>
      </p:sp>
      <p:sp>
        <p:nvSpPr>
          <p:cNvPr id="3" name="Content Placeholder 2"/>
          <p:cNvSpPr>
            <a:spLocks noGrp="1"/>
          </p:cNvSpPr>
          <p:nvPr>
            <p:ph idx="1"/>
          </p:nvPr>
        </p:nvSpPr>
        <p:spPr/>
        <p:txBody>
          <a:bodyPr/>
          <a:lstStyle/>
          <a:p>
            <a:pPr indent="-3175">
              <a:buNone/>
            </a:pPr>
            <a:r>
              <a:rPr lang="en-US" dirty="0" smtClean="0"/>
              <a:t>A worker at plantation area often deals with pesticide (hazard). When the hazard (pesticide) is inhaled by the worker and he feels dizzy and falls down, then it’s an injury. But when it happens daily and the environment (high temperature) makes the pores bigger and the amount of pesticide entering the body higher, then it may result in a disease.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447800"/>
            <a:ext cx="8229600" cy="458115"/>
          </a:xfrm>
        </p:spPr>
        <p:txBody>
          <a:bodyPr>
            <a:normAutofit fontScale="90000"/>
          </a:bodyPr>
          <a:lstStyle/>
          <a:p>
            <a:pPr algn="ctr"/>
            <a:r>
              <a:rPr lang="en-US" dirty="0" smtClean="0"/>
              <a:t>Integrated? Why is it a concern?</a:t>
            </a:r>
            <a:endParaRPr lang="en-US" dirty="0"/>
          </a:p>
        </p:txBody>
      </p:sp>
      <p:sp>
        <p:nvSpPr>
          <p:cNvPr id="3" name="Content Placeholder 2"/>
          <p:cNvSpPr>
            <a:spLocks noGrp="1"/>
          </p:cNvSpPr>
          <p:nvPr>
            <p:ph idx="1"/>
          </p:nvPr>
        </p:nvSpPr>
        <p:spPr/>
        <p:txBody>
          <a:bodyPr/>
          <a:lstStyle/>
          <a:p>
            <a:pPr lvl="0">
              <a:lnSpc>
                <a:spcPct val="150000"/>
              </a:lnSpc>
              <a:buFont typeface="Wingdings" pitchFamily="2" charset="2"/>
              <a:buChar char="q"/>
            </a:pPr>
            <a:r>
              <a:rPr lang="en-US" dirty="0" smtClean="0"/>
              <a:t>Workplaces are potential places for both </a:t>
            </a:r>
            <a:r>
              <a:rPr lang="en-US" dirty="0" smtClean="0"/>
              <a:t>injury and disease potential.</a:t>
            </a:r>
          </a:p>
          <a:p>
            <a:pPr lvl="0">
              <a:lnSpc>
                <a:spcPct val="150000"/>
              </a:lnSpc>
              <a:buFont typeface="Wingdings" pitchFamily="2" charset="2"/>
              <a:buChar char="q"/>
            </a:pPr>
            <a:r>
              <a:rPr lang="en-US" dirty="0" smtClean="0"/>
              <a:t>The existing surveillance mostly focuses only on injury surveillance or only on disease surveillance.</a:t>
            </a:r>
          </a:p>
          <a:p>
            <a:pPr>
              <a:lnSpc>
                <a:spcPct val="150000"/>
              </a:lnSpc>
              <a:buFont typeface="Wingdings" pitchFamily="2" charset="2"/>
              <a:buChar char="q"/>
            </a:pPr>
            <a:r>
              <a:rPr lang="en-US" dirty="0" smtClean="0"/>
              <a:t>Prevent injuries and diseases at the same time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447800"/>
            <a:ext cx="8229600" cy="458115"/>
          </a:xfrm>
        </p:spPr>
        <p:txBody>
          <a:bodyPr>
            <a:normAutofit fontScale="90000"/>
          </a:bodyPr>
          <a:lstStyle/>
          <a:p>
            <a:pPr algn="ctr"/>
            <a:r>
              <a:rPr lang="en-US" dirty="0" smtClean="0"/>
              <a:t>Surveillance</a:t>
            </a:r>
            <a:endParaRPr lang="en-US" dirty="0"/>
          </a:p>
        </p:txBody>
      </p:sp>
      <p:sp>
        <p:nvSpPr>
          <p:cNvPr id="3" name="Content Placeholder 2"/>
          <p:cNvSpPr>
            <a:spLocks noGrp="1"/>
          </p:cNvSpPr>
          <p:nvPr>
            <p:ph idx="1"/>
          </p:nvPr>
        </p:nvSpPr>
        <p:spPr/>
        <p:txBody>
          <a:bodyPr/>
          <a:lstStyle/>
          <a:p>
            <a:pPr indent="-3175">
              <a:buNone/>
            </a:pPr>
            <a:r>
              <a:rPr lang="en-US" dirty="0" smtClean="0"/>
              <a:t>The regular, systematic collection, analysis and interpretation of health related data with timely dissemination for planning, implementation, and evaluation of public health practice. (WHO, 2015)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371600"/>
            <a:ext cx="8229600" cy="458115"/>
          </a:xfrm>
        </p:spPr>
        <p:txBody>
          <a:bodyPr>
            <a:normAutofit fontScale="90000"/>
          </a:bodyPr>
          <a:lstStyle/>
          <a:p>
            <a:pPr algn="ctr"/>
            <a:r>
              <a:rPr lang="en-US" dirty="0" smtClean="0"/>
              <a:t>Steps</a:t>
            </a:r>
            <a:endParaRPr lang="en-US"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991851" y="1905000"/>
            <a:ext cx="6628150" cy="4953000"/>
          </a:xfrm>
          <a:prstGeom prst="rect">
            <a:avLst/>
          </a:prstGeom>
          <a:noFill/>
          <a:ln w="9525">
            <a:noFill/>
            <a:miter lim="800000"/>
            <a:headEnd/>
            <a:tailEnd/>
          </a:ln>
          <a:effectLst/>
        </p:spPr>
      </p:pic>
      <p:sp>
        <p:nvSpPr>
          <p:cNvPr id="5" name="TextBox 4"/>
          <p:cNvSpPr txBox="1"/>
          <p:nvPr/>
        </p:nvSpPr>
        <p:spPr>
          <a:xfrm>
            <a:off x="7086600" y="5715000"/>
            <a:ext cx="1676400" cy="369332"/>
          </a:xfrm>
          <a:prstGeom prst="rect">
            <a:avLst/>
          </a:prstGeom>
          <a:noFill/>
        </p:spPr>
        <p:txBody>
          <a:bodyPr wrap="square" rtlCol="0">
            <a:spAutoFit/>
          </a:bodyPr>
          <a:lstStyle/>
          <a:p>
            <a:r>
              <a:rPr lang="en-US" dirty="0" smtClean="0"/>
              <a:t>(WHO, 2001)</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577"/>
            <a:ext cx="8229600" cy="584623"/>
          </a:xfrm>
        </p:spPr>
        <p:txBody>
          <a:bodyPr>
            <a:normAutofit fontScale="90000"/>
          </a:bodyPr>
          <a:lstStyle/>
          <a:p>
            <a:pPr algn="ctr"/>
            <a:r>
              <a:rPr lang="en-US" dirty="0" smtClean="0"/>
              <a:t>Surveillance</a:t>
            </a:r>
            <a:endParaRPr lang="en-US" dirty="0"/>
          </a:p>
        </p:txBody>
      </p:sp>
      <p:sp>
        <p:nvSpPr>
          <p:cNvPr id="5" name="Content Placeholder 4"/>
          <p:cNvSpPr>
            <a:spLocks noGrp="1"/>
          </p:cNvSpPr>
          <p:nvPr>
            <p:ph sz="half" idx="1"/>
          </p:nvPr>
        </p:nvSpPr>
        <p:spPr>
          <a:xfrm>
            <a:off x="304800" y="2027237"/>
            <a:ext cx="4343400" cy="4525963"/>
          </a:xfrm>
        </p:spPr>
        <p:txBody>
          <a:bodyPr/>
          <a:lstStyle/>
          <a:p>
            <a:pPr algn="ctr">
              <a:buNone/>
            </a:pPr>
            <a:r>
              <a:rPr lang="en-US" dirty="0" smtClean="0"/>
              <a:t>DATA</a:t>
            </a:r>
          </a:p>
          <a:p>
            <a:pPr>
              <a:buFont typeface="Wingdings" pitchFamily="2" charset="2"/>
              <a:buChar char="q"/>
            </a:pPr>
            <a:r>
              <a:rPr lang="en-US" dirty="0" smtClean="0"/>
              <a:t>Collection/collation</a:t>
            </a:r>
          </a:p>
          <a:p>
            <a:pPr>
              <a:buFont typeface="Wingdings" pitchFamily="2" charset="2"/>
              <a:buChar char="q"/>
            </a:pPr>
            <a:r>
              <a:rPr lang="en-US" dirty="0" smtClean="0"/>
              <a:t>Analysis/interpretation</a:t>
            </a:r>
          </a:p>
          <a:p>
            <a:pPr>
              <a:buFont typeface="Wingdings" pitchFamily="2" charset="2"/>
              <a:buChar char="q"/>
            </a:pPr>
            <a:r>
              <a:rPr lang="en-US" dirty="0" smtClean="0"/>
              <a:t>Reporting/dissemination</a:t>
            </a:r>
            <a:endParaRPr lang="en-US" dirty="0"/>
          </a:p>
        </p:txBody>
      </p:sp>
      <p:sp>
        <p:nvSpPr>
          <p:cNvPr id="6" name="Content Placeholder 5"/>
          <p:cNvSpPr>
            <a:spLocks noGrp="1"/>
          </p:cNvSpPr>
          <p:nvPr>
            <p:ph sz="half" idx="2"/>
          </p:nvPr>
        </p:nvSpPr>
        <p:spPr>
          <a:xfrm>
            <a:off x="5334000" y="2027237"/>
            <a:ext cx="3352800" cy="4525963"/>
          </a:xfrm>
        </p:spPr>
        <p:txBody>
          <a:bodyPr/>
          <a:lstStyle/>
          <a:p>
            <a:pPr algn="ctr">
              <a:buNone/>
            </a:pPr>
            <a:r>
              <a:rPr lang="en-US" dirty="0" smtClean="0"/>
              <a:t>CHARACTERISTICS</a:t>
            </a:r>
          </a:p>
          <a:p>
            <a:pPr>
              <a:buFont typeface="Wingdings" pitchFamily="2" charset="2"/>
              <a:buChar char="ü"/>
            </a:pPr>
            <a:r>
              <a:rPr lang="en-US" dirty="0" smtClean="0"/>
              <a:t>Regular</a:t>
            </a:r>
          </a:p>
          <a:p>
            <a:pPr>
              <a:buFont typeface="Wingdings" pitchFamily="2" charset="2"/>
              <a:buChar char="ü"/>
            </a:pPr>
            <a:r>
              <a:rPr lang="en-US" dirty="0" smtClean="0"/>
              <a:t>Systematic</a:t>
            </a:r>
          </a:p>
          <a:p>
            <a:pPr>
              <a:buFont typeface="Wingdings" pitchFamily="2" charset="2"/>
              <a:buChar char="ü"/>
            </a:pPr>
            <a:r>
              <a:rPr lang="en-US" dirty="0" smtClean="0"/>
              <a:t>Timely</a:t>
            </a:r>
          </a:p>
          <a:p>
            <a:pPr>
              <a:buFont typeface="Wingdings" pitchFamily="2" charset="2"/>
              <a:buChar char="ü"/>
            </a:pPr>
            <a:r>
              <a:rPr lang="en-US" dirty="0" smtClean="0"/>
              <a:t>Linked to action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0377"/>
            <a:ext cx="8229600" cy="584623"/>
          </a:xfrm>
        </p:spPr>
        <p:txBody>
          <a:bodyPr>
            <a:normAutofit fontScale="90000"/>
          </a:bodyPr>
          <a:lstStyle/>
          <a:p>
            <a:r>
              <a:rPr lang="en-US" dirty="0" smtClean="0">
                <a:solidFill>
                  <a:srgbClr val="F402C0"/>
                </a:solidFill>
              </a:rPr>
              <a:t>Types</a:t>
            </a:r>
            <a:endParaRPr lang="en-US" dirty="0">
              <a:solidFill>
                <a:srgbClr val="F402C0"/>
              </a:solidFill>
            </a:endParaRPr>
          </a:p>
        </p:txBody>
      </p:sp>
      <p:sp>
        <p:nvSpPr>
          <p:cNvPr id="3" name="Content Placeholder 2"/>
          <p:cNvSpPr>
            <a:spLocks noGrp="1"/>
          </p:cNvSpPr>
          <p:nvPr>
            <p:ph sz="half" idx="1"/>
          </p:nvPr>
        </p:nvSpPr>
        <p:spPr>
          <a:xfrm>
            <a:off x="2514600" y="1981200"/>
            <a:ext cx="4419600" cy="4800600"/>
          </a:xfrm>
        </p:spPr>
        <p:txBody>
          <a:bodyPr/>
          <a:lstStyle/>
          <a:p>
            <a:endParaRPr lang="en-US" dirty="0"/>
          </a:p>
        </p:txBody>
      </p:sp>
      <p:sp>
        <p:nvSpPr>
          <p:cNvPr id="5" name="Rectangle 4"/>
          <p:cNvSpPr/>
          <p:nvPr/>
        </p:nvSpPr>
        <p:spPr>
          <a:xfrm>
            <a:off x="838200" y="1981200"/>
            <a:ext cx="1981200"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CASE</a:t>
            </a:r>
            <a:endParaRPr lang="en-US" dirty="0"/>
          </a:p>
        </p:txBody>
      </p:sp>
      <p:sp>
        <p:nvSpPr>
          <p:cNvPr id="6" name="Rectangle 5"/>
          <p:cNvSpPr/>
          <p:nvPr/>
        </p:nvSpPr>
        <p:spPr>
          <a:xfrm>
            <a:off x="838200" y="3124200"/>
            <a:ext cx="1981200"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POPULATION BASED</a:t>
            </a:r>
            <a:endParaRPr lang="en-US" dirty="0"/>
          </a:p>
        </p:txBody>
      </p:sp>
      <p:sp>
        <p:nvSpPr>
          <p:cNvPr id="7" name="Rectangle 6"/>
          <p:cNvSpPr/>
          <p:nvPr/>
        </p:nvSpPr>
        <p:spPr>
          <a:xfrm>
            <a:off x="838200" y="4267200"/>
            <a:ext cx="1981200"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ACTIVE</a:t>
            </a:r>
            <a:endParaRPr lang="en-US" dirty="0"/>
          </a:p>
        </p:txBody>
      </p:sp>
      <p:sp>
        <p:nvSpPr>
          <p:cNvPr id="8" name="Rectangle 7"/>
          <p:cNvSpPr/>
          <p:nvPr/>
        </p:nvSpPr>
        <p:spPr>
          <a:xfrm>
            <a:off x="838200" y="5410200"/>
            <a:ext cx="1981200"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VOLUNTARY</a:t>
            </a:r>
            <a:endParaRPr lang="en-US" dirty="0"/>
          </a:p>
        </p:txBody>
      </p:sp>
      <p:sp>
        <p:nvSpPr>
          <p:cNvPr id="9" name="Rectangle 8"/>
          <p:cNvSpPr/>
          <p:nvPr/>
        </p:nvSpPr>
        <p:spPr>
          <a:xfrm>
            <a:off x="6477000" y="5410200"/>
            <a:ext cx="1981200"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MANDATORY</a:t>
            </a:r>
            <a:endParaRPr lang="en-US" dirty="0"/>
          </a:p>
        </p:txBody>
      </p:sp>
      <p:sp>
        <p:nvSpPr>
          <p:cNvPr id="10" name="Rectangle 9"/>
          <p:cNvSpPr/>
          <p:nvPr/>
        </p:nvSpPr>
        <p:spPr>
          <a:xfrm>
            <a:off x="6477000" y="4267200"/>
            <a:ext cx="1981200"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PASSIVE</a:t>
            </a:r>
            <a:endParaRPr lang="en-US" dirty="0"/>
          </a:p>
        </p:txBody>
      </p:sp>
      <p:sp>
        <p:nvSpPr>
          <p:cNvPr id="11" name="Rectangle 10"/>
          <p:cNvSpPr/>
          <p:nvPr/>
        </p:nvSpPr>
        <p:spPr>
          <a:xfrm>
            <a:off x="6477000" y="3124200"/>
            <a:ext cx="1981200"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INTITUTION</a:t>
            </a:r>
          </a:p>
          <a:p>
            <a:pPr algn="ctr"/>
            <a:r>
              <a:rPr lang="en-US" dirty="0" smtClean="0"/>
              <a:t>BASED</a:t>
            </a:r>
            <a:endParaRPr lang="en-US" dirty="0"/>
          </a:p>
        </p:txBody>
      </p:sp>
      <p:sp>
        <p:nvSpPr>
          <p:cNvPr id="12" name="Rectangle 11"/>
          <p:cNvSpPr/>
          <p:nvPr/>
        </p:nvSpPr>
        <p:spPr>
          <a:xfrm>
            <a:off x="6477000" y="1981200"/>
            <a:ext cx="1981200"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POPULATION</a:t>
            </a:r>
            <a:endParaRPr lang="en-US" dirty="0"/>
          </a:p>
        </p:txBody>
      </p:sp>
      <p:sp>
        <p:nvSpPr>
          <p:cNvPr id="13" name="Oval 12"/>
          <p:cNvSpPr/>
          <p:nvPr/>
        </p:nvSpPr>
        <p:spPr>
          <a:xfrm>
            <a:off x="3886200" y="3429000"/>
            <a:ext cx="1447800" cy="1447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OR</a:t>
            </a:r>
            <a:endParaRPr lang="en-US" dirty="0"/>
          </a:p>
        </p:txBody>
      </p:sp>
      <p:sp>
        <p:nvSpPr>
          <p:cNvPr id="14" name="TextBox 13"/>
          <p:cNvSpPr txBox="1"/>
          <p:nvPr/>
        </p:nvSpPr>
        <p:spPr>
          <a:xfrm>
            <a:off x="3505200" y="6019800"/>
            <a:ext cx="2590800" cy="646331"/>
          </a:xfrm>
          <a:prstGeom prst="rect">
            <a:avLst/>
          </a:prstGeom>
          <a:noFill/>
        </p:spPr>
        <p:txBody>
          <a:bodyPr wrap="square" rtlCol="0">
            <a:spAutoFit/>
          </a:bodyPr>
          <a:lstStyle/>
          <a:p>
            <a:r>
              <a:rPr lang="en-US" dirty="0" smtClean="0"/>
              <a:t>(Hancock, W., Singh, N., Clothier, H., 2016)</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2777"/>
            <a:ext cx="8763000" cy="584623"/>
          </a:xfrm>
        </p:spPr>
        <p:txBody>
          <a:bodyPr>
            <a:normAutofit/>
          </a:bodyPr>
          <a:lstStyle/>
          <a:p>
            <a:r>
              <a:rPr lang="en-US" sz="3200" dirty="0" smtClean="0"/>
              <a:t>How’s an integrated surveillance different?</a:t>
            </a:r>
            <a:endParaRPr lang="en-US" sz="3200" dirty="0"/>
          </a:p>
        </p:txBody>
      </p:sp>
      <p:sp>
        <p:nvSpPr>
          <p:cNvPr id="3" name="Content Placeholder 2"/>
          <p:cNvSpPr>
            <a:spLocks noGrp="1"/>
          </p:cNvSpPr>
          <p:nvPr>
            <p:ph sz="half" idx="1"/>
          </p:nvPr>
        </p:nvSpPr>
        <p:spPr>
          <a:xfrm>
            <a:off x="457200" y="2133600"/>
            <a:ext cx="8229600" cy="3992563"/>
          </a:xfrm>
        </p:spPr>
        <p:txBody>
          <a:bodyPr/>
          <a:lstStyle/>
          <a:p>
            <a:pPr>
              <a:buNone/>
            </a:pPr>
            <a:endParaRPr lang="en-US" dirty="0"/>
          </a:p>
        </p:txBody>
      </p:sp>
      <p:sp>
        <p:nvSpPr>
          <p:cNvPr id="5" name="Rectangle 4"/>
          <p:cNvSpPr/>
          <p:nvPr/>
        </p:nvSpPr>
        <p:spPr>
          <a:xfrm>
            <a:off x="762000" y="2133600"/>
            <a:ext cx="3352800" cy="403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DATA COLLECTION</a:t>
            </a:r>
          </a:p>
          <a:p>
            <a:pPr algn="ctr"/>
            <a:endParaRPr lang="en-US" dirty="0" smtClean="0"/>
          </a:p>
          <a:p>
            <a:pPr algn="ctr"/>
            <a:r>
              <a:rPr lang="en-US" dirty="0" smtClean="0"/>
              <a:t>Covers Injuries, diseases</a:t>
            </a:r>
            <a:endParaRPr lang="en-US" dirty="0"/>
          </a:p>
        </p:txBody>
      </p:sp>
      <p:sp>
        <p:nvSpPr>
          <p:cNvPr id="6" name="Rectangle 5"/>
          <p:cNvSpPr/>
          <p:nvPr/>
        </p:nvSpPr>
        <p:spPr>
          <a:xfrm>
            <a:off x="5029200" y="2133600"/>
            <a:ext cx="3352800" cy="4038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DATA ANALYSIS</a:t>
            </a:r>
          </a:p>
          <a:p>
            <a:pPr algn="ctr"/>
            <a:endParaRPr lang="en-US" dirty="0" smtClean="0"/>
          </a:p>
          <a:p>
            <a:pPr algn="ctr"/>
            <a:r>
              <a:rPr lang="en-US" dirty="0" smtClean="0"/>
              <a:t>Analyze how hazards, risks, environment, injuries, and diseases are connected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667000"/>
            <a:ext cx="2133600"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Occupational Injury &amp; Disease</a:t>
            </a:r>
            <a:endParaRPr lang="en-US" dirty="0"/>
          </a:p>
        </p:txBody>
      </p:sp>
      <p:sp>
        <p:nvSpPr>
          <p:cNvPr id="6" name="Rectangle 5"/>
          <p:cNvSpPr/>
          <p:nvPr/>
        </p:nvSpPr>
        <p:spPr>
          <a:xfrm>
            <a:off x="2438400" y="2667000"/>
            <a:ext cx="2133600" cy="1524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Statistics</a:t>
            </a:r>
            <a:endParaRPr lang="en-US" dirty="0"/>
          </a:p>
        </p:txBody>
      </p:sp>
      <p:sp>
        <p:nvSpPr>
          <p:cNvPr id="7" name="Rectangle 6"/>
          <p:cNvSpPr/>
          <p:nvPr/>
        </p:nvSpPr>
        <p:spPr>
          <a:xfrm>
            <a:off x="4572000" y="2667000"/>
            <a:ext cx="2133600"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Hazard &amp; Risk</a:t>
            </a:r>
            <a:endParaRPr lang="en-US" dirty="0"/>
          </a:p>
        </p:txBody>
      </p:sp>
      <p:sp>
        <p:nvSpPr>
          <p:cNvPr id="8" name="Rectangle 7"/>
          <p:cNvSpPr/>
          <p:nvPr/>
        </p:nvSpPr>
        <p:spPr>
          <a:xfrm>
            <a:off x="6705600" y="2667000"/>
            <a:ext cx="2133600" cy="1524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The Epidemiological Triad</a:t>
            </a:r>
            <a:endParaRPr lang="en-US" dirty="0"/>
          </a:p>
        </p:txBody>
      </p:sp>
      <p:sp>
        <p:nvSpPr>
          <p:cNvPr id="9" name="Rectangle 8"/>
          <p:cNvSpPr/>
          <p:nvPr/>
        </p:nvSpPr>
        <p:spPr>
          <a:xfrm>
            <a:off x="2438400" y="4572000"/>
            <a:ext cx="2133600"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WHY Integrated?</a:t>
            </a:r>
            <a:endParaRPr lang="en-US" dirty="0"/>
          </a:p>
        </p:txBody>
      </p:sp>
      <p:sp>
        <p:nvSpPr>
          <p:cNvPr id="10" name="Rectangle 9"/>
          <p:cNvSpPr/>
          <p:nvPr/>
        </p:nvSpPr>
        <p:spPr>
          <a:xfrm>
            <a:off x="304800" y="4572000"/>
            <a:ext cx="2133600" cy="1524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The Epidemiological Triad</a:t>
            </a:r>
          </a:p>
          <a:p>
            <a:pPr algn="ctr"/>
            <a:r>
              <a:rPr lang="en-US" dirty="0" smtClean="0"/>
              <a:t>(Workplace)</a:t>
            </a:r>
            <a:endParaRPr lang="en-US" dirty="0"/>
          </a:p>
        </p:txBody>
      </p:sp>
      <p:sp>
        <p:nvSpPr>
          <p:cNvPr id="12" name="Rectangle 11"/>
          <p:cNvSpPr/>
          <p:nvPr/>
        </p:nvSpPr>
        <p:spPr>
          <a:xfrm>
            <a:off x="6705600" y="4572000"/>
            <a:ext cx="2133600"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Integrated Surveillance</a:t>
            </a:r>
            <a:endParaRPr lang="en-US" dirty="0"/>
          </a:p>
        </p:txBody>
      </p:sp>
      <p:sp>
        <p:nvSpPr>
          <p:cNvPr id="13" name="Rectangle 12"/>
          <p:cNvSpPr/>
          <p:nvPr/>
        </p:nvSpPr>
        <p:spPr>
          <a:xfrm>
            <a:off x="4572000" y="4572000"/>
            <a:ext cx="2133600" cy="1524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Surveillance</a:t>
            </a:r>
            <a:endParaRPr lang="en-US" dirty="0"/>
          </a:p>
        </p:txBody>
      </p:sp>
      <p:sp>
        <p:nvSpPr>
          <p:cNvPr id="16" name="TextBox 15"/>
          <p:cNvSpPr txBox="1"/>
          <p:nvPr/>
        </p:nvSpPr>
        <p:spPr>
          <a:xfrm>
            <a:off x="2057400" y="1600200"/>
            <a:ext cx="5029200" cy="830997"/>
          </a:xfrm>
          <a:prstGeom prst="rect">
            <a:avLst/>
          </a:prstGeom>
          <a:noFill/>
        </p:spPr>
        <p:txBody>
          <a:bodyPr wrap="square" rtlCol="0">
            <a:spAutoFit/>
          </a:bodyPr>
          <a:lstStyle/>
          <a:p>
            <a:pPr algn="ctr"/>
            <a:r>
              <a:rPr lang="en-US" sz="4800" dirty="0" smtClean="0">
                <a:solidFill>
                  <a:srgbClr val="F402C0"/>
                </a:solidFill>
              </a:rPr>
              <a:t>What to learn?</a:t>
            </a:r>
            <a:endParaRPr lang="en-US" sz="4800" dirty="0">
              <a:solidFill>
                <a:srgbClr val="F402C0"/>
              </a:solidFill>
            </a:endParaRPr>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9275" y="1443836"/>
            <a:ext cx="6871725" cy="610820"/>
          </a:xfrm>
        </p:spPr>
        <p:txBody>
          <a:bodyPr>
            <a:normAutofit fontScale="90000"/>
          </a:bodyPr>
          <a:lstStyle/>
          <a:p>
            <a:pPr algn="ctr"/>
            <a:r>
              <a:rPr lang="en-US" dirty="0" smtClean="0">
                <a:solidFill>
                  <a:schemeClr val="tx1"/>
                </a:solidFill>
              </a:rPr>
              <a:t>Occupational Injury &amp; Disease</a:t>
            </a:r>
            <a:endParaRPr lang="en-US" dirty="0">
              <a:solidFill>
                <a:schemeClr val="tx1"/>
              </a:solidFill>
            </a:endParaRPr>
          </a:p>
        </p:txBody>
      </p:sp>
      <p:sp>
        <p:nvSpPr>
          <p:cNvPr id="8" name="Rectangle 7"/>
          <p:cNvSpPr/>
          <p:nvPr/>
        </p:nvSpPr>
        <p:spPr>
          <a:xfrm>
            <a:off x="457200" y="2362200"/>
            <a:ext cx="3352800" cy="3657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200000"/>
              </a:lnSpc>
            </a:pPr>
            <a:r>
              <a:rPr lang="en-US" sz="2000" b="1" dirty="0" smtClean="0"/>
              <a:t>INJURY</a:t>
            </a:r>
          </a:p>
          <a:p>
            <a:pPr algn="ctr">
              <a:lnSpc>
                <a:spcPct val="150000"/>
              </a:lnSpc>
            </a:pPr>
            <a:r>
              <a:rPr lang="en-US" sz="2000" dirty="0" smtClean="0"/>
              <a:t>Acute exposure to physical agents or sudden lack of essential agents</a:t>
            </a:r>
            <a:endParaRPr lang="en-US" sz="2000" dirty="0"/>
          </a:p>
        </p:txBody>
      </p:sp>
      <p:sp>
        <p:nvSpPr>
          <p:cNvPr id="9" name="Rectangle 8"/>
          <p:cNvSpPr/>
          <p:nvPr/>
        </p:nvSpPr>
        <p:spPr>
          <a:xfrm>
            <a:off x="5257800" y="2362200"/>
            <a:ext cx="3429000" cy="3657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200000"/>
              </a:lnSpc>
            </a:pPr>
            <a:endParaRPr lang="en-US" sz="2000" dirty="0" smtClean="0"/>
          </a:p>
          <a:p>
            <a:pPr algn="ctr">
              <a:lnSpc>
                <a:spcPct val="200000"/>
              </a:lnSpc>
            </a:pPr>
            <a:endParaRPr lang="en-US" sz="2000" dirty="0" smtClean="0"/>
          </a:p>
          <a:p>
            <a:pPr algn="ctr">
              <a:lnSpc>
                <a:spcPct val="200000"/>
              </a:lnSpc>
            </a:pPr>
            <a:r>
              <a:rPr lang="en-US" sz="2000" b="1" dirty="0" smtClean="0"/>
              <a:t>WORK RELATED DISEASE</a:t>
            </a:r>
          </a:p>
          <a:p>
            <a:pPr algn="ctr">
              <a:lnSpc>
                <a:spcPct val="150000"/>
              </a:lnSpc>
            </a:pPr>
            <a:r>
              <a:rPr lang="en-US" sz="2000" dirty="0" smtClean="0"/>
              <a:t>“A disease contracted as a result of an exposure over a period of time to risk factors arising from work activity”</a:t>
            </a:r>
          </a:p>
          <a:p>
            <a:pPr algn="ctr">
              <a:lnSpc>
                <a:spcPct val="150000"/>
              </a:lnSpc>
            </a:pPr>
            <a:r>
              <a:rPr lang="en-US" sz="2000" dirty="0" smtClean="0"/>
              <a:t>(ILO, 2007)</a:t>
            </a:r>
          </a:p>
          <a:p>
            <a:pPr algn="ctr">
              <a:lnSpc>
                <a:spcPct val="200000"/>
              </a:lnSpc>
            </a:pPr>
            <a:endParaRPr lang="en-US" sz="2000" dirty="0"/>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2780"/>
            <a:ext cx="6871725" cy="610820"/>
          </a:xfrm>
        </p:spPr>
        <p:txBody>
          <a:bodyPr>
            <a:noAutofit/>
          </a:bodyPr>
          <a:lstStyle/>
          <a:p>
            <a:pPr algn="ctr"/>
            <a:r>
              <a:rPr lang="en-US" sz="4000" dirty="0" smtClean="0">
                <a:solidFill>
                  <a:schemeClr val="tx1"/>
                </a:solidFill>
              </a:rPr>
              <a:t>“Injury” versus “Disease”</a:t>
            </a:r>
            <a:endParaRPr lang="en-US" sz="4000" dirty="0">
              <a:solidFill>
                <a:schemeClr val="tx1"/>
              </a:solidFill>
            </a:endParaRPr>
          </a:p>
        </p:txBody>
      </p:sp>
      <p:sp>
        <p:nvSpPr>
          <p:cNvPr id="5" name="Rectangle 4"/>
          <p:cNvSpPr/>
          <p:nvPr/>
        </p:nvSpPr>
        <p:spPr>
          <a:xfrm>
            <a:off x="381000" y="2286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EXPOSURE</a:t>
            </a:r>
            <a:endParaRPr lang="en-US" dirty="0"/>
          </a:p>
        </p:txBody>
      </p:sp>
      <p:sp>
        <p:nvSpPr>
          <p:cNvPr id="6" name="Right Arrow 5"/>
          <p:cNvSpPr/>
          <p:nvPr/>
        </p:nvSpPr>
        <p:spPr>
          <a:xfrm>
            <a:off x="3048000" y="2286000"/>
            <a:ext cx="3124200" cy="8382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INTERVAL</a:t>
            </a:r>
            <a:endParaRPr lang="en-US" dirty="0"/>
          </a:p>
        </p:txBody>
      </p:sp>
      <p:sp>
        <p:nvSpPr>
          <p:cNvPr id="7" name="Rectangle 6"/>
          <p:cNvSpPr/>
          <p:nvPr/>
        </p:nvSpPr>
        <p:spPr>
          <a:xfrm>
            <a:off x="6781800" y="2286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APPEARANCE OF INJURY</a:t>
            </a:r>
            <a:endParaRPr lang="en-US" dirty="0"/>
          </a:p>
        </p:txBody>
      </p:sp>
      <p:sp>
        <p:nvSpPr>
          <p:cNvPr id="8" name="Rectangle 7"/>
          <p:cNvSpPr/>
          <p:nvPr/>
        </p:nvSpPr>
        <p:spPr>
          <a:xfrm>
            <a:off x="990600" y="3962400"/>
            <a:ext cx="7391400" cy="1569660"/>
          </a:xfrm>
          <a:prstGeom prst="rect">
            <a:avLst/>
          </a:prstGeom>
        </p:spPr>
        <p:txBody>
          <a:bodyPr wrap="square">
            <a:spAutoFit/>
          </a:bodyPr>
          <a:lstStyle/>
          <a:p>
            <a:r>
              <a:rPr lang="en-US" sz="3200" dirty="0" smtClean="0"/>
              <a:t>“The shorter the time from exposure to its effects, the more likely we call it an injury rather than a disease” (CDC, 2005)</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523085"/>
            <a:ext cx="8229600" cy="458115"/>
          </a:xfrm>
        </p:spPr>
        <p:txBody>
          <a:bodyPr>
            <a:noAutofit/>
          </a:bodyPr>
          <a:lstStyle/>
          <a:p>
            <a:pPr algn="ctr"/>
            <a:r>
              <a:rPr lang="en-US" sz="4000" dirty="0" smtClean="0">
                <a:solidFill>
                  <a:schemeClr val="tx1"/>
                </a:solidFill>
              </a:rPr>
              <a:t>Compare!</a:t>
            </a:r>
            <a:endParaRPr lang="en-US" sz="4000" dirty="0">
              <a:solidFill>
                <a:schemeClr val="tx1"/>
              </a:solidFill>
            </a:endParaRPr>
          </a:p>
        </p:txBody>
      </p:sp>
      <p:sp>
        <p:nvSpPr>
          <p:cNvPr id="3" name="Content Placeholder 2"/>
          <p:cNvSpPr>
            <a:spLocks noGrp="1"/>
          </p:cNvSpPr>
          <p:nvPr>
            <p:ph idx="1"/>
          </p:nvPr>
        </p:nvSpPr>
        <p:spPr/>
        <p:txBody>
          <a:bodyPr/>
          <a:lstStyle/>
          <a:p>
            <a:pPr>
              <a:buNone/>
            </a:pPr>
            <a:endParaRPr lang="en-US" dirty="0"/>
          </a:p>
        </p:txBody>
      </p:sp>
      <p:sp>
        <p:nvSpPr>
          <p:cNvPr id="4" name="Rectangle 3"/>
          <p:cNvSpPr/>
          <p:nvPr/>
        </p:nvSpPr>
        <p:spPr>
          <a:xfrm>
            <a:off x="838200" y="2362200"/>
            <a:ext cx="3048000" cy="3581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A construction worker is diagnosed as having tendonitis of the elbow from the chronic vibrations of the jackhammer</a:t>
            </a:r>
            <a:endParaRPr lang="en-US" sz="2400" dirty="0"/>
          </a:p>
        </p:txBody>
      </p:sp>
      <p:sp>
        <p:nvSpPr>
          <p:cNvPr id="6" name="Rectangle 5"/>
          <p:cNvSpPr/>
          <p:nvPr/>
        </p:nvSpPr>
        <p:spPr>
          <a:xfrm>
            <a:off x="4953000" y="2362200"/>
            <a:ext cx="3048000" cy="3581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Another worker  fractures his toe while using a jackhammer</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370685"/>
            <a:ext cx="8229600" cy="458115"/>
          </a:xfrm>
        </p:spPr>
        <p:txBody>
          <a:bodyPr>
            <a:normAutofit fontScale="90000"/>
          </a:bodyPr>
          <a:lstStyle/>
          <a:p>
            <a:pPr algn="ctr"/>
            <a:r>
              <a:rPr lang="en-US" dirty="0" smtClean="0">
                <a:solidFill>
                  <a:schemeClr val="tx1"/>
                </a:solidFill>
              </a:rPr>
              <a:t>Statistics</a:t>
            </a:r>
            <a:endParaRPr lang="en-US" dirty="0">
              <a:solidFill>
                <a:schemeClr val="tx1"/>
              </a:solidFill>
            </a:endParaRPr>
          </a:p>
        </p:txBody>
      </p:sp>
      <p:sp>
        <p:nvSpPr>
          <p:cNvPr id="8" name="TextBox 7"/>
          <p:cNvSpPr txBox="1"/>
          <p:nvPr/>
        </p:nvSpPr>
        <p:spPr>
          <a:xfrm>
            <a:off x="4800600" y="6400800"/>
            <a:ext cx="3581400" cy="369332"/>
          </a:xfrm>
          <a:prstGeom prst="rect">
            <a:avLst/>
          </a:prstGeom>
          <a:noFill/>
        </p:spPr>
        <p:txBody>
          <a:bodyPr wrap="square" rtlCol="0">
            <a:spAutoFit/>
          </a:bodyPr>
          <a:lstStyle/>
          <a:p>
            <a:r>
              <a:rPr lang="en-US" dirty="0" smtClean="0"/>
              <a:t>Bureau of </a:t>
            </a:r>
            <a:r>
              <a:rPr lang="en-US" dirty="0" err="1" smtClean="0"/>
              <a:t>Labour</a:t>
            </a:r>
            <a:r>
              <a:rPr lang="en-US" dirty="0" smtClean="0"/>
              <a:t> Statistics, 2014 </a:t>
            </a:r>
            <a:endParaRPr lang="en-US" dirty="0"/>
          </a:p>
        </p:txBody>
      </p:sp>
      <p:pic>
        <p:nvPicPr>
          <p:cNvPr id="1029" name="Picture 5" descr="H:\sos-deadliest-injuries.png"/>
          <p:cNvPicPr>
            <a:picLocks noChangeAspect="1" noChangeArrowheads="1"/>
          </p:cNvPicPr>
          <p:nvPr/>
        </p:nvPicPr>
        <p:blipFill>
          <a:blip r:embed="rId2"/>
          <a:srcRect/>
          <a:stretch>
            <a:fillRect/>
          </a:stretch>
        </p:blipFill>
        <p:spPr bwMode="auto">
          <a:xfrm>
            <a:off x="457200" y="1857374"/>
            <a:ext cx="8229600" cy="43910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rPr>
              <a:t>Workplaces</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indent="-225425">
              <a:buNone/>
            </a:pPr>
            <a:r>
              <a:rPr lang="en-US" dirty="0" smtClean="0"/>
              <a:t>“Workplace is an important setting for health protection, health promotion and disease prevention programs”  (CDC, 2016) </a:t>
            </a:r>
            <a:endParaRPr lang="en-US" dirty="0"/>
          </a:p>
        </p:txBody>
      </p:sp>
      <p:sp>
        <p:nvSpPr>
          <p:cNvPr id="4" name="Rounded Rectangle 3"/>
          <p:cNvSpPr/>
          <p:nvPr/>
        </p:nvSpPr>
        <p:spPr>
          <a:xfrm>
            <a:off x="1066800" y="2362200"/>
            <a:ext cx="25146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Potential place of Injuries &amp; Disease</a:t>
            </a:r>
            <a:endParaRPr lang="en-US" dirty="0"/>
          </a:p>
        </p:txBody>
      </p:sp>
      <p:sp>
        <p:nvSpPr>
          <p:cNvPr id="5" name="Rounded Rectangle 4"/>
          <p:cNvSpPr/>
          <p:nvPr/>
        </p:nvSpPr>
        <p:spPr>
          <a:xfrm>
            <a:off x="5334000" y="2286000"/>
            <a:ext cx="2514600" cy="2057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Right place to start preventions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rPr>
              <a:t>Occupational Hazard &amp; Risk </a:t>
            </a:r>
            <a:endParaRPr lang="en-US" dirty="0">
              <a:solidFill>
                <a:schemeClr val="tx1"/>
              </a:solidFill>
            </a:endParaRPr>
          </a:p>
        </p:txBody>
      </p:sp>
      <p:sp>
        <p:nvSpPr>
          <p:cNvPr id="3" name="Content Placeholder 2"/>
          <p:cNvSpPr>
            <a:spLocks noGrp="1"/>
          </p:cNvSpPr>
          <p:nvPr>
            <p:ph sz="half" idx="1"/>
          </p:nvPr>
        </p:nvSpPr>
        <p:spPr>
          <a:xfrm>
            <a:off x="457200" y="1600200"/>
            <a:ext cx="3505200" cy="4525963"/>
          </a:xfrm>
        </p:spPr>
        <p:txBody>
          <a:bodyPr/>
          <a:lstStyle/>
          <a:p>
            <a:pPr algn="ctr">
              <a:buNone/>
            </a:pPr>
            <a:r>
              <a:rPr lang="en-US" dirty="0" smtClean="0">
                <a:solidFill>
                  <a:srgbClr val="F402C0"/>
                </a:solidFill>
              </a:rPr>
              <a:t>HAZARD</a:t>
            </a:r>
          </a:p>
          <a:p>
            <a:pPr marL="0" indent="0" algn="ctr">
              <a:buNone/>
            </a:pPr>
            <a:r>
              <a:rPr lang="en-US" dirty="0" smtClean="0"/>
              <a:t>Something that has the potential to cause harm to people, property, or the environment</a:t>
            </a:r>
            <a:endParaRPr lang="en-US" dirty="0"/>
          </a:p>
        </p:txBody>
      </p:sp>
      <p:sp>
        <p:nvSpPr>
          <p:cNvPr id="4" name="Content Placeholder 3"/>
          <p:cNvSpPr>
            <a:spLocks noGrp="1"/>
          </p:cNvSpPr>
          <p:nvPr>
            <p:ph sz="half" idx="2"/>
          </p:nvPr>
        </p:nvSpPr>
        <p:spPr>
          <a:xfrm>
            <a:off x="5334000" y="1600200"/>
            <a:ext cx="3352800" cy="4525963"/>
          </a:xfrm>
        </p:spPr>
        <p:txBody>
          <a:bodyPr/>
          <a:lstStyle/>
          <a:p>
            <a:pPr algn="ctr">
              <a:buNone/>
            </a:pPr>
            <a:r>
              <a:rPr lang="en-US" dirty="0" smtClean="0">
                <a:solidFill>
                  <a:srgbClr val="F402C0"/>
                </a:solidFill>
              </a:rPr>
              <a:t>RISK</a:t>
            </a:r>
          </a:p>
          <a:p>
            <a:pPr marL="0" indent="0" algn="ctr">
              <a:buNone/>
            </a:pPr>
            <a:r>
              <a:rPr lang="en-US" dirty="0" smtClean="0"/>
              <a:t>The chance or probability of that hazard causing harm or damage to people, property, or environment</a:t>
            </a:r>
            <a:endParaRPr lang="en-US" dirty="0"/>
          </a:p>
        </p:txBody>
      </p:sp>
      <p:sp>
        <p:nvSpPr>
          <p:cNvPr id="8" name="Down Arrow 7"/>
          <p:cNvSpPr/>
          <p:nvPr/>
        </p:nvSpPr>
        <p:spPr>
          <a:xfrm>
            <a:off x="1905000" y="4343400"/>
            <a:ext cx="533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 y="5638800"/>
            <a:ext cx="838200" cy="369332"/>
          </a:xfrm>
          <a:prstGeom prst="rect">
            <a:avLst/>
          </a:prstGeom>
          <a:noFill/>
        </p:spPr>
        <p:txBody>
          <a:bodyPr wrap="square" rtlCol="0">
            <a:spAutoFit/>
          </a:bodyPr>
          <a:lstStyle/>
          <a:p>
            <a:endParaRPr lang="en-US" dirty="0"/>
          </a:p>
        </p:txBody>
      </p:sp>
      <p:sp>
        <p:nvSpPr>
          <p:cNvPr id="13" name="TextBox 12"/>
          <p:cNvSpPr txBox="1"/>
          <p:nvPr/>
        </p:nvSpPr>
        <p:spPr>
          <a:xfrm>
            <a:off x="990600" y="5029200"/>
            <a:ext cx="2362200" cy="1631216"/>
          </a:xfrm>
          <a:prstGeom prst="rect">
            <a:avLst/>
          </a:prstGeom>
          <a:noFill/>
        </p:spPr>
        <p:txBody>
          <a:bodyPr wrap="square" rtlCol="0">
            <a:spAutoFit/>
          </a:bodyPr>
          <a:lstStyle/>
          <a:p>
            <a:pPr algn="ctr"/>
            <a:r>
              <a:rPr lang="en-US" sz="2000" dirty="0" smtClean="0">
                <a:solidFill>
                  <a:srgbClr val="F402C0"/>
                </a:solidFill>
              </a:rPr>
              <a:t>Physical</a:t>
            </a:r>
          </a:p>
          <a:p>
            <a:pPr algn="ctr"/>
            <a:r>
              <a:rPr lang="en-US" sz="2000" dirty="0" smtClean="0">
                <a:solidFill>
                  <a:srgbClr val="F402C0"/>
                </a:solidFill>
              </a:rPr>
              <a:t>Biological</a:t>
            </a:r>
          </a:p>
          <a:p>
            <a:pPr algn="ctr"/>
            <a:r>
              <a:rPr lang="en-US" sz="2000" dirty="0" smtClean="0">
                <a:solidFill>
                  <a:srgbClr val="F402C0"/>
                </a:solidFill>
              </a:rPr>
              <a:t>Chemical</a:t>
            </a:r>
          </a:p>
          <a:p>
            <a:pPr algn="ctr"/>
            <a:r>
              <a:rPr lang="en-US" sz="2000" dirty="0" smtClean="0">
                <a:solidFill>
                  <a:srgbClr val="F402C0"/>
                </a:solidFill>
              </a:rPr>
              <a:t>Ergonomic</a:t>
            </a:r>
          </a:p>
          <a:p>
            <a:pPr algn="ctr"/>
            <a:r>
              <a:rPr lang="en-US" sz="2000" dirty="0" smtClean="0">
                <a:solidFill>
                  <a:srgbClr val="F402C0"/>
                </a:solidFill>
              </a:rPr>
              <a:t>psychosocial</a:t>
            </a:r>
            <a:endParaRPr lang="en-US" sz="2000" dirty="0">
              <a:solidFill>
                <a:srgbClr val="F402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endParaRPr lang="en-US" dirty="0"/>
          </a:p>
        </p:txBody>
      </p:sp>
      <p:sp>
        <p:nvSpPr>
          <p:cNvPr id="3" name="Content Placeholder 2"/>
          <p:cNvSpPr>
            <a:spLocks noGrp="1"/>
          </p:cNvSpPr>
          <p:nvPr>
            <p:ph sz="half" idx="1"/>
          </p:nvPr>
        </p:nvSpPr>
        <p:spPr>
          <a:xfrm>
            <a:off x="457200" y="1600200"/>
            <a:ext cx="8077200" cy="4525963"/>
          </a:xfrm>
        </p:spPr>
        <p:txBody>
          <a:bodyPr/>
          <a:lstStyle/>
          <a:p>
            <a:endParaRPr lang="en-US" dirty="0"/>
          </a:p>
        </p:txBody>
      </p:sp>
      <p:pic>
        <p:nvPicPr>
          <p:cNvPr id="1026" name="Picture 2" descr="H:\Untitled13.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456</Words>
  <Application>Microsoft Office PowerPoint</Application>
  <PresentationFormat>On-screen Show (4:3)</PresentationFormat>
  <Paragraphs>89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An Integrated Surveillance System</vt:lpstr>
      <vt:lpstr>Slide 2</vt:lpstr>
      <vt:lpstr>Occupational Injury &amp; Disease</vt:lpstr>
      <vt:lpstr>“Injury” versus “Disease”</vt:lpstr>
      <vt:lpstr>Compare!</vt:lpstr>
      <vt:lpstr>Statistics</vt:lpstr>
      <vt:lpstr>Workplaces</vt:lpstr>
      <vt:lpstr>Occupational Hazard &amp; Risk </vt:lpstr>
      <vt:lpstr>Example</vt:lpstr>
      <vt:lpstr>Slide 10</vt:lpstr>
      <vt:lpstr>Case Example</vt:lpstr>
      <vt:lpstr>Integrated? Why is it a concern?</vt:lpstr>
      <vt:lpstr>Surveillance</vt:lpstr>
      <vt:lpstr>Steps</vt:lpstr>
      <vt:lpstr>Surveillance</vt:lpstr>
      <vt:lpstr>Types</vt:lpstr>
      <vt:lpstr>How’s an integrated surveillance different?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compac</cp:lastModifiedBy>
  <cp:revision>72</cp:revision>
  <dcterms:created xsi:type="dcterms:W3CDTF">2013-08-21T19:17:07Z</dcterms:created>
  <dcterms:modified xsi:type="dcterms:W3CDTF">2017-03-12T06:38:30Z</dcterms:modified>
</cp:coreProperties>
</file>