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79" r:id="rId3"/>
    <p:sldId id="257" r:id="rId4"/>
    <p:sldId id="258" r:id="rId5"/>
    <p:sldId id="260" r:id="rId6"/>
    <p:sldId id="268" r:id="rId7"/>
    <p:sldId id="273" r:id="rId8"/>
    <p:sldId id="269" r:id="rId9"/>
    <p:sldId id="263" r:id="rId10"/>
    <p:sldId id="282" r:id="rId11"/>
    <p:sldId id="266" r:id="rId12"/>
    <p:sldId id="264" r:id="rId13"/>
    <p:sldId id="265" r:id="rId14"/>
    <p:sldId id="280" r:id="rId15"/>
    <p:sldId id="284" r:id="rId16"/>
    <p:sldId id="281" r:id="rId17"/>
    <p:sldId id="283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 showGuides="1">
      <p:cViewPr varScale="1">
        <p:scale>
          <a:sx n="57" d="100"/>
          <a:sy n="57" d="100"/>
        </p:scale>
        <p:origin x="15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6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61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1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3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0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27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1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8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3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8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EDA043-8E45-4D01-8481-AFD72C685F9F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B4F6892-DF83-4174-A287-19847C1CE6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98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pas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HALAL LIFESTYLE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6AA0E-A418-45E7-A0C7-9F09CF68D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257800"/>
            <a:ext cx="857178" cy="892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C65858-A6A0-432C-8E91-2F26CD1B6854}"/>
              </a:ext>
            </a:extLst>
          </p:cNvPr>
          <p:cNvSpPr txBox="1"/>
          <p:nvPr/>
        </p:nvSpPr>
        <p:spPr>
          <a:xfrm>
            <a:off x="7257978" y="536849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UNIVERSITAS AIRLANGGA</a:t>
            </a:r>
            <a:endParaRPr lang="en-ID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8BA46-03A1-4994-8B8A-0F576546F652}"/>
              </a:ext>
            </a:extLst>
          </p:cNvPr>
          <p:cNvSpPr txBox="1"/>
          <p:nvPr/>
        </p:nvSpPr>
        <p:spPr>
          <a:xfrm>
            <a:off x="3733800" y="596515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 err="1"/>
              <a:t>Dr.</a:t>
            </a:r>
            <a:r>
              <a:rPr lang="en-ID" dirty="0"/>
              <a:t> </a:t>
            </a:r>
            <a:r>
              <a:rPr lang="en-ID" dirty="0" err="1"/>
              <a:t>Dien</a:t>
            </a:r>
            <a:r>
              <a:rPr lang="en-ID" dirty="0"/>
              <a:t> </a:t>
            </a:r>
            <a:r>
              <a:rPr lang="en-ID" dirty="0" err="1"/>
              <a:t>Mardhiyah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20E8A-931E-4F44-9A82-6EC6DF00A5C7}"/>
              </a:ext>
            </a:extLst>
          </p:cNvPr>
          <p:cNvSpPr txBox="1"/>
          <p:nvPr/>
        </p:nvSpPr>
        <p:spPr>
          <a:xfrm>
            <a:off x="6307839" y="4964668"/>
            <a:ext cx="283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PENGABDIAN MASYARAKAT</a:t>
            </a:r>
            <a:endParaRPr lang="en-ID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CA7DA5-83F7-497E-98C7-76132EAE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5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DB6F-4A32-4ED0-BE9B-DBEFA864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kosmetik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5B13AE-0620-4849-A681-8A58065E0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816672"/>
            <a:ext cx="4259263" cy="27843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EAE7A-095C-4091-923D-E098FD18E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Jika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saat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memeriksa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produk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kosmetik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dan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menemukan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bahan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alami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sebagai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salah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satu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komposisi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utama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,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perlu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mempertimbangkan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beberapa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hal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terlebih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dahulu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. 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Faktanya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,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produk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yang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mengklaim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dirinya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terbuat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dari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100%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alami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tidak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menjamin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kehalalannya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,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karena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ekstrak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hewan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pun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termasuk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alami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.  (</a:t>
            </a:r>
            <a:r>
              <a:rPr lang="en-ID" b="0" i="0" u="none" strike="noStrike" dirty="0">
                <a:effectLst/>
                <a:latin typeface="Tw Cen MT" panose="020B0602020104020603" pitchFamily="34" charset="0"/>
                <a:hlinkClick r:id="rId3"/>
              </a:rPr>
              <a:t>Kompas.com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dengan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judul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"Cara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Memilih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Produk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Kosmetik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Halal,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Mulai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dari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Logo Halal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hingga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Komposisinya</a:t>
            </a:r>
            <a:r>
              <a:rPr lang="en-ID" b="0" i="0" dirty="0">
                <a:solidFill>
                  <a:srgbClr val="2A2A2A"/>
                </a:solidFill>
                <a:effectLst/>
                <a:latin typeface="Tw Cen MT" panose="020B0602020104020603" pitchFamily="34" charset="0"/>
              </a:rPr>
              <a:t>", </a:t>
            </a:r>
            <a:endParaRPr lang="en-ID" dirty="0">
              <a:latin typeface="Tw Cen MT" panose="020B06020201040206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54E9A-2956-43EB-92DF-16F7ED05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46059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Farmasi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057400"/>
            <a:ext cx="3880104" cy="4215384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/>
              <a:t>Undang-Undang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33 </a:t>
            </a:r>
            <a:r>
              <a:rPr lang="en-US" sz="1600" dirty="0" err="1"/>
              <a:t>Tahun</a:t>
            </a:r>
            <a:r>
              <a:rPr lang="en-US" sz="1600" dirty="0"/>
              <a:t> 2014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Jaminan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Halal (JPH). </a:t>
            </a:r>
            <a:r>
              <a:rPr lang="en-US" sz="1600" dirty="0" err="1"/>
              <a:t>Pasal</a:t>
            </a:r>
            <a:r>
              <a:rPr lang="en-US" sz="1600" dirty="0"/>
              <a:t> 4 UU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berbunyi</a:t>
            </a:r>
            <a:r>
              <a:rPr lang="en-US" sz="1600" dirty="0"/>
              <a:t> “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masuk</a:t>
            </a:r>
            <a:r>
              <a:rPr lang="en-US" sz="1600" dirty="0"/>
              <a:t>, </a:t>
            </a:r>
            <a:r>
              <a:rPr lang="en-US" sz="1600" dirty="0" err="1"/>
              <a:t>beredar</a:t>
            </a:r>
            <a:r>
              <a:rPr lang="en-US" sz="1600" dirty="0"/>
              <a:t>, dan </a:t>
            </a:r>
            <a:r>
              <a:rPr lang="en-US" sz="1600" dirty="0" err="1"/>
              <a:t>diperdagangkan</a:t>
            </a:r>
            <a:r>
              <a:rPr lang="en-US" sz="1600" dirty="0"/>
              <a:t> di wilayah Indonesia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bersertifikat</a:t>
            </a:r>
            <a:r>
              <a:rPr lang="en-US" sz="1600" dirty="0"/>
              <a:t> halal".</a:t>
            </a:r>
          </a:p>
          <a:p>
            <a:pPr algn="just"/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data </a:t>
            </a:r>
            <a:r>
              <a:rPr lang="en-US" sz="1600" dirty="0" err="1"/>
              <a:t>Lembaga</a:t>
            </a:r>
            <a:r>
              <a:rPr lang="en-US" sz="1600" dirty="0"/>
              <a:t> </a:t>
            </a:r>
            <a:r>
              <a:rPr lang="en-US" sz="1600" dirty="0" err="1"/>
              <a:t>Pengkajian</a:t>
            </a:r>
            <a:r>
              <a:rPr lang="en-US" sz="1600" dirty="0"/>
              <a:t> </a:t>
            </a:r>
            <a:r>
              <a:rPr lang="en-US" sz="1600" dirty="0" err="1"/>
              <a:t>Pangan</a:t>
            </a:r>
            <a:r>
              <a:rPr lang="en-US" sz="1600" dirty="0"/>
              <a:t>, </a:t>
            </a:r>
            <a:r>
              <a:rPr lang="en-US" sz="1600" dirty="0" err="1"/>
              <a:t>Obat-Obatan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Kosmetika</a:t>
            </a:r>
            <a:r>
              <a:rPr lang="en-US" sz="1600" dirty="0"/>
              <a:t> (LPPOM) </a:t>
            </a:r>
            <a:r>
              <a:rPr lang="en-US" sz="1600" dirty="0" err="1"/>
              <a:t>Majelis</a:t>
            </a:r>
            <a:r>
              <a:rPr lang="en-US" sz="1600" dirty="0"/>
              <a:t> </a:t>
            </a:r>
            <a:r>
              <a:rPr lang="en-US" sz="1600" dirty="0" err="1"/>
              <a:t>Ulama</a:t>
            </a:r>
            <a:r>
              <a:rPr lang="en-US" sz="1600" dirty="0"/>
              <a:t> Indonesia (MUI), per </a:t>
            </a:r>
            <a:r>
              <a:rPr lang="en-US" sz="1600" dirty="0" err="1"/>
              <a:t>Oktober</a:t>
            </a:r>
            <a:r>
              <a:rPr lang="en-US" sz="1600" dirty="0"/>
              <a:t> 2019, </a:t>
            </a:r>
            <a:r>
              <a:rPr lang="en-US" sz="1600" dirty="0" err="1"/>
              <a:t>baru</a:t>
            </a:r>
            <a:r>
              <a:rPr lang="en-US" sz="1600" dirty="0"/>
              <a:t> 53 </a:t>
            </a:r>
            <a:r>
              <a:rPr lang="en-US" sz="1600" dirty="0" err="1"/>
              <a:t>perusahaan</a:t>
            </a:r>
            <a:r>
              <a:rPr lang="en-US" sz="1600" dirty="0"/>
              <a:t> yang </a:t>
            </a:r>
            <a:r>
              <a:rPr lang="en-US" sz="1600" dirty="0" err="1"/>
              <a:t>tercatat</a:t>
            </a:r>
            <a:r>
              <a:rPr lang="en-US" sz="1600" dirty="0"/>
              <a:t> </a:t>
            </a:r>
            <a:r>
              <a:rPr lang="en-US" sz="1600" dirty="0" err="1"/>
              <a:t>memperoleh</a:t>
            </a:r>
            <a:r>
              <a:rPr lang="en-US" sz="1600" dirty="0"/>
              <a:t> </a:t>
            </a:r>
            <a:r>
              <a:rPr lang="en-US" sz="1600" dirty="0" err="1"/>
              <a:t>sertifikasi</a:t>
            </a:r>
            <a:r>
              <a:rPr lang="en-US" sz="1600" dirty="0"/>
              <a:t> halal. 25,7 </a:t>
            </a:r>
            <a:r>
              <a:rPr lang="en-US" sz="1600" dirty="0" err="1"/>
              <a:t>persen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sertifikasi</a:t>
            </a:r>
            <a:r>
              <a:rPr lang="en-US" sz="1600" dirty="0"/>
              <a:t> halal di Indonesia. </a:t>
            </a:r>
          </a:p>
          <a:p>
            <a:pPr algn="just"/>
            <a:r>
              <a:rPr lang="en-US" sz="1600" dirty="0"/>
              <a:t>90-95 </a:t>
            </a:r>
            <a:r>
              <a:rPr lang="en-US" sz="1600" dirty="0" err="1"/>
              <a:t>persen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farmasi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diimpor</a:t>
            </a:r>
            <a:r>
              <a:rPr lang="en-US" sz="1600" dirty="0"/>
              <a:t>.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penyesuaian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. </a:t>
            </a:r>
            <a:r>
              <a:rPr lang="en-US" sz="1600" dirty="0" err="1"/>
              <a:t>Pasalnya</a:t>
            </a:r>
            <a:r>
              <a:rPr lang="en-US" sz="1600" dirty="0"/>
              <a:t>,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 yang </a:t>
            </a:r>
            <a:r>
              <a:rPr lang="en-US" sz="1600" dirty="0" err="1"/>
              <a:t>diimpor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tentu</a:t>
            </a:r>
            <a:r>
              <a:rPr lang="en-US" sz="1600" dirty="0"/>
              <a:t> </a:t>
            </a:r>
            <a:r>
              <a:rPr lang="en-US" sz="1600" dirty="0" err="1"/>
              <a:t>terjamin</a:t>
            </a:r>
            <a:r>
              <a:rPr lang="en-US" sz="1600" dirty="0"/>
              <a:t> </a:t>
            </a:r>
            <a:r>
              <a:rPr lang="en-US" sz="1600" dirty="0" err="1"/>
              <a:t>kehalalannya</a:t>
            </a:r>
            <a:r>
              <a:rPr lang="en-US" sz="1600" dirty="0"/>
              <a:t>.</a:t>
            </a:r>
          </a:p>
        </p:txBody>
      </p:sp>
      <p:pic>
        <p:nvPicPr>
          <p:cNvPr id="4100" name="Picture 4" descr="Sertifikasi Halal untuk Obat, Kementerian Kesehatan Keberatan - Serambi  Indonesia">
            <a:extLst>
              <a:ext uri="{FF2B5EF4-FFF2-40B4-BE49-F238E27FC236}">
                <a16:creationId xmlns:a16="http://schemas.microsoft.com/office/drawing/2014/main" id="{39D511FA-5F0A-4F77-B910-4B48EE8B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13" y="3962400"/>
            <a:ext cx="3897087" cy="21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alisis Obat Halal Menggunakan Poly Chain Reaction Real Time (PCR RT) –  Unisba">
            <a:extLst>
              <a:ext uri="{FF2B5EF4-FFF2-40B4-BE49-F238E27FC236}">
                <a16:creationId xmlns:a16="http://schemas.microsoft.com/office/drawing/2014/main" id="{C23720D6-0558-4D84-A430-8AEA1714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13" y="1019556"/>
            <a:ext cx="3897087" cy="25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2001"/>
            <a:ext cx="3291840" cy="1219200"/>
          </a:xfrm>
        </p:spPr>
        <p:txBody>
          <a:bodyPr/>
          <a:lstStyle/>
          <a:p>
            <a:r>
              <a:rPr lang="en-US" dirty="0"/>
              <a:t>Fashion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B34BB-8FB8-4AEE-B90A-36C3C8278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096" y="1981200"/>
            <a:ext cx="3803904" cy="411480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Menteri Perindustrian </a:t>
            </a:r>
            <a:r>
              <a:rPr lang="en-US" dirty="0" err="1"/>
              <a:t>Airlangga</a:t>
            </a:r>
            <a:r>
              <a:rPr lang="en-US" dirty="0"/>
              <a:t> </a:t>
            </a:r>
            <a:r>
              <a:rPr lang="en-US" dirty="0" err="1"/>
              <a:t>Hartarto</a:t>
            </a:r>
            <a:r>
              <a:rPr lang="en-US" dirty="0"/>
              <a:t> </a:t>
            </a:r>
            <a:r>
              <a:rPr lang="en-US" dirty="0" err="1"/>
              <a:t>sempat</a:t>
            </a:r>
            <a:r>
              <a:rPr lang="en-US" dirty="0"/>
              <a:t> </a:t>
            </a:r>
            <a:r>
              <a:rPr lang="en-US" dirty="0" err="1"/>
              <a:t>mengutarakan</a:t>
            </a:r>
            <a:r>
              <a:rPr lang="en-US" dirty="0"/>
              <a:t>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fesyen</a:t>
            </a:r>
            <a:r>
              <a:rPr lang="en-US" dirty="0"/>
              <a:t> </a:t>
            </a:r>
            <a:r>
              <a:rPr lang="en-US" dirty="0" err="1"/>
              <a:t>muslim</a:t>
            </a:r>
            <a:r>
              <a:rPr lang="en-US" dirty="0"/>
              <a:t> Indonesia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Rp 280 </a:t>
            </a:r>
            <a:r>
              <a:rPr lang="en-US" dirty="0" err="1"/>
              <a:t>triliun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18,2 </a:t>
            </a:r>
            <a:r>
              <a:rPr lang="en-US" dirty="0" err="1"/>
              <a:t>persen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. “</a:t>
            </a:r>
            <a:r>
              <a:rPr lang="en-US" dirty="0" err="1"/>
              <a:t>Peluang</a:t>
            </a:r>
            <a:r>
              <a:rPr lang="en-US" dirty="0"/>
              <a:t> pasar </a:t>
            </a:r>
            <a:r>
              <a:rPr lang="en-US" dirty="0" err="1"/>
              <a:t>fesyen</a:t>
            </a:r>
            <a:r>
              <a:rPr lang="en-US" dirty="0"/>
              <a:t> </a:t>
            </a:r>
            <a:r>
              <a:rPr lang="en-US" dirty="0" err="1"/>
              <a:t>muslim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online </a:t>
            </a:r>
            <a:r>
              <a:rPr lang="en-US" dirty="0" err="1"/>
              <a:t>maupun</a:t>
            </a:r>
            <a:r>
              <a:rPr lang="en-US" dirty="0"/>
              <a:t> offline.”</a:t>
            </a:r>
          </a:p>
          <a:p>
            <a:pPr algn="just"/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i="1" dirty="0"/>
              <a:t>The State of Global Islamic Economy Report </a:t>
            </a:r>
            <a:r>
              <a:rPr lang="en-US" dirty="0"/>
              <a:t>2018/2019 </a:t>
            </a:r>
            <a:r>
              <a:rPr lang="en-US" dirty="0" err="1"/>
              <a:t>busana</a:t>
            </a:r>
            <a:r>
              <a:rPr lang="en-US" dirty="0"/>
              <a:t> </a:t>
            </a:r>
            <a:r>
              <a:rPr lang="en-US" dirty="0" err="1"/>
              <a:t>sopan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di dunia.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fesyen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ternama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lini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modest fashion, </a:t>
            </a:r>
            <a:r>
              <a:rPr lang="en-US" dirty="0" err="1"/>
              <a:t>seperti</a:t>
            </a:r>
            <a:r>
              <a:rPr lang="en-US" dirty="0"/>
              <a:t> Nike, Uniqlo, </a:t>
            </a:r>
            <a:r>
              <a:rPr lang="en-US" dirty="0" err="1"/>
              <a:t>hingga</a:t>
            </a:r>
            <a:r>
              <a:rPr lang="en-US" dirty="0"/>
              <a:t> Marc Jacobs yang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hijab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</a:t>
            </a:r>
          </a:p>
          <a:p>
            <a:endParaRPr lang="en-ID" dirty="0"/>
          </a:p>
        </p:txBody>
      </p:sp>
      <p:pic>
        <p:nvPicPr>
          <p:cNvPr id="3078" name="Picture 6" descr="Padupadan Chic dengan UNIQLO Hijab Minimalis - Scarf Media">
            <a:extLst>
              <a:ext uri="{FF2B5EF4-FFF2-40B4-BE49-F238E27FC236}">
                <a16:creationId xmlns:a16="http://schemas.microsoft.com/office/drawing/2014/main" id="{944B0F30-37F5-4A01-81FB-E5BF076F3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0" t="7586" r="18635" b="7022"/>
          <a:stretch/>
        </p:blipFill>
        <p:spPr bwMode="auto">
          <a:xfrm>
            <a:off x="6934200" y="990600"/>
            <a:ext cx="1878545" cy="36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ike&amp;#39;s hijab for athletes is now available for sale | Nike hijab, Sports  attire, Modest workout clothes">
            <a:extLst>
              <a:ext uri="{FF2B5EF4-FFF2-40B4-BE49-F238E27FC236}">
                <a16:creationId xmlns:a16="http://schemas.microsoft.com/office/drawing/2014/main" id="{88352379-EA9F-4BA7-A8F4-57CFEAF94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"/>
          <a:stretch/>
        </p:blipFill>
        <p:spPr bwMode="auto">
          <a:xfrm>
            <a:off x="4800600" y="2407399"/>
            <a:ext cx="2007568" cy="36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7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Pariwisata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09F01-3B54-4B5A-900A-BBB646426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096" y="2208870"/>
            <a:ext cx="2508504" cy="3479004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halal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pendorong</a:t>
            </a:r>
            <a:r>
              <a:rPr lang="en-US" dirty="0"/>
              <a:t> per-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 </a:t>
            </a:r>
            <a:r>
              <a:rPr lang="en-US" dirty="0" err="1"/>
              <a:t>Apalagi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wisatawan</a:t>
            </a:r>
            <a:r>
              <a:rPr lang="en-US" dirty="0"/>
              <a:t> </a:t>
            </a:r>
            <a:r>
              <a:rPr lang="en-US" dirty="0" err="1"/>
              <a:t>muslim</a:t>
            </a:r>
            <a:r>
              <a:rPr lang="en-US" dirty="0"/>
              <a:t> </a:t>
            </a:r>
            <a:r>
              <a:rPr lang="en-US" dirty="0" err="1"/>
              <a:t>diproyeksi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158 </a:t>
            </a:r>
            <a:r>
              <a:rPr lang="en-US" dirty="0" err="1"/>
              <a:t>juta</a:t>
            </a:r>
            <a:r>
              <a:rPr lang="en-US" dirty="0"/>
              <a:t> orang pada 2020. Pada 2026,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pelancong</a:t>
            </a:r>
            <a:r>
              <a:rPr lang="en-US" dirty="0"/>
              <a:t> </a:t>
            </a:r>
            <a:r>
              <a:rPr lang="en-US" dirty="0" err="1"/>
              <a:t>muslim</a:t>
            </a:r>
            <a:r>
              <a:rPr lang="en-US" dirty="0"/>
              <a:t> di-</a:t>
            </a:r>
            <a:r>
              <a:rPr lang="en-US" dirty="0" err="1"/>
              <a:t>ramalkan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230 </a:t>
            </a:r>
            <a:r>
              <a:rPr lang="en-US" dirty="0" err="1"/>
              <a:t>juta</a:t>
            </a:r>
            <a:r>
              <a:rPr lang="en-US" dirty="0"/>
              <a:t> orang.</a:t>
            </a:r>
          </a:p>
          <a:p>
            <a:pPr algn="just"/>
            <a:endParaRPr lang="en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44" b="7034"/>
          <a:stretch/>
        </p:blipFill>
        <p:spPr bwMode="auto">
          <a:xfrm>
            <a:off x="3429000" y="1965028"/>
            <a:ext cx="5486400" cy="370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90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C490D9-1266-4108-83A8-C1F2CE76F6A6}"/>
              </a:ext>
            </a:extLst>
          </p:cNvPr>
          <p:cNvSpPr/>
          <p:nvPr/>
        </p:nvSpPr>
        <p:spPr>
          <a:xfrm>
            <a:off x="914400" y="219670"/>
            <a:ext cx="380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Fakta -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fakta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2EAF2-53D1-4AF5-A303-507AD7A3BF76}"/>
              </a:ext>
            </a:extLst>
          </p:cNvPr>
          <p:cNvSpPr/>
          <p:nvPr/>
        </p:nvSpPr>
        <p:spPr>
          <a:xfrm>
            <a:off x="1792506" y="3644537"/>
            <a:ext cx="6096000" cy="698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Potensi</a:t>
            </a:r>
            <a:r>
              <a:rPr lang="en-US" dirty="0">
                <a:solidFill>
                  <a:schemeClr val="tx1"/>
                </a:solidFill>
              </a:rPr>
              <a:t> pasar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halal </a:t>
            </a:r>
            <a:r>
              <a:rPr lang="en-US" dirty="0" err="1">
                <a:solidFill>
                  <a:schemeClr val="tx1"/>
                </a:solidFill>
              </a:rPr>
              <a:t>sangat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baik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tingkat</a:t>
            </a:r>
            <a:r>
              <a:rPr lang="en-US" dirty="0">
                <a:solidFill>
                  <a:schemeClr val="tx1"/>
                </a:solidFill>
              </a:rPr>
              <a:t> pasar global </a:t>
            </a:r>
            <a:r>
              <a:rPr lang="en-US" dirty="0" err="1">
                <a:solidFill>
                  <a:schemeClr val="tx1"/>
                </a:solidFill>
              </a:rPr>
              <a:t>maupun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domestik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0B13A2-F4FE-4C9E-8A50-AB9F569C1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506" y="1600200"/>
            <a:ext cx="762000" cy="72063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   </a:t>
            </a:r>
            <a:endParaRPr lang="en-ID" dirty="0"/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FCA5A48A-A818-4DCE-B7D0-153C022CF158}"/>
              </a:ext>
            </a:extLst>
          </p:cNvPr>
          <p:cNvSpPr/>
          <p:nvPr/>
        </p:nvSpPr>
        <p:spPr>
          <a:xfrm>
            <a:off x="1002597" y="2743200"/>
            <a:ext cx="762000" cy="71931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9F620D-2DB2-4ACD-AFC1-8C7DE4061524}"/>
              </a:ext>
            </a:extLst>
          </p:cNvPr>
          <p:cNvSpPr/>
          <p:nvPr/>
        </p:nvSpPr>
        <p:spPr>
          <a:xfrm>
            <a:off x="1792506" y="1295400"/>
            <a:ext cx="6105798" cy="13111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halal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trend dunia.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diasosiasikan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ajaran</a:t>
            </a:r>
            <a:r>
              <a:rPr lang="en-US" dirty="0">
                <a:solidFill>
                  <a:schemeClr val="tx1"/>
                </a:solidFill>
              </a:rPr>
              <a:t> agama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hidup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pemahaman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sertifikasi</a:t>
            </a:r>
            <a:r>
              <a:rPr lang="en-US" dirty="0">
                <a:solidFill>
                  <a:schemeClr val="tx1"/>
                </a:solidFill>
              </a:rPr>
              <a:t> halal </a:t>
            </a:r>
            <a:r>
              <a:rPr lang="en-US" dirty="0" err="1">
                <a:solidFill>
                  <a:schemeClr val="tx1"/>
                </a:solidFill>
              </a:rPr>
              <a:t>terlah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terjamin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kebersihan</a:t>
            </a:r>
            <a:r>
              <a:rPr lang="en-US" dirty="0">
                <a:solidFill>
                  <a:schemeClr val="tx1"/>
                </a:solidFill>
              </a:rPr>
              <a:t>, Kesehatan, dan </a:t>
            </a:r>
            <a:r>
              <a:rPr lang="en-US" dirty="0" err="1">
                <a:solidFill>
                  <a:schemeClr val="tx1"/>
                </a:solidFill>
              </a:rPr>
              <a:t>kualitasnya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31CD6271-0A3D-4088-8745-E6C3D20C8728}"/>
              </a:ext>
            </a:extLst>
          </p:cNvPr>
          <p:cNvSpPr/>
          <p:nvPr/>
        </p:nvSpPr>
        <p:spPr>
          <a:xfrm>
            <a:off x="1015638" y="3657600"/>
            <a:ext cx="762000" cy="6858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C08342-9C11-4DCA-80C8-CFA73F1FEB62}"/>
              </a:ext>
            </a:extLst>
          </p:cNvPr>
          <p:cNvSpPr/>
          <p:nvPr/>
        </p:nvSpPr>
        <p:spPr>
          <a:xfrm>
            <a:off x="1767838" y="2743200"/>
            <a:ext cx="6095999" cy="72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Sektor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dikembangkan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halal </a:t>
            </a:r>
            <a:r>
              <a:rPr lang="en-US" dirty="0" err="1">
                <a:solidFill>
                  <a:schemeClr val="tx1"/>
                </a:solidFill>
              </a:rPr>
              <a:t>begitu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penggerak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pertumbuhan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F59FFA39-FD45-44BE-A2CC-D13C5E567D76}"/>
              </a:ext>
            </a:extLst>
          </p:cNvPr>
          <p:cNvSpPr/>
          <p:nvPr/>
        </p:nvSpPr>
        <p:spPr>
          <a:xfrm>
            <a:off x="1015638" y="4724400"/>
            <a:ext cx="762000" cy="6858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2579F1-5DCC-4AB2-9F06-CE8A53EC73A4}"/>
              </a:ext>
            </a:extLst>
          </p:cNvPr>
          <p:cNvSpPr/>
          <p:nvPr/>
        </p:nvSpPr>
        <p:spPr>
          <a:xfrm>
            <a:off x="1767838" y="4532270"/>
            <a:ext cx="6095999" cy="1106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Pengembangan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industri</a:t>
            </a:r>
            <a:r>
              <a:rPr lang="en-US" dirty="0">
                <a:solidFill>
                  <a:schemeClr val="tx1"/>
                </a:solidFill>
              </a:rPr>
              <a:t> halal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terintegrasi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pemasok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sampai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konsumen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sarana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pendukung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4B229FF5-21D1-44C5-A5F3-51D62BAD2065}"/>
              </a:ext>
            </a:extLst>
          </p:cNvPr>
          <p:cNvSpPr/>
          <p:nvPr/>
        </p:nvSpPr>
        <p:spPr>
          <a:xfrm>
            <a:off x="1027635" y="5788502"/>
            <a:ext cx="762000" cy="685800"/>
          </a:xfrm>
          <a:prstGeom prst="rightArrowCallout">
            <a:avLst/>
          </a:prstGeom>
          <a:solidFill>
            <a:srgbClr val="E29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E93A4D-0FFF-4296-8B6A-E3826B115791}"/>
              </a:ext>
            </a:extLst>
          </p:cNvPr>
          <p:cNvSpPr/>
          <p:nvPr/>
        </p:nvSpPr>
        <p:spPr>
          <a:xfrm>
            <a:off x="1828801" y="5788502"/>
            <a:ext cx="6095999" cy="7356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Masih </a:t>
            </a:r>
            <a:r>
              <a:rPr lang="en-US" dirty="0" err="1">
                <a:solidFill>
                  <a:schemeClr val="tx1"/>
                </a:solidFill>
              </a:rPr>
              <a:t>sedikit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tersertifikasi</a:t>
            </a:r>
            <a:r>
              <a:rPr lang="en-US" dirty="0">
                <a:solidFill>
                  <a:schemeClr val="tx1"/>
                </a:solidFill>
              </a:rPr>
              <a:t> halal (9,6%)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2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984991-0AF8-4F1B-BD02-68F57819761F}"/>
              </a:ext>
            </a:extLst>
          </p:cNvPr>
          <p:cNvSpPr txBox="1"/>
          <p:nvPr/>
        </p:nvSpPr>
        <p:spPr>
          <a:xfrm>
            <a:off x="1600200" y="1859340"/>
            <a:ext cx="5638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. </a:t>
            </a:r>
            <a:r>
              <a:rPr lang="en-ID" dirty="0" err="1"/>
              <a:t>Berdasarkan</a:t>
            </a:r>
            <a:r>
              <a:rPr lang="en-ID" dirty="0"/>
              <a:t> data </a:t>
            </a:r>
            <a:r>
              <a:rPr lang="en-ID" dirty="0" err="1"/>
              <a:t>sertifikasi</a:t>
            </a:r>
            <a:r>
              <a:rPr lang="en-ID" dirty="0"/>
              <a:t> LPPOM MUI, 8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(2011-2018) </a:t>
            </a:r>
            <a:r>
              <a:rPr lang="en-ID" dirty="0" err="1"/>
              <a:t>terdapat</a:t>
            </a:r>
            <a:r>
              <a:rPr lang="en-ID" dirty="0"/>
              <a:t> total </a:t>
            </a:r>
            <a:r>
              <a:rPr lang="en-ID" dirty="0" err="1"/>
              <a:t>sebanyak</a:t>
            </a:r>
            <a:r>
              <a:rPr lang="en-ID" dirty="0"/>
              <a:t> 59 951 </a:t>
            </a:r>
            <a:r>
              <a:rPr lang="en-ID" dirty="0" err="1"/>
              <a:t>perusahaan</a:t>
            </a:r>
            <a:r>
              <a:rPr lang="en-ID" dirty="0"/>
              <a:t>. Dari 727 617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diproduksi</a:t>
            </a:r>
            <a:r>
              <a:rPr lang="en-ID" dirty="0"/>
              <a:t> oleh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, </a:t>
            </a:r>
            <a:r>
              <a:rPr lang="en-ID" dirty="0" err="1"/>
              <a:t>terdapat</a:t>
            </a:r>
            <a:r>
              <a:rPr lang="en-ID" dirty="0"/>
              <a:t> 69 985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tersertifikasi</a:t>
            </a:r>
            <a:r>
              <a:rPr lang="en-ID" dirty="0"/>
              <a:t> halal (LPPOM MUI).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b="1" dirty="0"/>
              <a:t>9,6 </a:t>
            </a:r>
            <a:r>
              <a:rPr lang="en-ID" b="1" dirty="0" err="1"/>
              <a:t>persen</a:t>
            </a:r>
            <a:r>
              <a:rPr lang="en-ID" b="1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tersertifikasi</a:t>
            </a:r>
            <a:r>
              <a:rPr lang="en-ID" dirty="0"/>
              <a:t>,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sisanya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sertifikat</a:t>
            </a:r>
            <a:r>
              <a:rPr lang="en-ID" dirty="0"/>
              <a:t> halal. </a:t>
            </a:r>
            <a:r>
              <a:rPr lang="en-ID" dirty="0" err="1">
                <a:highlight>
                  <a:srgbClr val="FFFF00"/>
                </a:highlight>
              </a:rPr>
              <a:t>Bukan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berarti</a:t>
            </a:r>
            <a:r>
              <a:rPr lang="en-ID" dirty="0">
                <a:highlight>
                  <a:srgbClr val="FFFF00"/>
                </a:highlight>
              </a:rPr>
              <a:t> haram, </a:t>
            </a:r>
            <a:r>
              <a:rPr lang="en-ID" dirty="0" err="1">
                <a:highlight>
                  <a:srgbClr val="FFFF00"/>
                </a:highlight>
              </a:rPr>
              <a:t>namun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bisa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jadi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produk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tersebut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belum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diajukan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untuk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sertifikasi</a:t>
            </a:r>
            <a:r>
              <a:rPr lang="en-ID" dirty="0">
                <a:highlight>
                  <a:srgbClr val="FFFF00"/>
                </a:highlight>
              </a:rPr>
              <a:t> halal. </a:t>
            </a:r>
            <a:r>
              <a:rPr lang="en-ID" dirty="0"/>
              <a:t>(Farida, 2019)</a:t>
            </a:r>
          </a:p>
        </p:txBody>
      </p:sp>
    </p:spTree>
    <p:extLst>
      <p:ext uri="{BB962C8B-B14F-4D97-AF65-F5344CB8AC3E}">
        <p14:creationId xmlns:p14="http://schemas.microsoft.com/office/powerpoint/2010/main" val="242628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6267B2-8E04-4D1C-84FC-AF4A276CA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828800"/>
            <a:ext cx="5715000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4E1DDBE-7EC9-48FD-9981-50F040004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685800"/>
            <a:ext cx="64579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8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uslim Lifestyle Expo 2016 brings regional, global brands under one roof |  Gulf News Journal">
            <a:extLst>
              <a:ext uri="{FF2B5EF4-FFF2-40B4-BE49-F238E27FC236}">
                <a16:creationId xmlns:a16="http://schemas.microsoft.com/office/drawing/2014/main" id="{725F2DAE-DECB-4A06-8249-844560DE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5048" y="2286000"/>
            <a:ext cx="41148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Terima</a:t>
            </a:r>
            <a:r>
              <a:rPr lang="en-US" sz="6600" dirty="0"/>
              <a:t> Kasih </a:t>
            </a:r>
          </a:p>
        </p:txBody>
      </p:sp>
    </p:spTree>
    <p:extLst>
      <p:ext uri="{BB962C8B-B14F-4D97-AF65-F5344CB8AC3E}">
        <p14:creationId xmlns:p14="http://schemas.microsoft.com/office/powerpoint/2010/main" val="365807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0E8D8-BBAE-4724-9FA3-C22CB8A7B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5CF87-424A-47F7-A6DD-45EC92A0E726}"/>
              </a:ext>
            </a:extLst>
          </p:cNvPr>
          <p:cNvSpPr/>
          <p:nvPr/>
        </p:nvSpPr>
        <p:spPr>
          <a:xfrm>
            <a:off x="1640879" y="16383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MIND SET</a:t>
            </a:r>
            <a:endParaRPr lang="en-ID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C6C11-D33A-4EA8-825C-2FD791A051F0}"/>
              </a:ext>
            </a:extLst>
          </p:cNvPr>
          <p:cNvSpPr/>
          <p:nvPr/>
        </p:nvSpPr>
        <p:spPr>
          <a:xfrm>
            <a:off x="1640879" y="4333722"/>
            <a:ext cx="2286000" cy="1152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GAYA HIDUP</a:t>
            </a:r>
            <a:endParaRPr lang="en-ID" sz="28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33B8753-393E-495F-8D09-41CDB1A288C4}"/>
              </a:ext>
            </a:extLst>
          </p:cNvPr>
          <p:cNvSpPr/>
          <p:nvPr/>
        </p:nvSpPr>
        <p:spPr>
          <a:xfrm flipH="1">
            <a:off x="2479079" y="2967684"/>
            <a:ext cx="609600" cy="1066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40098D1-963D-49A8-90F7-02E59D5486D5}"/>
              </a:ext>
            </a:extLst>
          </p:cNvPr>
          <p:cNvSpPr/>
          <p:nvPr/>
        </p:nvSpPr>
        <p:spPr>
          <a:xfrm>
            <a:off x="4343400" y="1428752"/>
            <a:ext cx="4097818" cy="15724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keyakinan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kepercayaan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seseorang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sesuatu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kemudian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mempengaruhi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sikap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pandang</a:t>
            </a:r>
            <a:r>
              <a:rPr lang="en-US" dirty="0">
                <a:solidFill>
                  <a:schemeClr val="tx1"/>
                </a:solidFill>
              </a:rPr>
              <a:t>, dan </a:t>
            </a:r>
            <a:r>
              <a:rPr lang="en-US" dirty="0" err="1">
                <a:solidFill>
                  <a:schemeClr val="tx1"/>
                </a:solidFill>
              </a:rPr>
              <a:t>tindakan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0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 DEFINISI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3581400" cy="4291584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Islam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b="1" dirty="0" err="1"/>
              <a:t>tatanan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Agama Islam, </a:t>
            </a:r>
            <a:r>
              <a:rPr lang="en-US" dirty="0" err="1"/>
              <a:t>sehingga</a:t>
            </a:r>
            <a:r>
              <a:rPr lang="en-US" dirty="0"/>
              <a:t> ideal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muslim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b="1" dirty="0" err="1"/>
              <a:t>gaya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aturan-aturan</a:t>
            </a:r>
            <a:r>
              <a:rPr lang="en-US" b="1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diadopsi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bergaya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halal </a:t>
            </a:r>
            <a:r>
              <a:rPr lang="en-US" dirty="0" err="1"/>
              <a:t>atau</a:t>
            </a:r>
            <a:r>
              <a:rPr lang="en-US" b="1" dirty="0"/>
              <a:t> </a:t>
            </a:r>
            <a:r>
              <a:rPr lang="en-US" b="1" i="1" dirty="0"/>
              <a:t>halal lifestyle.</a:t>
            </a:r>
            <a:endParaRPr lang="en-US" b="1" dirty="0"/>
          </a:p>
        </p:txBody>
      </p:sp>
      <p:pic>
        <p:nvPicPr>
          <p:cNvPr id="6146" name="Picture 2" descr="Muslim lifestyle – Leonardo Patrizi – Travel and Lifestyle photographer">
            <a:extLst>
              <a:ext uri="{FF2B5EF4-FFF2-40B4-BE49-F238E27FC236}">
                <a16:creationId xmlns:a16="http://schemas.microsoft.com/office/drawing/2014/main" id="{A7B0676B-BBFC-4FFD-A5EE-02AF5315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590800"/>
            <a:ext cx="3878413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5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88359"/>
            <a:ext cx="4184904" cy="3124200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coba-coba</a:t>
            </a:r>
            <a:r>
              <a:rPr lang="en-US" dirty="0"/>
              <a:t>. Orang-orang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mengadopsi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anggap</a:t>
            </a:r>
            <a:r>
              <a:rPr lang="en-US" dirty="0"/>
              <a:t> paling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(</a:t>
            </a:r>
            <a:r>
              <a:rPr lang="en-US" dirty="0" err="1"/>
              <a:t>Donatelle</a:t>
            </a:r>
            <a:r>
              <a:rPr lang="en-US" dirty="0"/>
              <a:t>, 2009).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berpotongan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orang.</a:t>
            </a:r>
          </a:p>
        </p:txBody>
      </p:sp>
      <p:pic>
        <p:nvPicPr>
          <p:cNvPr id="1026" name="Picture 2" descr="Muslim attitudes about LGBT are complex, far from universally anti-gay">
            <a:extLst>
              <a:ext uri="{FF2B5EF4-FFF2-40B4-BE49-F238E27FC236}">
                <a16:creationId xmlns:a16="http://schemas.microsoft.com/office/drawing/2014/main" id="{CE585707-C314-4A45-AA55-201E69B7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27" y="0"/>
            <a:ext cx="3714073" cy="20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lim Female Doctor Examines Female Patientsmuslim Stock Photo (Edit Now)  1507167188">
            <a:extLst>
              <a:ext uri="{FF2B5EF4-FFF2-40B4-BE49-F238E27FC236}">
                <a16:creationId xmlns:a16="http://schemas.microsoft.com/office/drawing/2014/main" id="{A49E38A8-7035-4A08-9480-27134060C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5201328" y="2267712"/>
            <a:ext cx="3714072" cy="24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salah yang Timbul Jika Semua Produk Wajib Diberi Label Halal - Tirto.ID">
            <a:extLst>
              <a:ext uri="{FF2B5EF4-FFF2-40B4-BE49-F238E27FC236}">
                <a16:creationId xmlns:a16="http://schemas.microsoft.com/office/drawing/2014/main" id="{E51DEEF5-62CA-42EC-8F29-445DF6ABF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27" y="4917784"/>
            <a:ext cx="3714073" cy="19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1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PRINSIP HALAL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yang </a:t>
            </a:r>
            <a:r>
              <a:rPr lang="en-US" dirty="0" err="1"/>
              <a:t>dijalankan</a:t>
            </a:r>
            <a:r>
              <a:rPr lang="en-US" dirty="0"/>
              <a:t> pada Halal Lifestyle,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Syariah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diperbolehkan</a:t>
            </a:r>
            <a:r>
              <a:rPr lang="en-US" dirty="0"/>
              <a:t> </a:t>
            </a:r>
            <a:r>
              <a:rPr lang="en-US" dirty="0" err="1"/>
              <a:t>berlebihan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beraktifitas</a:t>
            </a:r>
            <a:r>
              <a:rPr lang="en-US" dirty="0"/>
              <a:t> yang </a:t>
            </a:r>
            <a:r>
              <a:rPr lang="en-US" dirty="0" err="1"/>
              <a:t>mubazir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moralitas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akidah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8400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33E6559-0E33-4AE2-B6BC-CA933FB3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86106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2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B9B2730-8A33-488F-982B-36A4214D5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86106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9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17D3BD-FCC7-4324-A977-AD6AA441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86106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1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Minuman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3EFD36-ACAA-490C-A568-9DDB956F2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muslim</a:t>
            </a:r>
            <a:r>
              <a:rPr lang="en-US" sz="1600" dirty="0"/>
              <a:t>, </a:t>
            </a:r>
            <a:r>
              <a:rPr lang="en-US" sz="1600" dirty="0" err="1"/>
              <a:t>makanan</a:t>
            </a:r>
            <a:r>
              <a:rPr lang="en-US" sz="1600" dirty="0"/>
              <a:t> halal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proses </a:t>
            </a:r>
            <a:r>
              <a:rPr lang="en-US" sz="1600" dirty="0" err="1"/>
              <a:t>sertifikasi</a:t>
            </a:r>
            <a:r>
              <a:rPr lang="en-US" sz="1600" dirty="0"/>
              <a:t> halal. Hal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ditandai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pencantuman</a:t>
            </a:r>
            <a:r>
              <a:rPr lang="en-US" sz="1600" dirty="0"/>
              <a:t> </a:t>
            </a:r>
            <a:r>
              <a:rPr lang="en-US" sz="1600" dirty="0" err="1"/>
              <a:t>lambang</a:t>
            </a:r>
            <a:r>
              <a:rPr lang="en-US" sz="1600" dirty="0"/>
              <a:t> halal pada </a:t>
            </a:r>
            <a:r>
              <a:rPr lang="en-US" sz="1600" dirty="0" err="1"/>
              <a:t>kemasan</a:t>
            </a:r>
            <a:r>
              <a:rPr lang="en-US" sz="1600" dirty="0"/>
              <a:t>.</a:t>
            </a:r>
          </a:p>
          <a:p>
            <a:pPr algn="just"/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nonmuslim</a:t>
            </a:r>
            <a:r>
              <a:rPr lang="en-US" dirty="0"/>
              <a:t>, logo halal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kebersihan</a:t>
            </a:r>
            <a:r>
              <a:rPr lang="en-US" dirty="0"/>
              <a:t>, </a:t>
            </a:r>
            <a:r>
              <a:rPr lang="en-US" dirty="0" err="1"/>
              <a:t>kualitas</a:t>
            </a:r>
            <a:r>
              <a:rPr lang="en-US" dirty="0"/>
              <a:t>, </a:t>
            </a:r>
            <a:r>
              <a:rPr lang="en-US" dirty="0" err="1"/>
              <a:t>kemurnian</a:t>
            </a:r>
            <a:r>
              <a:rPr lang="en-US" dirty="0"/>
              <a:t>, dan </a:t>
            </a:r>
            <a:r>
              <a:rPr lang="en-US" dirty="0" err="1"/>
              <a:t>keamanan</a:t>
            </a:r>
            <a:r>
              <a:rPr lang="en-US" dirty="0"/>
              <a:t>. </a:t>
            </a:r>
            <a:r>
              <a:rPr lang="en-US" dirty="0" err="1"/>
              <a:t>Lambang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dan barometer dunia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  <a:endParaRPr lang="en-ID" dirty="0"/>
          </a:p>
          <a:p>
            <a:pPr algn="just"/>
            <a:endParaRPr lang="en-ID" dirty="0"/>
          </a:p>
        </p:txBody>
      </p:sp>
      <p:pic>
        <p:nvPicPr>
          <p:cNvPr id="2050" name="Picture 2" descr="Label Produk Pangan">
            <a:extLst>
              <a:ext uri="{FF2B5EF4-FFF2-40B4-BE49-F238E27FC236}">
                <a16:creationId xmlns:a16="http://schemas.microsoft.com/office/drawing/2014/main" id="{9D1F05D7-BCF9-405C-84F4-CC9BC317B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r="7542"/>
          <a:stretch/>
        </p:blipFill>
        <p:spPr bwMode="auto">
          <a:xfrm>
            <a:off x="4191000" y="2208869"/>
            <a:ext cx="4800600" cy="30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91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1859</TotalTime>
  <Words>732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 Cen MT</vt:lpstr>
      <vt:lpstr>Tw Cen MT Condensed</vt:lpstr>
      <vt:lpstr>Wingdings 3</vt:lpstr>
      <vt:lpstr>Integral</vt:lpstr>
      <vt:lpstr>HALAL LIFESTYLE</vt:lpstr>
      <vt:lpstr>PowerPoint Presentation</vt:lpstr>
      <vt:lpstr> DEFINISI</vt:lpstr>
      <vt:lpstr>LIFESTYLE</vt:lpstr>
      <vt:lpstr>4 PRINSIP HALAL LIFESTYLE</vt:lpstr>
      <vt:lpstr>PowerPoint Presentation</vt:lpstr>
      <vt:lpstr>PowerPoint Presentation</vt:lpstr>
      <vt:lpstr>PowerPoint Presentation</vt:lpstr>
      <vt:lpstr>Industri Makanan dan Minuman</vt:lpstr>
      <vt:lpstr>kosmetik</vt:lpstr>
      <vt:lpstr>Industri Farmasi</vt:lpstr>
      <vt:lpstr>Fashion</vt:lpstr>
      <vt:lpstr>Pariwisata</vt:lpstr>
      <vt:lpstr>PowerPoint Presentation</vt:lpstr>
      <vt:lpstr>PowerPoint Presentation</vt:lpstr>
      <vt:lpstr>PowerPoint Presentation</vt:lpstr>
      <vt:lpstr>PowerPoint Presentation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HALAL LIFESTYLE</dc:title>
  <dc:creator>user</dc:creator>
  <cp:lastModifiedBy>Dien Mardhiyah</cp:lastModifiedBy>
  <cp:revision>32</cp:revision>
  <dcterms:created xsi:type="dcterms:W3CDTF">2021-06-27T04:30:21Z</dcterms:created>
  <dcterms:modified xsi:type="dcterms:W3CDTF">2021-08-28T02:47:19Z</dcterms:modified>
</cp:coreProperties>
</file>