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sldIdLst>
    <p:sldId id="256" r:id="rId2"/>
    <p:sldId id="257" r:id="rId3"/>
    <p:sldId id="258" r:id="rId4"/>
    <p:sldId id="259" r:id="rId5"/>
    <p:sldId id="262" r:id="rId6"/>
    <p:sldId id="264" r:id="rId7"/>
    <p:sldId id="266" r:id="rId8"/>
    <p:sldId id="265" r:id="rId9"/>
    <p:sldId id="267" r:id="rId10"/>
    <p:sldId id="268" r:id="rId11"/>
    <p:sldId id="260" r:id="rId12"/>
    <p:sldId id="270" r:id="rId13"/>
    <p:sldId id="271" r:id="rId14"/>
    <p:sldId id="273" r:id="rId15"/>
    <p:sldId id="274" r:id="rId16"/>
    <p:sldId id="275" r:id="rId17"/>
    <p:sldId id="276" r:id="rId18"/>
    <p:sldId id="272" r:id="rId19"/>
    <p:sldId id="277" r:id="rId20"/>
    <p:sldId id="278" r:id="rId21"/>
    <p:sldId id="279" r:id="rId22"/>
    <p:sldId id="281" r:id="rId23"/>
    <p:sldId id="282" r:id="rId24"/>
    <p:sldId id="280" r:id="rId25"/>
    <p:sldId id="285" r:id="rId26"/>
    <p:sldId id="286" r:id="rId27"/>
    <p:sldId id="287" r:id="rId28"/>
  </p:sldIdLst>
  <p:sldSz cx="9144000" cy="5715000" type="screen16x1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206" y="108"/>
      </p:cViewPr>
      <p:guideLst>
        <p:guide orient="horz" pos="180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3B56F1-973C-43ED-A10A-CF6CF87CD3CC}" type="doc">
      <dgm:prSet loTypeId="urn:microsoft.com/office/officeart/2005/8/layout/hierarchy1" loCatId="hierarchy" qsTypeId="urn:microsoft.com/office/officeart/2005/8/quickstyle/simple4" qsCatId="simple" csTypeId="urn:microsoft.com/office/officeart/2005/8/colors/accent1_2" csCatId="accent1" phldr="1"/>
      <dgm:spPr/>
      <dgm:t>
        <a:bodyPr/>
        <a:lstStyle/>
        <a:p>
          <a:endParaRPr lang="en-ID"/>
        </a:p>
      </dgm:t>
    </dgm:pt>
    <dgm:pt modelId="{EAB63AAA-A573-4295-9BC7-11D98ED78A50}">
      <dgm:prSet phldrT="[Text]"/>
      <dgm:spPr/>
      <dgm:t>
        <a:bodyPr/>
        <a:lstStyle/>
        <a:p>
          <a:r>
            <a:rPr lang="en-US" dirty="0" err="1"/>
            <a:t>Metode</a:t>
          </a:r>
          <a:r>
            <a:rPr lang="en-US" dirty="0"/>
            <a:t> </a:t>
          </a:r>
          <a:r>
            <a:rPr lang="en-US" dirty="0" err="1"/>
            <a:t>Statistik</a:t>
          </a:r>
          <a:endParaRPr lang="en-ID" dirty="0"/>
        </a:p>
      </dgm:t>
    </dgm:pt>
    <dgm:pt modelId="{AFB2DEB9-2246-4189-B19E-D62F60404841}" type="parTrans" cxnId="{E03F20D9-BAF8-4972-A429-4BC8ACC7E8F7}">
      <dgm:prSet/>
      <dgm:spPr/>
      <dgm:t>
        <a:bodyPr/>
        <a:lstStyle/>
        <a:p>
          <a:endParaRPr lang="en-ID"/>
        </a:p>
      </dgm:t>
    </dgm:pt>
    <dgm:pt modelId="{B14824D5-593D-466F-A747-A0F847A725C3}" type="sibTrans" cxnId="{E03F20D9-BAF8-4972-A429-4BC8ACC7E8F7}">
      <dgm:prSet/>
      <dgm:spPr/>
      <dgm:t>
        <a:bodyPr/>
        <a:lstStyle/>
        <a:p>
          <a:endParaRPr lang="en-ID"/>
        </a:p>
      </dgm:t>
    </dgm:pt>
    <dgm:pt modelId="{2FD48D08-0CBE-4822-B121-78EE979B7532}">
      <dgm:prSet phldrT="[Text]"/>
      <dgm:spPr/>
      <dgm:t>
        <a:bodyPr/>
        <a:lstStyle/>
        <a:p>
          <a:r>
            <a:rPr lang="en-US" dirty="0" err="1"/>
            <a:t>Univariat</a:t>
          </a:r>
          <a:endParaRPr lang="en-ID" dirty="0"/>
        </a:p>
      </dgm:t>
    </dgm:pt>
    <dgm:pt modelId="{65FDD452-6B16-4F46-9C77-E9E1245551B2}" type="parTrans" cxnId="{DE5ABC3E-C970-4B73-81B3-E5ACDA73420A}">
      <dgm:prSet/>
      <dgm:spPr/>
      <dgm:t>
        <a:bodyPr/>
        <a:lstStyle/>
        <a:p>
          <a:endParaRPr lang="en-ID"/>
        </a:p>
      </dgm:t>
    </dgm:pt>
    <dgm:pt modelId="{B5C86CC9-0257-4A60-BEC4-C0C6537A72F2}" type="sibTrans" cxnId="{DE5ABC3E-C970-4B73-81B3-E5ACDA73420A}">
      <dgm:prSet/>
      <dgm:spPr/>
      <dgm:t>
        <a:bodyPr/>
        <a:lstStyle/>
        <a:p>
          <a:endParaRPr lang="en-ID"/>
        </a:p>
      </dgm:t>
    </dgm:pt>
    <dgm:pt modelId="{C4E450ED-9748-46D6-B062-F6413978CC71}">
      <dgm:prSet phldrT="[Text]"/>
      <dgm:spPr/>
      <dgm:t>
        <a:bodyPr/>
        <a:lstStyle/>
        <a:p>
          <a:r>
            <a:rPr lang="en-US" dirty="0" err="1"/>
            <a:t>Bivariat</a:t>
          </a:r>
          <a:endParaRPr lang="en-ID" dirty="0"/>
        </a:p>
      </dgm:t>
    </dgm:pt>
    <dgm:pt modelId="{115A2D13-F500-4E0A-ABB7-F1F9D96A30E7}" type="parTrans" cxnId="{EF3F3242-0E2C-4C5A-884A-5AD838B86EBE}">
      <dgm:prSet/>
      <dgm:spPr/>
      <dgm:t>
        <a:bodyPr/>
        <a:lstStyle/>
        <a:p>
          <a:endParaRPr lang="en-ID"/>
        </a:p>
      </dgm:t>
    </dgm:pt>
    <dgm:pt modelId="{27C70631-5EDE-4617-9C81-92CC0685F08E}" type="sibTrans" cxnId="{EF3F3242-0E2C-4C5A-884A-5AD838B86EBE}">
      <dgm:prSet/>
      <dgm:spPr/>
      <dgm:t>
        <a:bodyPr/>
        <a:lstStyle/>
        <a:p>
          <a:endParaRPr lang="en-ID"/>
        </a:p>
      </dgm:t>
    </dgm:pt>
    <dgm:pt modelId="{8234E9F3-88A3-47E3-B9CA-A7967F837991}">
      <dgm:prSet phldrT="[Text]"/>
      <dgm:spPr/>
      <dgm:t>
        <a:bodyPr/>
        <a:lstStyle/>
        <a:p>
          <a:r>
            <a:rPr lang="en-US" dirty="0" err="1"/>
            <a:t>Multivariat</a:t>
          </a:r>
          <a:endParaRPr lang="en-ID" dirty="0"/>
        </a:p>
      </dgm:t>
    </dgm:pt>
    <dgm:pt modelId="{F0D1C389-61CB-4DAA-9DEE-3B1ABF3AF0BC}" type="parTrans" cxnId="{03820FAA-9548-494B-A2F7-83652E7FC477}">
      <dgm:prSet/>
      <dgm:spPr/>
      <dgm:t>
        <a:bodyPr/>
        <a:lstStyle/>
        <a:p>
          <a:endParaRPr lang="en-ID"/>
        </a:p>
      </dgm:t>
    </dgm:pt>
    <dgm:pt modelId="{2FAC9BF8-B965-4DA4-9D56-16FFEFE96BFE}" type="sibTrans" cxnId="{03820FAA-9548-494B-A2F7-83652E7FC477}">
      <dgm:prSet/>
      <dgm:spPr/>
      <dgm:t>
        <a:bodyPr/>
        <a:lstStyle/>
        <a:p>
          <a:endParaRPr lang="en-ID"/>
        </a:p>
      </dgm:t>
    </dgm:pt>
    <dgm:pt modelId="{83F19871-38D4-40CC-889B-731936BF049A}">
      <dgm:prSet/>
      <dgm:spPr/>
      <dgm:t>
        <a:bodyPr/>
        <a:lstStyle/>
        <a:p>
          <a:r>
            <a:rPr lang="en-ID" dirty="0" err="1"/>
            <a:t>Hubungan</a:t>
          </a:r>
          <a:r>
            <a:rPr lang="en-ID" dirty="0"/>
            <a:t> </a:t>
          </a:r>
          <a:r>
            <a:rPr lang="en-ID" dirty="0" err="1"/>
            <a:t>antara</a:t>
          </a:r>
          <a:r>
            <a:rPr lang="en-ID" dirty="0"/>
            <a:t> </a:t>
          </a:r>
          <a:r>
            <a:rPr lang="en-ID" dirty="0" err="1"/>
            <a:t>dua</a:t>
          </a:r>
          <a:r>
            <a:rPr lang="en-ID" dirty="0"/>
            <a:t> </a:t>
          </a:r>
          <a:r>
            <a:rPr lang="en-ID" dirty="0" err="1"/>
            <a:t>variabel</a:t>
          </a:r>
          <a:r>
            <a:rPr lang="en-ID" dirty="0"/>
            <a:t> </a:t>
          </a:r>
        </a:p>
      </dgm:t>
    </dgm:pt>
    <dgm:pt modelId="{F95AA913-5C5A-4C76-81B7-6B9CC75E690C}" type="parTrans" cxnId="{BD99648A-D843-4C7E-854B-28F47F39A75A}">
      <dgm:prSet/>
      <dgm:spPr/>
      <dgm:t>
        <a:bodyPr/>
        <a:lstStyle/>
        <a:p>
          <a:endParaRPr lang="en-ID"/>
        </a:p>
      </dgm:t>
    </dgm:pt>
    <dgm:pt modelId="{A950D1C6-8A9A-4394-AE75-3DC642A72CD8}" type="sibTrans" cxnId="{BD99648A-D843-4C7E-854B-28F47F39A75A}">
      <dgm:prSet/>
      <dgm:spPr/>
      <dgm:t>
        <a:bodyPr/>
        <a:lstStyle/>
        <a:p>
          <a:endParaRPr lang="en-ID"/>
        </a:p>
      </dgm:t>
    </dgm:pt>
    <dgm:pt modelId="{9E6D3035-09C8-45B5-8A1C-A83964AFB084}">
      <dgm:prSet/>
      <dgm:spPr/>
      <dgm:t>
        <a:bodyPr/>
        <a:lstStyle/>
        <a:p>
          <a:r>
            <a:rPr lang="en-ID" dirty="0" err="1"/>
            <a:t>Hubungan</a:t>
          </a:r>
          <a:r>
            <a:rPr lang="en-ID" dirty="0"/>
            <a:t> </a:t>
          </a:r>
          <a:r>
            <a:rPr lang="en-ID" dirty="0" err="1"/>
            <a:t>antara</a:t>
          </a:r>
          <a:r>
            <a:rPr lang="en-ID" dirty="0"/>
            <a:t> </a:t>
          </a:r>
          <a:r>
            <a:rPr lang="en-ID" dirty="0" err="1"/>
            <a:t>lebih</a:t>
          </a:r>
          <a:r>
            <a:rPr lang="en-ID" dirty="0"/>
            <a:t> </a:t>
          </a:r>
          <a:r>
            <a:rPr lang="en-ID" dirty="0" err="1"/>
            <a:t>dari</a:t>
          </a:r>
          <a:r>
            <a:rPr lang="en-ID" dirty="0"/>
            <a:t> </a:t>
          </a:r>
          <a:r>
            <a:rPr lang="en-ID" dirty="0" err="1"/>
            <a:t>dua</a:t>
          </a:r>
          <a:r>
            <a:rPr lang="en-ID" dirty="0"/>
            <a:t> </a:t>
          </a:r>
          <a:r>
            <a:rPr lang="en-ID" dirty="0" err="1"/>
            <a:t>variabel</a:t>
          </a:r>
          <a:r>
            <a:rPr lang="en-ID" dirty="0"/>
            <a:t> </a:t>
          </a:r>
        </a:p>
      </dgm:t>
    </dgm:pt>
    <dgm:pt modelId="{9CA66666-BBA6-488E-B3D9-DBCFC75D81AA}" type="parTrans" cxnId="{2B12483D-73C5-4E2C-877D-EC9DC84CBDF6}">
      <dgm:prSet/>
      <dgm:spPr/>
      <dgm:t>
        <a:bodyPr/>
        <a:lstStyle/>
        <a:p>
          <a:endParaRPr lang="en-ID"/>
        </a:p>
      </dgm:t>
    </dgm:pt>
    <dgm:pt modelId="{01A1BA29-48D3-4146-A8B6-FFF4CF7A387C}" type="sibTrans" cxnId="{2B12483D-73C5-4E2C-877D-EC9DC84CBDF6}">
      <dgm:prSet/>
      <dgm:spPr/>
      <dgm:t>
        <a:bodyPr/>
        <a:lstStyle/>
        <a:p>
          <a:endParaRPr lang="en-ID"/>
        </a:p>
      </dgm:t>
    </dgm:pt>
    <dgm:pt modelId="{D979C78A-65D7-4924-BC6C-5952A9AA2F07}">
      <dgm:prSet/>
      <dgm:spPr/>
      <dgm:t>
        <a:bodyPr/>
        <a:lstStyle/>
        <a:p>
          <a:r>
            <a:rPr lang="en-US" dirty="0" err="1"/>
            <a:t>Hanya</a:t>
          </a:r>
          <a:r>
            <a:rPr lang="en-US" dirty="0"/>
            <a:t> </a:t>
          </a:r>
          <a:r>
            <a:rPr lang="en-US" dirty="0" err="1"/>
            <a:t>satu</a:t>
          </a:r>
          <a:r>
            <a:rPr lang="en-US" dirty="0"/>
            <a:t> </a:t>
          </a:r>
          <a:r>
            <a:rPr lang="en-US" dirty="0" err="1"/>
            <a:t>karakteristik</a:t>
          </a:r>
          <a:endParaRPr lang="en-ID" dirty="0"/>
        </a:p>
      </dgm:t>
    </dgm:pt>
    <dgm:pt modelId="{1998041A-2D4F-494D-A544-AC30DC768283}" type="parTrans" cxnId="{448F7611-43A2-456A-929D-563C1C8E17E7}">
      <dgm:prSet/>
      <dgm:spPr/>
      <dgm:t>
        <a:bodyPr/>
        <a:lstStyle/>
        <a:p>
          <a:endParaRPr lang="en-ID"/>
        </a:p>
      </dgm:t>
    </dgm:pt>
    <dgm:pt modelId="{33FD315F-9017-4F02-9C48-EEB113B78B04}" type="sibTrans" cxnId="{448F7611-43A2-456A-929D-563C1C8E17E7}">
      <dgm:prSet/>
      <dgm:spPr/>
      <dgm:t>
        <a:bodyPr/>
        <a:lstStyle/>
        <a:p>
          <a:endParaRPr lang="en-ID"/>
        </a:p>
      </dgm:t>
    </dgm:pt>
    <dgm:pt modelId="{E520E4B6-5FEA-475A-BA60-0A89F7732909}" type="pres">
      <dgm:prSet presAssocID="{F63B56F1-973C-43ED-A10A-CF6CF87CD3CC}" presName="hierChild1" presStyleCnt="0">
        <dgm:presLayoutVars>
          <dgm:chPref val="1"/>
          <dgm:dir/>
          <dgm:animOne val="branch"/>
          <dgm:animLvl val="lvl"/>
          <dgm:resizeHandles/>
        </dgm:presLayoutVars>
      </dgm:prSet>
      <dgm:spPr/>
    </dgm:pt>
    <dgm:pt modelId="{FA771172-AF3C-4FE0-B2A4-B39F5B7FAB96}" type="pres">
      <dgm:prSet presAssocID="{EAB63AAA-A573-4295-9BC7-11D98ED78A50}" presName="hierRoot1" presStyleCnt="0"/>
      <dgm:spPr/>
    </dgm:pt>
    <dgm:pt modelId="{6C996997-3D47-4EA2-9FF8-71ED9A33D9E6}" type="pres">
      <dgm:prSet presAssocID="{EAB63AAA-A573-4295-9BC7-11D98ED78A50}" presName="composite" presStyleCnt="0"/>
      <dgm:spPr/>
    </dgm:pt>
    <dgm:pt modelId="{4618FA0D-03D7-4F0A-8858-D7B844C67508}" type="pres">
      <dgm:prSet presAssocID="{EAB63AAA-A573-4295-9BC7-11D98ED78A50}" presName="background" presStyleLbl="node0" presStyleIdx="0" presStyleCnt="1"/>
      <dgm:spPr/>
    </dgm:pt>
    <dgm:pt modelId="{D6EBC89E-C97B-4BA2-91F5-5C6F19E66EAA}" type="pres">
      <dgm:prSet presAssocID="{EAB63AAA-A573-4295-9BC7-11D98ED78A50}" presName="text" presStyleLbl="fgAcc0" presStyleIdx="0" presStyleCnt="1" custScaleX="83596" custScaleY="43873">
        <dgm:presLayoutVars>
          <dgm:chPref val="3"/>
        </dgm:presLayoutVars>
      </dgm:prSet>
      <dgm:spPr/>
    </dgm:pt>
    <dgm:pt modelId="{DC0022A0-90D6-4578-AD62-7F272170A75B}" type="pres">
      <dgm:prSet presAssocID="{EAB63AAA-A573-4295-9BC7-11D98ED78A50}" presName="hierChild2" presStyleCnt="0"/>
      <dgm:spPr/>
    </dgm:pt>
    <dgm:pt modelId="{6C8A03D0-AD19-48AF-A34D-B58997BEBF59}" type="pres">
      <dgm:prSet presAssocID="{65FDD452-6B16-4F46-9C77-E9E1245551B2}" presName="Name10" presStyleLbl="parChTrans1D2" presStyleIdx="0" presStyleCnt="3"/>
      <dgm:spPr/>
    </dgm:pt>
    <dgm:pt modelId="{D428390A-DF3E-4918-AA6B-764E7FDEBDCC}" type="pres">
      <dgm:prSet presAssocID="{2FD48D08-0CBE-4822-B121-78EE979B7532}" presName="hierRoot2" presStyleCnt="0"/>
      <dgm:spPr/>
    </dgm:pt>
    <dgm:pt modelId="{88C443BC-F6E5-4C03-8065-4E0DC8C51562}" type="pres">
      <dgm:prSet presAssocID="{2FD48D08-0CBE-4822-B121-78EE979B7532}" presName="composite2" presStyleCnt="0"/>
      <dgm:spPr/>
    </dgm:pt>
    <dgm:pt modelId="{7DAC108F-5FD4-41DC-A6FC-81EA77448927}" type="pres">
      <dgm:prSet presAssocID="{2FD48D08-0CBE-4822-B121-78EE979B7532}" presName="background2" presStyleLbl="node2" presStyleIdx="0" presStyleCnt="3"/>
      <dgm:spPr/>
    </dgm:pt>
    <dgm:pt modelId="{AA7F375C-2784-47E6-AE25-58E74D895247}" type="pres">
      <dgm:prSet presAssocID="{2FD48D08-0CBE-4822-B121-78EE979B7532}" presName="text2" presStyleLbl="fgAcc2" presStyleIdx="0" presStyleCnt="3" custScaleX="79072" custScaleY="61192" custLinFactNeighborX="-981" custLinFactNeighborY="18616">
        <dgm:presLayoutVars>
          <dgm:chPref val="3"/>
        </dgm:presLayoutVars>
      </dgm:prSet>
      <dgm:spPr/>
    </dgm:pt>
    <dgm:pt modelId="{4926F933-21A0-4603-8B08-D6C233D773F7}" type="pres">
      <dgm:prSet presAssocID="{2FD48D08-0CBE-4822-B121-78EE979B7532}" presName="hierChild3" presStyleCnt="0"/>
      <dgm:spPr/>
    </dgm:pt>
    <dgm:pt modelId="{8E7989DA-42E3-4442-A56A-493681F11ECA}" type="pres">
      <dgm:prSet presAssocID="{1998041A-2D4F-494D-A544-AC30DC768283}" presName="Name17" presStyleLbl="parChTrans1D3" presStyleIdx="0" presStyleCnt="3"/>
      <dgm:spPr/>
    </dgm:pt>
    <dgm:pt modelId="{683BC81B-28BE-4AFC-91B0-4B58DD43BFF3}" type="pres">
      <dgm:prSet presAssocID="{D979C78A-65D7-4924-BC6C-5952A9AA2F07}" presName="hierRoot3" presStyleCnt="0"/>
      <dgm:spPr/>
    </dgm:pt>
    <dgm:pt modelId="{1DE46418-6143-43EC-938B-E36DBBF88EFA}" type="pres">
      <dgm:prSet presAssocID="{D979C78A-65D7-4924-BC6C-5952A9AA2F07}" presName="composite3" presStyleCnt="0"/>
      <dgm:spPr/>
    </dgm:pt>
    <dgm:pt modelId="{523299BD-C7A1-4D58-9A3B-8EBBDDF76930}" type="pres">
      <dgm:prSet presAssocID="{D979C78A-65D7-4924-BC6C-5952A9AA2F07}" presName="background3" presStyleLbl="node3" presStyleIdx="0" presStyleCnt="3"/>
      <dgm:spPr/>
    </dgm:pt>
    <dgm:pt modelId="{D3A95767-3753-48CE-8B73-DF6145C0E278}" type="pres">
      <dgm:prSet presAssocID="{D979C78A-65D7-4924-BC6C-5952A9AA2F07}" presName="text3" presStyleLbl="fgAcc3" presStyleIdx="0" presStyleCnt="3" custScaleX="93952" custScaleY="67440">
        <dgm:presLayoutVars>
          <dgm:chPref val="3"/>
        </dgm:presLayoutVars>
      </dgm:prSet>
      <dgm:spPr/>
    </dgm:pt>
    <dgm:pt modelId="{1B11C4BC-88B7-4114-B376-23332BCEFB25}" type="pres">
      <dgm:prSet presAssocID="{D979C78A-65D7-4924-BC6C-5952A9AA2F07}" presName="hierChild4" presStyleCnt="0"/>
      <dgm:spPr/>
    </dgm:pt>
    <dgm:pt modelId="{3B29622F-05F2-46C8-B1A2-99A746E4B0F8}" type="pres">
      <dgm:prSet presAssocID="{115A2D13-F500-4E0A-ABB7-F1F9D96A30E7}" presName="Name10" presStyleLbl="parChTrans1D2" presStyleIdx="1" presStyleCnt="3"/>
      <dgm:spPr/>
    </dgm:pt>
    <dgm:pt modelId="{B362D530-6DE3-41C4-9F2F-58E52351700E}" type="pres">
      <dgm:prSet presAssocID="{C4E450ED-9748-46D6-B062-F6413978CC71}" presName="hierRoot2" presStyleCnt="0"/>
      <dgm:spPr/>
    </dgm:pt>
    <dgm:pt modelId="{88DC7816-3D96-41CC-AF70-906D5D5B4052}" type="pres">
      <dgm:prSet presAssocID="{C4E450ED-9748-46D6-B062-F6413978CC71}" presName="composite2" presStyleCnt="0"/>
      <dgm:spPr/>
    </dgm:pt>
    <dgm:pt modelId="{A6F22FEC-1F32-444E-A30F-54062E0DCB2D}" type="pres">
      <dgm:prSet presAssocID="{C4E450ED-9748-46D6-B062-F6413978CC71}" presName="background2" presStyleLbl="node2" presStyleIdx="1" presStyleCnt="3"/>
      <dgm:spPr/>
    </dgm:pt>
    <dgm:pt modelId="{70EF1454-4967-4159-AB1F-4DF8DDF27D3F}" type="pres">
      <dgm:prSet presAssocID="{C4E450ED-9748-46D6-B062-F6413978CC71}" presName="text2" presStyleLbl="fgAcc2" presStyleIdx="1" presStyleCnt="3" custScaleX="82457" custScaleY="59814" custLinFactNeighborX="3244" custLinFactNeighborY="18420">
        <dgm:presLayoutVars>
          <dgm:chPref val="3"/>
        </dgm:presLayoutVars>
      </dgm:prSet>
      <dgm:spPr/>
    </dgm:pt>
    <dgm:pt modelId="{53CCF1E2-4E16-4DAA-BCC3-0B3CC0C98956}" type="pres">
      <dgm:prSet presAssocID="{C4E450ED-9748-46D6-B062-F6413978CC71}" presName="hierChild3" presStyleCnt="0"/>
      <dgm:spPr/>
    </dgm:pt>
    <dgm:pt modelId="{26AB6F35-5981-4153-B97C-8D5DE62F8EB4}" type="pres">
      <dgm:prSet presAssocID="{F95AA913-5C5A-4C76-81B7-6B9CC75E690C}" presName="Name17" presStyleLbl="parChTrans1D3" presStyleIdx="1" presStyleCnt="3"/>
      <dgm:spPr/>
    </dgm:pt>
    <dgm:pt modelId="{28A5D525-D720-45CB-BEA4-E1B264DB516D}" type="pres">
      <dgm:prSet presAssocID="{83F19871-38D4-40CC-889B-731936BF049A}" presName="hierRoot3" presStyleCnt="0"/>
      <dgm:spPr/>
    </dgm:pt>
    <dgm:pt modelId="{612E14AC-A1CB-4478-B164-40B2893EC007}" type="pres">
      <dgm:prSet presAssocID="{83F19871-38D4-40CC-889B-731936BF049A}" presName="composite3" presStyleCnt="0"/>
      <dgm:spPr/>
    </dgm:pt>
    <dgm:pt modelId="{5D5C8170-1299-441A-9172-B1272E3A0AA5}" type="pres">
      <dgm:prSet presAssocID="{83F19871-38D4-40CC-889B-731936BF049A}" presName="background3" presStyleLbl="node3" presStyleIdx="1" presStyleCnt="3"/>
      <dgm:spPr/>
    </dgm:pt>
    <dgm:pt modelId="{3D9A9007-5190-4E0B-A778-529CE122B823}" type="pres">
      <dgm:prSet presAssocID="{83F19871-38D4-40CC-889B-731936BF049A}" presName="text3" presStyleLbl="fgAcc3" presStyleIdx="1" presStyleCnt="3" custScaleX="85788" custScaleY="72296">
        <dgm:presLayoutVars>
          <dgm:chPref val="3"/>
        </dgm:presLayoutVars>
      </dgm:prSet>
      <dgm:spPr/>
    </dgm:pt>
    <dgm:pt modelId="{103A8372-05D0-4A27-BD28-D796166C97EA}" type="pres">
      <dgm:prSet presAssocID="{83F19871-38D4-40CC-889B-731936BF049A}" presName="hierChild4" presStyleCnt="0"/>
      <dgm:spPr/>
    </dgm:pt>
    <dgm:pt modelId="{5B884534-0903-46E0-9226-CE805BEEEA18}" type="pres">
      <dgm:prSet presAssocID="{F0D1C389-61CB-4DAA-9DEE-3B1ABF3AF0BC}" presName="Name10" presStyleLbl="parChTrans1D2" presStyleIdx="2" presStyleCnt="3"/>
      <dgm:spPr/>
    </dgm:pt>
    <dgm:pt modelId="{9DAE4823-87B3-4BFC-8DA6-47BB80558EC5}" type="pres">
      <dgm:prSet presAssocID="{8234E9F3-88A3-47E3-B9CA-A7967F837991}" presName="hierRoot2" presStyleCnt="0"/>
      <dgm:spPr/>
    </dgm:pt>
    <dgm:pt modelId="{586883AA-1F0F-4C55-A798-ACC3A16896B8}" type="pres">
      <dgm:prSet presAssocID="{8234E9F3-88A3-47E3-B9CA-A7967F837991}" presName="composite2" presStyleCnt="0"/>
      <dgm:spPr/>
    </dgm:pt>
    <dgm:pt modelId="{57EFBC65-A683-448E-A17A-B643278E5F99}" type="pres">
      <dgm:prSet presAssocID="{8234E9F3-88A3-47E3-B9CA-A7967F837991}" presName="background2" presStyleLbl="node2" presStyleIdx="2" presStyleCnt="3"/>
      <dgm:spPr/>
    </dgm:pt>
    <dgm:pt modelId="{EA70F86D-07BE-42A7-91E2-6953CC5E46B7}" type="pres">
      <dgm:prSet presAssocID="{8234E9F3-88A3-47E3-B9CA-A7967F837991}" presName="text2" presStyleLbl="fgAcc2" presStyleIdx="2" presStyleCnt="3" custScaleX="80440" custScaleY="59349" custLinFactNeighborX="464" custLinFactNeighborY="18420">
        <dgm:presLayoutVars>
          <dgm:chPref val="3"/>
        </dgm:presLayoutVars>
      </dgm:prSet>
      <dgm:spPr/>
    </dgm:pt>
    <dgm:pt modelId="{5DBE1C5D-C956-490A-996C-A6C4836BB52F}" type="pres">
      <dgm:prSet presAssocID="{8234E9F3-88A3-47E3-B9CA-A7967F837991}" presName="hierChild3" presStyleCnt="0"/>
      <dgm:spPr/>
    </dgm:pt>
    <dgm:pt modelId="{29C28E04-5BB6-496E-B1A5-3ACC5E26B325}" type="pres">
      <dgm:prSet presAssocID="{9CA66666-BBA6-488E-B3D9-DBCFC75D81AA}" presName="Name17" presStyleLbl="parChTrans1D3" presStyleIdx="2" presStyleCnt="3"/>
      <dgm:spPr/>
    </dgm:pt>
    <dgm:pt modelId="{C7CD0BCD-3F42-4D33-BEA0-FCCE12A0B0F2}" type="pres">
      <dgm:prSet presAssocID="{9E6D3035-09C8-45B5-8A1C-A83964AFB084}" presName="hierRoot3" presStyleCnt="0"/>
      <dgm:spPr/>
    </dgm:pt>
    <dgm:pt modelId="{192C8D16-9C8B-45C0-A778-718347EE36A5}" type="pres">
      <dgm:prSet presAssocID="{9E6D3035-09C8-45B5-8A1C-A83964AFB084}" presName="composite3" presStyleCnt="0"/>
      <dgm:spPr/>
    </dgm:pt>
    <dgm:pt modelId="{FC659669-FA8A-4198-97D5-F67B580D8A87}" type="pres">
      <dgm:prSet presAssocID="{9E6D3035-09C8-45B5-8A1C-A83964AFB084}" presName="background3" presStyleLbl="node3" presStyleIdx="2" presStyleCnt="3"/>
      <dgm:spPr/>
    </dgm:pt>
    <dgm:pt modelId="{D9608D85-DF79-4C48-9702-7062960FB5A4}" type="pres">
      <dgm:prSet presAssocID="{9E6D3035-09C8-45B5-8A1C-A83964AFB084}" presName="text3" presStyleLbl="fgAcc3" presStyleIdx="2" presStyleCnt="3" custScaleX="89750" custScaleY="63967">
        <dgm:presLayoutVars>
          <dgm:chPref val="3"/>
        </dgm:presLayoutVars>
      </dgm:prSet>
      <dgm:spPr/>
    </dgm:pt>
    <dgm:pt modelId="{395EECB9-F055-4D72-8B60-564109E94054}" type="pres">
      <dgm:prSet presAssocID="{9E6D3035-09C8-45B5-8A1C-A83964AFB084}" presName="hierChild4" presStyleCnt="0"/>
      <dgm:spPr/>
    </dgm:pt>
  </dgm:ptLst>
  <dgm:cxnLst>
    <dgm:cxn modelId="{448F7611-43A2-456A-929D-563C1C8E17E7}" srcId="{2FD48D08-0CBE-4822-B121-78EE979B7532}" destId="{D979C78A-65D7-4924-BC6C-5952A9AA2F07}" srcOrd="0" destOrd="0" parTransId="{1998041A-2D4F-494D-A544-AC30DC768283}" sibTransId="{33FD315F-9017-4F02-9C48-EEB113B78B04}"/>
    <dgm:cxn modelId="{4F5B2D13-0C75-4BB9-8D95-C5F43BB0A165}" type="presOf" srcId="{F63B56F1-973C-43ED-A10A-CF6CF87CD3CC}" destId="{E520E4B6-5FEA-475A-BA60-0A89F7732909}" srcOrd="0" destOrd="0" presId="urn:microsoft.com/office/officeart/2005/8/layout/hierarchy1"/>
    <dgm:cxn modelId="{BA6AF833-A08F-4342-8C02-8B8139C13EC5}" type="presOf" srcId="{D979C78A-65D7-4924-BC6C-5952A9AA2F07}" destId="{D3A95767-3753-48CE-8B73-DF6145C0E278}" srcOrd="0" destOrd="0" presId="urn:microsoft.com/office/officeart/2005/8/layout/hierarchy1"/>
    <dgm:cxn modelId="{5CD3723A-6AA3-466D-91A8-5A43803F6947}" type="presOf" srcId="{EAB63AAA-A573-4295-9BC7-11D98ED78A50}" destId="{D6EBC89E-C97B-4BA2-91F5-5C6F19E66EAA}" srcOrd="0" destOrd="0" presId="urn:microsoft.com/office/officeart/2005/8/layout/hierarchy1"/>
    <dgm:cxn modelId="{2B12483D-73C5-4E2C-877D-EC9DC84CBDF6}" srcId="{8234E9F3-88A3-47E3-B9CA-A7967F837991}" destId="{9E6D3035-09C8-45B5-8A1C-A83964AFB084}" srcOrd="0" destOrd="0" parTransId="{9CA66666-BBA6-488E-B3D9-DBCFC75D81AA}" sibTransId="{01A1BA29-48D3-4146-A8B6-FFF4CF7A387C}"/>
    <dgm:cxn modelId="{DE5ABC3E-C970-4B73-81B3-E5ACDA73420A}" srcId="{EAB63AAA-A573-4295-9BC7-11D98ED78A50}" destId="{2FD48D08-0CBE-4822-B121-78EE979B7532}" srcOrd="0" destOrd="0" parTransId="{65FDD452-6B16-4F46-9C77-E9E1245551B2}" sibTransId="{B5C86CC9-0257-4A60-BEC4-C0C6537A72F2}"/>
    <dgm:cxn modelId="{EF3F3242-0E2C-4C5A-884A-5AD838B86EBE}" srcId="{EAB63AAA-A573-4295-9BC7-11D98ED78A50}" destId="{C4E450ED-9748-46D6-B062-F6413978CC71}" srcOrd="1" destOrd="0" parTransId="{115A2D13-F500-4E0A-ABB7-F1F9D96A30E7}" sibTransId="{27C70631-5EDE-4617-9C81-92CC0685F08E}"/>
    <dgm:cxn modelId="{F83C704D-3750-4259-8391-B21007C85E1A}" type="presOf" srcId="{83F19871-38D4-40CC-889B-731936BF049A}" destId="{3D9A9007-5190-4E0B-A778-529CE122B823}" srcOrd="0" destOrd="0" presId="urn:microsoft.com/office/officeart/2005/8/layout/hierarchy1"/>
    <dgm:cxn modelId="{8CD7D27D-EE12-401D-9E1B-6F9FF940AE98}" type="presOf" srcId="{C4E450ED-9748-46D6-B062-F6413978CC71}" destId="{70EF1454-4967-4159-AB1F-4DF8DDF27D3F}" srcOrd="0" destOrd="0" presId="urn:microsoft.com/office/officeart/2005/8/layout/hierarchy1"/>
    <dgm:cxn modelId="{0FF70784-8B93-4013-933D-892F1E04CAEF}" type="presOf" srcId="{115A2D13-F500-4E0A-ABB7-F1F9D96A30E7}" destId="{3B29622F-05F2-46C8-B1A2-99A746E4B0F8}" srcOrd="0" destOrd="0" presId="urn:microsoft.com/office/officeart/2005/8/layout/hierarchy1"/>
    <dgm:cxn modelId="{BD99648A-D843-4C7E-854B-28F47F39A75A}" srcId="{C4E450ED-9748-46D6-B062-F6413978CC71}" destId="{83F19871-38D4-40CC-889B-731936BF049A}" srcOrd="0" destOrd="0" parTransId="{F95AA913-5C5A-4C76-81B7-6B9CC75E690C}" sibTransId="{A950D1C6-8A9A-4394-AE75-3DC642A72CD8}"/>
    <dgm:cxn modelId="{BA4A658F-1F5E-4CC5-A658-0C6E2CA97991}" type="presOf" srcId="{9E6D3035-09C8-45B5-8A1C-A83964AFB084}" destId="{D9608D85-DF79-4C48-9702-7062960FB5A4}" srcOrd="0" destOrd="0" presId="urn:microsoft.com/office/officeart/2005/8/layout/hierarchy1"/>
    <dgm:cxn modelId="{461F5DA4-8A15-4897-8138-2B8B1D265F6A}" type="presOf" srcId="{2FD48D08-0CBE-4822-B121-78EE979B7532}" destId="{AA7F375C-2784-47E6-AE25-58E74D895247}" srcOrd="0" destOrd="0" presId="urn:microsoft.com/office/officeart/2005/8/layout/hierarchy1"/>
    <dgm:cxn modelId="{6166AEA7-9CDF-427C-B0E9-B9FF13FC962B}" type="presOf" srcId="{65FDD452-6B16-4F46-9C77-E9E1245551B2}" destId="{6C8A03D0-AD19-48AF-A34D-B58997BEBF59}" srcOrd="0" destOrd="0" presId="urn:microsoft.com/office/officeart/2005/8/layout/hierarchy1"/>
    <dgm:cxn modelId="{03820FAA-9548-494B-A2F7-83652E7FC477}" srcId="{EAB63AAA-A573-4295-9BC7-11D98ED78A50}" destId="{8234E9F3-88A3-47E3-B9CA-A7967F837991}" srcOrd="2" destOrd="0" parTransId="{F0D1C389-61CB-4DAA-9DEE-3B1ABF3AF0BC}" sibTransId="{2FAC9BF8-B965-4DA4-9D56-16FFEFE96BFE}"/>
    <dgm:cxn modelId="{DF0295C4-ED0E-4947-9268-DA9B65D89CAC}" type="presOf" srcId="{1998041A-2D4F-494D-A544-AC30DC768283}" destId="{8E7989DA-42E3-4442-A56A-493681F11ECA}" srcOrd="0" destOrd="0" presId="urn:microsoft.com/office/officeart/2005/8/layout/hierarchy1"/>
    <dgm:cxn modelId="{ADEEA1CB-3E43-4406-9348-72C11B954F7B}" type="presOf" srcId="{F0D1C389-61CB-4DAA-9DEE-3B1ABF3AF0BC}" destId="{5B884534-0903-46E0-9226-CE805BEEEA18}" srcOrd="0" destOrd="0" presId="urn:microsoft.com/office/officeart/2005/8/layout/hierarchy1"/>
    <dgm:cxn modelId="{5328DECC-2EB7-46FA-8526-703AFD341EB1}" type="presOf" srcId="{8234E9F3-88A3-47E3-B9CA-A7967F837991}" destId="{EA70F86D-07BE-42A7-91E2-6953CC5E46B7}" srcOrd="0" destOrd="0" presId="urn:microsoft.com/office/officeart/2005/8/layout/hierarchy1"/>
    <dgm:cxn modelId="{E03F20D9-BAF8-4972-A429-4BC8ACC7E8F7}" srcId="{F63B56F1-973C-43ED-A10A-CF6CF87CD3CC}" destId="{EAB63AAA-A573-4295-9BC7-11D98ED78A50}" srcOrd="0" destOrd="0" parTransId="{AFB2DEB9-2246-4189-B19E-D62F60404841}" sibTransId="{B14824D5-593D-466F-A747-A0F847A725C3}"/>
    <dgm:cxn modelId="{3FBC72F8-7DE6-46E2-B7F0-4B4DB944B97A}" type="presOf" srcId="{F95AA913-5C5A-4C76-81B7-6B9CC75E690C}" destId="{26AB6F35-5981-4153-B97C-8D5DE62F8EB4}" srcOrd="0" destOrd="0" presId="urn:microsoft.com/office/officeart/2005/8/layout/hierarchy1"/>
    <dgm:cxn modelId="{AF785BF9-702F-4323-A333-26827A642D55}" type="presOf" srcId="{9CA66666-BBA6-488E-B3D9-DBCFC75D81AA}" destId="{29C28E04-5BB6-496E-B1A5-3ACC5E26B325}" srcOrd="0" destOrd="0" presId="urn:microsoft.com/office/officeart/2005/8/layout/hierarchy1"/>
    <dgm:cxn modelId="{EAA732F7-07C1-49A7-BB02-A298B4EB834D}" type="presParOf" srcId="{E520E4B6-5FEA-475A-BA60-0A89F7732909}" destId="{FA771172-AF3C-4FE0-B2A4-B39F5B7FAB96}" srcOrd="0" destOrd="0" presId="urn:microsoft.com/office/officeart/2005/8/layout/hierarchy1"/>
    <dgm:cxn modelId="{77D77B53-A394-4CC5-9D07-D36BDCA7B42E}" type="presParOf" srcId="{FA771172-AF3C-4FE0-B2A4-B39F5B7FAB96}" destId="{6C996997-3D47-4EA2-9FF8-71ED9A33D9E6}" srcOrd="0" destOrd="0" presId="urn:microsoft.com/office/officeart/2005/8/layout/hierarchy1"/>
    <dgm:cxn modelId="{045264AD-30A2-42E3-9115-FEEC20EDAE64}" type="presParOf" srcId="{6C996997-3D47-4EA2-9FF8-71ED9A33D9E6}" destId="{4618FA0D-03D7-4F0A-8858-D7B844C67508}" srcOrd="0" destOrd="0" presId="urn:microsoft.com/office/officeart/2005/8/layout/hierarchy1"/>
    <dgm:cxn modelId="{ED6A8435-BB2E-468A-A264-751375C57D27}" type="presParOf" srcId="{6C996997-3D47-4EA2-9FF8-71ED9A33D9E6}" destId="{D6EBC89E-C97B-4BA2-91F5-5C6F19E66EAA}" srcOrd="1" destOrd="0" presId="urn:microsoft.com/office/officeart/2005/8/layout/hierarchy1"/>
    <dgm:cxn modelId="{A3574E68-F8AD-4BA6-B25E-A6A7A013AB3D}" type="presParOf" srcId="{FA771172-AF3C-4FE0-B2A4-B39F5B7FAB96}" destId="{DC0022A0-90D6-4578-AD62-7F272170A75B}" srcOrd="1" destOrd="0" presId="urn:microsoft.com/office/officeart/2005/8/layout/hierarchy1"/>
    <dgm:cxn modelId="{137843B3-33C7-4448-987B-5954D7AA4B30}" type="presParOf" srcId="{DC0022A0-90D6-4578-AD62-7F272170A75B}" destId="{6C8A03D0-AD19-48AF-A34D-B58997BEBF59}" srcOrd="0" destOrd="0" presId="urn:microsoft.com/office/officeart/2005/8/layout/hierarchy1"/>
    <dgm:cxn modelId="{0AB80C96-A9B1-4234-AC68-D7A04E9DF32B}" type="presParOf" srcId="{DC0022A0-90D6-4578-AD62-7F272170A75B}" destId="{D428390A-DF3E-4918-AA6B-764E7FDEBDCC}" srcOrd="1" destOrd="0" presId="urn:microsoft.com/office/officeart/2005/8/layout/hierarchy1"/>
    <dgm:cxn modelId="{A4D18B40-860B-4474-BA68-8A97BF27D6CC}" type="presParOf" srcId="{D428390A-DF3E-4918-AA6B-764E7FDEBDCC}" destId="{88C443BC-F6E5-4C03-8065-4E0DC8C51562}" srcOrd="0" destOrd="0" presId="urn:microsoft.com/office/officeart/2005/8/layout/hierarchy1"/>
    <dgm:cxn modelId="{C96626B5-E893-457F-90BD-CC74310B1CEC}" type="presParOf" srcId="{88C443BC-F6E5-4C03-8065-4E0DC8C51562}" destId="{7DAC108F-5FD4-41DC-A6FC-81EA77448927}" srcOrd="0" destOrd="0" presId="urn:microsoft.com/office/officeart/2005/8/layout/hierarchy1"/>
    <dgm:cxn modelId="{81990F6E-BE1A-4EDB-8416-61573309E11A}" type="presParOf" srcId="{88C443BC-F6E5-4C03-8065-4E0DC8C51562}" destId="{AA7F375C-2784-47E6-AE25-58E74D895247}" srcOrd="1" destOrd="0" presId="urn:microsoft.com/office/officeart/2005/8/layout/hierarchy1"/>
    <dgm:cxn modelId="{F2C0BAE5-17CF-4BDB-BE92-3376462CAD91}" type="presParOf" srcId="{D428390A-DF3E-4918-AA6B-764E7FDEBDCC}" destId="{4926F933-21A0-4603-8B08-D6C233D773F7}" srcOrd="1" destOrd="0" presId="urn:microsoft.com/office/officeart/2005/8/layout/hierarchy1"/>
    <dgm:cxn modelId="{B33D4445-0C10-4AAD-B02F-AA18AC2C7903}" type="presParOf" srcId="{4926F933-21A0-4603-8B08-D6C233D773F7}" destId="{8E7989DA-42E3-4442-A56A-493681F11ECA}" srcOrd="0" destOrd="0" presId="urn:microsoft.com/office/officeart/2005/8/layout/hierarchy1"/>
    <dgm:cxn modelId="{4FF3926E-06DF-4B59-8543-27B1CC531EC7}" type="presParOf" srcId="{4926F933-21A0-4603-8B08-D6C233D773F7}" destId="{683BC81B-28BE-4AFC-91B0-4B58DD43BFF3}" srcOrd="1" destOrd="0" presId="urn:microsoft.com/office/officeart/2005/8/layout/hierarchy1"/>
    <dgm:cxn modelId="{060D443E-71CB-4B5E-B0A5-52F133CA3367}" type="presParOf" srcId="{683BC81B-28BE-4AFC-91B0-4B58DD43BFF3}" destId="{1DE46418-6143-43EC-938B-E36DBBF88EFA}" srcOrd="0" destOrd="0" presId="urn:microsoft.com/office/officeart/2005/8/layout/hierarchy1"/>
    <dgm:cxn modelId="{78C327DE-1507-4BCB-8CCD-10B3EE738930}" type="presParOf" srcId="{1DE46418-6143-43EC-938B-E36DBBF88EFA}" destId="{523299BD-C7A1-4D58-9A3B-8EBBDDF76930}" srcOrd="0" destOrd="0" presId="urn:microsoft.com/office/officeart/2005/8/layout/hierarchy1"/>
    <dgm:cxn modelId="{96D70862-D5FA-42C0-A7D0-F9B0FFA3150D}" type="presParOf" srcId="{1DE46418-6143-43EC-938B-E36DBBF88EFA}" destId="{D3A95767-3753-48CE-8B73-DF6145C0E278}" srcOrd="1" destOrd="0" presId="urn:microsoft.com/office/officeart/2005/8/layout/hierarchy1"/>
    <dgm:cxn modelId="{76DCAA77-A45E-4728-8F5F-6A96C0B4E1AB}" type="presParOf" srcId="{683BC81B-28BE-4AFC-91B0-4B58DD43BFF3}" destId="{1B11C4BC-88B7-4114-B376-23332BCEFB25}" srcOrd="1" destOrd="0" presId="urn:microsoft.com/office/officeart/2005/8/layout/hierarchy1"/>
    <dgm:cxn modelId="{B379D7E2-9CCD-47BB-8E1C-1DED8A1D6FF0}" type="presParOf" srcId="{DC0022A0-90D6-4578-AD62-7F272170A75B}" destId="{3B29622F-05F2-46C8-B1A2-99A746E4B0F8}" srcOrd="2" destOrd="0" presId="urn:microsoft.com/office/officeart/2005/8/layout/hierarchy1"/>
    <dgm:cxn modelId="{4F364136-5B2C-4C50-B7AA-E541B70520CE}" type="presParOf" srcId="{DC0022A0-90D6-4578-AD62-7F272170A75B}" destId="{B362D530-6DE3-41C4-9F2F-58E52351700E}" srcOrd="3" destOrd="0" presId="urn:microsoft.com/office/officeart/2005/8/layout/hierarchy1"/>
    <dgm:cxn modelId="{F80AE7DC-4EA1-45E0-A67C-6348D7F4D613}" type="presParOf" srcId="{B362D530-6DE3-41C4-9F2F-58E52351700E}" destId="{88DC7816-3D96-41CC-AF70-906D5D5B4052}" srcOrd="0" destOrd="0" presId="urn:microsoft.com/office/officeart/2005/8/layout/hierarchy1"/>
    <dgm:cxn modelId="{D732BFA6-4383-49EE-A933-65A560F86970}" type="presParOf" srcId="{88DC7816-3D96-41CC-AF70-906D5D5B4052}" destId="{A6F22FEC-1F32-444E-A30F-54062E0DCB2D}" srcOrd="0" destOrd="0" presId="urn:microsoft.com/office/officeart/2005/8/layout/hierarchy1"/>
    <dgm:cxn modelId="{350FEB90-16C9-45F2-A9D8-41C7808F686C}" type="presParOf" srcId="{88DC7816-3D96-41CC-AF70-906D5D5B4052}" destId="{70EF1454-4967-4159-AB1F-4DF8DDF27D3F}" srcOrd="1" destOrd="0" presId="urn:microsoft.com/office/officeart/2005/8/layout/hierarchy1"/>
    <dgm:cxn modelId="{D44A3928-C511-4997-84F5-659A9CF2B164}" type="presParOf" srcId="{B362D530-6DE3-41C4-9F2F-58E52351700E}" destId="{53CCF1E2-4E16-4DAA-BCC3-0B3CC0C98956}" srcOrd="1" destOrd="0" presId="urn:microsoft.com/office/officeart/2005/8/layout/hierarchy1"/>
    <dgm:cxn modelId="{BD075DBF-9933-45DC-9274-25DD160208D5}" type="presParOf" srcId="{53CCF1E2-4E16-4DAA-BCC3-0B3CC0C98956}" destId="{26AB6F35-5981-4153-B97C-8D5DE62F8EB4}" srcOrd="0" destOrd="0" presId="urn:microsoft.com/office/officeart/2005/8/layout/hierarchy1"/>
    <dgm:cxn modelId="{45DE0A06-5088-4A21-9CAB-8ECAE5C24E88}" type="presParOf" srcId="{53CCF1E2-4E16-4DAA-BCC3-0B3CC0C98956}" destId="{28A5D525-D720-45CB-BEA4-E1B264DB516D}" srcOrd="1" destOrd="0" presId="urn:microsoft.com/office/officeart/2005/8/layout/hierarchy1"/>
    <dgm:cxn modelId="{EE7DABC0-CCE0-4122-93C5-9F14BE57DC75}" type="presParOf" srcId="{28A5D525-D720-45CB-BEA4-E1B264DB516D}" destId="{612E14AC-A1CB-4478-B164-40B2893EC007}" srcOrd="0" destOrd="0" presId="urn:microsoft.com/office/officeart/2005/8/layout/hierarchy1"/>
    <dgm:cxn modelId="{40480EEF-F398-4396-ABE4-54380ABD6904}" type="presParOf" srcId="{612E14AC-A1CB-4478-B164-40B2893EC007}" destId="{5D5C8170-1299-441A-9172-B1272E3A0AA5}" srcOrd="0" destOrd="0" presId="urn:microsoft.com/office/officeart/2005/8/layout/hierarchy1"/>
    <dgm:cxn modelId="{6DE49DBC-4C81-414C-8A28-9EF817A2D280}" type="presParOf" srcId="{612E14AC-A1CB-4478-B164-40B2893EC007}" destId="{3D9A9007-5190-4E0B-A778-529CE122B823}" srcOrd="1" destOrd="0" presId="urn:microsoft.com/office/officeart/2005/8/layout/hierarchy1"/>
    <dgm:cxn modelId="{B0E9F977-CED0-4928-8D33-310B924DD60E}" type="presParOf" srcId="{28A5D525-D720-45CB-BEA4-E1B264DB516D}" destId="{103A8372-05D0-4A27-BD28-D796166C97EA}" srcOrd="1" destOrd="0" presId="urn:microsoft.com/office/officeart/2005/8/layout/hierarchy1"/>
    <dgm:cxn modelId="{30A22A24-221E-4FE8-94F0-E46ACD7BF13F}" type="presParOf" srcId="{DC0022A0-90D6-4578-AD62-7F272170A75B}" destId="{5B884534-0903-46E0-9226-CE805BEEEA18}" srcOrd="4" destOrd="0" presId="urn:microsoft.com/office/officeart/2005/8/layout/hierarchy1"/>
    <dgm:cxn modelId="{98628B35-8C5B-418B-883B-4F825E0CD8C6}" type="presParOf" srcId="{DC0022A0-90D6-4578-AD62-7F272170A75B}" destId="{9DAE4823-87B3-4BFC-8DA6-47BB80558EC5}" srcOrd="5" destOrd="0" presId="urn:microsoft.com/office/officeart/2005/8/layout/hierarchy1"/>
    <dgm:cxn modelId="{9097B3B7-F3E2-4913-9261-68A276FA5F96}" type="presParOf" srcId="{9DAE4823-87B3-4BFC-8DA6-47BB80558EC5}" destId="{586883AA-1F0F-4C55-A798-ACC3A16896B8}" srcOrd="0" destOrd="0" presId="urn:microsoft.com/office/officeart/2005/8/layout/hierarchy1"/>
    <dgm:cxn modelId="{05D3A767-00EF-4FB7-BC30-621F971F5D7E}" type="presParOf" srcId="{586883AA-1F0F-4C55-A798-ACC3A16896B8}" destId="{57EFBC65-A683-448E-A17A-B643278E5F99}" srcOrd="0" destOrd="0" presId="urn:microsoft.com/office/officeart/2005/8/layout/hierarchy1"/>
    <dgm:cxn modelId="{226AC158-D991-4F2D-A373-835CB8FE6B99}" type="presParOf" srcId="{586883AA-1F0F-4C55-A798-ACC3A16896B8}" destId="{EA70F86D-07BE-42A7-91E2-6953CC5E46B7}" srcOrd="1" destOrd="0" presId="urn:microsoft.com/office/officeart/2005/8/layout/hierarchy1"/>
    <dgm:cxn modelId="{CCC8A9F9-4D77-4A35-9509-D5625517C76D}" type="presParOf" srcId="{9DAE4823-87B3-4BFC-8DA6-47BB80558EC5}" destId="{5DBE1C5D-C956-490A-996C-A6C4836BB52F}" srcOrd="1" destOrd="0" presId="urn:microsoft.com/office/officeart/2005/8/layout/hierarchy1"/>
    <dgm:cxn modelId="{BA0E258F-4A40-49D3-A4A8-9CD66E604192}" type="presParOf" srcId="{5DBE1C5D-C956-490A-996C-A6C4836BB52F}" destId="{29C28E04-5BB6-496E-B1A5-3ACC5E26B325}" srcOrd="0" destOrd="0" presId="urn:microsoft.com/office/officeart/2005/8/layout/hierarchy1"/>
    <dgm:cxn modelId="{0BD8EEAB-36B3-4E5F-90EA-F280E6AFF89F}" type="presParOf" srcId="{5DBE1C5D-C956-490A-996C-A6C4836BB52F}" destId="{C7CD0BCD-3F42-4D33-BEA0-FCCE12A0B0F2}" srcOrd="1" destOrd="0" presId="urn:microsoft.com/office/officeart/2005/8/layout/hierarchy1"/>
    <dgm:cxn modelId="{AD0A3DFA-ABE8-445D-A8E2-2B1707D3E75E}" type="presParOf" srcId="{C7CD0BCD-3F42-4D33-BEA0-FCCE12A0B0F2}" destId="{192C8D16-9C8B-45C0-A778-718347EE36A5}" srcOrd="0" destOrd="0" presId="urn:microsoft.com/office/officeart/2005/8/layout/hierarchy1"/>
    <dgm:cxn modelId="{D9BC97A2-0423-4230-92B9-D770E1596FD0}" type="presParOf" srcId="{192C8D16-9C8B-45C0-A778-718347EE36A5}" destId="{FC659669-FA8A-4198-97D5-F67B580D8A87}" srcOrd="0" destOrd="0" presId="urn:microsoft.com/office/officeart/2005/8/layout/hierarchy1"/>
    <dgm:cxn modelId="{F658985A-31ED-4FC6-AEBE-4E2D899DE06C}" type="presParOf" srcId="{192C8D16-9C8B-45C0-A778-718347EE36A5}" destId="{D9608D85-DF79-4C48-9702-7062960FB5A4}" srcOrd="1" destOrd="0" presId="urn:microsoft.com/office/officeart/2005/8/layout/hierarchy1"/>
    <dgm:cxn modelId="{F57F2A89-0D43-412C-AF69-79AB873A9931}" type="presParOf" srcId="{C7CD0BCD-3F42-4D33-BEA0-FCCE12A0B0F2}" destId="{395EECB9-F055-4D72-8B60-564109E9405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0813D3-C28D-49A7-BA6E-7E4B2FDC2236}"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en-ID"/>
        </a:p>
      </dgm:t>
    </dgm:pt>
    <dgm:pt modelId="{3FCA5361-C3B5-4DFC-A9D5-3843DCFF5199}">
      <dgm:prSet phldrT="[Text]" custT="1"/>
      <dgm:spPr>
        <a:xfrm>
          <a:off x="2404349" y="299052"/>
          <a:ext cx="1291919"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4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Skala Pengukuran</a:t>
          </a:r>
        </a:p>
      </dgm:t>
    </dgm:pt>
    <dgm:pt modelId="{7E6727F1-871B-47C2-A6E3-5A0D684F0942}" type="parTrans" cxnId="{839AAA2A-BC7B-4A48-9241-58CFC6363AD5}">
      <dgm:prSet/>
      <dgm:spPr/>
      <dgm:t>
        <a:bodyPr/>
        <a:lstStyle/>
        <a:p>
          <a:endParaRPr lang="en-ID"/>
        </a:p>
      </dgm:t>
    </dgm:pt>
    <dgm:pt modelId="{39B219EB-0FED-44ED-BF43-75FB3718A06D}" type="sibTrans" cxnId="{839AAA2A-BC7B-4A48-9241-58CFC6363AD5}">
      <dgm:prSet/>
      <dgm:spPr/>
      <dgm:t>
        <a:bodyPr/>
        <a:lstStyle/>
        <a:p>
          <a:endParaRPr lang="en-ID"/>
        </a:p>
      </dgm:t>
    </dgm:pt>
    <dgm:pt modelId="{557760C5-E346-413C-9EDF-9D2F831E7338}">
      <dgm:prSet phldrT="[Text]" custT="1"/>
      <dgm:spPr>
        <a:xfrm>
          <a:off x="1333239" y="821270"/>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Atribut</a:t>
          </a:r>
        </a:p>
      </dgm:t>
    </dgm:pt>
    <dgm:pt modelId="{B28BF6F5-3E5B-4277-9035-6B6AA160A6BF}" type="parTrans" cxnId="{C63F210C-EBE8-4E55-840A-D3A3ECA62CB8}">
      <dgm:prSet/>
      <dgm:spPr>
        <a:xfrm>
          <a:off x="1706676" y="672489"/>
          <a:ext cx="1343632" cy="148780"/>
        </a:xfrm>
        <a:noFill/>
        <a:ln w="12700" cap="flat" cmpd="sng" algn="ctr">
          <a:solidFill>
            <a:sysClr val="windowText" lastClr="000000">
              <a:shade val="60000"/>
              <a:hueOff val="0"/>
              <a:satOff val="0"/>
              <a:lumOff val="0"/>
              <a:alphaOff val="0"/>
            </a:sysClr>
          </a:solidFill>
          <a:prstDash val="solid"/>
          <a:miter lim="800000"/>
        </a:ln>
        <a:effectLst/>
      </dgm:spPr>
      <dgm:t>
        <a:bodyPr/>
        <a:lstStyle/>
        <a:p>
          <a:endParaRPr lang="en-ID"/>
        </a:p>
      </dgm:t>
    </dgm:pt>
    <dgm:pt modelId="{07BCE7F0-6346-41F6-9DAF-69873222D0A2}" type="sibTrans" cxnId="{C63F210C-EBE8-4E55-840A-D3A3ECA62CB8}">
      <dgm:prSet/>
      <dgm:spPr/>
      <dgm:t>
        <a:bodyPr/>
        <a:lstStyle/>
        <a:p>
          <a:endParaRPr lang="en-ID"/>
        </a:p>
      </dgm:t>
    </dgm:pt>
    <dgm:pt modelId="{A1A37367-670C-4A76-A54B-9D50B46A601E}">
      <dgm:prSet phldrT="[Text]" custT="1"/>
      <dgm:spPr>
        <a:xfrm>
          <a:off x="4044681" y="829332"/>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Angka</a:t>
          </a:r>
        </a:p>
      </dgm:t>
    </dgm:pt>
    <dgm:pt modelId="{D997A7A0-2AD4-4671-A20F-93E72F05C5E0}" type="parTrans" cxnId="{750E6C55-8D96-4C40-957C-803DF0958B00}">
      <dgm:prSet/>
      <dgm:spPr>
        <a:xfrm>
          <a:off x="3050309" y="672489"/>
          <a:ext cx="1367809" cy="156843"/>
        </a:xfrm>
        <a:noFill/>
        <a:ln w="12700" cap="flat" cmpd="sng" algn="ctr">
          <a:solidFill>
            <a:sysClr val="windowText" lastClr="000000">
              <a:shade val="60000"/>
              <a:hueOff val="0"/>
              <a:satOff val="0"/>
              <a:lumOff val="0"/>
              <a:alphaOff val="0"/>
            </a:sysClr>
          </a:solidFill>
          <a:prstDash val="solid"/>
          <a:miter lim="800000"/>
        </a:ln>
        <a:effectLst/>
      </dgm:spPr>
      <dgm:t>
        <a:bodyPr/>
        <a:lstStyle/>
        <a:p>
          <a:endParaRPr lang="en-ID"/>
        </a:p>
      </dgm:t>
    </dgm:pt>
    <dgm:pt modelId="{51326839-4651-41FF-A9F4-D215007E1EFB}" type="sibTrans" cxnId="{750E6C55-8D96-4C40-957C-803DF0958B00}">
      <dgm:prSet/>
      <dgm:spPr/>
      <dgm:t>
        <a:bodyPr/>
        <a:lstStyle/>
        <a:p>
          <a:endParaRPr lang="en-ID"/>
        </a:p>
      </dgm:t>
    </dgm:pt>
    <dgm:pt modelId="{62662028-2D73-45AC-BCEC-7D6EC0960D48}">
      <dgm:prSet custT="1"/>
      <dgm:spPr>
        <a:xfrm>
          <a:off x="430019" y="1359612"/>
          <a:ext cx="795808" cy="648394"/>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Binomial (Dikotomi)</a:t>
          </a:r>
        </a:p>
      </dgm:t>
    </dgm:pt>
    <dgm:pt modelId="{99305501-162F-4638-997A-E933A220C38D}" type="parTrans" cxnId="{9C487A4B-0DAE-450F-9BF0-7CDF7CEAD85B}">
      <dgm:prSet/>
      <dgm:spPr>
        <a:xfrm>
          <a:off x="827923" y="1194707"/>
          <a:ext cx="878752" cy="164905"/>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CD40F3F0-3684-4B00-BEE9-FFC72F92A58C}" type="sibTrans" cxnId="{9C487A4B-0DAE-450F-9BF0-7CDF7CEAD85B}">
      <dgm:prSet/>
      <dgm:spPr/>
      <dgm:t>
        <a:bodyPr/>
        <a:lstStyle/>
        <a:p>
          <a:endParaRPr lang="en-ID"/>
        </a:p>
      </dgm:t>
    </dgm:pt>
    <dgm:pt modelId="{88566361-AC43-4B67-B838-28A03F29BE8B}">
      <dgm:prSet custT="1"/>
      <dgm:spPr>
        <a:xfrm>
          <a:off x="1382671" y="1359612"/>
          <a:ext cx="1552309" cy="684319"/>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Trinomial/Multinomial</a:t>
          </a:r>
        </a:p>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(Trikotomi/Polikotomi)</a:t>
          </a:r>
        </a:p>
      </dgm:t>
    </dgm:pt>
    <dgm:pt modelId="{E3407291-EB09-4425-8364-442794D04376}" type="parTrans" cxnId="{4633ED12-AC7A-4C6C-9A48-81F3EC812125}">
      <dgm:prSet/>
      <dgm:spPr>
        <a:xfrm>
          <a:off x="1706676" y="1194707"/>
          <a:ext cx="452149" cy="164905"/>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AFA08EDF-DB3C-435B-8772-27A59669E351}" type="sibTrans" cxnId="{4633ED12-AC7A-4C6C-9A48-81F3EC812125}">
      <dgm:prSet/>
      <dgm:spPr/>
      <dgm:t>
        <a:bodyPr/>
        <a:lstStyle/>
        <a:p>
          <a:endParaRPr lang="en-ID"/>
        </a:p>
      </dgm:t>
    </dgm:pt>
    <dgm:pt modelId="{3F5F9E57-8B42-46AE-9F54-4417F2B0D1C9}" type="asst">
      <dgm:prSet/>
      <dgm:spPr>
        <a:xfrm>
          <a:off x="567" y="3224581"/>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endParaRPr lang="en-ID">
            <a:solidFill>
              <a:sysClr val="windowText" lastClr="000000">
                <a:hueOff val="0"/>
                <a:satOff val="0"/>
                <a:lumOff val="0"/>
                <a:alphaOff val="0"/>
              </a:sysClr>
            </a:solidFill>
            <a:latin typeface="Calibri" panose="020F0502020204030204"/>
            <a:ea typeface="+mn-ea"/>
            <a:cs typeface="+mn-cs"/>
          </a:endParaRPr>
        </a:p>
      </dgm:t>
    </dgm:pt>
    <dgm:pt modelId="{D0E41E6F-732B-4632-A46A-56DCF5C8D1B2}" type="sibTrans" cxnId="{17AAE097-F669-45FF-9BEB-E7D832470CE9}">
      <dgm:prSet/>
      <dgm:spPr/>
      <dgm:t>
        <a:bodyPr/>
        <a:lstStyle/>
        <a:p>
          <a:endParaRPr lang="en-ID"/>
        </a:p>
      </dgm:t>
    </dgm:pt>
    <dgm:pt modelId="{57110CC8-27BF-4450-97A5-E799DF0176E9}" type="parTrans" cxnId="{17AAE097-F669-45FF-9BEB-E7D832470CE9}">
      <dgm:prSet/>
      <dgm:spPr>
        <a:xfrm>
          <a:off x="701720" y="2008007"/>
          <a:ext cx="91440" cy="1403292"/>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E24271FF-C1BB-443D-B415-D75598E9B829}">
      <dgm:prSet custT="1"/>
      <dgm:spPr>
        <a:xfrm>
          <a:off x="3958686" y="1359612"/>
          <a:ext cx="918863" cy="625868"/>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Ada Nol Mutlak?</a:t>
          </a:r>
        </a:p>
      </dgm:t>
    </dgm:pt>
    <dgm:pt modelId="{DFD2C9FD-512F-4C6E-990A-C2811D26A594}" type="parTrans" cxnId="{56B36A9B-E7F4-4FAD-8B1E-39C211B0503C}">
      <dgm:prSet/>
      <dgm:spPr>
        <a:xfrm>
          <a:off x="4372398" y="1202769"/>
          <a:ext cx="91440" cy="156843"/>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D7FCD7D3-6549-4318-A835-8A9E57135902}" type="sibTrans" cxnId="{56B36A9B-E7F4-4FAD-8B1E-39C211B0503C}">
      <dgm:prSet/>
      <dgm:spPr/>
      <dgm:t>
        <a:bodyPr/>
        <a:lstStyle/>
        <a:p>
          <a:endParaRPr lang="en-ID"/>
        </a:p>
      </dgm:t>
    </dgm:pt>
    <dgm:pt modelId="{E2686728-182B-4C7C-973B-3917825A2A6A}" type="asst">
      <dgm:prSet custT="1"/>
      <dgm:spPr>
        <a:xfrm>
          <a:off x="3107355" y="2142325"/>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Tidak ada</a:t>
          </a:r>
        </a:p>
      </dgm:t>
    </dgm:pt>
    <dgm:pt modelId="{1069F80A-0054-430E-ABF5-9B2B073440BD}" type="parTrans" cxnId="{77B7256D-DB4E-4FC8-9DC7-6AC67F7E67AE}">
      <dgm:prSet/>
      <dgm:spPr>
        <a:xfrm>
          <a:off x="3854228" y="1985481"/>
          <a:ext cx="563889" cy="343561"/>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24251B95-5261-4FC5-BC51-41DCB8D26CD3}" type="sibTrans" cxnId="{77B7256D-DB4E-4FC8-9DC7-6AC67F7E67AE}">
      <dgm:prSet/>
      <dgm:spPr/>
      <dgm:t>
        <a:bodyPr/>
        <a:lstStyle/>
        <a:p>
          <a:endParaRPr lang="en-ID"/>
        </a:p>
      </dgm:t>
    </dgm:pt>
    <dgm:pt modelId="{D8DD99B2-8942-4FC7-9426-6A026CD5555D}" type="asst">
      <dgm:prSet custT="1"/>
      <dgm:spPr>
        <a:xfrm>
          <a:off x="4496540" y="2142325"/>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Ada</a:t>
          </a:r>
        </a:p>
      </dgm:t>
    </dgm:pt>
    <dgm:pt modelId="{F00E171D-9862-4B58-9E32-7E6654C6357D}" type="parTrans" cxnId="{3234530C-7BCA-43C7-8C46-F0DE6AE4A89D}">
      <dgm:prSet/>
      <dgm:spPr>
        <a:xfrm>
          <a:off x="4372398" y="1985481"/>
          <a:ext cx="91440" cy="343561"/>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816666FA-99EA-45D7-9BE4-B0E34DEB5042}" type="sibTrans" cxnId="{3234530C-7BCA-43C7-8C46-F0DE6AE4A89D}">
      <dgm:prSet/>
      <dgm:spPr/>
      <dgm:t>
        <a:bodyPr/>
        <a:lstStyle/>
        <a:p>
          <a:endParaRPr lang="en-ID"/>
        </a:p>
      </dgm:t>
    </dgm:pt>
    <dgm:pt modelId="{C42198D6-0DCF-4C76-A36D-2611BEE7925F}">
      <dgm:prSet custT="1"/>
      <dgm:spPr>
        <a:xfrm>
          <a:off x="4954074" y="3282793"/>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Rasio</a:t>
          </a:r>
        </a:p>
      </dgm:t>
    </dgm:pt>
    <dgm:pt modelId="{791B71F8-50F4-43D7-911D-0DB7F927028D}" type="parTrans" cxnId="{91AECF3E-6870-4F40-9ABE-EE2D85538F9A}">
      <dgm:prSet/>
      <dgm:spPr>
        <a:xfrm>
          <a:off x="4824256" y="2515761"/>
          <a:ext cx="91440" cy="953749"/>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0EF8CCEC-0111-4A70-9BCE-A7B14EAB38D6}" type="sibTrans" cxnId="{91AECF3E-6870-4F40-9ABE-EE2D85538F9A}">
      <dgm:prSet/>
      <dgm:spPr/>
      <dgm:t>
        <a:bodyPr/>
        <a:lstStyle/>
        <a:p>
          <a:endParaRPr lang="en-ID"/>
        </a:p>
      </dgm:t>
    </dgm:pt>
    <dgm:pt modelId="{DFC80985-1D2B-4377-8027-F5C1B648043B}">
      <dgm:prSet custT="1"/>
      <dgm:spPr>
        <a:xfrm>
          <a:off x="3611233" y="3264696"/>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Interval</a:t>
          </a:r>
        </a:p>
      </dgm:t>
    </dgm:pt>
    <dgm:pt modelId="{6D4430D2-9B8A-44E8-B288-56C356908C8D}" type="parTrans" cxnId="{C9297EEE-4B3B-42F5-AE02-270FF1F9F8C8}">
      <dgm:prSet/>
      <dgm:spPr>
        <a:xfrm>
          <a:off x="3480792" y="2515761"/>
          <a:ext cx="130441" cy="935653"/>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13C9FF48-003E-4A69-902A-F0B22FCC90A6}" type="sibTrans" cxnId="{C9297EEE-4B3B-42F5-AE02-270FF1F9F8C8}">
      <dgm:prSet/>
      <dgm:spPr/>
      <dgm:t>
        <a:bodyPr/>
        <a:lstStyle/>
        <a:p>
          <a:endParaRPr lang="en-ID"/>
        </a:p>
      </dgm:t>
    </dgm:pt>
    <dgm:pt modelId="{3DCBD841-47F8-4333-9653-FBCEDC5E8FAE}">
      <dgm:prSet custT="1"/>
      <dgm:spPr>
        <a:xfrm>
          <a:off x="1787017" y="2243179"/>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Ada Urutan?</a:t>
          </a:r>
        </a:p>
      </dgm:t>
    </dgm:pt>
    <dgm:pt modelId="{AEE0091F-9401-4447-ABDA-7D2DB0B9AB54}" type="parTrans" cxnId="{0B5F1115-8384-48F8-A8F0-1F184DCB2B7E}">
      <dgm:prSet/>
      <dgm:spPr>
        <a:xfrm>
          <a:off x="2113106" y="2043931"/>
          <a:ext cx="91440" cy="199247"/>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5C80B753-A35B-4E73-9BAB-96359E2E3C9F}" type="sibTrans" cxnId="{0B5F1115-8384-48F8-A8F0-1F184DCB2B7E}">
      <dgm:prSet/>
      <dgm:spPr/>
      <dgm:t>
        <a:bodyPr/>
        <a:lstStyle/>
        <a:p>
          <a:endParaRPr lang="en-ID"/>
        </a:p>
      </dgm:t>
    </dgm:pt>
    <dgm:pt modelId="{DE287AA0-8342-4FA4-B286-C173CFB05093}" type="asst">
      <dgm:prSet custT="1"/>
      <dgm:spPr>
        <a:xfrm>
          <a:off x="1285903" y="2731055"/>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Tidak</a:t>
          </a:r>
        </a:p>
      </dgm:t>
    </dgm:pt>
    <dgm:pt modelId="{C7E432FA-ACB1-49FE-94B6-63EF4547857D}" type="parTrans" cxnId="{3365F2C3-C0F5-4C3F-B92B-1A6C0137BFD1}">
      <dgm:prSet/>
      <dgm:spPr>
        <a:xfrm>
          <a:off x="2032776" y="2616615"/>
          <a:ext cx="127678" cy="301158"/>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D3792982-9F6B-409F-AF86-77B253D42D26}" type="sibTrans" cxnId="{3365F2C3-C0F5-4C3F-B92B-1A6C0137BFD1}">
      <dgm:prSet/>
      <dgm:spPr/>
      <dgm:t>
        <a:bodyPr/>
        <a:lstStyle/>
        <a:p>
          <a:endParaRPr lang="en-ID"/>
        </a:p>
      </dgm:t>
    </dgm:pt>
    <dgm:pt modelId="{5B3D43C6-8B67-42FA-A9AC-FC68E0C8080E}" type="asst">
      <dgm:prSet custT="1"/>
      <dgm:spPr>
        <a:xfrm>
          <a:off x="2689106" y="2731055"/>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Ya</a:t>
          </a:r>
        </a:p>
      </dgm:t>
    </dgm:pt>
    <dgm:pt modelId="{94278232-EDEA-4A4D-B34A-19C1D242F14A}" type="parTrans" cxnId="{50BE0E5C-A6F5-477B-8970-C5DEC2B1F35D}">
      <dgm:prSet/>
      <dgm:spPr>
        <a:xfrm>
          <a:off x="2160454" y="2616615"/>
          <a:ext cx="528651" cy="301158"/>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E60B1274-66C3-496A-B4E8-D5CDF058C7AE}" type="sibTrans" cxnId="{50BE0E5C-A6F5-477B-8970-C5DEC2B1F35D}">
      <dgm:prSet/>
      <dgm:spPr/>
      <dgm:t>
        <a:bodyPr/>
        <a:lstStyle/>
        <a:p>
          <a:endParaRPr lang="en-ID"/>
        </a:p>
      </dgm:t>
    </dgm:pt>
    <dgm:pt modelId="{F6006CD3-52F6-48F9-94FD-5D56B319FD3D}" type="asst">
      <dgm:prSet custT="1"/>
      <dgm:spPr>
        <a:xfrm>
          <a:off x="3" y="3232760"/>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Nominal</a:t>
          </a:r>
        </a:p>
      </dgm:t>
    </dgm:pt>
    <dgm:pt modelId="{90FE96F3-D59E-47DB-9FDD-6DBD9C95536D}" type="parTrans" cxnId="{A03B0A93-780D-43C0-8DCA-F660A1A08E5C}">
      <dgm:prSet/>
      <dgm:spPr>
        <a:xfrm>
          <a:off x="746877" y="3104492"/>
          <a:ext cx="912462" cy="314986"/>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AB43F6D7-46FE-44F0-8D2D-F3F0A7FFEBCE}" type="sibTrans" cxnId="{A03B0A93-780D-43C0-8DCA-F660A1A08E5C}">
      <dgm:prSet/>
      <dgm:spPr/>
      <dgm:t>
        <a:bodyPr/>
        <a:lstStyle/>
        <a:p>
          <a:endParaRPr lang="en-ID"/>
        </a:p>
      </dgm:t>
    </dgm:pt>
    <dgm:pt modelId="{BC48813B-6F42-4756-9ACB-FC174A96E6C4}" type="asst">
      <dgm:prSet custT="1"/>
      <dgm:spPr>
        <a:xfrm>
          <a:off x="2237247" y="3261335"/>
          <a:ext cx="746873" cy="373436"/>
        </a:xfr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gm:spPr>
      <dgm:t>
        <a:bodyPr/>
        <a:lstStyle/>
        <a:p>
          <a:pPr>
            <a:buNone/>
          </a:pPr>
          <a:r>
            <a:rPr lang="en-ID" sz="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Ordinal</a:t>
          </a:r>
        </a:p>
      </dgm:t>
    </dgm:pt>
    <dgm:pt modelId="{55C55D50-A777-433A-91D6-2A0621E75282}" type="parTrans" cxnId="{5284BD9B-975C-40D5-AEDE-175BA02916FB}">
      <dgm:prSet/>
      <dgm:spPr>
        <a:xfrm>
          <a:off x="2938401" y="3104492"/>
          <a:ext cx="91440" cy="343561"/>
        </a:xfrm>
        <a:noFill/>
        <a:ln w="12700" cap="flat" cmpd="sng" algn="ctr">
          <a:solidFill>
            <a:sysClr val="windowText" lastClr="000000">
              <a:shade val="80000"/>
              <a:hueOff val="0"/>
              <a:satOff val="0"/>
              <a:lumOff val="0"/>
              <a:alphaOff val="0"/>
            </a:sysClr>
          </a:solidFill>
          <a:prstDash val="solid"/>
          <a:miter lim="800000"/>
        </a:ln>
        <a:effectLst/>
      </dgm:spPr>
      <dgm:t>
        <a:bodyPr/>
        <a:lstStyle/>
        <a:p>
          <a:endParaRPr lang="en-ID"/>
        </a:p>
      </dgm:t>
    </dgm:pt>
    <dgm:pt modelId="{30B35154-D83C-4C6A-A6EE-69A89204B3EF}" type="sibTrans" cxnId="{5284BD9B-975C-40D5-AEDE-175BA02916FB}">
      <dgm:prSet/>
      <dgm:spPr/>
      <dgm:t>
        <a:bodyPr/>
        <a:lstStyle/>
        <a:p>
          <a:endParaRPr lang="en-ID"/>
        </a:p>
      </dgm:t>
    </dgm:pt>
    <dgm:pt modelId="{94027367-F023-4AEB-AFAF-50FBEA16B7D4}" type="pres">
      <dgm:prSet presAssocID="{EA0813D3-C28D-49A7-BA6E-7E4B2FDC2236}" presName="hierChild1" presStyleCnt="0">
        <dgm:presLayoutVars>
          <dgm:orgChart val="1"/>
          <dgm:chPref val="1"/>
          <dgm:dir/>
          <dgm:animOne val="branch"/>
          <dgm:animLvl val="lvl"/>
          <dgm:resizeHandles/>
        </dgm:presLayoutVars>
      </dgm:prSet>
      <dgm:spPr/>
    </dgm:pt>
    <dgm:pt modelId="{73A37948-67CB-469E-BDEC-848EAA1C59E2}" type="pres">
      <dgm:prSet presAssocID="{3FCA5361-C3B5-4DFC-A9D5-3843DCFF5199}" presName="hierRoot1" presStyleCnt="0">
        <dgm:presLayoutVars>
          <dgm:hierBranch val="init"/>
        </dgm:presLayoutVars>
      </dgm:prSet>
      <dgm:spPr/>
    </dgm:pt>
    <dgm:pt modelId="{428BA9DE-60FF-4DBA-AB8D-298BF26071E0}" type="pres">
      <dgm:prSet presAssocID="{3FCA5361-C3B5-4DFC-A9D5-3843DCFF5199}" presName="rootComposite1" presStyleCnt="0"/>
      <dgm:spPr/>
    </dgm:pt>
    <dgm:pt modelId="{C0369178-FCA6-4FEE-AA5F-78B84FDDB5C5}" type="pres">
      <dgm:prSet presAssocID="{3FCA5361-C3B5-4DFC-A9D5-3843DCFF5199}" presName="rootText1" presStyleLbl="node0" presStyleIdx="0" presStyleCnt="1" custScaleX="172977">
        <dgm:presLayoutVars>
          <dgm:chPref val="3"/>
        </dgm:presLayoutVars>
      </dgm:prSet>
      <dgm:spPr>
        <a:prstGeom prst="rect">
          <a:avLst/>
        </a:prstGeom>
      </dgm:spPr>
    </dgm:pt>
    <dgm:pt modelId="{E522F336-EB26-41CE-A1C3-1473BF54CD8C}" type="pres">
      <dgm:prSet presAssocID="{3FCA5361-C3B5-4DFC-A9D5-3843DCFF5199}" presName="rootConnector1" presStyleLbl="node1" presStyleIdx="0" presStyleCnt="0"/>
      <dgm:spPr/>
    </dgm:pt>
    <dgm:pt modelId="{25B0081D-9300-4B9C-814E-F9A2AA33FA7F}" type="pres">
      <dgm:prSet presAssocID="{3FCA5361-C3B5-4DFC-A9D5-3843DCFF5199}" presName="hierChild2" presStyleCnt="0"/>
      <dgm:spPr/>
    </dgm:pt>
    <dgm:pt modelId="{0AACB676-0EF7-47FD-BA0F-CF6B7A09FDC7}" type="pres">
      <dgm:prSet presAssocID="{B28BF6F5-3E5B-4277-9035-6B6AA160A6BF}" presName="Name37" presStyleLbl="parChTrans1D2" presStyleIdx="0" presStyleCnt="2"/>
      <dgm:spPr>
        <a:custGeom>
          <a:avLst/>
          <a:gdLst/>
          <a:ahLst/>
          <a:cxnLst/>
          <a:rect l="0" t="0" r="0" b="0"/>
          <a:pathLst>
            <a:path>
              <a:moveTo>
                <a:pt x="1343632" y="0"/>
              </a:moveTo>
              <a:lnTo>
                <a:pt x="1343632" y="70359"/>
              </a:lnTo>
              <a:lnTo>
                <a:pt x="0" y="70359"/>
              </a:lnTo>
              <a:lnTo>
                <a:pt x="0" y="148780"/>
              </a:lnTo>
            </a:path>
          </a:pathLst>
        </a:custGeom>
      </dgm:spPr>
    </dgm:pt>
    <dgm:pt modelId="{6F6965E3-0955-426C-94D2-91BC27B1A282}" type="pres">
      <dgm:prSet presAssocID="{557760C5-E346-413C-9EDF-9D2F831E7338}" presName="hierRoot2" presStyleCnt="0">
        <dgm:presLayoutVars>
          <dgm:hierBranch val="init"/>
        </dgm:presLayoutVars>
      </dgm:prSet>
      <dgm:spPr/>
    </dgm:pt>
    <dgm:pt modelId="{955517EE-B3D9-4082-8D41-018C97742E9A}" type="pres">
      <dgm:prSet presAssocID="{557760C5-E346-413C-9EDF-9D2F831E7338}" presName="rootComposite" presStyleCnt="0"/>
      <dgm:spPr/>
    </dgm:pt>
    <dgm:pt modelId="{68550410-554C-4DD2-9C44-F111DA2173D4}" type="pres">
      <dgm:prSet presAssocID="{557760C5-E346-413C-9EDF-9D2F831E7338}" presName="rootText" presStyleLbl="node2" presStyleIdx="0" presStyleCnt="2" custLinFactNeighborX="3237" custLinFactNeighborY="-2159">
        <dgm:presLayoutVars>
          <dgm:chPref val="3"/>
        </dgm:presLayoutVars>
      </dgm:prSet>
      <dgm:spPr>
        <a:prstGeom prst="rect">
          <a:avLst/>
        </a:prstGeom>
      </dgm:spPr>
    </dgm:pt>
    <dgm:pt modelId="{200FA9C4-2180-426C-887F-A9E36813B563}" type="pres">
      <dgm:prSet presAssocID="{557760C5-E346-413C-9EDF-9D2F831E7338}" presName="rootConnector" presStyleLbl="node2" presStyleIdx="0" presStyleCnt="2"/>
      <dgm:spPr/>
    </dgm:pt>
    <dgm:pt modelId="{66FEA1F1-06F1-48EC-808F-DFDCB9982664}" type="pres">
      <dgm:prSet presAssocID="{557760C5-E346-413C-9EDF-9D2F831E7338}" presName="hierChild4" presStyleCnt="0"/>
      <dgm:spPr/>
    </dgm:pt>
    <dgm:pt modelId="{9C0FB3B9-EB91-439B-9190-361532B793CE}" type="pres">
      <dgm:prSet presAssocID="{99305501-162F-4638-997A-E933A220C38D}" presName="Name37" presStyleLbl="parChTrans1D3" presStyleIdx="0" presStyleCnt="3"/>
      <dgm:spPr>
        <a:custGeom>
          <a:avLst/>
          <a:gdLst/>
          <a:ahLst/>
          <a:cxnLst/>
          <a:rect l="0" t="0" r="0" b="0"/>
          <a:pathLst>
            <a:path>
              <a:moveTo>
                <a:pt x="878752" y="0"/>
              </a:moveTo>
              <a:lnTo>
                <a:pt x="878752" y="86484"/>
              </a:lnTo>
              <a:lnTo>
                <a:pt x="0" y="86484"/>
              </a:lnTo>
              <a:lnTo>
                <a:pt x="0" y="164905"/>
              </a:lnTo>
            </a:path>
          </a:pathLst>
        </a:custGeom>
      </dgm:spPr>
    </dgm:pt>
    <dgm:pt modelId="{8D237863-810D-453E-B3D1-181AFF9D4F39}" type="pres">
      <dgm:prSet presAssocID="{62662028-2D73-45AC-BCEC-7D6EC0960D48}" presName="hierRoot2" presStyleCnt="0">
        <dgm:presLayoutVars>
          <dgm:hierBranch val="init"/>
        </dgm:presLayoutVars>
      </dgm:prSet>
      <dgm:spPr/>
    </dgm:pt>
    <dgm:pt modelId="{FBB6B9FA-1365-42FA-8BDF-D657320BBA27}" type="pres">
      <dgm:prSet presAssocID="{62662028-2D73-45AC-BCEC-7D6EC0960D48}" presName="rootComposite" presStyleCnt="0"/>
      <dgm:spPr/>
    </dgm:pt>
    <dgm:pt modelId="{B61F5763-0D3D-41A3-97BE-0C94B0C97243}" type="pres">
      <dgm:prSet presAssocID="{62662028-2D73-45AC-BCEC-7D6EC0960D48}" presName="rootText" presStyleLbl="node3" presStyleIdx="0" presStyleCnt="3" custScaleX="106552" custScaleY="173629">
        <dgm:presLayoutVars>
          <dgm:chPref val="3"/>
        </dgm:presLayoutVars>
      </dgm:prSet>
      <dgm:spPr>
        <a:prstGeom prst="rect">
          <a:avLst/>
        </a:prstGeom>
      </dgm:spPr>
    </dgm:pt>
    <dgm:pt modelId="{1D080D83-BB03-4250-A736-BCEF89545CBF}" type="pres">
      <dgm:prSet presAssocID="{62662028-2D73-45AC-BCEC-7D6EC0960D48}" presName="rootConnector" presStyleLbl="node3" presStyleIdx="0" presStyleCnt="3"/>
      <dgm:spPr/>
    </dgm:pt>
    <dgm:pt modelId="{BC806BFD-154B-4D2B-AA6E-E975DA33AAB8}" type="pres">
      <dgm:prSet presAssocID="{62662028-2D73-45AC-BCEC-7D6EC0960D48}" presName="hierChild4" presStyleCnt="0"/>
      <dgm:spPr/>
    </dgm:pt>
    <dgm:pt modelId="{16D72169-B11F-4905-8BAF-3FFF79FA08A9}" type="pres">
      <dgm:prSet presAssocID="{62662028-2D73-45AC-BCEC-7D6EC0960D48}" presName="hierChild5" presStyleCnt="0"/>
      <dgm:spPr/>
    </dgm:pt>
    <dgm:pt modelId="{F375ED2A-014B-4880-ABF8-18375D198420}" type="pres">
      <dgm:prSet presAssocID="{57110CC8-27BF-4450-97A5-E799DF0176E9}" presName="Name111" presStyleLbl="parChTrans1D4" presStyleIdx="0" presStyleCnt="10"/>
      <dgm:spPr>
        <a:custGeom>
          <a:avLst/>
          <a:gdLst/>
          <a:ahLst/>
          <a:cxnLst/>
          <a:rect l="0" t="0" r="0" b="0"/>
          <a:pathLst>
            <a:path>
              <a:moveTo>
                <a:pt x="126203" y="0"/>
              </a:moveTo>
              <a:lnTo>
                <a:pt x="126203" y="1403292"/>
              </a:lnTo>
              <a:lnTo>
                <a:pt x="45720" y="1403292"/>
              </a:lnTo>
            </a:path>
          </a:pathLst>
        </a:custGeom>
      </dgm:spPr>
    </dgm:pt>
    <dgm:pt modelId="{29AB164A-2FF7-4EBE-9B7F-DC6B45235B31}" type="pres">
      <dgm:prSet presAssocID="{3F5F9E57-8B42-46AE-9F54-4417F2B0D1C9}" presName="hierRoot3" presStyleCnt="0">
        <dgm:presLayoutVars>
          <dgm:hierBranch val="init"/>
        </dgm:presLayoutVars>
      </dgm:prSet>
      <dgm:spPr/>
    </dgm:pt>
    <dgm:pt modelId="{AC8B8B61-FEDF-4334-B79D-A059609F13FE}" type="pres">
      <dgm:prSet presAssocID="{3F5F9E57-8B42-46AE-9F54-4417F2B0D1C9}" presName="rootComposite3" presStyleCnt="0"/>
      <dgm:spPr/>
    </dgm:pt>
    <dgm:pt modelId="{6088C9A2-D29D-433E-AA58-FB008B99D5F2}" type="pres">
      <dgm:prSet presAssocID="{3F5F9E57-8B42-46AE-9F54-4417F2B0D1C9}" presName="rootText3" presStyleLbl="asst3" presStyleIdx="0" presStyleCnt="3" custLinFactY="100000" custLinFactNeighborX="-276" custLinFactNeighborY="183778">
        <dgm:presLayoutVars>
          <dgm:chPref val="3"/>
        </dgm:presLayoutVars>
      </dgm:prSet>
      <dgm:spPr>
        <a:prstGeom prst="rect">
          <a:avLst/>
        </a:prstGeom>
      </dgm:spPr>
    </dgm:pt>
    <dgm:pt modelId="{D8913197-4847-482B-ADF6-8740677CBEAB}" type="pres">
      <dgm:prSet presAssocID="{3F5F9E57-8B42-46AE-9F54-4417F2B0D1C9}" presName="rootConnector3" presStyleLbl="asst3" presStyleIdx="0" presStyleCnt="3"/>
      <dgm:spPr/>
    </dgm:pt>
    <dgm:pt modelId="{6B66F157-1BE6-4176-8277-947CD79C9C1C}" type="pres">
      <dgm:prSet presAssocID="{3F5F9E57-8B42-46AE-9F54-4417F2B0D1C9}" presName="hierChild6" presStyleCnt="0"/>
      <dgm:spPr/>
    </dgm:pt>
    <dgm:pt modelId="{02FB93A1-1782-416B-B723-1C5D147222C4}" type="pres">
      <dgm:prSet presAssocID="{3F5F9E57-8B42-46AE-9F54-4417F2B0D1C9}" presName="hierChild7" presStyleCnt="0"/>
      <dgm:spPr/>
    </dgm:pt>
    <dgm:pt modelId="{CBABC52C-6F21-4AB9-9EBB-9D3E9557FE42}" type="pres">
      <dgm:prSet presAssocID="{E3407291-EB09-4425-8364-442794D04376}" presName="Name37" presStyleLbl="parChTrans1D3" presStyleIdx="1" presStyleCnt="3"/>
      <dgm:spPr>
        <a:custGeom>
          <a:avLst/>
          <a:gdLst/>
          <a:ahLst/>
          <a:cxnLst/>
          <a:rect l="0" t="0" r="0" b="0"/>
          <a:pathLst>
            <a:path>
              <a:moveTo>
                <a:pt x="0" y="0"/>
              </a:moveTo>
              <a:lnTo>
                <a:pt x="0" y="86484"/>
              </a:lnTo>
              <a:lnTo>
                <a:pt x="452149" y="86484"/>
              </a:lnTo>
              <a:lnTo>
                <a:pt x="452149" y="164905"/>
              </a:lnTo>
            </a:path>
          </a:pathLst>
        </a:custGeom>
      </dgm:spPr>
    </dgm:pt>
    <dgm:pt modelId="{CF94845E-6185-416E-8A2D-6E47A9C30362}" type="pres">
      <dgm:prSet presAssocID="{88566361-AC43-4B67-B838-28A03F29BE8B}" presName="hierRoot2" presStyleCnt="0">
        <dgm:presLayoutVars>
          <dgm:hierBranch val="init"/>
        </dgm:presLayoutVars>
      </dgm:prSet>
      <dgm:spPr/>
    </dgm:pt>
    <dgm:pt modelId="{9F607E96-1128-4FC9-8841-0FE5441FF06F}" type="pres">
      <dgm:prSet presAssocID="{88566361-AC43-4B67-B838-28A03F29BE8B}" presName="rootComposite" presStyleCnt="0"/>
      <dgm:spPr/>
    </dgm:pt>
    <dgm:pt modelId="{0D9C9B84-7DC6-450C-9352-EECE69AA0344}" type="pres">
      <dgm:prSet presAssocID="{88566361-AC43-4B67-B838-28A03F29BE8B}" presName="rootText" presStyleLbl="node3" presStyleIdx="1" presStyleCnt="3" custScaleX="207841" custScaleY="183249">
        <dgm:presLayoutVars>
          <dgm:chPref val="3"/>
        </dgm:presLayoutVars>
      </dgm:prSet>
      <dgm:spPr>
        <a:prstGeom prst="rect">
          <a:avLst/>
        </a:prstGeom>
      </dgm:spPr>
    </dgm:pt>
    <dgm:pt modelId="{0958952A-7689-4D5F-B517-21DC7D5D0044}" type="pres">
      <dgm:prSet presAssocID="{88566361-AC43-4B67-B838-28A03F29BE8B}" presName="rootConnector" presStyleLbl="node3" presStyleIdx="1" presStyleCnt="3"/>
      <dgm:spPr/>
    </dgm:pt>
    <dgm:pt modelId="{142A3551-D6D4-41DC-BC81-E4EFE83A5B84}" type="pres">
      <dgm:prSet presAssocID="{88566361-AC43-4B67-B838-28A03F29BE8B}" presName="hierChild4" presStyleCnt="0"/>
      <dgm:spPr/>
    </dgm:pt>
    <dgm:pt modelId="{03B9016C-A778-4D06-882B-503E8758BE74}" type="pres">
      <dgm:prSet presAssocID="{AEE0091F-9401-4447-ABDA-7D2DB0B9AB54}" presName="Name37" presStyleLbl="parChTrans1D4" presStyleIdx="1" presStyleCnt="10"/>
      <dgm:spPr>
        <a:custGeom>
          <a:avLst/>
          <a:gdLst/>
          <a:ahLst/>
          <a:cxnLst/>
          <a:rect l="0" t="0" r="0" b="0"/>
          <a:pathLst>
            <a:path>
              <a:moveTo>
                <a:pt x="45720" y="0"/>
              </a:moveTo>
              <a:lnTo>
                <a:pt x="45720" y="120825"/>
              </a:lnTo>
              <a:lnTo>
                <a:pt x="47348" y="120825"/>
              </a:lnTo>
              <a:lnTo>
                <a:pt x="47348" y="199247"/>
              </a:lnTo>
            </a:path>
          </a:pathLst>
        </a:custGeom>
      </dgm:spPr>
    </dgm:pt>
    <dgm:pt modelId="{6B7004A3-9061-4744-AE5C-13AE2EBE1EF4}" type="pres">
      <dgm:prSet presAssocID="{3DCBD841-47F8-4333-9653-FBCEDC5E8FAE}" presName="hierRoot2" presStyleCnt="0">
        <dgm:presLayoutVars>
          <dgm:hierBranch val="init"/>
        </dgm:presLayoutVars>
      </dgm:prSet>
      <dgm:spPr/>
    </dgm:pt>
    <dgm:pt modelId="{D3D07C5B-0DF8-44C7-9102-1EDDB8FD63B0}" type="pres">
      <dgm:prSet presAssocID="{3DCBD841-47F8-4333-9653-FBCEDC5E8FAE}" presName="rootComposite" presStyleCnt="0"/>
      <dgm:spPr/>
    </dgm:pt>
    <dgm:pt modelId="{4F59B525-611E-4D77-B1BA-1947BB12588F}" type="pres">
      <dgm:prSet presAssocID="{3DCBD841-47F8-4333-9653-FBCEDC5E8FAE}" presName="rootText" presStyleLbl="node4" presStyleIdx="0" presStyleCnt="3" custLinFactNeighborX="218" custLinFactNeighborY="11355">
        <dgm:presLayoutVars>
          <dgm:chPref val="3"/>
        </dgm:presLayoutVars>
      </dgm:prSet>
      <dgm:spPr>
        <a:prstGeom prst="rect">
          <a:avLst/>
        </a:prstGeom>
      </dgm:spPr>
    </dgm:pt>
    <dgm:pt modelId="{44837A6F-7186-4AE0-A18A-7F857F9632BF}" type="pres">
      <dgm:prSet presAssocID="{3DCBD841-47F8-4333-9653-FBCEDC5E8FAE}" presName="rootConnector" presStyleLbl="node4" presStyleIdx="0" presStyleCnt="3"/>
      <dgm:spPr/>
    </dgm:pt>
    <dgm:pt modelId="{EDA1AE06-1F2C-49E0-8FB9-42E65A2A08A4}" type="pres">
      <dgm:prSet presAssocID="{3DCBD841-47F8-4333-9653-FBCEDC5E8FAE}" presName="hierChild4" presStyleCnt="0"/>
      <dgm:spPr/>
    </dgm:pt>
    <dgm:pt modelId="{99269021-CC88-4EC5-BBA4-A98FC4C078AA}" type="pres">
      <dgm:prSet presAssocID="{3DCBD841-47F8-4333-9653-FBCEDC5E8FAE}" presName="hierChild5" presStyleCnt="0"/>
      <dgm:spPr/>
    </dgm:pt>
    <dgm:pt modelId="{012A3C45-C445-4106-A41C-D3EAD18EDEEE}" type="pres">
      <dgm:prSet presAssocID="{C7E432FA-ACB1-49FE-94B6-63EF4547857D}" presName="Name111" presStyleLbl="parChTrans1D4" presStyleIdx="2" presStyleCnt="10"/>
      <dgm:spPr>
        <a:custGeom>
          <a:avLst/>
          <a:gdLst/>
          <a:ahLst/>
          <a:cxnLst/>
          <a:rect l="0" t="0" r="0" b="0"/>
          <a:pathLst>
            <a:path>
              <a:moveTo>
                <a:pt x="127678" y="0"/>
              </a:moveTo>
              <a:lnTo>
                <a:pt x="127678" y="301158"/>
              </a:lnTo>
              <a:lnTo>
                <a:pt x="0" y="301158"/>
              </a:lnTo>
            </a:path>
          </a:pathLst>
        </a:custGeom>
      </dgm:spPr>
    </dgm:pt>
    <dgm:pt modelId="{BBEB1902-ADA7-4BAD-8254-DB9E11C9AD3D}" type="pres">
      <dgm:prSet presAssocID="{DE287AA0-8342-4FA4-B286-C173CFB05093}" presName="hierRoot3" presStyleCnt="0">
        <dgm:presLayoutVars>
          <dgm:hierBranch val="init"/>
        </dgm:presLayoutVars>
      </dgm:prSet>
      <dgm:spPr/>
    </dgm:pt>
    <dgm:pt modelId="{A0F45F95-1768-4B9E-BF9C-59EA176B0820}" type="pres">
      <dgm:prSet presAssocID="{DE287AA0-8342-4FA4-B286-C173CFB05093}" presName="rootComposite3" presStyleCnt="0"/>
      <dgm:spPr/>
    </dgm:pt>
    <dgm:pt modelId="{CC15270B-26F1-4DC9-8BF1-82B23FCABA1F}" type="pres">
      <dgm:prSet presAssocID="{DE287AA0-8342-4FA4-B286-C173CFB05093}" presName="rootText3" presStyleLbl="asst4" presStyleIdx="0" presStyleCnt="4" custLinFactNeighborX="-6377" custLinFactNeighborY="0">
        <dgm:presLayoutVars>
          <dgm:chPref val="3"/>
        </dgm:presLayoutVars>
      </dgm:prSet>
      <dgm:spPr>
        <a:prstGeom prst="rect">
          <a:avLst/>
        </a:prstGeom>
      </dgm:spPr>
    </dgm:pt>
    <dgm:pt modelId="{26AF6E33-AB55-41F7-B533-F0E2EB17E5A1}" type="pres">
      <dgm:prSet presAssocID="{DE287AA0-8342-4FA4-B286-C173CFB05093}" presName="rootConnector3" presStyleLbl="asst4" presStyleIdx="0" presStyleCnt="4"/>
      <dgm:spPr/>
    </dgm:pt>
    <dgm:pt modelId="{F6DCF096-919E-4FF1-A6B9-2EA59F5BA13D}" type="pres">
      <dgm:prSet presAssocID="{DE287AA0-8342-4FA4-B286-C173CFB05093}" presName="hierChild6" presStyleCnt="0"/>
      <dgm:spPr/>
    </dgm:pt>
    <dgm:pt modelId="{32AA48A7-3CB9-448C-8630-835EB0948958}" type="pres">
      <dgm:prSet presAssocID="{DE287AA0-8342-4FA4-B286-C173CFB05093}" presName="hierChild7" presStyleCnt="0"/>
      <dgm:spPr/>
    </dgm:pt>
    <dgm:pt modelId="{7C805AC0-9729-462B-B556-1DCB7FBEA446}" type="pres">
      <dgm:prSet presAssocID="{90FE96F3-D59E-47DB-9FDD-6DBD9C95536D}" presName="Name111" presStyleLbl="parChTrans1D4" presStyleIdx="3" presStyleCnt="10"/>
      <dgm:spPr>
        <a:custGeom>
          <a:avLst/>
          <a:gdLst/>
          <a:ahLst/>
          <a:cxnLst/>
          <a:rect l="0" t="0" r="0" b="0"/>
          <a:pathLst>
            <a:path>
              <a:moveTo>
                <a:pt x="912462" y="0"/>
              </a:moveTo>
              <a:lnTo>
                <a:pt x="912462" y="314986"/>
              </a:lnTo>
              <a:lnTo>
                <a:pt x="0" y="314986"/>
              </a:lnTo>
            </a:path>
          </a:pathLst>
        </a:custGeom>
      </dgm:spPr>
    </dgm:pt>
    <dgm:pt modelId="{5003CAE0-B62B-4631-9293-6303156C843F}" type="pres">
      <dgm:prSet presAssocID="{F6006CD3-52F6-48F9-94FD-5D56B319FD3D}" presName="hierRoot3" presStyleCnt="0">
        <dgm:presLayoutVars>
          <dgm:hierBranch val="init"/>
        </dgm:presLayoutVars>
      </dgm:prSet>
      <dgm:spPr/>
    </dgm:pt>
    <dgm:pt modelId="{88E6FAA8-21BD-4FEC-B8D5-2E2440DDA7EA}" type="pres">
      <dgm:prSet presAssocID="{F6006CD3-52F6-48F9-94FD-5D56B319FD3D}" presName="rootComposite3" presStyleCnt="0"/>
      <dgm:spPr/>
    </dgm:pt>
    <dgm:pt modelId="{57C72E04-B0D7-47DD-88C5-90DF8B1B1D56}" type="pres">
      <dgm:prSet presAssocID="{F6006CD3-52F6-48F9-94FD-5D56B319FD3D}" presName="rootText3" presStyleLbl="asst4" presStyleIdx="1" presStyleCnt="4" custLinFactX="-18048" custLinFactNeighborX="-100000" custLinFactNeighborY="-7652">
        <dgm:presLayoutVars>
          <dgm:chPref val="3"/>
        </dgm:presLayoutVars>
      </dgm:prSet>
      <dgm:spPr>
        <a:prstGeom prst="rect">
          <a:avLst/>
        </a:prstGeom>
      </dgm:spPr>
    </dgm:pt>
    <dgm:pt modelId="{9845FE9F-727C-4025-BA68-11725C47CD1C}" type="pres">
      <dgm:prSet presAssocID="{F6006CD3-52F6-48F9-94FD-5D56B319FD3D}" presName="rootConnector3" presStyleLbl="asst4" presStyleIdx="1" presStyleCnt="4"/>
      <dgm:spPr/>
    </dgm:pt>
    <dgm:pt modelId="{4BB7A370-C0B4-4BFA-A426-A1AF4D7427D2}" type="pres">
      <dgm:prSet presAssocID="{F6006CD3-52F6-48F9-94FD-5D56B319FD3D}" presName="hierChild6" presStyleCnt="0"/>
      <dgm:spPr/>
    </dgm:pt>
    <dgm:pt modelId="{C5D25115-5D50-445B-AF94-9F19E320F648}" type="pres">
      <dgm:prSet presAssocID="{F6006CD3-52F6-48F9-94FD-5D56B319FD3D}" presName="hierChild7" presStyleCnt="0"/>
      <dgm:spPr/>
    </dgm:pt>
    <dgm:pt modelId="{00311B55-A199-4B5C-B27A-2B085CD6421D}" type="pres">
      <dgm:prSet presAssocID="{94278232-EDEA-4A4D-B34A-19C1D242F14A}" presName="Name111" presStyleLbl="parChTrans1D4" presStyleIdx="4" presStyleCnt="10"/>
      <dgm:spPr>
        <a:custGeom>
          <a:avLst/>
          <a:gdLst/>
          <a:ahLst/>
          <a:cxnLst/>
          <a:rect l="0" t="0" r="0" b="0"/>
          <a:pathLst>
            <a:path>
              <a:moveTo>
                <a:pt x="0" y="0"/>
              </a:moveTo>
              <a:lnTo>
                <a:pt x="0" y="301158"/>
              </a:lnTo>
              <a:lnTo>
                <a:pt x="528651" y="301158"/>
              </a:lnTo>
            </a:path>
          </a:pathLst>
        </a:custGeom>
      </dgm:spPr>
    </dgm:pt>
    <dgm:pt modelId="{E39A7114-C7AC-48A3-B9B2-34F205B789B0}" type="pres">
      <dgm:prSet presAssocID="{5B3D43C6-8B67-42FA-A9AC-FC68E0C8080E}" presName="hierRoot3" presStyleCnt="0">
        <dgm:presLayoutVars>
          <dgm:hierBranch val="init"/>
        </dgm:presLayoutVars>
      </dgm:prSet>
      <dgm:spPr/>
    </dgm:pt>
    <dgm:pt modelId="{B95CAC03-AD34-45D9-ACFB-AA9E9021809E}" type="pres">
      <dgm:prSet presAssocID="{5B3D43C6-8B67-42FA-A9AC-FC68E0C8080E}" presName="rootComposite3" presStyleCnt="0"/>
      <dgm:spPr/>
    </dgm:pt>
    <dgm:pt modelId="{05C92D30-63FE-4607-9439-18C26BA44E6E}" type="pres">
      <dgm:prSet presAssocID="{5B3D43C6-8B67-42FA-A9AC-FC68E0C8080E}" presName="rootText3" presStyleLbl="asst4" presStyleIdx="2" presStyleCnt="4">
        <dgm:presLayoutVars>
          <dgm:chPref val="3"/>
        </dgm:presLayoutVars>
      </dgm:prSet>
      <dgm:spPr>
        <a:prstGeom prst="rect">
          <a:avLst/>
        </a:prstGeom>
      </dgm:spPr>
    </dgm:pt>
    <dgm:pt modelId="{D1AEEF06-865C-4397-8D60-B97B04C2AA68}" type="pres">
      <dgm:prSet presAssocID="{5B3D43C6-8B67-42FA-A9AC-FC68E0C8080E}" presName="rootConnector3" presStyleLbl="asst4" presStyleIdx="2" presStyleCnt="4"/>
      <dgm:spPr/>
    </dgm:pt>
    <dgm:pt modelId="{5499478C-83B5-497B-8F00-7CD2E30A3646}" type="pres">
      <dgm:prSet presAssocID="{5B3D43C6-8B67-42FA-A9AC-FC68E0C8080E}" presName="hierChild6" presStyleCnt="0"/>
      <dgm:spPr/>
    </dgm:pt>
    <dgm:pt modelId="{853E7334-30DA-4773-A500-44659DA86852}" type="pres">
      <dgm:prSet presAssocID="{5B3D43C6-8B67-42FA-A9AC-FC68E0C8080E}" presName="hierChild7" presStyleCnt="0"/>
      <dgm:spPr/>
    </dgm:pt>
    <dgm:pt modelId="{E2D52745-BDA9-4FF8-8FE0-13D7197ECBA2}" type="pres">
      <dgm:prSet presAssocID="{55C55D50-A777-433A-91D6-2A0621E75282}" presName="Name111" presStyleLbl="parChTrans1D4" presStyleIdx="5" presStyleCnt="10"/>
      <dgm:spPr>
        <a:custGeom>
          <a:avLst/>
          <a:gdLst/>
          <a:ahLst/>
          <a:cxnLst/>
          <a:rect l="0" t="0" r="0" b="0"/>
          <a:pathLst>
            <a:path>
              <a:moveTo>
                <a:pt x="124141" y="0"/>
              </a:moveTo>
              <a:lnTo>
                <a:pt x="124141" y="343561"/>
              </a:lnTo>
              <a:lnTo>
                <a:pt x="45720" y="343561"/>
              </a:lnTo>
            </a:path>
          </a:pathLst>
        </a:custGeom>
      </dgm:spPr>
    </dgm:pt>
    <dgm:pt modelId="{5D84579F-6F4B-49AD-A1C5-C6D5AF85C9F8}" type="pres">
      <dgm:prSet presAssocID="{BC48813B-6F42-4756-9ACB-FC174A96E6C4}" presName="hierRoot3" presStyleCnt="0">
        <dgm:presLayoutVars>
          <dgm:hierBranch val="init"/>
        </dgm:presLayoutVars>
      </dgm:prSet>
      <dgm:spPr/>
    </dgm:pt>
    <dgm:pt modelId="{E6579588-F9F6-4F92-A421-159B12B4E095}" type="pres">
      <dgm:prSet presAssocID="{BC48813B-6F42-4756-9ACB-FC174A96E6C4}" presName="rootComposite3" presStyleCnt="0"/>
      <dgm:spPr/>
    </dgm:pt>
    <dgm:pt modelId="{2256E187-EAE3-4056-B21B-938D6EDCE2E2}" type="pres">
      <dgm:prSet presAssocID="{BC48813B-6F42-4756-9ACB-FC174A96E6C4}" presName="rootText3" presStyleLbl="asst4" presStyleIdx="3" presStyleCnt="4">
        <dgm:presLayoutVars>
          <dgm:chPref val="3"/>
        </dgm:presLayoutVars>
      </dgm:prSet>
      <dgm:spPr>
        <a:prstGeom prst="rect">
          <a:avLst/>
        </a:prstGeom>
      </dgm:spPr>
    </dgm:pt>
    <dgm:pt modelId="{CAD4619A-5D2D-482A-B827-E4D6276855A2}" type="pres">
      <dgm:prSet presAssocID="{BC48813B-6F42-4756-9ACB-FC174A96E6C4}" presName="rootConnector3" presStyleLbl="asst4" presStyleIdx="3" presStyleCnt="4"/>
      <dgm:spPr/>
    </dgm:pt>
    <dgm:pt modelId="{F6C48805-0AE2-478F-8E63-FEAD17B3F949}" type="pres">
      <dgm:prSet presAssocID="{BC48813B-6F42-4756-9ACB-FC174A96E6C4}" presName="hierChild6" presStyleCnt="0"/>
      <dgm:spPr/>
    </dgm:pt>
    <dgm:pt modelId="{C304117F-D587-4352-9343-C2DBAAF4F8AC}" type="pres">
      <dgm:prSet presAssocID="{BC48813B-6F42-4756-9ACB-FC174A96E6C4}" presName="hierChild7" presStyleCnt="0"/>
      <dgm:spPr/>
    </dgm:pt>
    <dgm:pt modelId="{CC9B5FDC-C819-43D7-982F-F6AFFD9B6DAE}" type="pres">
      <dgm:prSet presAssocID="{88566361-AC43-4B67-B838-28A03F29BE8B}" presName="hierChild5" presStyleCnt="0"/>
      <dgm:spPr/>
    </dgm:pt>
    <dgm:pt modelId="{800A14E0-56C6-41DC-BF1B-5C4A9CB8D985}" type="pres">
      <dgm:prSet presAssocID="{557760C5-E346-413C-9EDF-9D2F831E7338}" presName="hierChild5" presStyleCnt="0"/>
      <dgm:spPr/>
    </dgm:pt>
    <dgm:pt modelId="{D34D98C3-73B2-4D8E-A6CF-AA52D4ADDE91}" type="pres">
      <dgm:prSet presAssocID="{D997A7A0-2AD4-4671-A20F-93E72F05C5E0}" presName="Name37" presStyleLbl="parChTrans1D2" presStyleIdx="1" presStyleCnt="2"/>
      <dgm:spPr>
        <a:custGeom>
          <a:avLst/>
          <a:gdLst/>
          <a:ahLst/>
          <a:cxnLst/>
          <a:rect l="0" t="0" r="0" b="0"/>
          <a:pathLst>
            <a:path>
              <a:moveTo>
                <a:pt x="0" y="0"/>
              </a:moveTo>
              <a:lnTo>
                <a:pt x="0" y="78421"/>
              </a:lnTo>
              <a:lnTo>
                <a:pt x="1367809" y="78421"/>
              </a:lnTo>
              <a:lnTo>
                <a:pt x="1367809" y="156843"/>
              </a:lnTo>
            </a:path>
          </a:pathLst>
        </a:custGeom>
      </dgm:spPr>
    </dgm:pt>
    <dgm:pt modelId="{F45561E4-CD32-41A1-8133-300F03B80B50}" type="pres">
      <dgm:prSet presAssocID="{A1A37367-670C-4A76-A54B-9D50B46A601E}" presName="hierRoot2" presStyleCnt="0">
        <dgm:presLayoutVars>
          <dgm:hierBranch val="init"/>
        </dgm:presLayoutVars>
      </dgm:prSet>
      <dgm:spPr/>
    </dgm:pt>
    <dgm:pt modelId="{342F132C-5E2F-403C-8E5B-3191E3E51AB3}" type="pres">
      <dgm:prSet presAssocID="{A1A37367-670C-4A76-A54B-9D50B46A601E}" presName="rootComposite" presStyleCnt="0"/>
      <dgm:spPr/>
    </dgm:pt>
    <dgm:pt modelId="{4649CACF-D639-4726-A964-0B89C1C3F6D4}" type="pres">
      <dgm:prSet presAssocID="{A1A37367-670C-4A76-A54B-9D50B46A601E}" presName="rootText" presStyleLbl="node2" presStyleIdx="1" presStyleCnt="2">
        <dgm:presLayoutVars>
          <dgm:chPref val="3"/>
        </dgm:presLayoutVars>
      </dgm:prSet>
      <dgm:spPr>
        <a:prstGeom prst="rect">
          <a:avLst/>
        </a:prstGeom>
      </dgm:spPr>
    </dgm:pt>
    <dgm:pt modelId="{06911E45-83A5-4CAF-8BC7-F5E3CB21F1C3}" type="pres">
      <dgm:prSet presAssocID="{A1A37367-670C-4A76-A54B-9D50B46A601E}" presName="rootConnector" presStyleLbl="node2" presStyleIdx="1" presStyleCnt="2"/>
      <dgm:spPr/>
    </dgm:pt>
    <dgm:pt modelId="{1A404F51-27EB-4117-83C4-4F1E2D6DE27A}" type="pres">
      <dgm:prSet presAssocID="{A1A37367-670C-4A76-A54B-9D50B46A601E}" presName="hierChild4" presStyleCnt="0"/>
      <dgm:spPr/>
    </dgm:pt>
    <dgm:pt modelId="{02B6E3BC-78F2-49B4-8822-CB50B1E93E26}" type="pres">
      <dgm:prSet presAssocID="{DFD2C9FD-512F-4C6E-990A-C2811D26A594}" presName="Name37" presStyleLbl="parChTrans1D3" presStyleIdx="2" presStyleCnt="3"/>
      <dgm:spPr>
        <a:custGeom>
          <a:avLst/>
          <a:gdLst/>
          <a:ahLst/>
          <a:cxnLst/>
          <a:rect l="0" t="0" r="0" b="0"/>
          <a:pathLst>
            <a:path>
              <a:moveTo>
                <a:pt x="45720" y="0"/>
              </a:moveTo>
              <a:lnTo>
                <a:pt x="45720" y="156843"/>
              </a:lnTo>
            </a:path>
          </a:pathLst>
        </a:custGeom>
      </dgm:spPr>
    </dgm:pt>
    <dgm:pt modelId="{57DBC4C8-48A2-44A6-A040-A310D969BCB5}" type="pres">
      <dgm:prSet presAssocID="{E24271FF-C1BB-443D-B415-D75598E9B829}" presName="hierRoot2" presStyleCnt="0">
        <dgm:presLayoutVars>
          <dgm:hierBranch val="init"/>
        </dgm:presLayoutVars>
      </dgm:prSet>
      <dgm:spPr/>
    </dgm:pt>
    <dgm:pt modelId="{F5DD286F-DF0C-42B9-801C-D28016D8DDB6}" type="pres">
      <dgm:prSet presAssocID="{E24271FF-C1BB-443D-B415-D75598E9B829}" presName="rootComposite" presStyleCnt="0"/>
      <dgm:spPr/>
    </dgm:pt>
    <dgm:pt modelId="{E1B9F016-E774-44CF-9653-3B2EDBD1898B}" type="pres">
      <dgm:prSet presAssocID="{E24271FF-C1BB-443D-B415-D75598E9B829}" presName="rootText" presStyleLbl="node3" presStyleIdx="2" presStyleCnt="3" custScaleX="123028" custScaleY="167597">
        <dgm:presLayoutVars>
          <dgm:chPref val="3"/>
        </dgm:presLayoutVars>
      </dgm:prSet>
      <dgm:spPr>
        <a:prstGeom prst="rect">
          <a:avLst/>
        </a:prstGeom>
      </dgm:spPr>
    </dgm:pt>
    <dgm:pt modelId="{8A1DAC98-8B50-4C57-9068-7612C41DB3BE}" type="pres">
      <dgm:prSet presAssocID="{E24271FF-C1BB-443D-B415-D75598E9B829}" presName="rootConnector" presStyleLbl="node3" presStyleIdx="2" presStyleCnt="3"/>
      <dgm:spPr/>
    </dgm:pt>
    <dgm:pt modelId="{882A2B00-48F8-4AD2-8F58-5C42DEDC7036}" type="pres">
      <dgm:prSet presAssocID="{E24271FF-C1BB-443D-B415-D75598E9B829}" presName="hierChild4" presStyleCnt="0"/>
      <dgm:spPr/>
    </dgm:pt>
    <dgm:pt modelId="{502FFF73-3F14-4111-9C16-F16EE0FA5376}" type="pres">
      <dgm:prSet presAssocID="{E24271FF-C1BB-443D-B415-D75598E9B829}" presName="hierChild5" presStyleCnt="0"/>
      <dgm:spPr/>
    </dgm:pt>
    <dgm:pt modelId="{570DAB6E-CC7E-4134-AD2D-E4A1E7B38179}" type="pres">
      <dgm:prSet presAssocID="{1069F80A-0054-430E-ABF5-9B2B073440BD}" presName="Name111" presStyleLbl="parChTrans1D4" presStyleIdx="6" presStyleCnt="10"/>
      <dgm:spPr>
        <a:custGeom>
          <a:avLst/>
          <a:gdLst/>
          <a:ahLst/>
          <a:cxnLst/>
          <a:rect l="0" t="0" r="0" b="0"/>
          <a:pathLst>
            <a:path>
              <a:moveTo>
                <a:pt x="563889" y="0"/>
              </a:moveTo>
              <a:lnTo>
                <a:pt x="563889" y="343561"/>
              </a:lnTo>
              <a:lnTo>
                <a:pt x="0" y="343561"/>
              </a:lnTo>
            </a:path>
          </a:pathLst>
        </a:custGeom>
      </dgm:spPr>
    </dgm:pt>
    <dgm:pt modelId="{07EF916F-FBF4-4E42-9928-A73BC6D63872}" type="pres">
      <dgm:prSet presAssocID="{E2686728-182B-4C7C-973B-3917825A2A6A}" presName="hierRoot3" presStyleCnt="0">
        <dgm:presLayoutVars>
          <dgm:hierBranch val="init"/>
        </dgm:presLayoutVars>
      </dgm:prSet>
      <dgm:spPr/>
    </dgm:pt>
    <dgm:pt modelId="{BC5D1FFC-45F1-44AC-8664-C723DDF7C1AE}" type="pres">
      <dgm:prSet presAssocID="{E2686728-182B-4C7C-973B-3917825A2A6A}" presName="rootComposite3" presStyleCnt="0"/>
      <dgm:spPr/>
    </dgm:pt>
    <dgm:pt modelId="{4DB521BA-3F02-4B81-8570-5B9BC8C77BDD}" type="pres">
      <dgm:prSet presAssocID="{E2686728-182B-4C7C-973B-3917825A2A6A}" presName="rootText3" presStyleLbl="asst3" presStyleIdx="1" presStyleCnt="3">
        <dgm:presLayoutVars>
          <dgm:chPref val="3"/>
        </dgm:presLayoutVars>
      </dgm:prSet>
      <dgm:spPr>
        <a:prstGeom prst="rect">
          <a:avLst/>
        </a:prstGeom>
      </dgm:spPr>
    </dgm:pt>
    <dgm:pt modelId="{36B1BB35-2392-460A-A1D2-AE6F748BC7AD}" type="pres">
      <dgm:prSet presAssocID="{E2686728-182B-4C7C-973B-3917825A2A6A}" presName="rootConnector3" presStyleLbl="asst3" presStyleIdx="1" presStyleCnt="3"/>
      <dgm:spPr/>
    </dgm:pt>
    <dgm:pt modelId="{ABCB476E-4EE7-4C75-8F7E-EBF1688638CF}" type="pres">
      <dgm:prSet presAssocID="{E2686728-182B-4C7C-973B-3917825A2A6A}" presName="hierChild6" presStyleCnt="0"/>
      <dgm:spPr/>
    </dgm:pt>
    <dgm:pt modelId="{FE9B54C4-0225-4392-B1D0-5A730329BAE8}" type="pres">
      <dgm:prSet presAssocID="{6D4430D2-9B8A-44E8-B288-56C356908C8D}" presName="Name37" presStyleLbl="parChTrans1D4" presStyleIdx="7" presStyleCnt="10"/>
      <dgm:spPr>
        <a:custGeom>
          <a:avLst/>
          <a:gdLst/>
          <a:ahLst/>
          <a:cxnLst/>
          <a:rect l="0" t="0" r="0" b="0"/>
          <a:pathLst>
            <a:path>
              <a:moveTo>
                <a:pt x="0" y="0"/>
              </a:moveTo>
              <a:lnTo>
                <a:pt x="0" y="935653"/>
              </a:lnTo>
              <a:lnTo>
                <a:pt x="130441" y="935653"/>
              </a:lnTo>
            </a:path>
          </a:pathLst>
        </a:custGeom>
      </dgm:spPr>
    </dgm:pt>
    <dgm:pt modelId="{7EEE9235-EE7B-42E4-9AC8-43D2E53AA95C}" type="pres">
      <dgm:prSet presAssocID="{DFC80985-1D2B-4377-8027-F5C1B648043B}" presName="hierRoot2" presStyleCnt="0">
        <dgm:presLayoutVars>
          <dgm:hierBranch val="init"/>
        </dgm:presLayoutVars>
      </dgm:prSet>
      <dgm:spPr/>
    </dgm:pt>
    <dgm:pt modelId="{10F73CF5-4E25-4C80-B155-7E76691D38EB}" type="pres">
      <dgm:prSet presAssocID="{DFC80985-1D2B-4377-8027-F5C1B648043B}" presName="rootComposite" presStyleCnt="0"/>
      <dgm:spPr/>
    </dgm:pt>
    <dgm:pt modelId="{CF0143C1-9913-45CF-ACCB-3B18ECA6B728}" type="pres">
      <dgm:prSet presAssocID="{DFC80985-1D2B-4377-8027-F5C1B648043B}" presName="rootText" presStyleLbl="node4" presStyleIdx="1" presStyleCnt="3" custLinFactY="58552" custLinFactNeighborX="2465" custLinFactNeighborY="100000">
        <dgm:presLayoutVars>
          <dgm:chPref val="3"/>
        </dgm:presLayoutVars>
      </dgm:prSet>
      <dgm:spPr>
        <a:prstGeom prst="rect">
          <a:avLst/>
        </a:prstGeom>
      </dgm:spPr>
    </dgm:pt>
    <dgm:pt modelId="{5D27B1CF-D4C4-4A1E-94C0-5A3C65294F78}" type="pres">
      <dgm:prSet presAssocID="{DFC80985-1D2B-4377-8027-F5C1B648043B}" presName="rootConnector" presStyleLbl="node4" presStyleIdx="1" presStyleCnt="3"/>
      <dgm:spPr/>
    </dgm:pt>
    <dgm:pt modelId="{5AB0B5FA-92F9-4221-8D8A-719D93CE1E34}" type="pres">
      <dgm:prSet presAssocID="{DFC80985-1D2B-4377-8027-F5C1B648043B}" presName="hierChild4" presStyleCnt="0"/>
      <dgm:spPr/>
    </dgm:pt>
    <dgm:pt modelId="{E0EFE65A-7EC9-4E37-929E-2785BB427F37}" type="pres">
      <dgm:prSet presAssocID="{DFC80985-1D2B-4377-8027-F5C1B648043B}" presName="hierChild5" presStyleCnt="0"/>
      <dgm:spPr/>
    </dgm:pt>
    <dgm:pt modelId="{938AECC6-3961-463A-B870-26738A8A815F}" type="pres">
      <dgm:prSet presAssocID="{E2686728-182B-4C7C-973B-3917825A2A6A}" presName="hierChild7" presStyleCnt="0"/>
      <dgm:spPr/>
    </dgm:pt>
    <dgm:pt modelId="{670EB772-E6CE-4E73-B6D0-E33B931C978F}" type="pres">
      <dgm:prSet presAssocID="{F00E171D-9862-4B58-9E32-7E6654C6357D}" presName="Name111" presStyleLbl="parChTrans1D4" presStyleIdx="8" presStyleCnt="10"/>
      <dgm:spPr>
        <a:custGeom>
          <a:avLst/>
          <a:gdLst/>
          <a:ahLst/>
          <a:cxnLst/>
          <a:rect l="0" t="0" r="0" b="0"/>
          <a:pathLst>
            <a:path>
              <a:moveTo>
                <a:pt x="45720" y="0"/>
              </a:moveTo>
              <a:lnTo>
                <a:pt x="45720" y="343561"/>
              </a:lnTo>
              <a:lnTo>
                <a:pt x="124141" y="343561"/>
              </a:lnTo>
            </a:path>
          </a:pathLst>
        </a:custGeom>
      </dgm:spPr>
    </dgm:pt>
    <dgm:pt modelId="{506E7512-6DCA-4001-B888-A3F40F3339CE}" type="pres">
      <dgm:prSet presAssocID="{D8DD99B2-8942-4FC7-9426-6A026CD5555D}" presName="hierRoot3" presStyleCnt="0">
        <dgm:presLayoutVars>
          <dgm:hierBranch val="init"/>
        </dgm:presLayoutVars>
      </dgm:prSet>
      <dgm:spPr/>
    </dgm:pt>
    <dgm:pt modelId="{4BAD3C1D-7D14-43E4-9A20-FB969EA2DF8D}" type="pres">
      <dgm:prSet presAssocID="{D8DD99B2-8942-4FC7-9426-6A026CD5555D}" presName="rootComposite3" presStyleCnt="0"/>
      <dgm:spPr/>
    </dgm:pt>
    <dgm:pt modelId="{534B5D1C-5E9C-4E81-8DC5-FFD43BEAB73D}" type="pres">
      <dgm:prSet presAssocID="{D8DD99B2-8942-4FC7-9426-6A026CD5555D}" presName="rootText3" presStyleLbl="asst3" presStyleIdx="2" presStyleCnt="3">
        <dgm:presLayoutVars>
          <dgm:chPref val="3"/>
        </dgm:presLayoutVars>
      </dgm:prSet>
      <dgm:spPr>
        <a:prstGeom prst="rect">
          <a:avLst/>
        </a:prstGeom>
      </dgm:spPr>
    </dgm:pt>
    <dgm:pt modelId="{6ECDF9F7-6314-45D0-8F87-95FD03E1515A}" type="pres">
      <dgm:prSet presAssocID="{D8DD99B2-8942-4FC7-9426-6A026CD5555D}" presName="rootConnector3" presStyleLbl="asst3" presStyleIdx="2" presStyleCnt="3"/>
      <dgm:spPr/>
    </dgm:pt>
    <dgm:pt modelId="{03F6DF07-2B35-4F84-A0B5-91314603B6D4}" type="pres">
      <dgm:prSet presAssocID="{D8DD99B2-8942-4FC7-9426-6A026CD5555D}" presName="hierChild6" presStyleCnt="0"/>
      <dgm:spPr/>
    </dgm:pt>
    <dgm:pt modelId="{C5504A64-5744-45D2-8802-4458A01FDAAB}" type="pres">
      <dgm:prSet presAssocID="{791B71F8-50F4-43D7-911D-0DB7F927028D}" presName="Name37" presStyleLbl="parChTrans1D4" presStyleIdx="9" presStyleCnt="10"/>
      <dgm:spPr>
        <a:custGeom>
          <a:avLst/>
          <a:gdLst/>
          <a:ahLst/>
          <a:cxnLst/>
          <a:rect l="0" t="0" r="0" b="0"/>
          <a:pathLst>
            <a:path>
              <a:moveTo>
                <a:pt x="45720" y="0"/>
              </a:moveTo>
              <a:lnTo>
                <a:pt x="45720" y="953749"/>
              </a:lnTo>
              <a:lnTo>
                <a:pt x="129817" y="953749"/>
              </a:lnTo>
            </a:path>
          </a:pathLst>
        </a:custGeom>
      </dgm:spPr>
    </dgm:pt>
    <dgm:pt modelId="{FED84E5F-9F79-4B28-A578-3446CDCF54E7}" type="pres">
      <dgm:prSet presAssocID="{C42198D6-0DCF-4C76-A36D-2611BEE7925F}" presName="hierRoot2" presStyleCnt="0">
        <dgm:presLayoutVars>
          <dgm:hierBranch val="init"/>
        </dgm:presLayoutVars>
      </dgm:prSet>
      <dgm:spPr/>
    </dgm:pt>
    <dgm:pt modelId="{EB9ED645-2EBA-42DB-8817-029F45EFCEAF}" type="pres">
      <dgm:prSet presAssocID="{C42198D6-0DCF-4C76-A36D-2611BEE7925F}" presName="rootComposite" presStyleCnt="0"/>
      <dgm:spPr/>
    </dgm:pt>
    <dgm:pt modelId="{EFD24902-E129-41BA-B2A1-0153B6B18449}" type="pres">
      <dgm:prSet presAssocID="{C42198D6-0DCF-4C76-A36D-2611BEE7925F}" presName="rootText" presStyleLbl="node4" presStyleIdx="2" presStyleCnt="3" custLinFactY="63398" custLinFactNeighborX="-3740" custLinFactNeighborY="100000">
        <dgm:presLayoutVars>
          <dgm:chPref val="3"/>
        </dgm:presLayoutVars>
      </dgm:prSet>
      <dgm:spPr>
        <a:prstGeom prst="rect">
          <a:avLst/>
        </a:prstGeom>
      </dgm:spPr>
    </dgm:pt>
    <dgm:pt modelId="{DEEEE32E-B908-4E7A-A801-C54C1CA663A3}" type="pres">
      <dgm:prSet presAssocID="{C42198D6-0DCF-4C76-A36D-2611BEE7925F}" presName="rootConnector" presStyleLbl="node4" presStyleIdx="2" presStyleCnt="3"/>
      <dgm:spPr/>
    </dgm:pt>
    <dgm:pt modelId="{1F7E2E95-2BB1-4BA7-897C-FC878F0EC3EB}" type="pres">
      <dgm:prSet presAssocID="{C42198D6-0DCF-4C76-A36D-2611BEE7925F}" presName="hierChild4" presStyleCnt="0"/>
      <dgm:spPr/>
    </dgm:pt>
    <dgm:pt modelId="{C6D4CC98-7404-452B-80A6-2B363B4C6750}" type="pres">
      <dgm:prSet presAssocID="{C42198D6-0DCF-4C76-A36D-2611BEE7925F}" presName="hierChild5" presStyleCnt="0"/>
      <dgm:spPr/>
    </dgm:pt>
    <dgm:pt modelId="{24BED6DA-511B-4D05-9E50-35D47DC33F93}" type="pres">
      <dgm:prSet presAssocID="{D8DD99B2-8942-4FC7-9426-6A026CD5555D}" presName="hierChild7" presStyleCnt="0"/>
      <dgm:spPr/>
    </dgm:pt>
    <dgm:pt modelId="{5356D207-1136-400A-AD99-F614B3545A1F}" type="pres">
      <dgm:prSet presAssocID="{A1A37367-670C-4A76-A54B-9D50B46A601E}" presName="hierChild5" presStyleCnt="0"/>
      <dgm:spPr/>
    </dgm:pt>
    <dgm:pt modelId="{2D3BCDF1-BA1A-41E6-987A-5550763B1FC5}" type="pres">
      <dgm:prSet presAssocID="{3FCA5361-C3B5-4DFC-A9D5-3843DCFF5199}" presName="hierChild3" presStyleCnt="0"/>
      <dgm:spPr/>
    </dgm:pt>
  </dgm:ptLst>
  <dgm:cxnLst>
    <dgm:cxn modelId="{C63F210C-EBE8-4E55-840A-D3A3ECA62CB8}" srcId="{3FCA5361-C3B5-4DFC-A9D5-3843DCFF5199}" destId="{557760C5-E346-413C-9EDF-9D2F831E7338}" srcOrd="0" destOrd="0" parTransId="{B28BF6F5-3E5B-4277-9035-6B6AA160A6BF}" sibTransId="{07BCE7F0-6346-41F6-9DAF-69873222D0A2}"/>
    <dgm:cxn modelId="{3234530C-7BCA-43C7-8C46-F0DE6AE4A89D}" srcId="{E24271FF-C1BB-443D-B415-D75598E9B829}" destId="{D8DD99B2-8942-4FC7-9426-6A026CD5555D}" srcOrd="1" destOrd="0" parTransId="{F00E171D-9862-4B58-9E32-7E6654C6357D}" sibTransId="{816666FA-99EA-45D7-9BE4-B0E34DEB5042}"/>
    <dgm:cxn modelId="{4633ED12-AC7A-4C6C-9A48-81F3EC812125}" srcId="{557760C5-E346-413C-9EDF-9D2F831E7338}" destId="{88566361-AC43-4B67-B838-28A03F29BE8B}" srcOrd="1" destOrd="0" parTransId="{E3407291-EB09-4425-8364-442794D04376}" sibTransId="{AFA08EDF-DB3C-435B-8772-27A59669E351}"/>
    <dgm:cxn modelId="{0B5F1115-8384-48F8-A8F0-1F184DCB2B7E}" srcId="{88566361-AC43-4B67-B838-28A03F29BE8B}" destId="{3DCBD841-47F8-4333-9653-FBCEDC5E8FAE}" srcOrd="0" destOrd="0" parTransId="{AEE0091F-9401-4447-ABDA-7D2DB0B9AB54}" sibTransId="{5C80B753-A35B-4E73-9BAB-96359E2E3C9F}"/>
    <dgm:cxn modelId="{60962116-BD39-43F0-A596-37C948ACDAA8}" type="presOf" srcId="{3F5F9E57-8B42-46AE-9F54-4417F2B0D1C9}" destId="{D8913197-4847-482B-ADF6-8740677CBEAB}" srcOrd="1" destOrd="0" presId="urn:microsoft.com/office/officeart/2005/8/layout/orgChart1"/>
    <dgm:cxn modelId="{21DF7223-EE1F-4D5B-8A26-422083E8FF72}" type="presOf" srcId="{DFC80985-1D2B-4377-8027-F5C1B648043B}" destId="{CF0143C1-9913-45CF-ACCB-3B18ECA6B728}" srcOrd="0" destOrd="0" presId="urn:microsoft.com/office/officeart/2005/8/layout/orgChart1"/>
    <dgm:cxn modelId="{AE371B25-5554-45EC-BCE0-B8A6A71E6183}" type="presOf" srcId="{AEE0091F-9401-4447-ABDA-7D2DB0B9AB54}" destId="{03B9016C-A778-4D06-882B-503E8758BE74}" srcOrd="0" destOrd="0" presId="urn:microsoft.com/office/officeart/2005/8/layout/orgChart1"/>
    <dgm:cxn modelId="{2D9E2F25-A998-4A67-B3A7-ADF8B53B3BF4}" type="presOf" srcId="{57110CC8-27BF-4450-97A5-E799DF0176E9}" destId="{F375ED2A-014B-4880-ABF8-18375D198420}" srcOrd="0" destOrd="0" presId="urn:microsoft.com/office/officeart/2005/8/layout/orgChart1"/>
    <dgm:cxn modelId="{E1953C27-600E-4189-981C-B7458B242B51}" type="presOf" srcId="{F6006CD3-52F6-48F9-94FD-5D56B319FD3D}" destId="{57C72E04-B0D7-47DD-88C5-90DF8B1B1D56}" srcOrd="0" destOrd="0" presId="urn:microsoft.com/office/officeart/2005/8/layout/orgChart1"/>
    <dgm:cxn modelId="{CF33C327-A5CD-4F5A-A059-0834C3BF75C0}" type="presOf" srcId="{D8DD99B2-8942-4FC7-9426-6A026CD5555D}" destId="{534B5D1C-5E9C-4E81-8DC5-FFD43BEAB73D}" srcOrd="0" destOrd="0" presId="urn:microsoft.com/office/officeart/2005/8/layout/orgChart1"/>
    <dgm:cxn modelId="{839AAA2A-BC7B-4A48-9241-58CFC6363AD5}" srcId="{EA0813D3-C28D-49A7-BA6E-7E4B2FDC2236}" destId="{3FCA5361-C3B5-4DFC-A9D5-3843DCFF5199}" srcOrd="0" destOrd="0" parTransId="{7E6727F1-871B-47C2-A6E3-5A0D684F0942}" sibTransId="{39B219EB-0FED-44ED-BF43-75FB3718A06D}"/>
    <dgm:cxn modelId="{0203282B-564F-41E7-92AC-C30167D92C18}" type="presOf" srcId="{E3407291-EB09-4425-8364-442794D04376}" destId="{CBABC52C-6F21-4AB9-9EBB-9D3E9557FE42}" srcOrd="0" destOrd="0" presId="urn:microsoft.com/office/officeart/2005/8/layout/orgChart1"/>
    <dgm:cxn modelId="{E6CBA22B-7E3C-48A5-B02B-4BF76EED8F0C}" type="presOf" srcId="{B28BF6F5-3E5B-4277-9035-6B6AA160A6BF}" destId="{0AACB676-0EF7-47FD-BA0F-CF6B7A09FDC7}" srcOrd="0" destOrd="0" presId="urn:microsoft.com/office/officeart/2005/8/layout/orgChart1"/>
    <dgm:cxn modelId="{13381834-23D7-4D67-A7E1-0F307D5BF2D9}" type="presOf" srcId="{55C55D50-A777-433A-91D6-2A0621E75282}" destId="{E2D52745-BDA9-4FF8-8FE0-13D7197ECBA2}" srcOrd="0" destOrd="0" presId="urn:microsoft.com/office/officeart/2005/8/layout/orgChart1"/>
    <dgm:cxn modelId="{E52B8737-0863-4612-BFBE-00BD94C502E3}" type="presOf" srcId="{DFC80985-1D2B-4377-8027-F5C1B648043B}" destId="{5D27B1CF-D4C4-4A1E-94C0-5A3C65294F78}" srcOrd="1" destOrd="0" presId="urn:microsoft.com/office/officeart/2005/8/layout/orgChart1"/>
    <dgm:cxn modelId="{8BFD053B-BBE9-40B9-87D6-D1C865A06EE6}" type="presOf" srcId="{88566361-AC43-4B67-B838-28A03F29BE8B}" destId="{0958952A-7689-4D5F-B517-21DC7D5D0044}" srcOrd="1" destOrd="0" presId="urn:microsoft.com/office/officeart/2005/8/layout/orgChart1"/>
    <dgm:cxn modelId="{A08CED3B-FEF9-4F27-9143-AD28358915D1}" type="presOf" srcId="{3FCA5361-C3B5-4DFC-A9D5-3843DCFF5199}" destId="{C0369178-FCA6-4FEE-AA5F-78B84FDDB5C5}" srcOrd="0" destOrd="0" presId="urn:microsoft.com/office/officeart/2005/8/layout/orgChart1"/>
    <dgm:cxn modelId="{91AECF3E-6870-4F40-9ABE-EE2D85538F9A}" srcId="{D8DD99B2-8942-4FC7-9426-6A026CD5555D}" destId="{C42198D6-0DCF-4C76-A36D-2611BEE7925F}" srcOrd="0" destOrd="0" parTransId="{791B71F8-50F4-43D7-911D-0DB7F927028D}" sibTransId="{0EF8CCEC-0111-4A70-9BCE-A7B14EAB38D6}"/>
    <dgm:cxn modelId="{50BE0E5C-A6F5-477B-8970-C5DEC2B1F35D}" srcId="{3DCBD841-47F8-4333-9653-FBCEDC5E8FAE}" destId="{5B3D43C6-8B67-42FA-A9AC-FC68E0C8080E}" srcOrd="1" destOrd="0" parTransId="{94278232-EDEA-4A4D-B34A-19C1D242F14A}" sibTransId="{E60B1274-66C3-496A-B4E8-D5CDF058C7AE}"/>
    <dgm:cxn modelId="{15953860-09BF-4D99-A639-744620249750}" type="presOf" srcId="{C7E432FA-ACB1-49FE-94B6-63EF4547857D}" destId="{012A3C45-C445-4106-A41C-D3EAD18EDEEE}" srcOrd="0" destOrd="0" presId="urn:microsoft.com/office/officeart/2005/8/layout/orgChart1"/>
    <dgm:cxn modelId="{E3C1AF63-59A7-4991-AF78-76C138D8FCDF}" type="presOf" srcId="{94278232-EDEA-4A4D-B34A-19C1D242F14A}" destId="{00311B55-A199-4B5C-B27A-2B085CD6421D}" srcOrd="0" destOrd="0" presId="urn:microsoft.com/office/officeart/2005/8/layout/orgChart1"/>
    <dgm:cxn modelId="{36025E64-6FEE-416A-893F-3E194D60E9C7}" type="presOf" srcId="{A1A37367-670C-4A76-A54B-9D50B46A601E}" destId="{06911E45-83A5-4CAF-8BC7-F5E3CB21F1C3}" srcOrd="1" destOrd="0" presId="urn:microsoft.com/office/officeart/2005/8/layout/orgChart1"/>
    <dgm:cxn modelId="{BF2B2365-195D-4E31-96D6-FFA460FE6D52}" type="presOf" srcId="{E2686728-182B-4C7C-973B-3917825A2A6A}" destId="{4DB521BA-3F02-4B81-8570-5B9BC8C77BDD}" srcOrd="0" destOrd="0" presId="urn:microsoft.com/office/officeart/2005/8/layout/orgChart1"/>
    <dgm:cxn modelId="{0B98E549-3034-47C4-B7D4-E2E322FE0FD6}" type="presOf" srcId="{C42198D6-0DCF-4C76-A36D-2611BEE7925F}" destId="{EFD24902-E129-41BA-B2A1-0153B6B18449}" srcOrd="0" destOrd="0" presId="urn:microsoft.com/office/officeart/2005/8/layout/orgChart1"/>
    <dgm:cxn modelId="{9C487A4B-0DAE-450F-9BF0-7CDF7CEAD85B}" srcId="{557760C5-E346-413C-9EDF-9D2F831E7338}" destId="{62662028-2D73-45AC-BCEC-7D6EC0960D48}" srcOrd="0" destOrd="0" parTransId="{99305501-162F-4638-997A-E933A220C38D}" sibTransId="{CD40F3F0-3684-4B00-BEE9-FFC72F92A58C}"/>
    <dgm:cxn modelId="{77B7256D-DB4E-4FC8-9DC7-6AC67F7E67AE}" srcId="{E24271FF-C1BB-443D-B415-D75598E9B829}" destId="{E2686728-182B-4C7C-973B-3917825A2A6A}" srcOrd="0" destOrd="0" parTransId="{1069F80A-0054-430E-ABF5-9B2B073440BD}" sibTransId="{24251B95-5261-4FC5-BC51-41DCB8D26CD3}"/>
    <dgm:cxn modelId="{AD40164E-7F01-408F-AE7F-D340AFA3FC73}" type="presOf" srcId="{A1A37367-670C-4A76-A54B-9D50B46A601E}" destId="{4649CACF-D639-4726-A964-0B89C1C3F6D4}" srcOrd="0" destOrd="0" presId="urn:microsoft.com/office/officeart/2005/8/layout/orgChart1"/>
    <dgm:cxn modelId="{B3EA5D4E-2E23-4434-8E21-59C34800C445}" type="presOf" srcId="{5B3D43C6-8B67-42FA-A9AC-FC68E0C8080E}" destId="{D1AEEF06-865C-4397-8D60-B97B04C2AA68}" srcOrd="1" destOrd="0" presId="urn:microsoft.com/office/officeart/2005/8/layout/orgChart1"/>
    <dgm:cxn modelId="{0740ED51-E449-404E-8E67-3D70F65C4DF4}" type="presOf" srcId="{BC48813B-6F42-4756-9ACB-FC174A96E6C4}" destId="{2256E187-EAE3-4056-B21B-938D6EDCE2E2}" srcOrd="0" destOrd="0" presId="urn:microsoft.com/office/officeart/2005/8/layout/orgChart1"/>
    <dgm:cxn modelId="{F05FD954-E6E3-4FF6-A4C5-21A1003F94A6}" type="presOf" srcId="{62662028-2D73-45AC-BCEC-7D6EC0960D48}" destId="{1D080D83-BB03-4250-A736-BCEF89545CBF}" srcOrd="1" destOrd="0" presId="urn:microsoft.com/office/officeart/2005/8/layout/orgChart1"/>
    <dgm:cxn modelId="{750E6C55-8D96-4C40-957C-803DF0958B00}" srcId="{3FCA5361-C3B5-4DFC-A9D5-3843DCFF5199}" destId="{A1A37367-670C-4A76-A54B-9D50B46A601E}" srcOrd="1" destOrd="0" parTransId="{D997A7A0-2AD4-4671-A20F-93E72F05C5E0}" sibTransId="{51326839-4651-41FF-A9F4-D215007E1EFB}"/>
    <dgm:cxn modelId="{878F7483-0D59-4AD7-9AE6-0B9E3FB59F33}" type="presOf" srcId="{62662028-2D73-45AC-BCEC-7D6EC0960D48}" destId="{B61F5763-0D3D-41A3-97BE-0C94B0C97243}" srcOrd="0" destOrd="0" presId="urn:microsoft.com/office/officeart/2005/8/layout/orgChart1"/>
    <dgm:cxn modelId="{B164E487-01ED-40C9-A4CF-B8D846501624}" type="presOf" srcId="{90FE96F3-D59E-47DB-9FDD-6DBD9C95536D}" destId="{7C805AC0-9729-462B-B556-1DCB7FBEA446}" srcOrd="0" destOrd="0" presId="urn:microsoft.com/office/officeart/2005/8/layout/orgChart1"/>
    <dgm:cxn modelId="{FA54D992-9083-472C-B46A-452572602CFD}" type="presOf" srcId="{6D4430D2-9B8A-44E8-B288-56C356908C8D}" destId="{FE9B54C4-0225-4392-B1D0-5A730329BAE8}" srcOrd="0" destOrd="0" presId="urn:microsoft.com/office/officeart/2005/8/layout/orgChart1"/>
    <dgm:cxn modelId="{A03B0A93-780D-43C0-8DCA-F660A1A08E5C}" srcId="{DE287AA0-8342-4FA4-B286-C173CFB05093}" destId="{F6006CD3-52F6-48F9-94FD-5D56B319FD3D}" srcOrd="0" destOrd="0" parTransId="{90FE96F3-D59E-47DB-9FDD-6DBD9C95536D}" sibTransId="{AB43F6D7-46FE-44F0-8D2D-F3F0A7FFEBCE}"/>
    <dgm:cxn modelId="{A9424D94-A4C2-461E-9DDB-B906DAB4B39E}" type="presOf" srcId="{DE287AA0-8342-4FA4-B286-C173CFB05093}" destId="{26AF6E33-AB55-41F7-B533-F0E2EB17E5A1}" srcOrd="1" destOrd="0" presId="urn:microsoft.com/office/officeart/2005/8/layout/orgChart1"/>
    <dgm:cxn modelId="{678B1197-8888-45C6-BCB3-C3960F6D65BA}" type="presOf" srcId="{3FCA5361-C3B5-4DFC-A9D5-3843DCFF5199}" destId="{E522F336-EB26-41CE-A1C3-1473BF54CD8C}" srcOrd="1" destOrd="0" presId="urn:microsoft.com/office/officeart/2005/8/layout/orgChart1"/>
    <dgm:cxn modelId="{17AAE097-F669-45FF-9BEB-E7D832470CE9}" srcId="{62662028-2D73-45AC-BCEC-7D6EC0960D48}" destId="{3F5F9E57-8B42-46AE-9F54-4417F2B0D1C9}" srcOrd="0" destOrd="0" parTransId="{57110CC8-27BF-4450-97A5-E799DF0176E9}" sibTransId="{D0E41E6F-732B-4632-A46A-56DCF5C8D1B2}"/>
    <dgm:cxn modelId="{3B1F289A-AA7D-48D2-AEE2-DEB01344F3A5}" type="presOf" srcId="{3DCBD841-47F8-4333-9653-FBCEDC5E8FAE}" destId="{44837A6F-7186-4AE0-A18A-7F857F9632BF}" srcOrd="1" destOrd="0" presId="urn:microsoft.com/office/officeart/2005/8/layout/orgChart1"/>
    <dgm:cxn modelId="{56B36A9B-E7F4-4FAD-8B1E-39C211B0503C}" srcId="{A1A37367-670C-4A76-A54B-9D50B46A601E}" destId="{E24271FF-C1BB-443D-B415-D75598E9B829}" srcOrd="0" destOrd="0" parTransId="{DFD2C9FD-512F-4C6E-990A-C2811D26A594}" sibTransId="{D7FCD7D3-6549-4318-A835-8A9E57135902}"/>
    <dgm:cxn modelId="{5284BD9B-975C-40D5-AEDE-175BA02916FB}" srcId="{5B3D43C6-8B67-42FA-A9AC-FC68E0C8080E}" destId="{BC48813B-6F42-4756-9ACB-FC174A96E6C4}" srcOrd="0" destOrd="0" parTransId="{55C55D50-A777-433A-91D6-2A0621E75282}" sibTransId="{30B35154-D83C-4C6A-A6EE-69A89204B3EF}"/>
    <dgm:cxn modelId="{D1EA039F-AD00-4703-80DB-25350315F6FD}" type="presOf" srcId="{88566361-AC43-4B67-B838-28A03F29BE8B}" destId="{0D9C9B84-7DC6-450C-9352-EECE69AA0344}" srcOrd="0" destOrd="0" presId="urn:microsoft.com/office/officeart/2005/8/layout/orgChart1"/>
    <dgm:cxn modelId="{E63F229F-0698-4FE6-8F53-1A56DF4B0F11}" type="presOf" srcId="{557760C5-E346-413C-9EDF-9D2F831E7338}" destId="{68550410-554C-4DD2-9C44-F111DA2173D4}" srcOrd="0" destOrd="0" presId="urn:microsoft.com/office/officeart/2005/8/layout/orgChart1"/>
    <dgm:cxn modelId="{6879E5A3-3A51-4D14-B569-791BFA7EEF8D}" type="presOf" srcId="{3F5F9E57-8B42-46AE-9F54-4417F2B0D1C9}" destId="{6088C9A2-D29D-433E-AA58-FB008B99D5F2}" srcOrd="0" destOrd="0" presId="urn:microsoft.com/office/officeart/2005/8/layout/orgChart1"/>
    <dgm:cxn modelId="{C97B8BA4-83AB-43F4-8A79-FA5DB015913C}" type="presOf" srcId="{C42198D6-0DCF-4C76-A36D-2611BEE7925F}" destId="{DEEEE32E-B908-4E7A-A801-C54C1CA663A3}" srcOrd="1" destOrd="0" presId="urn:microsoft.com/office/officeart/2005/8/layout/orgChart1"/>
    <dgm:cxn modelId="{BD7182A6-D1E0-481E-9A65-2745126B6C4F}" type="presOf" srcId="{557760C5-E346-413C-9EDF-9D2F831E7338}" destId="{200FA9C4-2180-426C-887F-A9E36813B563}" srcOrd="1" destOrd="0" presId="urn:microsoft.com/office/officeart/2005/8/layout/orgChart1"/>
    <dgm:cxn modelId="{265DAEA7-7EC5-4F43-84B3-A69005C7A1DC}" type="presOf" srcId="{E24271FF-C1BB-443D-B415-D75598E9B829}" destId="{E1B9F016-E774-44CF-9653-3B2EDBD1898B}" srcOrd="0" destOrd="0" presId="urn:microsoft.com/office/officeart/2005/8/layout/orgChart1"/>
    <dgm:cxn modelId="{DF1A5EB0-6185-409F-88B7-9EB6524C98E7}" type="presOf" srcId="{EA0813D3-C28D-49A7-BA6E-7E4B2FDC2236}" destId="{94027367-F023-4AEB-AFAF-50FBEA16B7D4}" srcOrd="0" destOrd="0" presId="urn:microsoft.com/office/officeart/2005/8/layout/orgChart1"/>
    <dgm:cxn modelId="{48FB6AB8-7F3A-4745-9418-3862F979A10D}" type="presOf" srcId="{F00E171D-9862-4B58-9E32-7E6654C6357D}" destId="{670EB772-E6CE-4E73-B6D0-E33B931C978F}" srcOrd="0" destOrd="0" presId="urn:microsoft.com/office/officeart/2005/8/layout/orgChart1"/>
    <dgm:cxn modelId="{16CB83BB-A859-4F0A-A89E-91B4FCDFBABB}" type="presOf" srcId="{DFD2C9FD-512F-4C6E-990A-C2811D26A594}" destId="{02B6E3BC-78F2-49B4-8822-CB50B1E93E26}" srcOrd="0" destOrd="0" presId="urn:microsoft.com/office/officeart/2005/8/layout/orgChart1"/>
    <dgm:cxn modelId="{9FC1BABB-4B88-4FE9-AE7F-2F4B3ACE5C55}" type="presOf" srcId="{DE287AA0-8342-4FA4-B286-C173CFB05093}" destId="{CC15270B-26F1-4DC9-8BF1-82B23FCABA1F}" srcOrd="0" destOrd="0" presId="urn:microsoft.com/office/officeart/2005/8/layout/orgChart1"/>
    <dgm:cxn modelId="{746B5CBC-6E2D-4392-8FC3-A531F6C51366}" type="presOf" srcId="{1069F80A-0054-430E-ABF5-9B2B073440BD}" destId="{570DAB6E-CC7E-4134-AD2D-E4A1E7B38179}" srcOrd="0" destOrd="0" presId="urn:microsoft.com/office/officeart/2005/8/layout/orgChart1"/>
    <dgm:cxn modelId="{88EBBDC1-FA80-421F-A655-A869FA323F87}" type="presOf" srcId="{E24271FF-C1BB-443D-B415-D75598E9B829}" destId="{8A1DAC98-8B50-4C57-9068-7612C41DB3BE}" srcOrd="1" destOrd="0" presId="urn:microsoft.com/office/officeart/2005/8/layout/orgChart1"/>
    <dgm:cxn modelId="{4AB518C2-1A02-44A9-8298-443BD08BA3C9}" type="presOf" srcId="{F6006CD3-52F6-48F9-94FD-5D56B319FD3D}" destId="{9845FE9F-727C-4025-BA68-11725C47CD1C}" srcOrd="1" destOrd="0" presId="urn:microsoft.com/office/officeart/2005/8/layout/orgChart1"/>
    <dgm:cxn modelId="{3365F2C3-C0F5-4C3F-B92B-1A6C0137BFD1}" srcId="{3DCBD841-47F8-4333-9653-FBCEDC5E8FAE}" destId="{DE287AA0-8342-4FA4-B286-C173CFB05093}" srcOrd="0" destOrd="0" parTransId="{C7E432FA-ACB1-49FE-94B6-63EF4547857D}" sibTransId="{D3792982-9F6B-409F-AF86-77B253D42D26}"/>
    <dgm:cxn modelId="{6858BCCB-64D8-4699-BAB8-8EF33536F9C8}" type="presOf" srcId="{99305501-162F-4638-997A-E933A220C38D}" destId="{9C0FB3B9-EB91-439B-9190-361532B793CE}" srcOrd="0" destOrd="0" presId="urn:microsoft.com/office/officeart/2005/8/layout/orgChart1"/>
    <dgm:cxn modelId="{376713CC-8DC9-4A70-9385-97FAB9EF4D7A}" type="presOf" srcId="{D8DD99B2-8942-4FC7-9426-6A026CD5555D}" destId="{6ECDF9F7-6314-45D0-8F87-95FD03E1515A}" srcOrd="1" destOrd="0" presId="urn:microsoft.com/office/officeart/2005/8/layout/orgChart1"/>
    <dgm:cxn modelId="{1E3040D3-B335-425C-97DC-0E91CF259310}" type="presOf" srcId="{D997A7A0-2AD4-4671-A20F-93E72F05C5E0}" destId="{D34D98C3-73B2-4D8E-A6CF-AA52D4ADDE91}" srcOrd="0" destOrd="0" presId="urn:microsoft.com/office/officeart/2005/8/layout/orgChart1"/>
    <dgm:cxn modelId="{02465DDD-AA4E-4CF6-99D6-08479882D8A4}" type="presOf" srcId="{5B3D43C6-8B67-42FA-A9AC-FC68E0C8080E}" destId="{05C92D30-63FE-4607-9439-18C26BA44E6E}" srcOrd="0" destOrd="0" presId="urn:microsoft.com/office/officeart/2005/8/layout/orgChart1"/>
    <dgm:cxn modelId="{E8770FE3-598D-4813-A0A7-371B3E559504}" type="presOf" srcId="{E2686728-182B-4C7C-973B-3917825A2A6A}" destId="{36B1BB35-2392-460A-A1D2-AE6F748BC7AD}" srcOrd="1" destOrd="0" presId="urn:microsoft.com/office/officeart/2005/8/layout/orgChart1"/>
    <dgm:cxn modelId="{C9297EEE-4B3B-42F5-AE02-270FF1F9F8C8}" srcId="{E2686728-182B-4C7C-973B-3917825A2A6A}" destId="{DFC80985-1D2B-4377-8027-F5C1B648043B}" srcOrd="0" destOrd="0" parTransId="{6D4430D2-9B8A-44E8-B288-56C356908C8D}" sibTransId="{13C9FF48-003E-4A69-902A-F0B22FCC90A6}"/>
    <dgm:cxn modelId="{AF17E2F4-50AD-4A2B-9A61-5DBAB0150EE6}" type="presOf" srcId="{3DCBD841-47F8-4333-9653-FBCEDC5E8FAE}" destId="{4F59B525-611E-4D77-B1BA-1947BB12588F}" srcOrd="0" destOrd="0" presId="urn:microsoft.com/office/officeart/2005/8/layout/orgChart1"/>
    <dgm:cxn modelId="{B6D04BF6-BD85-4501-8F4C-2FDE4A6761BF}" type="presOf" srcId="{BC48813B-6F42-4756-9ACB-FC174A96E6C4}" destId="{CAD4619A-5D2D-482A-B827-E4D6276855A2}" srcOrd="1" destOrd="0" presId="urn:microsoft.com/office/officeart/2005/8/layout/orgChart1"/>
    <dgm:cxn modelId="{2B9EACF7-E7E8-46DC-A383-3F95DD921B31}" type="presOf" srcId="{791B71F8-50F4-43D7-911D-0DB7F927028D}" destId="{C5504A64-5744-45D2-8802-4458A01FDAAB}" srcOrd="0" destOrd="0" presId="urn:microsoft.com/office/officeart/2005/8/layout/orgChart1"/>
    <dgm:cxn modelId="{857B4B36-1B67-4AB1-9913-6A14FB741AD1}" type="presParOf" srcId="{94027367-F023-4AEB-AFAF-50FBEA16B7D4}" destId="{73A37948-67CB-469E-BDEC-848EAA1C59E2}" srcOrd="0" destOrd="0" presId="urn:microsoft.com/office/officeart/2005/8/layout/orgChart1"/>
    <dgm:cxn modelId="{438E454E-8DA2-49B4-AB0A-CDA0BE3D3A0F}" type="presParOf" srcId="{73A37948-67CB-469E-BDEC-848EAA1C59E2}" destId="{428BA9DE-60FF-4DBA-AB8D-298BF26071E0}" srcOrd="0" destOrd="0" presId="urn:microsoft.com/office/officeart/2005/8/layout/orgChart1"/>
    <dgm:cxn modelId="{08E8DDAD-38D3-4A47-BD7E-0CBCEDB4C9B8}" type="presParOf" srcId="{428BA9DE-60FF-4DBA-AB8D-298BF26071E0}" destId="{C0369178-FCA6-4FEE-AA5F-78B84FDDB5C5}" srcOrd="0" destOrd="0" presId="urn:microsoft.com/office/officeart/2005/8/layout/orgChart1"/>
    <dgm:cxn modelId="{1244F4A3-F8AA-48AE-A472-A999B34B78C2}" type="presParOf" srcId="{428BA9DE-60FF-4DBA-AB8D-298BF26071E0}" destId="{E522F336-EB26-41CE-A1C3-1473BF54CD8C}" srcOrd="1" destOrd="0" presId="urn:microsoft.com/office/officeart/2005/8/layout/orgChart1"/>
    <dgm:cxn modelId="{6C3EDA39-D320-4B6D-8751-147E70DA9F75}" type="presParOf" srcId="{73A37948-67CB-469E-BDEC-848EAA1C59E2}" destId="{25B0081D-9300-4B9C-814E-F9A2AA33FA7F}" srcOrd="1" destOrd="0" presId="urn:microsoft.com/office/officeart/2005/8/layout/orgChart1"/>
    <dgm:cxn modelId="{9757818A-28B4-45E4-ADBB-8F0FFC66B7CC}" type="presParOf" srcId="{25B0081D-9300-4B9C-814E-F9A2AA33FA7F}" destId="{0AACB676-0EF7-47FD-BA0F-CF6B7A09FDC7}" srcOrd="0" destOrd="0" presId="urn:microsoft.com/office/officeart/2005/8/layout/orgChart1"/>
    <dgm:cxn modelId="{469FD22C-6557-4185-9C39-41226DBD1FEC}" type="presParOf" srcId="{25B0081D-9300-4B9C-814E-F9A2AA33FA7F}" destId="{6F6965E3-0955-426C-94D2-91BC27B1A282}" srcOrd="1" destOrd="0" presId="urn:microsoft.com/office/officeart/2005/8/layout/orgChart1"/>
    <dgm:cxn modelId="{400E0074-6BD6-4856-8A3C-3823802F3DBD}" type="presParOf" srcId="{6F6965E3-0955-426C-94D2-91BC27B1A282}" destId="{955517EE-B3D9-4082-8D41-018C97742E9A}" srcOrd="0" destOrd="0" presId="urn:microsoft.com/office/officeart/2005/8/layout/orgChart1"/>
    <dgm:cxn modelId="{A95C0490-FA91-4DAF-8DE0-4B5C21F14F95}" type="presParOf" srcId="{955517EE-B3D9-4082-8D41-018C97742E9A}" destId="{68550410-554C-4DD2-9C44-F111DA2173D4}" srcOrd="0" destOrd="0" presId="urn:microsoft.com/office/officeart/2005/8/layout/orgChart1"/>
    <dgm:cxn modelId="{8C9E82C5-85AE-41AE-BCF0-6FDC256AFD7B}" type="presParOf" srcId="{955517EE-B3D9-4082-8D41-018C97742E9A}" destId="{200FA9C4-2180-426C-887F-A9E36813B563}" srcOrd="1" destOrd="0" presId="urn:microsoft.com/office/officeart/2005/8/layout/orgChart1"/>
    <dgm:cxn modelId="{7D8BCC99-3FE5-4D66-A87A-EC7C56CD4D3A}" type="presParOf" srcId="{6F6965E3-0955-426C-94D2-91BC27B1A282}" destId="{66FEA1F1-06F1-48EC-808F-DFDCB9982664}" srcOrd="1" destOrd="0" presId="urn:microsoft.com/office/officeart/2005/8/layout/orgChart1"/>
    <dgm:cxn modelId="{87FE9279-2D3B-4FA1-A488-0D7FF2FC0E25}" type="presParOf" srcId="{66FEA1F1-06F1-48EC-808F-DFDCB9982664}" destId="{9C0FB3B9-EB91-439B-9190-361532B793CE}" srcOrd="0" destOrd="0" presId="urn:microsoft.com/office/officeart/2005/8/layout/orgChart1"/>
    <dgm:cxn modelId="{7E6D565D-231F-4DD9-BC50-E174F233B48B}" type="presParOf" srcId="{66FEA1F1-06F1-48EC-808F-DFDCB9982664}" destId="{8D237863-810D-453E-B3D1-181AFF9D4F39}" srcOrd="1" destOrd="0" presId="urn:microsoft.com/office/officeart/2005/8/layout/orgChart1"/>
    <dgm:cxn modelId="{869BA092-2C27-4171-A970-9B27BFA64269}" type="presParOf" srcId="{8D237863-810D-453E-B3D1-181AFF9D4F39}" destId="{FBB6B9FA-1365-42FA-8BDF-D657320BBA27}" srcOrd="0" destOrd="0" presId="urn:microsoft.com/office/officeart/2005/8/layout/orgChart1"/>
    <dgm:cxn modelId="{44D4C691-1580-4DAE-8ABC-C6D5EA346676}" type="presParOf" srcId="{FBB6B9FA-1365-42FA-8BDF-D657320BBA27}" destId="{B61F5763-0D3D-41A3-97BE-0C94B0C97243}" srcOrd="0" destOrd="0" presId="urn:microsoft.com/office/officeart/2005/8/layout/orgChart1"/>
    <dgm:cxn modelId="{47A8C9F9-53C1-403A-967D-DDB9FC28C490}" type="presParOf" srcId="{FBB6B9FA-1365-42FA-8BDF-D657320BBA27}" destId="{1D080D83-BB03-4250-A736-BCEF89545CBF}" srcOrd="1" destOrd="0" presId="urn:microsoft.com/office/officeart/2005/8/layout/orgChart1"/>
    <dgm:cxn modelId="{5F585884-B367-42C0-A9A0-235FE563B9A7}" type="presParOf" srcId="{8D237863-810D-453E-B3D1-181AFF9D4F39}" destId="{BC806BFD-154B-4D2B-AA6E-E975DA33AAB8}" srcOrd="1" destOrd="0" presId="urn:microsoft.com/office/officeart/2005/8/layout/orgChart1"/>
    <dgm:cxn modelId="{64557777-8869-4A81-A40C-6545617DD09F}" type="presParOf" srcId="{8D237863-810D-453E-B3D1-181AFF9D4F39}" destId="{16D72169-B11F-4905-8BAF-3FFF79FA08A9}" srcOrd="2" destOrd="0" presId="urn:microsoft.com/office/officeart/2005/8/layout/orgChart1"/>
    <dgm:cxn modelId="{ED157D28-15ED-4C91-BB7D-DDA566A0D281}" type="presParOf" srcId="{16D72169-B11F-4905-8BAF-3FFF79FA08A9}" destId="{F375ED2A-014B-4880-ABF8-18375D198420}" srcOrd="0" destOrd="0" presId="urn:microsoft.com/office/officeart/2005/8/layout/orgChart1"/>
    <dgm:cxn modelId="{D1261AB0-AAE0-468F-8176-5148760D4FF8}" type="presParOf" srcId="{16D72169-B11F-4905-8BAF-3FFF79FA08A9}" destId="{29AB164A-2FF7-4EBE-9B7F-DC6B45235B31}" srcOrd="1" destOrd="0" presId="urn:microsoft.com/office/officeart/2005/8/layout/orgChart1"/>
    <dgm:cxn modelId="{9E403350-A488-45FF-B6F4-E15CF700001A}" type="presParOf" srcId="{29AB164A-2FF7-4EBE-9B7F-DC6B45235B31}" destId="{AC8B8B61-FEDF-4334-B79D-A059609F13FE}" srcOrd="0" destOrd="0" presId="urn:microsoft.com/office/officeart/2005/8/layout/orgChart1"/>
    <dgm:cxn modelId="{F245A2D7-A078-4FAD-AF76-4FB900477760}" type="presParOf" srcId="{AC8B8B61-FEDF-4334-B79D-A059609F13FE}" destId="{6088C9A2-D29D-433E-AA58-FB008B99D5F2}" srcOrd="0" destOrd="0" presId="urn:microsoft.com/office/officeart/2005/8/layout/orgChart1"/>
    <dgm:cxn modelId="{3198392E-1D58-4449-8C05-0F26B596A3E9}" type="presParOf" srcId="{AC8B8B61-FEDF-4334-B79D-A059609F13FE}" destId="{D8913197-4847-482B-ADF6-8740677CBEAB}" srcOrd="1" destOrd="0" presId="urn:microsoft.com/office/officeart/2005/8/layout/orgChart1"/>
    <dgm:cxn modelId="{4F824E9F-E981-4410-907D-F156D2B5B48B}" type="presParOf" srcId="{29AB164A-2FF7-4EBE-9B7F-DC6B45235B31}" destId="{6B66F157-1BE6-4176-8277-947CD79C9C1C}" srcOrd="1" destOrd="0" presId="urn:microsoft.com/office/officeart/2005/8/layout/orgChart1"/>
    <dgm:cxn modelId="{08F9C43F-0E24-4D4E-B417-0945C9066BE9}" type="presParOf" srcId="{29AB164A-2FF7-4EBE-9B7F-DC6B45235B31}" destId="{02FB93A1-1782-416B-B723-1C5D147222C4}" srcOrd="2" destOrd="0" presId="urn:microsoft.com/office/officeart/2005/8/layout/orgChart1"/>
    <dgm:cxn modelId="{7EE9FD34-1A07-46B5-B641-95C1B73FD504}" type="presParOf" srcId="{66FEA1F1-06F1-48EC-808F-DFDCB9982664}" destId="{CBABC52C-6F21-4AB9-9EBB-9D3E9557FE42}" srcOrd="2" destOrd="0" presId="urn:microsoft.com/office/officeart/2005/8/layout/orgChart1"/>
    <dgm:cxn modelId="{8709E488-4A67-435B-8B4A-F61BEBF19E2D}" type="presParOf" srcId="{66FEA1F1-06F1-48EC-808F-DFDCB9982664}" destId="{CF94845E-6185-416E-8A2D-6E47A9C30362}" srcOrd="3" destOrd="0" presId="urn:microsoft.com/office/officeart/2005/8/layout/orgChart1"/>
    <dgm:cxn modelId="{16D5307A-7E84-4F60-8D20-5180DF4DE00A}" type="presParOf" srcId="{CF94845E-6185-416E-8A2D-6E47A9C30362}" destId="{9F607E96-1128-4FC9-8841-0FE5441FF06F}" srcOrd="0" destOrd="0" presId="urn:microsoft.com/office/officeart/2005/8/layout/orgChart1"/>
    <dgm:cxn modelId="{E879FD24-A217-492E-8E90-AE3F25D95B42}" type="presParOf" srcId="{9F607E96-1128-4FC9-8841-0FE5441FF06F}" destId="{0D9C9B84-7DC6-450C-9352-EECE69AA0344}" srcOrd="0" destOrd="0" presId="urn:microsoft.com/office/officeart/2005/8/layout/orgChart1"/>
    <dgm:cxn modelId="{264548C0-6A3F-4CF6-A3AB-DE8B6BBF213E}" type="presParOf" srcId="{9F607E96-1128-4FC9-8841-0FE5441FF06F}" destId="{0958952A-7689-4D5F-B517-21DC7D5D0044}" srcOrd="1" destOrd="0" presId="urn:microsoft.com/office/officeart/2005/8/layout/orgChart1"/>
    <dgm:cxn modelId="{99B5CC14-891B-47F4-85F0-FADDB5370DDF}" type="presParOf" srcId="{CF94845E-6185-416E-8A2D-6E47A9C30362}" destId="{142A3551-D6D4-41DC-BC81-E4EFE83A5B84}" srcOrd="1" destOrd="0" presId="urn:microsoft.com/office/officeart/2005/8/layout/orgChart1"/>
    <dgm:cxn modelId="{D324558F-9D4A-4F7F-A676-7D308F072769}" type="presParOf" srcId="{142A3551-D6D4-41DC-BC81-E4EFE83A5B84}" destId="{03B9016C-A778-4D06-882B-503E8758BE74}" srcOrd="0" destOrd="0" presId="urn:microsoft.com/office/officeart/2005/8/layout/orgChart1"/>
    <dgm:cxn modelId="{67165DAC-AC4D-41DF-B5A3-ADEE17EEA08D}" type="presParOf" srcId="{142A3551-D6D4-41DC-BC81-E4EFE83A5B84}" destId="{6B7004A3-9061-4744-AE5C-13AE2EBE1EF4}" srcOrd="1" destOrd="0" presId="urn:microsoft.com/office/officeart/2005/8/layout/orgChart1"/>
    <dgm:cxn modelId="{DE9C6B2F-B9B0-4F2F-A628-1BC4C407C555}" type="presParOf" srcId="{6B7004A3-9061-4744-AE5C-13AE2EBE1EF4}" destId="{D3D07C5B-0DF8-44C7-9102-1EDDB8FD63B0}" srcOrd="0" destOrd="0" presId="urn:microsoft.com/office/officeart/2005/8/layout/orgChart1"/>
    <dgm:cxn modelId="{D274ED99-FE13-4048-BDF3-867853B1F545}" type="presParOf" srcId="{D3D07C5B-0DF8-44C7-9102-1EDDB8FD63B0}" destId="{4F59B525-611E-4D77-B1BA-1947BB12588F}" srcOrd="0" destOrd="0" presId="urn:microsoft.com/office/officeart/2005/8/layout/orgChart1"/>
    <dgm:cxn modelId="{86853D5C-B489-4FA4-BE35-6D24143D05BF}" type="presParOf" srcId="{D3D07C5B-0DF8-44C7-9102-1EDDB8FD63B0}" destId="{44837A6F-7186-4AE0-A18A-7F857F9632BF}" srcOrd="1" destOrd="0" presId="urn:microsoft.com/office/officeart/2005/8/layout/orgChart1"/>
    <dgm:cxn modelId="{EC4A58C1-9E88-46B0-BF62-E8096268F017}" type="presParOf" srcId="{6B7004A3-9061-4744-AE5C-13AE2EBE1EF4}" destId="{EDA1AE06-1F2C-49E0-8FB9-42E65A2A08A4}" srcOrd="1" destOrd="0" presId="urn:microsoft.com/office/officeart/2005/8/layout/orgChart1"/>
    <dgm:cxn modelId="{2C77CA07-9AF3-4D1D-A066-189F317A245C}" type="presParOf" srcId="{6B7004A3-9061-4744-AE5C-13AE2EBE1EF4}" destId="{99269021-CC88-4EC5-BBA4-A98FC4C078AA}" srcOrd="2" destOrd="0" presId="urn:microsoft.com/office/officeart/2005/8/layout/orgChart1"/>
    <dgm:cxn modelId="{550B2443-C40E-493A-A6D8-7031EEC05680}" type="presParOf" srcId="{99269021-CC88-4EC5-BBA4-A98FC4C078AA}" destId="{012A3C45-C445-4106-A41C-D3EAD18EDEEE}" srcOrd="0" destOrd="0" presId="urn:microsoft.com/office/officeart/2005/8/layout/orgChart1"/>
    <dgm:cxn modelId="{9AE30FA3-C2F0-4C01-A92C-DE4A0AC0D0D8}" type="presParOf" srcId="{99269021-CC88-4EC5-BBA4-A98FC4C078AA}" destId="{BBEB1902-ADA7-4BAD-8254-DB9E11C9AD3D}" srcOrd="1" destOrd="0" presId="urn:microsoft.com/office/officeart/2005/8/layout/orgChart1"/>
    <dgm:cxn modelId="{28A11080-55EA-4B73-9993-9B4F83A4777B}" type="presParOf" srcId="{BBEB1902-ADA7-4BAD-8254-DB9E11C9AD3D}" destId="{A0F45F95-1768-4B9E-BF9C-59EA176B0820}" srcOrd="0" destOrd="0" presId="urn:microsoft.com/office/officeart/2005/8/layout/orgChart1"/>
    <dgm:cxn modelId="{8276313F-8CE8-4B21-A943-7262208D852C}" type="presParOf" srcId="{A0F45F95-1768-4B9E-BF9C-59EA176B0820}" destId="{CC15270B-26F1-4DC9-8BF1-82B23FCABA1F}" srcOrd="0" destOrd="0" presId="urn:microsoft.com/office/officeart/2005/8/layout/orgChart1"/>
    <dgm:cxn modelId="{6DCD055B-B4ED-4A4E-B1B9-71A550079FB0}" type="presParOf" srcId="{A0F45F95-1768-4B9E-BF9C-59EA176B0820}" destId="{26AF6E33-AB55-41F7-B533-F0E2EB17E5A1}" srcOrd="1" destOrd="0" presId="urn:microsoft.com/office/officeart/2005/8/layout/orgChart1"/>
    <dgm:cxn modelId="{FB2492E4-3686-48C2-83BC-D320A780C00E}" type="presParOf" srcId="{BBEB1902-ADA7-4BAD-8254-DB9E11C9AD3D}" destId="{F6DCF096-919E-4FF1-A6B9-2EA59F5BA13D}" srcOrd="1" destOrd="0" presId="urn:microsoft.com/office/officeart/2005/8/layout/orgChart1"/>
    <dgm:cxn modelId="{9B3023BF-47D7-4D5B-8E68-BF576903D818}" type="presParOf" srcId="{BBEB1902-ADA7-4BAD-8254-DB9E11C9AD3D}" destId="{32AA48A7-3CB9-448C-8630-835EB0948958}" srcOrd="2" destOrd="0" presId="urn:microsoft.com/office/officeart/2005/8/layout/orgChart1"/>
    <dgm:cxn modelId="{BABDE30D-E09E-4384-BF8B-A648774D1EF1}" type="presParOf" srcId="{32AA48A7-3CB9-448C-8630-835EB0948958}" destId="{7C805AC0-9729-462B-B556-1DCB7FBEA446}" srcOrd="0" destOrd="0" presId="urn:microsoft.com/office/officeart/2005/8/layout/orgChart1"/>
    <dgm:cxn modelId="{1C4847FB-B855-4F9A-884B-0285379408CF}" type="presParOf" srcId="{32AA48A7-3CB9-448C-8630-835EB0948958}" destId="{5003CAE0-B62B-4631-9293-6303156C843F}" srcOrd="1" destOrd="0" presId="urn:microsoft.com/office/officeart/2005/8/layout/orgChart1"/>
    <dgm:cxn modelId="{C64F2DFA-7354-4D38-BD71-BAF01CAA7D29}" type="presParOf" srcId="{5003CAE0-B62B-4631-9293-6303156C843F}" destId="{88E6FAA8-21BD-4FEC-B8D5-2E2440DDA7EA}" srcOrd="0" destOrd="0" presId="urn:microsoft.com/office/officeart/2005/8/layout/orgChart1"/>
    <dgm:cxn modelId="{51827C75-8F72-4948-8391-F5597EF2416F}" type="presParOf" srcId="{88E6FAA8-21BD-4FEC-B8D5-2E2440DDA7EA}" destId="{57C72E04-B0D7-47DD-88C5-90DF8B1B1D56}" srcOrd="0" destOrd="0" presId="urn:microsoft.com/office/officeart/2005/8/layout/orgChart1"/>
    <dgm:cxn modelId="{5B1BDCD2-4D6B-4E7C-B52B-E936AA727151}" type="presParOf" srcId="{88E6FAA8-21BD-4FEC-B8D5-2E2440DDA7EA}" destId="{9845FE9F-727C-4025-BA68-11725C47CD1C}" srcOrd="1" destOrd="0" presId="urn:microsoft.com/office/officeart/2005/8/layout/orgChart1"/>
    <dgm:cxn modelId="{D3793744-2EC0-4732-8243-F1AB42D8A809}" type="presParOf" srcId="{5003CAE0-B62B-4631-9293-6303156C843F}" destId="{4BB7A370-C0B4-4BFA-A426-A1AF4D7427D2}" srcOrd="1" destOrd="0" presId="urn:microsoft.com/office/officeart/2005/8/layout/orgChart1"/>
    <dgm:cxn modelId="{B68C744C-BA8B-4E90-BB9A-8B7212C9BAB6}" type="presParOf" srcId="{5003CAE0-B62B-4631-9293-6303156C843F}" destId="{C5D25115-5D50-445B-AF94-9F19E320F648}" srcOrd="2" destOrd="0" presId="urn:microsoft.com/office/officeart/2005/8/layout/orgChart1"/>
    <dgm:cxn modelId="{DEAEE419-816A-4F02-9056-C54EF819A667}" type="presParOf" srcId="{99269021-CC88-4EC5-BBA4-A98FC4C078AA}" destId="{00311B55-A199-4B5C-B27A-2B085CD6421D}" srcOrd="2" destOrd="0" presId="urn:microsoft.com/office/officeart/2005/8/layout/orgChart1"/>
    <dgm:cxn modelId="{12004B29-B60C-46D6-81F8-5EAB1E878F83}" type="presParOf" srcId="{99269021-CC88-4EC5-BBA4-A98FC4C078AA}" destId="{E39A7114-C7AC-48A3-B9B2-34F205B789B0}" srcOrd="3" destOrd="0" presId="urn:microsoft.com/office/officeart/2005/8/layout/orgChart1"/>
    <dgm:cxn modelId="{EF2327A4-C8D1-4657-B212-F5E701E9EEA8}" type="presParOf" srcId="{E39A7114-C7AC-48A3-B9B2-34F205B789B0}" destId="{B95CAC03-AD34-45D9-ACFB-AA9E9021809E}" srcOrd="0" destOrd="0" presId="urn:microsoft.com/office/officeart/2005/8/layout/orgChart1"/>
    <dgm:cxn modelId="{8276AA3D-49A5-413A-9621-59CADE82A56A}" type="presParOf" srcId="{B95CAC03-AD34-45D9-ACFB-AA9E9021809E}" destId="{05C92D30-63FE-4607-9439-18C26BA44E6E}" srcOrd="0" destOrd="0" presId="urn:microsoft.com/office/officeart/2005/8/layout/orgChart1"/>
    <dgm:cxn modelId="{A6591263-45C4-43EC-811A-41C5DFD57D64}" type="presParOf" srcId="{B95CAC03-AD34-45D9-ACFB-AA9E9021809E}" destId="{D1AEEF06-865C-4397-8D60-B97B04C2AA68}" srcOrd="1" destOrd="0" presId="urn:microsoft.com/office/officeart/2005/8/layout/orgChart1"/>
    <dgm:cxn modelId="{DF9CF0BB-6A55-4C85-AF30-4C641730A318}" type="presParOf" srcId="{E39A7114-C7AC-48A3-B9B2-34F205B789B0}" destId="{5499478C-83B5-497B-8F00-7CD2E30A3646}" srcOrd="1" destOrd="0" presId="urn:microsoft.com/office/officeart/2005/8/layout/orgChart1"/>
    <dgm:cxn modelId="{F693C6AA-5350-456F-B95A-5F84D4AEB8C4}" type="presParOf" srcId="{E39A7114-C7AC-48A3-B9B2-34F205B789B0}" destId="{853E7334-30DA-4773-A500-44659DA86852}" srcOrd="2" destOrd="0" presId="urn:microsoft.com/office/officeart/2005/8/layout/orgChart1"/>
    <dgm:cxn modelId="{642A713F-F8D6-4D98-A25A-FCB809247A66}" type="presParOf" srcId="{853E7334-30DA-4773-A500-44659DA86852}" destId="{E2D52745-BDA9-4FF8-8FE0-13D7197ECBA2}" srcOrd="0" destOrd="0" presId="urn:microsoft.com/office/officeart/2005/8/layout/orgChart1"/>
    <dgm:cxn modelId="{07D99B99-1A00-49A4-9B65-00896E30829C}" type="presParOf" srcId="{853E7334-30DA-4773-A500-44659DA86852}" destId="{5D84579F-6F4B-49AD-A1C5-C6D5AF85C9F8}" srcOrd="1" destOrd="0" presId="urn:microsoft.com/office/officeart/2005/8/layout/orgChart1"/>
    <dgm:cxn modelId="{348CAD0F-8B60-49BA-ADAE-20E6D0DC9D95}" type="presParOf" srcId="{5D84579F-6F4B-49AD-A1C5-C6D5AF85C9F8}" destId="{E6579588-F9F6-4F92-A421-159B12B4E095}" srcOrd="0" destOrd="0" presId="urn:microsoft.com/office/officeart/2005/8/layout/orgChart1"/>
    <dgm:cxn modelId="{0CC921C9-7A85-4088-90A1-28A04B11A02B}" type="presParOf" srcId="{E6579588-F9F6-4F92-A421-159B12B4E095}" destId="{2256E187-EAE3-4056-B21B-938D6EDCE2E2}" srcOrd="0" destOrd="0" presId="urn:microsoft.com/office/officeart/2005/8/layout/orgChart1"/>
    <dgm:cxn modelId="{0CA386CA-E8E1-465D-ADCF-FA58D4AA00C5}" type="presParOf" srcId="{E6579588-F9F6-4F92-A421-159B12B4E095}" destId="{CAD4619A-5D2D-482A-B827-E4D6276855A2}" srcOrd="1" destOrd="0" presId="urn:microsoft.com/office/officeart/2005/8/layout/orgChart1"/>
    <dgm:cxn modelId="{34A82960-42D5-4F6D-B03C-C8FF23154736}" type="presParOf" srcId="{5D84579F-6F4B-49AD-A1C5-C6D5AF85C9F8}" destId="{F6C48805-0AE2-478F-8E63-FEAD17B3F949}" srcOrd="1" destOrd="0" presId="urn:microsoft.com/office/officeart/2005/8/layout/orgChart1"/>
    <dgm:cxn modelId="{673BF9D1-AFDB-4FEB-9928-563AE6A7E22D}" type="presParOf" srcId="{5D84579F-6F4B-49AD-A1C5-C6D5AF85C9F8}" destId="{C304117F-D587-4352-9343-C2DBAAF4F8AC}" srcOrd="2" destOrd="0" presId="urn:microsoft.com/office/officeart/2005/8/layout/orgChart1"/>
    <dgm:cxn modelId="{B455B369-7ACF-4C6A-89EB-A9FC93879AC4}" type="presParOf" srcId="{CF94845E-6185-416E-8A2D-6E47A9C30362}" destId="{CC9B5FDC-C819-43D7-982F-F6AFFD9B6DAE}" srcOrd="2" destOrd="0" presId="urn:microsoft.com/office/officeart/2005/8/layout/orgChart1"/>
    <dgm:cxn modelId="{1B9C18C7-9BC9-4C60-8259-C459CE950C17}" type="presParOf" srcId="{6F6965E3-0955-426C-94D2-91BC27B1A282}" destId="{800A14E0-56C6-41DC-BF1B-5C4A9CB8D985}" srcOrd="2" destOrd="0" presId="urn:microsoft.com/office/officeart/2005/8/layout/orgChart1"/>
    <dgm:cxn modelId="{8BB50CA7-CF79-417B-B2E3-285CD318E6CE}" type="presParOf" srcId="{25B0081D-9300-4B9C-814E-F9A2AA33FA7F}" destId="{D34D98C3-73B2-4D8E-A6CF-AA52D4ADDE91}" srcOrd="2" destOrd="0" presId="urn:microsoft.com/office/officeart/2005/8/layout/orgChart1"/>
    <dgm:cxn modelId="{C3EFB168-98DC-407C-AF64-B321DBEAA47B}" type="presParOf" srcId="{25B0081D-9300-4B9C-814E-F9A2AA33FA7F}" destId="{F45561E4-CD32-41A1-8133-300F03B80B50}" srcOrd="3" destOrd="0" presId="urn:microsoft.com/office/officeart/2005/8/layout/orgChart1"/>
    <dgm:cxn modelId="{186B76DE-14B4-42C2-9A4C-68696A3F1DA7}" type="presParOf" srcId="{F45561E4-CD32-41A1-8133-300F03B80B50}" destId="{342F132C-5E2F-403C-8E5B-3191E3E51AB3}" srcOrd="0" destOrd="0" presId="urn:microsoft.com/office/officeart/2005/8/layout/orgChart1"/>
    <dgm:cxn modelId="{5F3FA19B-5388-4425-9D4C-A3CC881932F1}" type="presParOf" srcId="{342F132C-5E2F-403C-8E5B-3191E3E51AB3}" destId="{4649CACF-D639-4726-A964-0B89C1C3F6D4}" srcOrd="0" destOrd="0" presId="urn:microsoft.com/office/officeart/2005/8/layout/orgChart1"/>
    <dgm:cxn modelId="{531B2BB8-55F1-40DE-82E6-A173AC614191}" type="presParOf" srcId="{342F132C-5E2F-403C-8E5B-3191E3E51AB3}" destId="{06911E45-83A5-4CAF-8BC7-F5E3CB21F1C3}" srcOrd="1" destOrd="0" presId="urn:microsoft.com/office/officeart/2005/8/layout/orgChart1"/>
    <dgm:cxn modelId="{F97AED6E-2DDA-4D7D-B713-A5DCC1253DC6}" type="presParOf" srcId="{F45561E4-CD32-41A1-8133-300F03B80B50}" destId="{1A404F51-27EB-4117-83C4-4F1E2D6DE27A}" srcOrd="1" destOrd="0" presId="urn:microsoft.com/office/officeart/2005/8/layout/orgChart1"/>
    <dgm:cxn modelId="{C19DC1EB-AF83-4758-96E0-D473D6C80C08}" type="presParOf" srcId="{1A404F51-27EB-4117-83C4-4F1E2D6DE27A}" destId="{02B6E3BC-78F2-49B4-8822-CB50B1E93E26}" srcOrd="0" destOrd="0" presId="urn:microsoft.com/office/officeart/2005/8/layout/orgChart1"/>
    <dgm:cxn modelId="{AD68D212-17C4-4519-A77A-A537E097C851}" type="presParOf" srcId="{1A404F51-27EB-4117-83C4-4F1E2D6DE27A}" destId="{57DBC4C8-48A2-44A6-A040-A310D969BCB5}" srcOrd="1" destOrd="0" presId="urn:microsoft.com/office/officeart/2005/8/layout/orgChart1"/>
    <dgm:cxn modelId="{F50D471B-C4C0-445E-82B5-BA810EDCC721}" type="presParOf" srcId="{57DBC4C8-48A2-44A6-A040-A310D969BCB5}" destId="{F5DD286F-DF0C-42B9-801C-D28016D8DDB6}" srcOrd="0" destOrd="0" presId="urn:microsoft.com/office/officeart/2005/8/layout/orgChart1"/>
    <dgm:cxn modelId="{AD334975-E59B-4AEF-BA94-E3CBA49AF818}" type="presParOf" srcId="{F5DD286F-DF0C-42B9-801C-D28016D8DDB6}" destId="{E1B9F016-E774-44CF-9653-3B2EDBD1898B}" srcOrd="0" destOrd="0" presId="urn:microsoft.com/office/officeart/2005/8/layout/orgChart1"/>
    <dgm:cxn modelId="{E3FF64CA-A1E4-4C60-A7C6-98E5CB2EBF7D}" type="presParOf" srcId="{F5DD286F-DF0C-42B9-801C-D28016D8DDB6}" destId="{8A1DAC98-8B50-4C57-9068-7612C41DB3BE}" srcOrd="1" destOrd="0" presId="urn:microsoft.com/office/officeart/2005/8/layout/orgChart1"/>
    <dgm:cxn modelId="{3B44E298-6762-4B32-8BE7-B5B9071EADA4}" type="presParOf" srcId="{57DBC4C8-48A2-44A6-A040-A310D969BCB5}" destId="{882A2B00-48F8-4AD2-8F58-5C42DEDC7036}" srcOrd="1" destOrd="0" presId="urn:microsoft.com/office/officeart/2005/8/layout/orgChart1"/>
    <dgm:cxn modelId="{BA62F184-8018-467B-BEEB-F750B6889DD9}" type="presParOf" srcId="{57DBC4C8-48A2-44A6-A040-A310D969BCB5}" destId="{502FFF73-3F14-4111-9C16-F16EE0FA5376}" srcOrd="2" destOrd="0" presId="urn:microsoft.com/office/officeart/2005/8/layout/orgChart1"/>
    <dgm:cxn modelId="{BB6C9366-412B-4441-9191-5F1797B6EDE2}" type="presParOf" srcId="{502FFF73-3F14-4111-9C16-F16EE0FA5376}" destId="{570DAB6E-CC7E-4134-AD2D-E4A1E7B38179}" srcOrd="0" destOrd="0" presId="urn:microsoft.com/office/officeart/2005/8/layout/orgChart1"/>
    <dgm:cxn modelId="{E1012A65-E14F-4C9E-8FF3-F81B234B0CA0}" type="presParOf" srcId="{502FFF73-3F14-4111-9C16-F16EE0FA5376}" destId="{07EF916F-FBF4-4E42-9928-A73BC6D63872}" srcOrd="1" destOrd="0" presId="urn:microsoft.com/office/officeart/2005/8/layout/orgChart1"/>
    <dgm:cxn modelId="{3F2136BC-BBFB-42AD-990B-3141726DF466}" type="presParOf" srcId="{07EF916F-FBF4-4E42-9928-A73BC6D63872}" destId="{BC5D1FFC-45F1-44AC-8664-C723DDF7C1AE}" srcOrd="0" destOrd="0" presId="urn:microsoft.com/office/officeart/2005/8/layout/orgChart1"/>
    <dgm:cxn modelId="{38032770-563F-41CF-B4E6-6D846AB6BF73}" type="presParOf" srcId="{BC5D1FFC-45F1-44AC-8664-C723DDF7C1AE}" destId="{4DB521BA-3F02-4B81-8570-5B9BC8C77BDD}" srcOrd="0" destOrd="0" presId="urn:microsoft.com/office/officeart/2005/8/layout/orgChart1"/>
    <dgm:cxn modelId="{0AE50393-A607-47A6-A7E6-75CB146CF87B}" type="presParOf" srcId="{BC5D1FFC-45F1-44AC-8664-C723DDF7C1AE}" destId="{36B1BB35-2392-460A-A1D2-AE6F748BC7AD}" srcOrd="1" destOrd="0" presId="urn:microsoft.com/office/officeart/2005/8/layout/orgChart1"/>
    <dgm:cxn modelId="{8B086658-771C-43F2-9F6A-146084CB48B1}" type="presParOf" srcId="{07EF916F-FBF4-4E42-9928-A73BC6D63872}" destId="{ABCB476E-4EE7-4C75-8F7E-EBF1688638CF}" srcOrd="1" destOrd="0" presId="urn:microsoft.com/office/officeart/2005/8/layout/orgChart1"/>
    <dgm:cxn modelId="{3F40F8A0-1EED-4C16-A533-DF21244189BF}" type="presParOf" srcId="{ABCB476E-4EE7-4C75-8F7E-EBF1688638CF}" destId="{FE9B54C4-0225-4392-B1D0-5A730329BAE8}" srcOrd="0" destOrd="0" presId="urn:microsoft.com/office/officeart/2005/8/layout/orgChart1"/>
    <dgm:cxn modelId="{4D13015D-E2B0-493B-A22F-E8C25902A45A}" type="presParOf" srcId="{ABCB476E-4EE7-4C75-8F7E-EBF1688638CF}" destId="{7EEE9235-EE7B-42E4-9AC8-43D2E53AA95C}" srcOrd="1" destOrd="0" presId="urn:microsoft.com/office/officeart/2005/8/layout/orgChart1"/>
    <dgm:cxn modelId="{F9C36448-AA47-4AA9-8CA7-63E85165539F}" type="presParOf" srcId="{7EEE9235-EE7B-42E4-9AC8-43D2E53AA95C}" destId="{10F73CF5-4E25-4C80-B155-7E76691D38EB}" srcOrd="0" destOrd="0" presId="urn:microsoft.com/office/officeart/2005/8/layout/orgChart1"/>
    <dgm:cxn modelId="{4AF8A0F6-6979-4C66-B205-D4B4E56F12C3}" type="presParOf" srcId="{10F73CF5-4E25-4C80-B155-7E76691D38EB}" destId="{CF0143C1-9913-45CF-ACCB-3B18ECA6B728}" srcOrd="0" destOrd="0" presId="urn:microsoft.com/office/officeart/2005/8/layout/orgChart1"/>
    <dgm:cxn modelId="{B600FEE7-8697-49A6-886E-938894B39442}" type="presParOf" srcId="{10F73CF5-4E25-4C80-B155-7E76691D38EB}" destId="{5D27B1CF-D4C4-4A1E-94C0-5A3C65294F78}" srcOrd="1" destOrd="0" presId="urn:microsoft.com/office/officeart/2005/8/layout/orgChart1"/>
    <dgm:cxn modelId="{90B4199C-0315-431B-BFB0-A5192381B53D}" type="presParOf" srcId="{7EEE9235-EE7B-42E4-9AC8-43D2E53AA95C}" destId="{5AB0B5FA-92F9-4221-8D8A-719D93CE1E34}" srcOrd="1" destOrd="0" presId="urn:microsoft.com/office/officeart/2005/8/layout/orgChart1"/>
    <dgm:cxn modelId="{AB18DEE8-E11B-495B-A26B-12F9EA9BB5C7}" type="presParOf" srcId="{7EEE9235-EE7B-42E4-9AC8-43D2E53AA95C}" destId="{E0EFE65A-7EC9-4E37-929E-2785BB427F37}" srcOrd="2" destOrd="0" presId="urn:microsoft.com/office/officeart/2005/8/layout/orgChart1"/>
    <dgm:cxn modelId="{663D7E41-692B-41DA-A20A-8C33D98CCEFC}" type="presParOf" srcId="{07EF916F-FBF4-4E42-9928-A73BC6D63872}" destId="{938AECC6-3961-463A-B870-26738A8A815F}" srcOrd="2" destOrd="0" presId="urn:microsoft.com/office/officeart/2005/8/layout/orgChart1"/>
    <dgm:cxn modelId="{BF6E9CBB-0A7E-43CD-B518-12F4E1CE9201}" type="presParOf" srcId="{502FFF73-3F14-4111-9C16-F16EE0FA5376}" destId="{670EB772-E6CE-4E73-B6D0-E33B931C978F}" srcOrd="2" destOrd="0" presId="urn:microsoft.com/office/officeart/2005/8/layout/orgChart1"/>
    <dgm:cxn modelId="{B1EFD26D-D7D1-4501-8CA9-030E0DAD7D41}" type="presParOf" srcId="{502FFF73-3F14-4111-9C16-F16EE0FA5376}" destId="{506E7512-6DCA-4001-B888-A3F40F3339CE}" srcOrd="3" destOrd="0" presId="urn:microsoft.com/office/officeart/2005/8/layout/orgChart1"/>
    <dgm:cxn modelId="{0F4F7BCF-798F-4EC4-9629-4BE88BD8027D}" type="presParOf" srcId="{506E7512-6DCA-4001-B888-A3F40F3339CE}" destId="{4BAD3C1D-7D14-43E4-9A20-FB969EA2DF8D}" srcOrd="0" destOrd="0" presId="urn:microsoft.com/office/officeart/2005/8/layout/orgChart1"/>
    <dgm:cxn modelId="{9592331A-667A-4E7E-B63B-9083096F9267}" type="presParOf" srcId="{4BAD3C1D-7D14-43E4-9A20-FB969EA2DF8D}" destId="{534B5D1C-5E9C-4E81-8DC5-FFD43BEAB73D}" srcOrd="0" destOrd="0" presId="urn:microsoft.com/office/officeart/2005/8/layout/orgChart1"/>
    <dgm:cxn modelId="{7317AEE3-CBE1-46C6-BD8B-CCE197FF0A84}" type="presParOf" srcId="{4BAD3C1D-7D14-43E4-9A20-FB969EA2DF8D}" destId="{6ECDF9F7-6314-45D0-8F87-95FD03E1515A}" srcOrd="1" destOrd="0" presId="urn:microsoft.com/office/officeart/2005/8/layout/orgChart1"/>
    <dgm:cxn modelId="{64376EB4-0FCD-4F1C-A5D3-ECA5490C847A}" type="presParOf" srcId="{506E7512-6DCA-4001-B888-A3F40F3339CE}" destId="{03F6DF07-2B35-4F84-A0B5-91314603B6D4}" srcOrd="1" destOrd="0" presId="urn:microsoft.com/office/officeart/2005/8/layout/orgChart1"/>
    <dgm:cxn modelId="{FBD61513-2E60-4884-939C-075795175013}" type="presParOf" srcId="{03F6DF07-2B35-4F84-A0B5-91314603B6D4}" destId="{C5504A64-5744-45D2-8802-4458A01FDAAB}" srcOrd="0" destOrd="0" presId="urn:microsoft.com/office/officeart/2005/8/layout/orgChart1"/>
    <dgm:cxn modelId="{2C49AF3F-5AF9-43F4-B43A-70DD2AE40612}" type="presParOf" srcId="{03F6DF07-2B35-4F84-A0B5-91314603B6D4}" destId="{FED84E5F-9F79-4B28-A578-3446CDCF54E7}" srcOrd="1" destOrd="0" presId="urn:microsoft.com/office/officeart/2005/8/layout/orgChart1"/>
    <dgm:cxn modelId="{BC901937-9AF5-4A76-94E6-3007E3E487AE}" type="presParOf" srcId="{FED84E5F-9F79-4B28-A578-3446CDCF54E7}" destId="{EB9ED645-2EBA-42DB-8817-029F45EFCEAF}" srcOrd="0" destOrd="0" presId="urn:microsoft.com/office/officeart/2005/8/layout/orgChart1"/>
    <dgm:cxn modelId="{E26A3C26-E014-44BE-BA72-D11F69F38C9B}" type="presParOf" srcId="{EB9ED645-2EBA-42DB-8817-029F45EFCEAF}" destId="{EFD24902-E129-41BA-B2A1-0153B6B18449}" srcOrd="0" destOrd="0" presId="urn:microsoft.com/office/officeart/2005/8/layout/orgChart1"/>
    <dgm:cxn modelId="{1DD2F9D7-4AC9-4262-86F8-A99E3760B5AE}" type="presParOf" srcId="{EB9ED645-2EBA-42DB-8817-029F45EFCEAF}" destId="{DEEEE32E-B908-4E7A-A801-C54C1CA663A3}" srcOrd="1" destOrd="0" presId="urn:microsoft.com/office/officeart/2005/8/layout/orgChart1"/>
    <dgm:cxn modelId="{65328B3C-90D4-4C29-AABA-62A321DED0F2}" type="presParOf" srcId="{FED84E5F-9F79-4B28-A578-3446CDCF54E7}" destId="{1F7E2E95-2BB1-4BA7-897C-FC878F0EC3EB}" srcOrd="1" destOrd="0" presId="urn:microsoft.com/office/officeart/2005/8/layout/orgChart1"/>
    <dgm:cxn modelId="{6EA83A9B-B4D2-426B-9877-792900002B02}" type="presParOf" srcId="{FED84E5F-9F79-4B28-A578-3446CDCF54E7}" destId="{C6D4CC98-7404-452B-80A6-2B363B4C6750}" srcOrd="2" destOrd="0" presId="urn:microsoft.com/office/officeart/2005/8/layout/orgChart1"/>
    <dgm:cxn modelId="{1812C504-C8D2-4303-98E1-3E7E0531D351}" type="presParOf" srcId="{506E7512-6DCA-4001-B888-A3F40F3339CE}" destId="{24BED6DA-511B-4D05-9E50-35D47DC33F93}" srcOrd="2" destOrd="0" presId="urn:microsoft.com/office/officeart/2005/8/layout/orgChart1"/>
    <dgm:cxn modelId="{673CBFB2-7839-4769-B9B7-8FE6F6C195EC}" type="presParOf" srcId="{F45561E4-CD32-41A1-8133-300F03B80B50}" destId="{5356D207-1136-400A-AD99-F614B3545A1F}" srcOrd="2" destOrd="0" presId="urn:microsoft.com/office/officeart/2005/8/layout/orgChart1"/>
    <dgm:cxn modelId="{7D0F6A40-570A-4A21-BA05-ED8B94E71E7A}" type="presParOf" srcId="{73A37948-67CB-469E-BDEC-848EAA1C59E2}" destId="{2D3BCDF1-BA1A-41E6-987A-5550763B1FC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C28E04-5BB6-496E-B1A5-3ACC5E26B325}">
      <dsp:nvSpPr>
        <dsp:cNvPr id="0" name=""/>
        <dsp:cNvSpPr/>
      </dsp:nvSpPr>
      <dsp:spPr>
        <a:xfrm>
          <a:off x="5218916" y="2259031"/>
          <a:ext cx="91440" cy="340179"/>
        </a:xfrm>
        <a:custGeom>
          <a:avLst/>
          <a:gdLst/>
          <a:ahLst/>
          <a:cxnLst/>
          <a:rect l="0" t="0" r="0" b="0"/>
          <a:pathLst>
            <a:path>
              <a:moveTo>
                <a:pt x="54798" y="0"/>
              </a:moveTo>
              <a:lnTo>
                <a:pt x="54798" y="158926"/>
              </a:lnTo>
              <a:lnTo>
                <a:pt x="45720" y="158926"/>
              </a:lnTo>
              <a:lnTo>
                <a:pt x="45720" y="340179"/>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B884534-0903-46E0-9226-CE805BEEEA18}">
      <dsp:nvSpPr>
        <dsp:cNvPr id="0" name=""/>
        <dsp:cNvSpPr/>
      </dsp:nvSpPr>
      <dsp:spPr>
        <a:xfrm>
          <a:off x="3098731" y="723786"/>
          <a:ext cx="2174983" cy="797885"/>
        </a:xfrm>
        <a:custGeom>
          <a:avLst/>
          <a:gdLst/>
          <a:ahLst/>
          <a:cxnLst/>
          <a:rect l="0" t="0" r="0" b="0"/>
          <a:pathLst>
            <a:path>
              <a:moveTo>
                <a:pt x="0" y="0"/>
              </a:moveTo>
              <a:lnTo>
                <a:pt x="0" y="616631"/>
              </a:lnTo>
              <a:lnTo>
                <a:pt x="2174983" y="616631"/>
              </a:lnTo>
              <a:lnTo>
                <a:pt x="2174983" y="797885"/>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6AB6F35-5981-4153-B97C-8D5DE62F8EB4}">
      <dsp:nvSpPr>
        <dsp:cNvPr id="0" name=""/>
        <dsp:cNvSpPr/>
      </dsp:nvSpPr>
      <dsp:spPr>
        <a:xfrm>
          <a:off x="3066873" y="2264809"/>
          <a:ext cx="91440" cy="340179"/>
        </a:xfrm>
        <a:custGeom>
          <a:avLst/>
          <a:gdLst/>
          <a:ahLst/>
          <a:cxnLst/>
          <a:rect l="0" t="0" r="0" b="0"/>
          <a:pathLst>
            <a:path>
              <a:moveTo>
                <a:pt x="109190" y="0"/>
              </a:moveTo>
              <a:lnTo>
                <a:pt x="109190" y="158926"/>
              </a:lnTo>
              <a:lnTo>
                <a:pt x="45720" y="158926"/>
              </a:lnTo>
              <a:lnTo>
                <a:pt x="45720" y="340179"/>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B29622F-05F2-46C8-B1A2-99A746E4B0F8}">
      <dsp:nvSpPr>
        <dsp:cNvPr id="0" name=""/>
        <dsp:cNvSpPr/>
      </dsp:nvSpPr>
      <dsp:spPr>
        <a:xfrm>
          <a:off x="3053011" y="723786"/>
          <a:ext cx="91440" cy="797885"/>
        </a:xfrm>
        <a:custGeom>
          <a:avLst/>
          <a:gdLst/>
          <a:ahLst/>
          <a:cxnLst/>
          <a:rect l="0" t="0" r="0" b="0"/>
          <a:pathLst>
            <a:path>
              <a:moveTo>
                <a:pt x="45720" y="0"/>
              </a:moveTo>
              <a:lnTo>
                <a:pt x="45720" y="616631"/>
              </a:lnTo>
              <a:lnTo>
                <a:pt x="123052" y="616631"/>
              </a:lnTo>
              <a:lnTo>
                <a:pt x="123052" y="797885"/>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E7989DA-42E3-4442-A56A-493681F11ECA}">
      <dsp:nvSpPr>
        <dsp:cNvPr id="0" name=""/>
        <dsp:cNvSpPr/>
      </dsp:nvSpPr>
      <dsp:spPr>
        <a:xfrm>
          <a:off x="854529" y="2284364"/>
          <a:ext cx="91440" cy="337744"/>
        </a:xfrm>
        <a:custGeom>
          <a:avLst/>
          <a:gdLst/>
          <a:ahLst/>
          <a:cxnLst/>
          <a:rect l="0" t="0" r="0" b="0"/>
          <a:pathLst>
            <a:path>
              <a:moveTo>
                <a:pt x="45720" y="0"/>
              </a:moveTo>
              <a:lnTo>
                <a:pt x="45720" y="156491"/>
              </a:lnTo>
              <a:lnTo>
                <a:pt x="64913" y="156491"/>
              </a:lnTo>
              <a:lnTo>
                <a:pt x="64913" y="337744"/>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C8A03D0-AD19-48AF-A34D-B58997BEBF59}">
      <dsp:nvSpPr>
        <dsp:cNvPr id="0" name=""/>
        <dsp:cNvSpPr/>
      </dsp:nvSpPr>
      <dsp:spPr>
        <a:xfrm>
          <a:off x="900249" y="723786"/>
          <a:ext cx="2198481" cy="800320"/>
        </a:xfrm>
        <a:custGeom>
          <a:avLst/>
          <a:gdLst/>
          <a:ahLst/>
          <a:cxnLst/>
          <a:rect l="0" t="0" r="0" b="0"/>
          <a:pathLst>
            <a:path>
              <a:moveTo>
                <a:pt x="2198481" y="0"/>
              </a:moveTo>
              <a:lnTo>
                <a:pt x="2198481" y="619066"/>
              </a:lnTo>
              <a:lnTo>
                <a:pt x="0" y="619066"/>
              </a:lnTo>
              <a:lnTo>
                <a:pt x="0" y="800320"/>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618FA0D-03D7-4F0A-8858-D7B844C67508}">
      <dsp:nvSpPr>
        <dsp:cNvPr id="0" name=""/>
        <dsp:cNvSpPr/>
      </dsp:nvSpPr>
      <dsp:spPr>
        <a:xfrm>
          <a:off x="2280929" y="178701"/>
          <a:ext cx="1635604" cy="5450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6EBC89E-C97B-4BA2-91F5-5C6F19E66EAA}">
      <dsp:nvSpPr>
        <dsp:cNvPr id="0" name=""/>
        <dsp:cNvSpPr/>
      </dsp:nvSpPr>
      <dsp:spPr>
        <a:xfrm>
          <a:off x="2498324" y="385227"/>
          <a:ext cx="1635604" cy="54508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err="1"/>
            <a:t>Metode</a:t>
          </a:r>
          <a:r>
            <a:rPr lang="en-US" sz="1500" kern="1200" dirty="0"/>
            <a:t> </a:t>
          </a:r>
          <a:r>
            <a:rPr lang="en-US" sz="1500" kern="1200" dirty="0" err="1"/>
            <a:t>Statistik</a:t>
          </a:r>
          <a:endParaRPr lang="en-ID" sz="1500" kern="1200" dirty="0"/>
        </a:p>
      </dsp:txBody>
      <dsp:txXfrm>
        <a:off x="2514289" y="401192"/>
        <a:ext cx="1603674" cy="513154"/>
      </dsp:txXfrm>
    </dsp:sp>
    <dsp:sp modelId="{7DAC108F-5FD4-41DC-A6FC-81EA77448927}">
      <dsp:nvSpPr>
        <dsp:cNvPr id="0" name=""/>
        <dsp:cNvSpPr/>
      </dsp:nvSpPr>
      <dsp:spPr>
        <a:xfrm>
          <a:off x="126704" y="1524106"/>
          <a:ext cx="1547089" cy="76025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A7F375C-2784-47E6-AE25-58E74D895247}">
      <dsp:nvSpPr>
        <dsp:cNvPr id="0" name=""/>
        <dsp:cNvSpPr/>
      </dsp:nvSpPr>
      <dsp:spPr>
        <a:xfrm>
          <a:off x="344100" y="1730632"/>
          <a:ext cx="1547089" cy="76025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err="1"/>
            <a:t>Univariat</a:t>
          </a:r>
          <a:endParaRPr lang="en-ID" sz="1500" kern="1200" dirty="0"/>
        </a:p>
      </dsp:txBody>
      <dsp:txXfrm>
        <a:off x="366367" y="1752899"/>
        <a:ext cx="1502555" cy="715724"/>
      </dsp:txXfrm>
    </dsp:sp>
    <dsp:sp modelId="{523299BD-C7A1-4D58-9A3B-8EBBDDF76930}">
      <dsp:nvSpPr>
        <dsp:cNvPr id="0" name=""/>
        <dsp:cNvSpPr/>
      </dsp:nvSpPr>
      <dsp:spPr>
        <a:xfrm>
          <a:off x="330" y="2622109"/>
          <a:ext cx="1838225" cy="8378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3A95767-3753-48CE-8B73-DF6145C0E278}">
      <dsp:nvSpPr>
        <dsp:cNvPr id="0" name=""/>
        <dsp:cNvSpPr/>
      </dsp:nvSpPr>
      <dsp:spPr>
        <a:xfrm>
          <a:off x="217726" y="2828634"/>
          <a:ext cx="1838225" cy="83788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err="1"/>
            <a:t>Hanya</a:t>
          </a:r>
          <a:r>
            <a:rPr lang="en-US" sz="1500" kern="1200" dirty="0"/>
            <a:t> </a:t>
          </a:r>
          <a:r>
            <a:rPr lang="en-US" sz="1500" kern="1200" dirty="0" err="1"/>
            <a:t>satu</a:t>
          </a:r>
          <a:r>
            <a:rPr lang="en-US" sz="1500" kern="1200" dirty="0"/>
            <a:t> </a:t>
          </a:r>
          <a:r>
            <a:rPr lang="en-US" sz="1500" kern="1200" dirty="0" err="1"/>
            <a:t>karakteristik</a:t>
          </a:r>
          <a:endParaRPr lang="en-ID" sz="1500" kern="1200" dirty="0"/>
        </a:p>
      </dsp:txBody>
      <dsp:txXfrm>
        <a:off x="242267" y="2853175"/>
        <a:ext cx="1789143" cy="788802"/>
      </dsp:txXfrm>
    </dsp:sp>
    <dsp:sp modelId="{A6F22FEC-1F32-444E-A30F-54062E0DCB2D}">
      <dsp:nvSpPr>
        <dsp:cNvPr id="0" name=""/>
        <dsp:cNvSpPr/>
      </dsp:nvSpPr>
      <dsp:spPr>
        <a:xfrm>
          <a:off x="2369404" y="1521671"/>
          <a:ext cx="1613319" cy="74313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0EF1454-4967-4159-AB1F-4DF8DDF27D3F}">
      <dsp:nvSpPr>
        <dsp:cNvPr id="0" name=""/>
        <dsp:cNvSpPr/>
      </dsp:nvSpPr>
      <dsp:spPr>
        <a:xfrm>
          <a:off x="2586800" y="1728196"/>
          <a:ext cx="1613319" cy="74313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err="1"/>
            <a:t>Bivariat</a:t>
          </a:r>
          <a:endParaRPr lang="en-ID" sz="1500" kern="1200" dirty="0"/>
        </a:p>
      </dsp:txBody>
      <dsp:txXfrm>
        <a:off x="2608566" y="1749962"/>
        <a:ext cx="1569787" cy="699605"/>
      </dsp:txXfrm>
    </dsp:sp>
    <dsp:sp modelId="{5D5C8170-1299-441A-9172-B1272E3A0AA5}">
      <dsp:nvSpPr>
        <dsp:cNvPr id="0" name=""/>
        <dsp:cNvSpPr/>
      </dsp:nvSpPr>
      <dsp:spPr>
        <a:xfrm>
          <a:off x="2273347" y="2604988"/>
          <a:ext cx="1678492" cy="89821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D9A9007-5190-4E0B-A778-529CE122B823}">
      <dsp:nvSpPr>
        <dsp:cNvPr id="0" name=""/>
        <dsp:cNvSpPr/>
      </dsp:nvSpPr>
      <dsp:spPr>
        <a:xfrm>
          <a:off x="2490742" y="2811514"/>
          <a:ext cx="1678492" cy="89821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D" sz="1500" kern="1200" dirty="0" err="1"/>
            <a:t>Hubungan</a:t>
          </a:r>
          <a:r>
            <a:rPr lang="en-ID" sz="1500" kern="1200" dirty="0"/>
            <a:t> </a:t>
          </a:r>
          <a:r>
            <a:rPr lang="en-ID" sz="1500" kern="1200" dirty="0" err="1"/>
            <a:t>antara</a:t>
          </a:r>
          <a:r>
            <a:rPr lang="en-ID" sz="1500" kern="1200" dirty="0"/>
            <a:t> </a:t>
          </a:r>
          <a:r>
            <a:rPr lang="en-ID" sz="1500" kern="1200" dirty="0" err="1"/>
            <a:t>dua</a:t>
          </a:r>
          <a:r>
            <a:rPr lang="en-ID" sz="1500" kern="1200" dirty="0"/>
            <a:t> </a:t>
          </a:r>
          <a:r>
            <a:rPr lang="en-ID" sz="1500" kern="1200" dirty="0" err="1"/>
            <a:t>variabel</a:t>
          </a:r>
          <a:r>
            <a:rPr lang="en-ID" sz="1500" kern="1200" dirty="0"/>
            <a:t> </a:t>
          </a:r>
        </a:p>
      </dsp:txBody>
      <dsp:txXfrm>
        <a:off x="2517050" y="2837822"/>
        <a:ext cx="1625876" cy="845600"/>
      </dsp:txXfrm>
    </dsp:sp>
    <dsp:sp modelId="{57EFBC65-A683-448E-A17A-B643278E5F99}">
      <dsp:nvSpPr>
        <dsp:cNvPr id="0" name=""/>
        <dsp:cNvSpPr/>
      </dsp:nvSpPr>
      <dsp:spPr>
        <a:xfrm>
          <a:off x="4486786" y="1521671"/>
          <a:ext cx="1573855" cy="73736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A70F86D-07BE-42A7-91E2-6953CC5E46B7}">
      <dsp:nvSpPr>
        <dsp:cNvPr id="0" name=""/>
        <dsp:cNvSpPr/>
      </dsp:nvSpPr>
      <dsp:spPr>
        <a:xfrm>
          <a:off x="4704182" y="1728196"/>
          <a:ext cx="1573855" cy="73736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err="1"/>
            <a:t>Multivariat</a:t>
          </a:r>
          <a:endParaRPr lang="en-ID" sz="1500" kern="1200" dirty="0"/>
        </a:p>
      </dsp:txBody>
      <dsp:txXfrm>
        <a:off x="4725779" y="1749793"/>
        <a:ext cx="1530661" cy="694166"/>
      </dsp:txXfrm>
    </dsp:sp>
    <dsp:sp modelId="{FC659669-FA8A-4198-97D5-F67B580D8A87}">
      <dsp:nvSpPr>
        <dsp:cNvPr id="0" name=""/>
        <dsp:cNvSpPr/>
      </dsp:nvSpPr>
      <dsp:spPr>
        <a:xfrm>
          <a:off x="4386630" y="2599211"/>
          <a:ext cx="1756011" cy="7947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9608D85-DF79-4C48-9702-7062960FB5A4}">
      <dsp:nvSpPr>
        <dsp:cNvPr id="0" name=""/>
        <dsp:cNvSpPr/>
      </dsp:nvSpPr>
      <dsp:spPr>
        <a:xfrm>
          <a:off x="4604025" y="2805737"/>
          <a:ext cx="1756011" cy="79473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D" sz="1500" kern="1200" dirty="0" err="1"/>
            <a:t>Hubungan</a:t>
          </a:r>
          <a:r>
            <a:rPr lang="en-ID" sz="1500" kern="1200" dirty="0"/>
            <a:t> </a:t>
          </a:r>
          <a:r>
            <a:rPr lang="en-ID" sz="1500" kern="1200" dirty="0" err="1"/>
            <a:t>antara</a:t>
          </a:r>
          <a:r>
            <a:rPr lang="en-ID" sz="1500" kern="1200" dirty="0"/>
            <a:t> </a:t>
          </a:r>
          <a:r>
            <a:rPr lang="en-ID" sz="1500" kern="1200" dirty="0" err="1"/>
            <a:t>lebih</a:t>
          </a:r>
          <a:r>
            <a:rPr lang="en-ID" sz="1500" kern="1200" dirty="0"/>
            <a:t> </a:t>
          </a:r>
          <a:r>
            <a:rPr lang="en-ID" sz="1500" kern="1200" dirty="0" err="1"/>
            <a:t>dari</a:t>
          </a:r>
          <a:r>
            <a:rPr lang="en-ID" sz="1500" kern="1200" dirty="0"/>
            <a:t> </a:t>
          </a:r>
          <a:r>
            <a:rPr lang="en-ID" sz="1500" kern="1200" dirty="0" err="1"/>
            <a:t>dua</a:t>
          </a:r>
          <a:r>
            <a:rPr lang="en-ID" sz="1500" kern="1200" dirty="0"/>
            <a:t> </a:t>
          </a:r>
          <a:r>
            <a:rPr lang="en-ID" sz="1500" kern="1200" dirty="0" err="1"/>
            <a:t>variabel</a:t>
          </a:r>
          <a:r>
            <a:rPr lang="en-ID" sz="1500" kern="1200" dirty="0"/>
            <a:t> </a:t>
          </a:r>
        </a:p>
      </dsp:txBody>
      <dsp:txXfrm>
        <a:off x="4627302" y="2829014"/>
        <a:ext cx="1709457" cy="7481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504A64-5744-45D2-8802-4458A01FDAAB}">
      <dsp:nvSpPr>
        <dsp:cNvPr id="0" name=""/>
        <dsp:cNvSpPr/>
      </dsp:nvSpPr>
      <dsp:spPr>
        <a:xfrm>
          <a:off x="5384200" y="2598371"/>
          <a:ext cx="92977" cy="1054456"/>
        </a:xfrm>
        <a:custGeom>
          <a:avLst/>
          <a:gdLst/>
          <a:ahLst/>
          <a:cxnLst/>
          <a:rect l="0" t="0" r="0" b="0"/>
          <a:pathLst>
            <a:path>
              <a:moveTo>
                <a:pt x="45720" y="0"/>
              </a:moveTo>
              <a:lnTo>
                <a:pt x="45720" y="953749"/>
              </a:lnTo>
              <a:lnTo>
                <a:pt x="129817" y="953749"/>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670EB772-E6CE-4E73-B6D0-E33B931C978F}">
      <dsp:nvSpPr>
        <dsp:cNvPr id="0" name=""/>
        <dsp:cNvSpPr/>
      </dsp:nvSpPr>
      <dsp:spPr>
        <a:xfrm>
          <a:off x="4838910" y="2012098"/>
          <a:ext cx="91440" cy="379838"/>
        </a:xfrm>
        <a:custGeom>
          <a:avLst/>
          <a:gdLst/>
          <a:ahLst/>
          <a:cxnLst/>
          <a:rect l="0" t="0" r="0" b="0"/>
          <a:pathLst>
            <a:path>
              <a:moveTo>
                <a:pt x="45720" y="0"/>
              </a:moveTo>
              <a:lnTo>
                <a:pt x="45720" y="343561"/>
              </a:lnTo>
              <a:lnTo>
                <a:pt x="124141" y="343561"/>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FE9B54C4-0225-4392-B1D0-5A730329BAE8}">
      <dsp:nvSpPr>
        <dsp:cNvPr id="0" name=""/>
        <dsp:cNvSpPr/>
      </dsp:nvSpPr>
      <dsp:spPr>
        <a:xfrm>
          <a:off x="3848331" y="2598371"/>
          <a:ext cx="144214" cy="1034449"/>
        </a:xfrm>
        <a:custGeom>
          <a:avLst/>
          <a:gdLst/>
          <a:ahLst/>
          <a:cxnLst/>
          <a:rect l="0" t="0" r="0" b="0"/>
          <a:pathLst>
            <a:path>
              <a:moveTo>
                <a:pt x="0" y="0"/>
              </a:moveTo>
              <a:lnTo>
                <a:pt x="0" y="935653"/>
              </a:lnTo>
              <a:lnTo>
                <a:pt x="130441" y="935653"/>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570DAB6E-CC7E-4134-AD2D-E4A1E7B38179}">
      <dsp:nvSpPr>
        <dsp:cNvPr id="0" name=""/>
        <dsp:cNvSpPr/>
      </dsp:nvSpPr>
      <dsp:spPr>
        <a:xfrm>
          <a:off x="4261199" y="2012098"/>
          <a:ext cx="623430" cy="379838"/>
        </a:xfrm>
        <a:custGeom>
          <a:avLst/>
          <a:gdLst/>
          <a:ahLst/>
          <a:cxnLst/>
          <a:rect l="0" t="0" r="0" b="0"/>
          <a:pathLst>
            <a:path>
              <a:moveTo>
                <a:pt x="563889" y="0"/>
              </a:moveTo>
              <a:lnTo>
                <a:pt x="563889" y="343561"/>
              </a:lnTo>
              <a:lnTo>
                <a:pt x="0" y="343561"/>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02B6E3BC-78F2-49B4-8822-CB50B1E93E26}">
      <dsp:nvSpPr>
        <dsp:cNvPr id="0" name=""/>
        <dsp:cNvSpPr/>
      </dsp:nvSpPr>
      <dsp:spPr>
        <a:xfrm>
          <a:off x="4838910" y="1146739"/>
          <a:ext cx="91440" cy="173404"/>
        </a:xfrm>
        <a:custGeom>
          <a:avLst/>
          <a:gdLst/>
          <a:ahLst/>
          <a:cxnLst/>
          <a:rect l="0" t="0" r="0" b="0"/>
          <a:pathLst>
            <a:path>
              <a:moveTo>
                <a:pt x="45720" y="0"/>
              </a:moveTo>
              <a:lnTo>
                <a:pt x="45720" y="156843"/>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D34D98C3-73B2-4D8E-A6CF-AA52D4ADDE91}">
      <dsp:nvSpPr>
        <dsp:cNvPr id="0" name=""/>
        <dsp:cNvSpPr/>
      </dsp:nvSpPr>
      <dsp:spPr>
        <a:xfrm>
          <a:off x="3372393" y="560466"/>
          <a:ext cx="1512236" cy="173404"/>
        </a:xfrm>
        <a:custGeom>
          <a:avLst/>
          <a:gdLst/>
          <a:ahLst/>
          <a:cxnLst/>
          <a:rect l="0" t="0" r="0" b="0"/>
          <a:pathLst>
            <a:path>
              <a:moveTo>
                <a:pt x="0" y="0"/>
              </a:moveTo>
              <a:lnTo>
                <a:pt x="0" y="78421"/>
              </a:lnTo>
              <a:lnTo>
                <a:pt x="1367809" y="78421"/>
              </a:lnTo>
              <a:lnTo>
                <a:pt x="1367809" y="156843"/>
              </a:lnTo>
            </a:path>
          </a:pathLst>
        </a:custGeom>
        <a:noFill/>
        <a:ln w="12700" cap="flat" cmpd="sng" algn="ctr">
          <a:solidFill>
            <a:sysClr val="windowText" lastClr="000000">
              <a:shade val="6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E2D52745-BDA9-4FF8-8FE0-13D7197ECBA2}">
      <dsp:nvSpPr>
        <dsp:cNvPr id="0" name=""/>
        <dsp:cNvSpPr/>
      </dsp:nvSpPr>
      <dsp:spPr>
        <a:xfrm>
          <a:off x="3253496" y="3249265"/>
          <a:ext cx="91440" cy="379838"/>
        </a:xfrm>
        <a:custGeom>
          <a:avLst/>
          <a:gdLst/>
          <a:ahLst/>
          <a:cxnLst/>
          <a:rect l="0" t="0" r="0" b="0"/>
          <a:pathLst>
            <a:path>
              <a:moveTo>
                <a:pt x="124141" y="0"/>
              </a:moveTo>
              <a:lnTo>
                <a:pt x="124141" y="343561"/>
              </a:lnTo>
              <a:lnTo>
                <a:pt x="45720" y="343561"/>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00311B55-A199-4B5C-B27A-2B085CD6421D}">
      <dsp:nvSpPr>
        <dsp:cNvPr id="0" name=""/>
        <dsp:cNvSpPr/>
      </dsp:nvSpPr>
      <dsp:spPr>
        <a:xfrm>
          <a:off x="2388578" y="2709874"/>
          <a:ext cx="584472" cy="332957"/>
        </a:xfrm>
        <a:custGeom>
          <a:avLst/>
          <a:gdLst/>
          <a:ahLst/>
          <a:cxnLst/>
          <a:rect l="0" t="0" r="0" b="0"/>
          <a:pathLst>
            <a:path>
              <a:moveTo>
                <a:pt x="0" y="0"/>
              </a:moveTo>
              <a:lnTo>
                <a:pt x="0" y="301158"/>
              </a:lnTo>
              <a:lnTo>
                <a:pt x="528651" y="301158"/>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7C805AC0-9729-462B-B556-1DCB7FBEA446}">
      <dsp:nvSpPr>
        <dsp:cNvPr id="0" name=""/>
        <dsp:cNvSpPr/>
      </dsp:nvSpPr>
      <dsp:spPr>
        <a:xfrm>
          <a:off x="825740" y="3249265"/>
          <a:ext cx="1008810" cy="348246"/>
        </a:xfrm>
        <a:custGeom>
          <a:avLst/>
          <a:gdLst/>
          <a:ahLst/>
          <a:cxnLst/>
          <a:rect l="0" t="0" r="0" b="0"/>
          <a:pathLst>
            <a:path>
              <a:moveTo>
                <a:pt x="912462" y="0"/>
              </a:moveTo>
              <a:lnTo>
                <a:pt x="912462" y="314986"/>
              </a:lnTo>
              <a:lnTo>
                <a:pt x="0" y="314986"/>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012A3C45-C445-4106-A41C-D3EAD18EDEEE}">
      <dsp:nvSpPr>
        <dsp:cNvPr id="0" name=""/>
        <dsp:cNvSpPr/>
      </dsp:nvSpPr>
      <dsp:spPr>
        <a:xfrm>
          <a:off x="2247418" y="2709874"/>
          <a:ext cx="141159" cy="332957"/>
        </a:xfrm>
        <a:custGeom>
          <a:avLst/>
          <a:gdLst/>
          <a:ahLst/>
          <a:cxnLst/>
          <a:rect l="0" t="0" r="0" b="0"/>
          <a:pathLst>
            <a:path>
              <a:moveTo>
                <a:pt x="127678" y="0"/>
              </a:moveTo>
              <a:lnTo>
                <a:pt x="127678" y="301158"/>
              </a:lnTo>
              <a:lnTo>
                <a:pt x="0" y="301158"/>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03B9016C-A778-4D06-882B-503E8758BE74}">
      <dsp:nvSpPr>
        <dsp:cNvPr id="0" name=""/>
        <dsp:cNvSpPr/>
      </dsp:nvSpPr>
      <dsp:spPr>
        <a:xfrm>
          <a:off x="2341058" y="2076720"/>
          <a:ext cx="91440" cy="220285"/>
        </a:xfrm>
        <a:custGeom>
          <a:avLst/>
          <a:gdLst/>
          <a:ahLst/>
          <a:cxnLst/>
          <a:rect l="0" t="0" r="0" b="0"/>
          <a:pathLst>
            <a:path>
              <a:moveTo>
                <a:pt x="45720" y="0"/>
              </a:moveTo>
              <a:lnTo>
                <a:pt x="45720" y="120825"/>
              </a:lnTo>
              <a:lnTo>
                <a:pt x="47348" y="120825"/>
              </a:lnTo>
              <a:lnTo>
                <a:pt x="47348" y="199247"/>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CBABC52C-6F21-4AB9-9EBB-9D3E9557FE42}">
      <dsp:nvSpPr>
        <dsp:cNvPr id="0" name=""/>
        <dsp:cNvSpPr/>
      </dsp:nvSpPr>
      <dsp:spPr>
        <a:xfrm>
          <a:off x="1886885" y="1137825"/>
          <a:ext cx="499892" cy="182318"/>
        </a:xfrm>
        <a:custGeom>
          <a:avLst/>
          <a:gdLst/>
          <a:ahLst/>
          <a:cxnLst/>
          <a:rect l="0" t="0" r="0" b="0"/>
          <a:pathLst>
            <a:path>
              <a:moveTo>
                <a:pt x="0" y="0"/>
              </a:moveTo>
              <a:lnTo>
                <a:pt x="0" y="86484"/>
              </a:lnTo>
              <a:lnTo>
                <a:pt x="452149" y="86484"/>
              </a:lnTo>
              <a:lnTo>
                <a:pt x="452149" y="164905"/>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F375ED2A-014B-4880-ABF8-18375D198420}">
      <dsp:nvSpPr>
        <dsp:cNvPr id="0" name=""/>
        <dsp:cNvSpPr/>
      </dsp:nvSpPr>
      <dsp:spPr>
        <a:xfrm>
          <a:off x="780643" y="2037002"/>
          <a:ext cx="91440" cy="1551467"/>
        </a:xfrm>
        <a:custGeom>
          <a:avLst/>
          <a:gdLst/>
          <a:ahLst/>
          <a:cxnLst/>
          <a:rect l="0" t="0" r="0" b="0"/>
          <a:pathLst>
            <a:path>
              <a:moveTo>
                <a:pt x="126203" y="0"/>
              </a:moveTo>
              <a:lnTo>
                <a:pt x="126203" y="1403292"/>
              </a:lnTo>
              <a:lnTo>
                <a:pt x="45720" y="1403292"/>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9C0FB3B9-EB91-439B-9190-361532B793CE}">
      <dsp:nvSpPr>
        <dsp:cNvPr id="0" name=""/>
        <dsp:cNvSpPr/>
      </dsp:nvSpPr>
      <dsp:spPr>
        <a:xfrm>
          <a:off x="915345" y="1137825"/>
          <a:ext cx="971540" cy="182318"/>
        </a:xfrm>
        <a:custGeom>
          <a:avLst/>
          <a:gdLst/>
          <a:ahLst/>
          <a:cxnLst/>
          <a:rect l="0" t="0" r="0" b="0"/>
          <a:pathLst>
            <a:path>
              <a:moveTo>
                <a:pt x="878752" y="0"/>
              </a:moveTo>
              <a:lnTo>
                <a:pt x="878752" y="86484"/>
              </a:lnTo>
              <a:lnTo>
                <a:pt x="0" y="86484"/>
              </a:lnTo>
              <a:lnTo>
                <a:pt x="0" y="164905"/>
              </a:lnTo>
            </a:path>
          </a:pathLst>
        </a:custGeom>
        <a:no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0AACB676-0EF7-47FD-BA0F-CF6B7A09FDC7}">
      <dsp:nvSpPr>
        <dsp:cNvPr id="0" name=""/>
        <dsp:cNvSpPr/>
      </dsp:nvSpPr>
      <dsp:spPr>
        <a:xfrm>
          <a:off x="1886885" y="560466"/>
          <a:ext cx="1485507" cy="164490"/>
        </a:xfrm>
        <a:custGeom>
          <a:avLst/>
          <a:gdLst/>
          <a:ahLst/>
          <a:cxnLst/>
          <a:rect l="0" t="0" r="0" b="0"/>
          <a:pathLst>
            <a:path>
              <a:moveTo>
                <a:pt x="1343632" y="0"/>
              </a:moveTo>
              <a:lnTo>
                <a:pt x="1343632" y="70359"/>
              </a:lnTo>
              <a:lnTo>
                <a:pt x="0" y="70359"/>
              </a:lnTo>
              <a:lnTo>
                <a:pt x="0" y="148780"/>
              </a:lnTo>
            </a:path>
          </a:pathLst>
        </a:custGeom>
        <a:noFill/>
        <a:ln w="12700" cap="flat" cmpd="sng" algn="ctr">
          <a:solidFill>
            <a:sysClr val="windowText" lastClr="000000">
              <a:shade val="60000"/>
              <a:hueOff val="0"/>
              <a:satOff val="0"/>
              <a:lumOff val="0"/>
              <a:alphaOff val="0"/>
            </a:sysClr>
          </a:solidFill>
          <a:prstDash val="solid"/>
          <a:miter lim="800000"/>
        </a:ln>
        <a:effectLst/>
      </dsp:spPr>
      <dsp:style>
        <a:lnRef idx="2">
          <a:scrgbClr r="0" g="0" b="0"/>
        </a:lnRef>
        <a:fillRef idx="0">
          <a:scrgbClr r="0" g="0" b="0"/>
        </a:fillRef>
        <a:effectRef idx="0">
          <a:scrgbClr r="0" g="0" b="0"/>
        </a:effectRef>
        <a:fontRef idx="minor"/>
      </dsp:style>
    </dsp:sp>
    <dsp:sp modelId="{C0369178-FCA6-4FEE-AA5F-78B84FDDB5C5}">
      <dsp:nvSpPr>
        <dsp:cNvPr id="0" name=""/>
        <dsp:cNvSpPr/>
      </dsp:nvSpPr>
      <dsp:spPr>
        <a:xfrm>
          <a:off x="2658226" y="147598"/>
          <a:ext cx="1428333"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ID" sz="14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Skala Pengukuran</a:t>
          </a:r>
        </a:p>
      </dsp:txBody>
      <dsp:txXfrm>
        <a:off x="2658226" y="147598"/>
        <a:ext cx="1428333" cy="412868"/>
      </dsp:txXfrm>
    </dsp:sp>
    <dsp:sp modelId="{68550410-554C-4DD2-9C44-F111DA2173D4}">
      <dsp:nvSpPr>
        <dsp:cNvPr id="0" name=""/>
        <dsp:cNvSpPr/>
      </dsp:nvSpPr>
      <dsp:spPr>
        <a:xfrm>
          <a:off x="1474017" y="724957"/>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Atribut</a:t>
          </a:r>
        </a:p>
      </dsp:txBody>
      <dsp:txXfrm>
        <a:off x="1474017" y="724957"/>
        <a:ext cx="825736" cy="412868"/>
      </dsp:txXfrm>
    </dsp:sp>
    <dsp:sp modelId="{B61F5763-0D3D-41A3-97BE-0C94B0C97243}">
      <dsp:nvSpPr>
        <dsp:cNvPr id="0" name=""/>
        <dsp:cNvSpPr/>
      </dsp:nvSpPr>
      <dsp:spPr>
        <a:xfrm>
          <a:off x="475425" y="1320143"/>
          <a:ext cx="879838" cy="71685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Binomial (Dikotomi)</a:t>
          </a:r>
        </a:p>
      </dsp:txBody>
      <dsp:txXfrm>
        <a:off x="475425" y="1320143"/>
        <a:ext cx="879838" cy="716858"/>
      </dsp:txXfrm>
    </dsp:sp>
    <dsp:sp modelId="{6088C9A2-D29D-433E-AA58-FB008B99D5F2}">
      <dsp:nvSpPr>
        <dsp:cNvPr id="0" name=""/>
        <dsp:cNvSpPr/>
      </dsp:nvSpPr>
      <dsp:spPr>
        <a:xfrm>
          <a:off x="627" y="3382036"/>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endParaRPr lang="en-ID" sz="2700" kern="1200">
            <a:solidFill>
              <a:sysClr val="windowText" lastClr="000000">
                <a:hueOff val="0"/>
                <a:satOff val="0"/>
                <a:lumOff val="0"/>
                <a:alphaOff val="0"/>
              </a:sysClr>
            </a:solidFill>
            <a:latin typeface="Calibri" panose="020F0502020204030204"/>
            <a:ea typeface="+mn-ea"/>
            <a:cs typeface="+mn-cs"/>
          </a:endParaRPr>
        </a:p>
      </dsp:txBody>
      <dsp:txXfrm>
        <a:off x="627" y="3382036"/>
        <a:ext cx="825736" cy="412868"/>
      </dsp:txXfrm>
    </dsp:sp>
    <dsp:sp modelId="{0D9C9B84-7DC6-450C-9352-EECE69AA0344}">
      <dsp:nvSpPr>
        <dsp:cNvPr id="0" name=""/>
        <dsp:cNvSpPr/>
      </dsp:nvSpPr>
      <dsp:spPr>
        <a:xfrm>
          <a:off x="1528668" y="1320143"/>
          <a:ext cx="1716218" cy="756576"/>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Trinomial/Multinomial</a:t>
          </a:r>
        </a:p>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(Trikotomi/Polikotomi)</a:t>
          </a:r>
        </a:p>
      </dsp:txBody>
      <dsp:txXfrm>
        <a:off x="1528668" y="1320143"/>
        <a:ext cx="1716218" cy="756576"/>
      </dsp:txXfrm>
    </dsp:sp>
    <dsp:sp modelId="{4F59B525-611E-4D77-B1BA-1947BB12588F}">
      <dsp:nvSpPr>
        <dsp:cNvPr id="0" name=""/>
        <dsp:cNvSpPr/>
      </dsp:nvSpPr>
      <dsp:spPr>
        <a:xfrm>
          <a:off x="1975710" y="2297006"/>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Ada Urutan?</a:t>
          </a:r>
        </a:p>
      </dsp:txBody>
      <dsp:txXfrm>
        <a:off x="1975710" y="2297006"/>
        <a:ext cx="825736" cy="412868"/>
      </dsp:txXfrm>
    </dsp:sp>
    <dsp:sp modelId="{CC15270B-26F1-4DC9-8BF1-82B23FCABA1F}">
      <dsp:nvSpPr>
        <dsp:cNvPr id="0" name=""/>
        <dsp:cNvSpPr/>
      </dsp:nvSpPr>
      <dsp:spPr>
        <a:xfrm>
          <a:off x="1421682" y="2836397"/>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Tidak</a:t>
          </a:r>
        </a:p>
      </dsp:txBody>
      <dsp:txXfrm>
        <a:off x="1421682" y="2836397"/>
        <a:ext cx="825736" cy="412868"/>
      </dsp:txXfrm>
    </dsp:sp>
    <dsp:sp modelId="{57C72E04-B0D7-47DD-88C5-90DF8B1B1D56}">
      <dsp:nvSpPr>
        <dsp:cNvPr id="0" name=""/>
        <dsp:cNvSpPr/>
      </dsp:nvSpPr>
      <dsp:spPr>
        <a:xfrm>
          <a:off x="3" y="3391077"/>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Nominal</a:t>
          </a:r>
        </a:p>
      </dsp:txBody>
      <dsp:txXfrm>
        <a:off x="3" y="3391077"/>
        <a:ext cx="825736" cy="412868"/>
      </dsp:txXfrm>
    </dsp:sp>
    <dsp:sp modelId="{05C92D30-63FE-4607-9439-18C26BA44E6E}">
      <dsp:nvSpPr>
        <dsp:cNvPr id="0" name=""/>
        <dsp:cNvSpPr/>
      </dsp:nvSpPr>
      <dsp:spPr>
        <a:xfrm>
          <a:off x="2973050" y="2836397"/>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Ya</a:t>
          </a:r>
        </a:p>
      </dsp:txBody>
      <dsp:txXfrm>
        <a:off x="2973050" y="2836397"/>
        <a:ext cx="825736" cy="412868"/>
      </dsp:txXfrm>
    </dsp:sp>
    <dsp:sp modelId="{2256E187-EAE3-4056-B21B-938D6EDCE2E2}">
      <dsp:nvSpPr>
        <dsp:cNvPr id="0" name=""/>
        <dsp:cNvSpPr/>
      </dsp:nvSpPr>
      <dsp:spPr>
        <a:xfrm>
          <a:off x="2473480" y="3422670"/>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Ordinal</a:t>
          </a:r>
        </a:p>
      </dsp:txBody>
      <dsp:txXfrm>
        <a:off x="2473480" y="3422670"/>
        <a:ext cx="825736" cy="412868"/>
      </dsp:txXfrm>
    </dsp:sp>
    <dsp:sp modelId="{4649CACF-D639-4726-A964-0B89C1C3F6D4}">
      <dsp:nvSpPr>
        <dsp:cNvPr id="0" name=""/>
        <dsp:cNvSpPr/>
      </dsp:nvSpPr>
      <dsp:spPr>
        <a:xfrm>
          <a:off x="4471762" y="733871"/>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Angka</a:t>
          </a:r>
        </a:p>
      </dsp:txBody>
      <dsp:txXfrm>
        <a:off x="4471762" y="733871"/>
        <a:ext cx="825736" cy="412868"/>
      </dsp:txXfrm>
    </dsp:sp>
    <dsp:sp modelId="{E1B9F016-E774-44CF-9653-3B2EDBD1898B}">
      <dsp:nvSpPr>
        <dsp:cNvPr id="0" name=""/>
        <dsp:cNvSpPr/>
      </dsp:nvSpPr>
      <dsp:spPr>
        <a:xfrm>
          <a:off x="4376686" y="1320143"/>
          <a:ext cx="1015886" cy="691954"/>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Ada Nol Mutlak?</a:t>
          </a:r>
        </a:p>
      </dsp:txBody>
      <dsp:txXfrm>
        <a:off x="4376686" y="1320143"/>
        <a:ext cx="1015886" cy="691954"/>
      </dsp:txXfrm>
    </dsp:sp>
    <dsp:sp modelId="{4DB521BA-3F02-4B81-8570-5B9BC8C77BDD}">
      <dsp:nvSpPr>
        <dsp:cNvPr id="0" name=""/>
        <dsp:cNvSpPr/>
      </dsp:nvSpPr>
      <dsp:spPr>
        <a:xfrm>
          <a:off x="3435463" y="2185502"/>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Tidak ada</a:t>
          </a:r>
        </a:p>
      </dsp:txBody>
      <dsp:txXfrm>
        <a:off x="3435463" y="2185502"/>
        <a:ext cx="825736" cy="412868"/>
      </dsp:txXfrm>
    </dsp:sp>
    <dsp:sp modelId="{CF0143C1-9913-45CF-ACCB-3B18ECA6B728}">
      <dsp:nvSpPr>
        <dsp:cNvPr id="0" name=""/>
        <dsp:cNvSpPr/>
      </dsp:nvSpPr>
      <dsp:spPr>
        <a:xfrm>
          <a:off x="3992546" y="3426386"/>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Interval</a:t>
          </a:r>
        </a:p>
      </dsp:txBody>
      <dsp:txXfrm>
        <a:off x="3992546" y="3426386"/>
        <a:ext cx="825736" cy="412868"/>
      </dsp:txXfrm>
    </dsp:sp>
    <dsp:sp modelId="{534B5D1C-5E9C-4E81-8DC5-FFD43BEAB73D}">
      <dsp:nvSpPr>
        <dsp:cNvPr id="0" name=""/>
        <dsp:cNvSpPr/>
      </dsp:nvSpPr>
      <dsp:spPr>
        <a:xfrm>
          <a:off x="4971332" y="2185502"/>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Ada</a:t>
          </a:r>
        </a:p>
      </dsp:txBody>
      <dsp:txXfrm>
        <a:off x="4971332" y="2185502"/>
        <a:ext cx="825736" cy="412868"/>
      </dsp:txXfrm>
    </dsp:sp>
    <dsp:sp modelId="{EFD24902-E129-41BA-B2A1-0153B6B18449}">
      <dsp:nvSpPr>
        <dsp:cNvPr id="0" name=""/>
        <dsp:cNvSpPr/>
      </dsp:nvSpPr>
      <dsp:spPr>
        <a:xfrm>
          <a:off x="5477178" y="3446394"/>
          <a:ext cx="825736" cy="412868"/>
        </a:xfrm>
        <a:prstGeom prst="rect">
          <a:avLst/>
        </a:prstGeom>
        <a:solidFill>
          <a:sysClr val="window" lastClr="FFFFFF">
            <a:hueOff val="0"/>
            <a:satOff val="0"/>
            <a:lumOff val="0"/>
            <a:alphaOff val="0"/>
          </a:sysClr>
        </a:solidFill>
        <a:ln w="12700" cap="flat" cmpd="sng" algn="ctr">
          <a:solidFill>
            <a:sysClr val="windowText" lastClr="000000">
              <a:shade val="8000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D" sz="1200" kern="1200">
              <a:solidFill>
                <a:sysClr val="windowText" lastClr="000000">
                  <a:hueOff val="0"/>
                  <a:satOff val="0"/>
                  <a:lumOff val="0"/>
                  <a:alphaOff val="0"/>
                </a:sysClr>
              </a:solidFill>
              <a:latin typeface="Times New Roman" panose="02020603050405020304" pitchFamily="18" charset="0"/>
              <a:ea typeface="+mn-ea"/>
              <a:cs typeface="Times New Roman" panose="02020603050405020304" pitchFamily="18" charset="0"/>
            </a:rPr>
            <a:t>Rasio</a:t>
          </a:r>
        </a:p>
      </dsp:txBody>
      <dsp:txXfrm>
        <a:off x="5477178" y="3446394"/>
        <a:ext cx="825736" cy="41286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endParaRPr lang="id-ID"/>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890BD5ED-A342-4399-B057-6474D66EE18E}" type="datetimeFigureOut">
              <a:rPr lang="id-ID" smtClean="0"/>
              <a:t>12/09/2021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FAEFC2E-E9DB-4907-AFA2-C359F7ECBEC9}"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890BD5ED-A342-4399-B057-6474D66EE18E}" type="datetimeFigureOut">
              <a:rPr lang="id-ID" smtClean="0"/>
              <a:t>12/09/2021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FAEFC2E-E9DB-4907-AFA2-C359F7ECBEC9}"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4064000"/>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190500"/>
            <a:ext cx="6019800" cy="406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890BD5ED-A342-4399-B057-6474D66EE18E}" type="datetimeFigureOut">
              <a:rPr lang="id-ID" smtClean="0"/>
              <a:t>12/09/2021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FAEFC2E-E9DB-4907-AFA2-C359F7ECBEC9}"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890BD5ED-A342-4399-B057-6474D66EE18E}" type="datetimeFigureOut">
              <a:rPr lang="id-ID" smtClean="0"/>
              <a:t>12/09/2021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FAEFC2E-E9DB-4907-AFA2-C359F7ECBEC9}"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0BD5ED-A342-4399-B057-6474D66EE18E}" type="datetimeFigureOut">
              <a:rPr lang="id-ID" smtClean="0"/>
              <a:t>12/09/2021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FAEFC2E-E9DB-4907-AFA2-C359F7ECBEC9}"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890BD5ED-A342-4399-B057-6474D66EE18E}" type="datetimeFigureOut">
              <a:rPr lang="id-ID" smtClean="0"/>
              <a:t>12/09/2021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FAEFC2E-E9DB-4907-AFA2-C359F7ECBEC9}"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865"/>
            <a:ext cx="8229600" cy="952500"/>
          </a:xfrm>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890BD5ED-A342-4399-B057-6474D66EE18E}" type="datetimeFigureOut">
              <a:rPr lang="id-ID" smtClean="0"/>
              <a:t>12/09/2021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FAEFC2E-E9DB-4907-AFA2-C359F7ECBEC9}"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890BD5ED-A342-4399-B057-6474D66EE18E}" type="datetimeFigureOut">
              <a:rPr lang="id-ID" smtClean="0"/>
              <a:t>12/09/2021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FAEFC2E-E9DB-4907-AFA2-C359F7ECBEC9}"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0BD5ED-A342-4399-B057-6474D66EE18E}" type="datetimeFigureOut">
              <a:rPr lang="id-ID" smtClean="0"/>
              <a:t>12/09/2021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FAEFC2E-E9DB-4907-AFA2-C359F7ECBEC9}"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0BD5ED-A342-4399-B057-6474D66EE18E}" type="datetimeFigureOut">
              <a:rPr lang="id-ID" smtClean="0"/>
              <a:t>12/09/2021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FAEFC2E-E9DB-4907-AFA2-C359F7ECBEC9}"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id-ID"/>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0BD5ED-A342-4399-B057-6474D66EE18E}" type="datetimeFigureOut">
              <a:rPr lang="id-ID" smtClean="0"/>
              <a:t>12/09/2021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FAEFC2E-E9DB-4907-AFA2-C359F7ECBEC9}"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0" r="-1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890BD5ED-A342-4399-B057-6474D66EE18E}" type="datetimeFigureOut">
              <a:rPr lang="id-ID" smtClean="0"/>
              <a:t>12/09/2021</a:t>
            </a:fld>
            <a:endParaRPr lang="id-ID"/>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5FAEFC2E-E9DB-4907-AFA2-C359F7ECBEC9}"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857500"/>
            <a:ext cx="7772400" cy="1225021"/>
          </a:xfrm>
        </p:spPr>
        <p:txBody>
          <a:bodyPr>
            <a:normAutofit fontScale="90000"/>
          </a:bodyPr>
          <a:lstStyle/>
          <a:p>
            <a:r>
              <a:rPr lang="en-US" b="1" dirty="0">
                <a:latin typeface="DeVinne Txt BT" panose="02020604070705020303" pitchFamily="18" charset="0"/>
              </a:rPr>
              <a:t>PENGANTAR ANALISIS MULTIVARIAT</a:t>
            </a:r>
            <a:endParaRPr lang="id-ID" b="1" dirty="0">
              <a:latin typeface="DeVinne Txt BT" panose="02020604070705020303" pitchFamily="18" charset="0"/>
            </a:endParaRPr>
          </a:p>
        </p:txBody>
      </p:sp>
      <p:sp>
        <p:nvSpPr>
          <p:cNvPr id="3" name="Subtitle 2"/>
          <p:cNvSpPr>
            <a:spLocks noGrp="1"/>
          </p:cNvSpPr>
          <p:nvPr>
            <p:ph type="subTitle" idx="1"/>
          </p:nvPr>
        </p:nvSpPr>
        <p:spPr>
          <a:xfrm>
            <a:off x="1441376" y="1849388"/>
            <a:ext cx="6400800" cy="1460500"/>
          </a:xfrm>
        </p:spPr>
        <p:txBody>
          <a:bodyPr/>
          <a:lstStyle/>
          <a:p>
            <a:r>
              <a:rPr lang="en-US" dirty="0" err="1">
                <a:solidFill>
                  <a:schemeClr val="tx1"/>
                </a:solidFill>
                <a:latin typeface="Bodoni MT Condensed" panose="02070606080606020203" pitchFamily="18" charset="0"/>
              </a:rPr>
              <a:t>Statistik</a:t>
            </a:r>
            <a:r>
              <a:rPr lang="en-US" dirty="0">
                <a:solidFill>
                  <a:schemeClr val="tx1"/>
                </a:solidFill>
                <a:latin typeface="Bodoni MT Condensed" panose="02070606080606020203" pitchFamily="18" charset="0"/>
              </a:rPr>
              <a:t> </a:t>
            </a:r>
            <a:r>
              <a:rPr lang="en-US" dirty="0" err="1">
                <a:solidFill>
                  <a:schemeClr val="tx1"/>
                </a:solidFill>
                <a:latin typeface="Bodoni MT Condensed" panose="02070606080606020203" pitchFamily="18" charset="0"/>
              </a:rPr>
              <a:t>Analisis</a:t>
            </a:r>
            <a:r>
              <a:rPr lang="en-US" dirty="0">
                <a:solidFill>
                  <a:schemeClr val="tx1"/>
                </a:solidFill>
                <a:latin typeface="Bodoni MT Condensed" panose="02070606080606020203" pitchFamily="18" charset="0"/>
              </a:rPr>
              <a:t> </a:t>
            </a:r>
            <a:r>
              <a:rPr lang="en-US" dirty="0" err="1">
                <a:solidFill>
                  <a:schemeClr val="tx1"/>
                </a:solidFill>
                <a:latin typeface="Bodoni MT Condensed" panose="02070606080606020203" pitchFamily="18" charset="0"/>
              </a:rPr>
              <a:t>Multivariat</a:t>
            </a:r>
            <a:endParaRPr lang="id-ID" dirty="0">
              <a:solidFill>
                <a:schemeClr val="tx1"/>
              </a:solidFill>
              <a:latin typeface="Bodoni MT Condensed" panose="02070606080606020203" pitchFamily="18" charset="0"/>
            </a:endParaRPr>
          </a:p>
        </p:txBody>
      </p:sp>
      <p:cxnSp>
        <p:nvCxnSpPr>
          <p:cNvPr id="5" name="Straight Connector 4">
            <a:extLst>
              <a:ext uri="{FF2B5EF4-FFF2-40B4-BE49-F238E27FC236}">
                <a16:creationId xmlns:a16="http://schemas.microsoft.com/office/drawing/2014/main" id="{D34DCCD7-1798-4475-BEE2-09DC925B8E25}"/>
              </a:ext>
            </a:extLst>
          </p:cNvPr>
          <p:cNvCxnSpPr/>
          <p:nvPr/>
        </p:nvCxnSpPr>
        <p:spPr>
          <a:xfrm>
            <a:off x="2049488" y="2497460"/>
            <a:ext cx="5184576" cy="0"/>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3D740-F5D6-4733-92BD-79DE2505D942}"/>
              </a:ext>
            </a:extLst>
          </p:cNvPr>
          <p:cNvSpPr>
            <a:spLocks noGrp="1"/>
          </p:cNvSpPr>
          <p:nvPr>
            <p:ph type="title"/>
          </p:nvPr>
        </p:nvSpPr>
        <p:spPr>
          <a:xfrm>
            <a:off x="113274" y="904406"/>
            <a:ext cx="3008313" cy="968375"/>
          </a:xfrm>
        </p:spPr>
        <p:txBody>
          <a:bodyPr/>
          <a:lstStyle/>
          <a:p>
            <a:r>
              <a:rPr lang="en-ID" dirty="0">
                <a:latin typeface="Times New Roman" panose="02020603050405020304" pitchFamily="18" charset="0"/>
                <a:ea typeface="Calibri" panose="020F0502020204030204" pitchFamily="34" charset="0"/>
                <a:cs typeface="Arial" panose="020B0604020202020204" pitchFamily="34" charset="0"/>
              </a:rPr>
              <a:t>2.</a:t>
            </a:r>
            <a:r>
              <a:rPr lang="en-ID" sz="2000" dirty="0">
                <a:effectLst/>
                <a:latin typeface="Times New Roman" panose="02020603050405020304" pitchFamily="18" charset="0"/>
                <a:ea typeface="Calibri" panose="020F0502020204030204" pitchFamily="34" charset="0"/>
                <a:cs typeface="Arial" panose="020B0604020202020204" pitchFamily="34" charset="0"/>
              </a:rPr>
              <a:t> Teknik </a:t>
            </a:r>
            <a:r>
              <a:rPr lang="en-ID" dirty="0" err="1">
                <a:latin typeface="Times New Roman" panose="02020603050405020304" pitchFamily="18" charset="0"/>
                <a:ea typeface="Calibri" panose="020F0502020204030204" pitchFamily="34" charset="0"/>
                <a:cs typeface="Arial" panose="020B0604020202020204" pitchFamily="34" charset="0"/>
              </a:rPr>
              <a:t>Interd</a:t>
            </a:r>
            <a:r>
              <a:rPr lang="en-ID" sz="2000" dirty="0" err="1">
                <a:effectLst/>
                <a:latin typeface="Times New Roman" panose="02020603050405020304" pitchFamily="18" charset="0"/>
                <a:ea typeface="Calibri" panose="020F0502020204030204" pitchFamily="34" charset="0"/>
                <a:cs typeface="Arial" panose="020B0604020202020204" pitchFamily="34" charset="0"/>
              </a:rPr>
              <a:t>ependen</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endParaRPr lang="en-ID" dirty="0"/>
          </a:p>
        </p:txBody>
      </p:sp>
      <p:sp>
        <p:nvSpPr>
          <p:cNvPr id="3" name="Content Placeholder 2">
            <a:extLst>
              <a:ext uri="{FF2B5EF4-FFF2-40B4-BE49-F238E27FC236}">
                <a16:creationId xmlns:a16="http://schemas.microsoft.com/office/drawing/2014/main" id="{AF64FE2B-EE81-4878-BBA7-2C870524DEED}"/>
              </a:ext>
            </a:extLst>
          </p:cNvPr>
          <p:cNvSpPr>
            <a:spLocks noGrp="1"/>
          </p:cNvSpPr>
          <p:nvPr>
            <p:ph idx="1"/>
          </p:nvPr>
        </p:nvSpPr>
        <p:spPr>
          <a:xfrm>
            <a:off x="3628682" y="1633364"/>
            <a:ext cx="5111750" cy="3903820"/>
          </a:xfrm>
        </p:spPr>
        <p:txBody>
          <a:bodyPr>
            <a:normAutofit/>
          </a:bodyPr>
          <a:lstStyle/>
          <a:p>
            <a:pPr algn="just">
              <a:buAutoNum type="alphaLcPeriod"/>
            </a:pPr>
            <a:r>
              <a:rPr lang="en-ID" sz="1600" i="1" dirty="0">
                <a:effectLst/>
                <a:latin typeface="Times New Roman" panose="02020603050405020304" pitchFamily="18" charset="0"/>
                <a:ea typeface="Calibri" panose="020F0502020204030204" pitchFamily="34" charset="0"/>
              </a:rPr>
              <a:t>factor analysis </a:t>
            </a:r>
            <a:r>
              <a:rPr lang="en-ID" sz="1600" dirty="0">
                <a:effectLst/>
                <a:latin typeface="Times New Roman" panose="02020603050405020304" pitchFamily="18" charset="0"/>
                <a:ea typeface="Calibri" panose="020F0502020204030204" pitchFamily="34" charset="0"/>
              </a:rPr>
              <a:t>dan </a:t>
            </a:r>
            <a:r>
              <a:rPr lang="en-ID" sz="1600" i="1" dirty="0">
                <a:effectLst/>
                <a:latin typeface="Times New Roman" panose="02020603050405020304" pitchFamily="18" charset="0"/>
                <a:ea typeface="Calibri" panose="020F0502020204030204" pitchFamily="34" charset="0"/>
              </a:rPr>
              <a:t>cluster analysis</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merupakan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teknik</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interdependen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metrik</a:t>
            </a:r>
            <a:r>
              <a:rPr lang="en-ID" sz="1600" dirty="0">
                <a:effectLst/>
                <a:latin typeface="Times New Roman" panose="02020603050405020304" pitchFamily="18" charset="0"/>
                <a:ea typeface="Calibri" panose="020F0502020204030204" pitchFamily="34" charset="0"/>
              </a:rPr>
              <a:t>. </a:t>
            </a:r>
          </a:p>
          <a:p>
            <a:pPr marL="0" indent="0" algn="just">
              <a:buNone/>
            </a:pPr>
            <a:endParaRPr lang="en-ID" sz="1600" dirty="0">
              <a:effectLst/>
              <a:latin typeface="Times New Roman" panose="02020603050405020304" pitchFamily="18" charset="0"/>
              <a:ea typeface="Calibri" panose="020F0502020204030204" pitchFamily="34" charset="0"/>
            </a:endParaRPr>
          </a:p>
          <a:p>
            <a:pPr algn="just">
              <a:buAutoNum type="alphaLcPeriod"/>
            </a:pPr>
            <a:r>
              <a:rPr lang="en-ID" sz="1600" dirty="0">
                <a:effectLst/>
                <a:latin typeface="Times New Roman" panose="02020603050405020304" pitchFamily="18" charset="0"/>
                <a:ea typeface="Calibri" panose="020F0502020204030204" pitchFamily="34" charset="0"/>
              </a:rPr>
              <a:t>Jika data </a:t>
            </a:r>
            <a:r>
              <a:rPr lang="en-ID" sz="1600" dirty="0" err="1">
                <a:effectLst/>
                <a:latin typeface="Times New Roman" panose="02020603050405020304" pitchFamily="18" charset="0"/>
                <a:ea typeface="Calibri" panose="020F0502020204030204" pitchFamily="34" charset="0"/>
              </a:rPr>
              <a:t>nonmetrik</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maka</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perlu</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ditransformasikan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melalui</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pengodean</a:t>
            </a:r>
            <a:r>
              <a:rPr lang="en-ID" sz="1600" dirty="0">
                <a:effectLst/>
                <a:latin typeface="Times New Roman" panose="02020603050405020304" pitchFamily="18" charset="0"/>
                <a:ea typeface="Calibri" panose="020F0502020204030204" pitchFamily="34" charset="0"/>
              </a:rPr>
              <a:t> </a:t>
            </a:r>
            <a:r>
              <a:rPr lang="en-ID" sz="1600" i="1" dirty="0">
                <a:effectLst/>
                <a:latin typeface="Times New Roman" panose="02020603050405020304" pitchFamily="18" charset="0"/>
                <a:ea typeface="Calibri" panose="020F0502020204030204" pitchFamily="34" charset="0"/>
              </a:rPr>
              <a:t>dummy variable </a:t>
            </a:r>
            <a:r>
              <a:rPr lang="en-ID" sz="1600" dirty="0" err="1">
                <a:effectLst/>
                <a:latin typeface="Times New Roman" panose="02020603050405020304" pitchFamily="18" charset="0"/>
                <a:ea typeface="Calibri" panose="020F0502020204030204" pitchFamily="34" charset="0"/>
              </a:rPr>
              <a:t>untuk</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penggunaan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khusus</a:t>
            </a:r>
            <a:r>
              <a:rPr lang="en-ID" sz="1600" dirty="0">
                <a:effectLst/>
                <a:latin typeface="Times New Roman" panose="02020603050405020304" pitchFamily="18" charset="0"/>
                <a:ea typeface="Calibri" panose="020F0502020204030204" pitchFamily="34" charset="0"/>
              </a:rPr>
              <a:t> </a:t>
            </a:r>
            <a:r>
              <a:rPr lang="en-ID" sz="1600" i="1" dirty="0">
                <a:effectLst/>
                <a:latin typeface="Times New Roman" panose="02020603050405020304" pitchFamily="18" charset="0"/>
                <a:ea typeface="Calibri" panose="020F0502020204030204" pitchFamily="34" charset="0"/>
              </a:rPr>
              <a:t>factor analysis </a:t>
            </a:r>
            <a:r>
              <a:rPr lang="en-ID" sz="1600" dirty="0">
                <a:effectLst/>
                <a:latin typeface="Times New Roman" panose="02020603050405020304" pitchFamily="18" charset="0"/>
                <a:ea typeface="Calibri" panose="020F0502020204030204" pitchFamily="34" charset="0"/>
              </a:rPr>
              <a:t>dan </a:t>
            </a:r>
            <a:r>
              <a:rPr lang="en-ID" sz="1600" i="1" dirty="0">
                <a:effectLst/>
                <a:latin typeface="Times New Roman" panose="02020603050405020304" pitchFamily="18" charset="0"/>
                <a:ea typeface="Calibri" panose="020F0502020204030204" pitchFamily="34" charset="0"/>
              </a:rPr>
              <a:t>cluster analysis</a:t>
            </a:r>
            <a:r>
              <a:rPr lang="en-ID" sz="1600" dirty="0">
                <a:effectLst/>
                <a:latin typeface="Times New Roman" panose="02020603050405020304" pitchFamily="18" charset="0"/>
                <a:ea typeface="Calibri" panose="020F0502020204030204" pitchFamily="34" charset="0"/>
              </a:rPr>
              <a:t>. </a:t>
            </a:r>
          </a:p>
          <a:p>
            <a:pPr marL="0" indent="0" algn="just">
              <a:buNone/>
            </a:pPr>
            <a:endParaRPr lang="en-ID" sz="1600" dirty="0">
              <a:effectLst/>
              <a:latin typeface="Times New Roman" panose="02020603050405020304" pitchFamily="18" charset="0"/>
              <a:ea typeface="Calibri" panose="020F0502020204030204" pitchFamily="34" charset="0"/>
            </a:endParaRPr>
          </a:p>
          <a:p>
            <a:pPr algn="just">
              <a:buAutoNum type="alphaLcPeriod"/>
            </a:pPr>
            <a:r>
              <a:rPr lang="en-ID" sz="1600" dirty="0">
                <a:effectLst/>
                <a:latin typeface="Times New Roman" panose="02020603050405020304" pitchFamily="18" charset="0"/>
                <a:ea typeface="Calibri" panose="020F0502020204030204" pitchFamily="34" charset="0"/>
              </a:rPr>
              <a:t>Data </a:t>
            </a:r>
            <a:r>
              <a:rPr lang="en-ID" sz="1600" dirty="0" err="1">
                <a:effectLst/>
                <a:latin typeface="Times New Roman" panose="02020603050405020304" pitchFamily="18" charset="0"/>
                <a:ea typeface="Calibri" panose="020F0502020204030204" pitchFamily="34" charset="0"/>
              </a:rPr>
              <a:t>metrik</a:t>
            </a:r>
            <a:r>
              <a:rPr lang="en-ID" sz="1600" dirty="0">
                <a:effectLst/>
                <a:latin typeface="Times New Roman" panose="02020603050405020304" pitchFamily="18" charset="0"/>
                <a:ea typeface="Calibri" panose="020F0502020204030204" pitchFamily="34" charset="0"/>
              </a:rPr>
              <a:t> dan </a:t>
            </a:r>
            <a:r>
              <a:rPr lang="en-ID" sz="1600" dirty="0" err="1">
                <a:effectLst/>
                <a:latin typeface="Times New Roman" panose="02020603050405020304" pitchFamily="18" charset="0"/>
                <a:ea typeface="Calibri" panose="020F0502020204030204" pitchFamily="34" charset="0"/>
              </a:rPr>
              <a:t>nonmetrik</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keduanya</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dapat</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digunakan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dalam</a:t>
            </a:r>
            <a:r>
              <a:rPr lang="en-ID" sz="1600" dirty="0">
                <a:effectLst/>
                <a:latin typeface="Times New Roman" panose="02020603050405020304" pitchFamily="18" charset="0"/>
                <a:ea typeface="Calibri" panose="020F0502020204030204" pitchFamily="34" charset="0"/>
              </a:rPr>
              <a:t> </a:t>
            </a:r>
            <a:r>
              <a:rPr lang="en-ID" sz="1600" i="1" dirty="0">
                <a:effectLst/>
                <a:latin typeface="Times New Roman" panose="02020603050405020304" pitchFamily="18" charset="0"/>
                <a:ea typeface="Calibri" panose="020F0502020204030204" pitchFamily="34" charset="0"/>
              </a:rPr>
              <a:t>perceptual mapping</a:t>
            </a:r>
            <a:r>
              <a:rPr lang="en-ID" sz="1600" dirty="0">
                <a:effectLst/>
                <a:latin typeface="Times New Roman" panose="02020603050405020304" pitchFamily="18" charset="0"/>
                <a:ea typeface="Calibri" panose="020F0502020204030204" pitchFamily="34" charset="0"/>
              </a:rPr>
              <a:t>. </a:t>
            </a:r>
          </a:p>
          <a:p>
            <a:pPr marL="0" indent="0" algn="just">
              <a:buNone/>
            </a:pPr>
            <a:endParaRPr lang="en-ID" sz="1600" dirty="0">
              <a:effectLst/>
              <a:latin typeface="Times New Roman" panose="02020603050405020304" pitchFamily="18" charset="0"/>
              <a:ea typeface="Calibri" panose="020F0502020204030204" pitchFamily="34" charset="0"/>
            </a:endParaRPr>
          </a:p>
          <a:p>
            <a:pPr algn="just">
              <a:buAutoNum type="alphaLcPeriod"/>
            </a:pPr>
            <a:r>
              <a:rPr lang="en-ID" sz="1600" dirty="0">
                <a:effectLst/>
                <a:latin typeface="Times New Roman" panose="02020603050405020304" pitchFamily="18" charset="0"/>
                <a:ea typeface="Calibri" panose="020F0502020204030204" pitchFamily="34" charset="0"/>
              </a:rPr>
              <a:t>Jika </a:t>
            </a:r>
            <a:r>
              <a:rPr lang="en-ID" sz="1600" dirty="0" err="1">
                <a:effectLst/>
                <a:latin typeface="Times New Roman" panose="02020603050405020304" pitchFamily="18" charset="0"/>
                <a:ea typeface="Calibri" panose="020F0502020204030204" pitchFamily="34" charset="0"/>
              </a:rPr>
              <a:t>interdependen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dari</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objek</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diukur</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dengan</a:t>
            </a:r>
            <a:r>
              <a:rPr lang="en-ID" sz="1600" dirty="0">
                <a:effectLst/>
                <a:latin typeface="Times New Roman" panose="02020603050405020304" pitchFamily="18" charset="0"/>
                <a:ea typeface="Calibri" panose="020F0502020204030204" pitchFamily="34" charset="0"/>
              </a:rPr>
              <a:t> data </a:t>
            </a:r>
            <a:r>
              <a:rPr lang="en-ID" sz="1600" dirty="0" err="1">
                <a:effectLst/>
                <a:latin typeface="Times New Roman" panose="02020603050405020304" pitchFamily="18" charset="0"/>
                <a:ea typeface="Calibri" panose="020F0502020204030204" pitchFamily="34" charset="0"/>
              </a:rPr>
              <a:t>nonmetrik</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maka</a:t>
            </a:r>
            <a:r>
              <a:rPr lang="en-ID" sz="1600" dirty="0">
                <a:effectLst/>
                <a:latin typeface="Times New Roman" panose="02020603050405020304" pitchFamily="18" charset="0"/>
                <a:ea typeface="Calibri" panose="020F0502020204030204" pitchFamily="34" charset="0"/>
              </a:rPr>
              <a:t> </a:t>
            </a:r>
            <a:r>
              <a:rPr lang="en-ID" sz="1600" i="1" dirty="0">
                <a:effectLst/>
                <a:latin typeface="Times New Roman" panose="02020603050405020304" pitchFamily="18" charset="0"/>
                <a:ea typeface="Calibri" panose="020F0502020204030204" pitchFamily="34" charset="0"/>
              </a:rPr>
              <a:t>correspondence analysis</a:t>
            </a:r>
            <a:r>
              <a:rPr lang="en-ID" sz="1600" dirty="0">
                <a:effectLst/>
                <a:latin typeface="Times New Roman" panose="02020603050405020304" pitchFamily="18" charset="0"/>
                <a:ea typeface="Calibri" panose="020F0502020204030204" pitchFamily="34" charset="0"/>
              </a:rPr>
              <a:t> yang </a:t>
            </a:r>
            <a:r>
              <a:rPr lang="en-ID" sz="1600" dirty="0" err="1">
                <a:effectLst/>
                <a:latin typeface="Times New Roman" panose="02020603050405020304" pitchFamily="18" charset="0"/>
                <a:ea typeface="Calibri" panose="020F0502020204030204" pitchFamily="34" charset="0"/>
              </a:rPr>
              <a:t>digunakan</a:t>
            </a:r>
            <a:r>
              <a:rPr lang="en-ID" sz="1600" dirty="0">
                <a:effectLst/>
                <a:latin typeface="Times New Roman" panose="02020603050405020304" pitchFamily="18" charset="0"/>
                <a:ea typeface="Calibri" panose="020F0502020204030204" pitchFamily="34" charset="0"/>
              </a:rPr>
              <a:t>.</a:t>
            </a:r>
            <a:endParaRPr lang="en-ID" sz="1400" dirty="0">
              <a:effectLst/>
              <a:latin typeface="Times New Roman" panose="02020603050405020304" pitchFamily="18" charset="0"/>
              <a:ea typeface="Calibri" panose="020F0502020204030204" pitchFamily="34" charset="0"/>
            </a:endParaRPr>
          </a:p>
        </p:txBody>
      </p:sp>
      <p:sp>
        <p:nvSpPr>
          <p:cNvPr id="4" name="Text Placeholder 3">
            <a:extLst>
              <a:ext uri="{FF2B5EF4-FFF2-40B4-BE49-F238E27FC236}">
                <a16:creationId xmlns:a16="http://schemas.microsoft.com/office/drawing/2014/main" id="{D346282C-DF2F-422B-9F80-40E7181A0EE2}"/>
              </a:ext>
            </a:extLst>
          </p:cNvPr>
          <p:cNvSpPr>
            <a:spLocks noGrp="1"/>
          </p:cNvSpPr>
          <p:nvPr>
            <p:ph type="body" sz="half" idx="2"/>
          </p:nvPr>
        </p:nvSpPr>
        <p:spPr>
          <a:xfrm>
            <a:off x="64261" y="1907287"/>
            <a:ext cx="3358010" cy="1166238"/>
          </a:xfrm>
          <a:solidFill>
            <a:srgbClr val="FFC000"/>
          </a:solidFill>
        </p:spPr>
        <p:txBody>
          <a:bodyPr>
            <a:normAutofit lnSpcReduction="10000"/>
          </a:bodyPr>
          <a:lstStyle/>
          <a:p>
            <a:pPr algn="just"/>
            <a:r>
              <a:rPr lang="en-ID" sz="1800" dirty="0">
                <a:effectLst/>
                <a:latin typeface="Times New Roman" panose="02020603050405020304" pitchFamily="18" charset="0"/>
                <a:ea typeface="Calibri" panose="020F0502020204030204" pitchFamily="34" charset="0"/>
              </a:rPr>
              <a:t>Pada </a:t>
            </a:r>
            <a:r>
              <a:rPr lang="en-ID" sz="1800" dirty="0" err="1">
                <a:effectLst/>
                <a:latin typeface="Times New Roman" panose="02020603050405020304" pitchFamily="18" charset="0"/>
                <a:ea typeface="Calibri" panose="020F0502020204030204" pitchFamily="34" charset="0"/>
              </a:rPr>
              <a:t>teknik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interdependen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sifat</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pengukuran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dari</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teknik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interdependen</a:t>
            </a:r>
            <a:r>
              <a:rPr lang="en-ID" sz="1800" dirty="0">
                <a:effectLst/>
                <a:latin typeface="Times New Roman" panose="02020603050405020304" pitchFamily="18" charset="0"/>
                <a:ea typeface="Calibri" panose="020F0502020204030204" pitchFamily="34" charset="0"/>
              </a:rPr>
              <a:t> juga </a:t>
            </a:r>
            <a:r>
              <a:rPr lang="en-ID" sz="1800" dirty="0" err="1">
                <a:effectLst/>
                <a:latin typeface="Times New Roman" panose="02020603050405020304" pitchFamily="18" charset="0"/>
                <a:ea typeface="Calibri" panose="020F0502020204030204" pitchFamily="34" charset="0"/>
              </a:rPr>
              <a:t>menjadi</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pertimbangan</a:t>
            </a:r>
            <a:endParaRPr lang="en-ID" sz="1800" dirty="0">
              <a:latin typeface="Times New Roman" panose="02020603050405020304" pitchFamily="18" charset="0"/>
            </a:endParaRPr>
          </a:p>
          <a:p>
            <a:endParaRPr lang="en-ID" dirty="0"/>
          </a:p>
        </p:txBody>
      </p:sp>
      <p:sp>
        <p:nvSpPr>
          <p:cNvPr id="6" name="Rectangle 5">
            <a:extLst>
              <a:ext uri="{FF2B5EF4-FFF2-40B4-BE49-F238E27FC236}">
                <a16:creationId xmlns:a16="http://schemas.microsoft.com/office/drawing/2014/main" id="{517B903D-413D-4592-91DD-165BDFC3734C}"/>
              </a:ext>
            </a:extLst>
          </p:cNvPr>
          <p:cNvSpPr/>
          <p:nvPr/>
        </p:nvSpPr>
        <p:spPr>
          <a:xfrm>
            <a:off x="5508104" y="549020"/>
            <a:ext cx="3096344" cy="6522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err="1"/>
              <a:t>Klasifikasi</a:t>
            </a:r>
            <a:r>
              <a:rPr lang="en-US" dirty="0"/>
              <a:t> Teknik </a:t>
            </a:r>
            <a:r>
              <a:rPr lang="en-US" dirty="0" err="1"/>
              <a:t>Analisis</a:t>
            </a:r>
            <a:r>
              <a:rPr lang="en-US" dirty="0"/>
              <a:t> </a:t>
            </a:r>
            <a:r>
              <a:rPr lang="en-US" dirty="0" err="1"/>
              <a:t>Multivariat</a:t>
            </a:r>
            <a:endParaRPr lang="en-ID" dirty="0"/>
          </a:p>
        </p:txBody>
      </p:sp>
      <p:sp>
        <p:nvSpPr>
          <p:cNvPr id="7" name="Arrow: Curved Up 6">
            <a:extLst>
              <a:ext uri="{FF2B5EF4-FFF2-40B4-BE49-F238E27FC236}">
                <a16:creationId xmlns:a16="http://schemas.microsoft.com/office/drawing/2014/main" id="{E56F746F-84E5-4AE4-A298-2233EE959894}"/>
              </a:ext>
            </a:extLst>
          </p:cNvPr>
          <p:cNvSpPr/>
          <p:nvPr/>
        </p:nvSpPr>
        <p:spPr>
          <a:xfrm rot="1483614">
            <a:off x="1675610" y="3434932"/>
            <a:ext cx="1887454" cy="727462"/>
          </a:xfrm>
          <a:prstGeom prst="curvedUpArrow">
            <a:avLst>
              <a:gd name="adj1" fmla="val 25000"/>
              <a:gd name="adj2" fmla="val 52750"/>
              <a:gd name="adj3" fmla="val 26364"/>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D">
              <a:solidFill>
                <a:schemeClr val="tx1"/>
              </a:solidFill>
            </a:endParaRPr>
          </a:p>
        </p:txBody>
      </p:sp>
    </p:spTree>
    <p:extLst>
      <p:ext uri="{BB962C8B-B14F-4D97-AF65-F5344CB8AC3E}">
        <p14:creationId xmlns:p14="http://schemas.microsoft.com/office/powerpoint/2010/main" val="1353937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6">
            <a:extLst>
              <a:ext uri="{FF2B5EF4-FFF2-40B4-BE49-F238E27FC236}">
                <a16:creationId xmlns:a16="http://schemas.microsoft.com/office/drawing/2014/main" id="{5DC3613F-8F24-4DCA-B9AE-24C2812B18A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112" tIns="914112" rIns="914112" bIns="91411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en-US"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 (Hair, 2019).</a:t>
            </a:r>
          </a:p>
          <a:p>
            <a:pPr marL="0" marR="0" lvl="0" indent="0" algn="l" defTabSz="914400" rtl="0" eaLnBrk="0" fontAlgn="base" latinLnBrk="0" hangingPunct="0">
              <a:lnSpc>
                <a:spcPct val="100000"/>
              </a:lnSpc>
              <a:spcBef>
                <a:spcPct val="0"/>
              </a:spcBef>
              <a:spcAft>
                <a:spcPct val="0"/>
              </a:spcAft>
              <a:buClrTx/>
              <a:buSzTx/>
              <a:buFontTx/>
              <a:buNone/>
              <a:tabLst/>
            </a:pPr>
            <a:br>
              <a:rPr kumimoji="0" lang="id-ID" altLang="en-US"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endParaRPr kumimoji="0" lang="id-ID"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d-ID" altLang="en-US" sz="1800" b="0" i="0" u="none" strike="noStrike" cap="none" normalizeH="0" baseline="0">
              <a:ln>
                <a:noFill/>
              </a:ln>
              <a:solidFill>
                <a:schemeClr val="tx1"/>
              </a:solidFill>
              <a:effectLst/>
              <a:latin typeface="Arial" panose="020B0604020202020204" pitchFamily="34" charset="0"/>
            </a:endParaRPr>
          </a:p>
        </p:txBody>
      </p:sp>
      <p:grpSp>
        <p:nvGrpSpPr>
          <p:cNvPr id="5" name="Group 4">
            <a:extLst>
              <a:ext uri="{FF2B5EF4-FFF2-40B4-BE49-F238E27FC236}">
                <a16:creationId xmlns:a16="http://schemas.microsoft.com/office/drawing/2014/main" id="{EB5111D9-DE86-45B6-8E57-029DABC9AC18}"/>
              </a:ext>
            </a:extLst>
          </p:cNvPr>
          <p:cNvGrpSpPr>
            <a:grpSpLocks/>
          </p:cNvGrpSpPr>
          <p:nvPr/>
        </p:nvGrpSpPr>
        <p:grpSpPr bwMode="auto">
          <a:xfrm>
            <a:off x="0" y="193208"/>
            <a:ext cx="9144000" cy="5400596"/>
            <a:chOff x="4173" y="1663"/>
            <a:chExt cx="15837" cy="10981"/>
          </a:xfrm>
        </p:grpSpPr>
        <p:cxnSp>
          <p:nvCxnSpPr>
            <p:cNvPr id="6" name="AutoShape 383">
              <a:extLst>
                <a:ext uri="{FF2B5EF4-FFF2-40B4-BE49-F238E27FC236}">
                  <a16:creationId xmlns:a16="http://schemas.microsoft.com/office/drawing/2014/main" id="{33E47FC8-EC2D-4C74-B487-9DE8F320965B}"/>
                </a:ext>
              </a:extLst>
            </p:cNvPr>
            <p:cNvCxnSpPr>
              <a:cxnSpLocks noChangeShapeType="1"/>
            </p:cNvCxnSpPr>
            <p:nvPr/>
          </p:nvCxnSpPr>
          <p:spPr bwMode="auto">
            <a:xfrm>
              <a:off x="6857" y="10862"/>
              <a:ext cx="0" cy="14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7" name="AutoShape 384">
              <a:extLst>
                <a:ext uri="{FF2B5EF4-FFF2-40B4-BE49-F238E27FC236}">
                  <a16:creationId xmlns:a16="http://schemas.microsoft.com/office/drawing/2014/main" id="{BBE081DA-5836-4A0C-8276-A83F09DAC21B}"/>
                </a:ext>
              </a:extLst>
            </p:cNvPr>
            <p:cNvCxnSpPr>
              <a:cxnSpLocks noChangeShapeType="1"/>
            </p:cNvCxnSpPr>
            <p:nvPr/>
          </p:nvCxnSpPr>
          <p:spPr bwMode="auto">
            <a:xfrm>
              <a:off x="5984" y="11010"/>
              <a:ext cx="166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 name="AutoShape 385">
              <a:extLst>
                <a:ext uri="{FF2B5EF4-FFF2-40B4-BE49-F238E27FC236}">
                  <a16:creationId xmlns:a16="http://schemas.microsoft.com/office/drawing/2014/main" id="{26993B0B-9047-45D5-8475-B23BD36E74C8}"/>
                </a:ext>
              </a:extLst>
            </p:cNvPr>
            <p:cNvCxnSpPr>
              <a:cxnSpLocks noChangeShapeType="1"/>
            </p:cNvCxnSpPr>
            <p:nvPr/>
          </p:nvCxnSpPr>
          <p:spPr bwMode="auto">
            <a:xfrm>
              <a:off x="5999" y="11010"/>
              <a:ext cx="0" cy="18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9" name="AutoShape 386">
              <a:extLst>
                <a:ext uri="{FF2B5EF4-FFF2-40B4-BE49-F238E27FC236}">
                  <a16:creationId xmlns:a16="http://schemas.microsoft.com/office/drawing/2014/main" id="{5D47613D-CAAD-4F78-AE38-0C0A37F70100}"/>
                </a:ext>
              </a:extLst>
            </p:cNvPr>
            <p:cNvCxnSpPr>
              <a:cxnSpLocks noChangeShapeType="1"/>
            </p:cNvCxnSpPr>
            <p:nvPr/>
          </p:nvCxnSpPr>
          <p:spPr bwMode="auto">
            <a:xfrm>
              <a:off x="7649" y="11010"/>
              <a:ext cx="0" cy="18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10" name="Text Box 387">
              <a:extLst>
                <a:ext uri="{FF2B5EF4-FFF2-40B4-BE49-F238E27FC236}">
                  <a16:creationId xmlns:a16="http://schemas.microsoft.com/office/drawing/2014/main" id="{1C70DE0C-6177-4DBF-8439-EF41DFA4E34B}"/>
                </a:ext>
              </a:extLst>
            </p:cNvPr>
            <p:cNvSpPr txBox="1">
              <a:spLocks noChangeArrowheads="1"/>
            </p:cNvSpPr>
            <p:nvPr/>
          </p:nvSpPr>
          <p:spPr bwMode="auto">
            <a:xfrm>
              <a:off x="5366" y="11223"/>
              <a:ext cx="1250" cy="39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Metrik</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11" name="Text Box 388">
              <a:extLst>
                <a:ext uri="{FF2B5EF4-FFF2-40B4-BE49-F238E27FC236}">
                  <a16:creationId xmlns:a16="http://schemas.microsoft.com/office/drawing/2014/main" id="{D787350B-8327-42DE-A408-65D13B0C6DC9}"/>
                </a:ext>
              </a:extLst>
            </p:cNvPr>
            <p:cNvSpPr txBox="1">
              <a:spLocks noChangeArrowheads="1"/>
            </p:cNvSpPr>
            <p:nvPr/>
          </p:nvSpPr>
          <p:spPr bwMode="auto">
            <a:xfrm>
              <a:off x="7004" y="11225"/>
              <a:ext cx="1250" cy="39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Nonmetrik</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12" name="AutoShape 389">
              <a:extLst>
                <a:ext uri="{FF2B5EF4-FFF2-40B4-BE49-F238E27FC236}">
                  <a16:creationId xmlns:a16="http://schemas.microsoft.com/office/drawing/2014/main" id="{8F6F9AC6-0E4C-4436-A891-77277509907E}"/>
                </a:ext>
              </a:extLst>
            </p:cNvPr>
            <p:cNvCxnSpPr>
              <a:cxnSpLocks noChangeShapeType="1"/>
            </p:cNvCxnSpPr>
            <p:nvPr/>
          </p:nvCxnSpPr>
          <p:spPr bwMode="auto">
            <a:xfrm>
              <a:off x="5984" y="11620"/>
              <a:ext cx="0" cy="15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 name="AutoShape 390">
              <a:extLst>
                <a:ext uri="{FF2B5EF4-FFF2-40B4-BE49-F238E27FC236}">
                  <a16:creationId xmlns:a16="http://schemas.microsoft.com/office/drawing/2014/main" id="{78135926-DA40-429B-9B29-303A7FDF498A}"/>
                </a:ext>
              </a:extLst>
            </p:cNvPr>
            <p:cNvCxnSpPr>
              <a:cxnSpLocks noChangeShapeType="1"/>
            </p:cNvCxnSpPr>
            <p:nvPr/>
          </p:nvCxnSpPr>
          <p:spPr bwMode="auto">
            <a:xfrm>
              <a:off x="7649" y="11620"/>
              <a:ext cx="0" cy="15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4" name="AutoShape 391">
              <a:extLst>
                <a:ext uri="{FF2B5EF4-FFF2-40B4-BE49-F238E27FC236}">
                  <a16:creationId xmlns:a16="http://schemas.microsoft.com/office/drawing/2014/main" id="{E520FE83-211C-451A-9A02-BF60C075D17F}"/>
                </a:ext>
              </a:extLst>
            </p:cNvPr>
            <p:cNvSpPr>
              <a:spLocks noChangeArrowheads="1"/>
            </p:cNvSpPr>
            <p:nvPr/>
          </p:nvSpPr>
          <p:spPr bwMode="auto">
            <a:xfrm>
              <a:off x="5351" y="11775"/>
              <a:ext cx="1250" cy="869"/>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id-ID" sz="800" i="1">
                  <a:effectLst/>
                  <a:latin typeface="Times New Roman" panose="02020603050405020304" pitchFamily="18" charset="0"/>
                  <a:ea typeface="Calibri" panose="020F0502020204030204" pitchFamily="34" charset="0"/>
                  <a:cs typeface="Arial" panose="020B0604020202020204" pitchFamily="34" charset="0"/>
                </a:rPr>
                <a:t>Canonical correlation</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15" name="AutoShape 392">
              <a:extLst>
                <a:ext uri="{FF2B5EF4-FFF2-40B4-BE49-F238E27FC236}">
                  <a16:creationId xmlns:a16="http://schemas.microsoft.com/office/drawing/2014/main" id="{4CC6E167-5FD6-4050-9029-24668785BE70}"/>
                </a:ext>
              </a:extLst>
            </p:cNvPr>
            <p:cNvSpPr>
              <a:spLocks noChangeArrowheads="1"/>
            </p:cNvSpPr>
            <p:nvPr/>
          </p:nvSpPr>
          <p:spPr bwMode="auto">
            <a:xfrm>
              <a:off x="7016" y="11775"/>
              <a:ext cx="1250" cy="869"/>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id-ID" sz="800" i="1">
                  <a:effectLst/>
                  <a:latin typeface="Times New Roman" panose="02020603050405020304" pitchFamily="18" charset="0"/>
                  <a:ea typeface="Calibri" panose="020F0502020204030204" pitchFamily="34" charset="0"/>
                  <a:cs typeface="Arial" panose="020B0604020202020204" pitchFamily="34" charset="0"/>
                </a:rPr>
                <a:t>Multivariate analysis of variance</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grpSp>
          <p:nvGrpSpPr>
            <p:cNvPr id="16" name="Group 15">
              <a:extLst>
                <a:ext uri="{FF2B5EF4-FFF2-40B4-BE49-F238E27FC236}">
                  <a16:creationId xmlns:a16="http://schemas.microsoft.com/office/drawing/2014/main" id="{5F846705-F11C-491C-9D0B-4C085D23F364}"/>
                </a:ext>
              </a:extLst>
            </p:cNvPr>
            <p:cNvGrpSpPr>
              <a:grpSpLocks/>
            </p:cNvGrpSpPr>
            <p:nvPr/>
          </p:nvGrpSpPr>
          <p:grpSpPr bwMode="auto">
            <a:xfrm>
              <a:off x="4173" y="1663"/>
              <a:ext cx="15837" cy="9558"/>
              <a:chOff x="4173" y="1663"/>
              <a:chExt cx="15837" cy="9558"/>
            </a:xfrm>
          </p:grpSpPr>
          <p:sp>
            <p:nvSpPr>
              <p:cNvPr id="17" name="AutoShape 394">
                <a:extLst>
                  <a:ext uri="{FF2B5EF4-FFF2-40B4-BE49-F238E27FC236}">
                    <a16:creationId xmlns:a16="http://schemas.microsoft.com/office/drawing/2014/main" id="{DDD083E3-640E-4BF6-A65E-711D385FA2A4}"/>
                  </a:ext>
                </a:extLst>
              </p:cNvPr>
              <p:cNvSpPr>
                <a:spLocks noChangeArrowheads="1"/>
              </p:cNvSpPr>
              <p:nvPr/>
            </p:nvSpPr>
            <p:spPr bwMode="auto">
              <a:xfrm>
                <a:off x="6014" y="9439"/>
                <a:ext cx="1665" cy="1423"/>
              </a:xfrm>
              <a:prstGeom prst="hexagon">
                <a:avLst>
                  <a:gd name="adj" fmla="val 29252"/>
                  <a:gd name="vf" fmla="val 115470"/>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Apa skala pengukuran variabel prediktor?</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18" name="AutoShape 395">
                <a:extLst>
                  <a:ext uri="{FF2B5EF4-FFF2-40B4-BE49-F238E27FC236}">
                    <a16:creationId xmlns:a16="http://schemas.microsoft.com/office/drawing/2014/main" id="{0A07B0C8-4E7A-492D-8756-50C2F791906D}"/>
                  </a:ext>
                </a:extLst>
              </p:cNvPr>
              <p:cNvSpPr>
                <a:spLocks noChangeArrowheads="1"/>
              </p:cNvSpPr>
              <p:nvPr/>
            </p:nvSpPr>
            <p:spPr bwMode="auto">
              <a:xfrm>
                <a:off x="8096" y="9450"/>
                <a:ext cx="1250" cy="105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id-ID" sz="800" i="1">
                    <a:effectLst/>
                    <a:latin typeface="Times New Roman" panose="02020603050405020304" pitchFamily="18" charset="0"/>
                    <a:ea typeface="Calibri" panose="020F0502020204030204" pitchFamily="34" charset="0"/>
                    <a:cs typeface="Arial" panose="020B0604020202020204" pitchFamily="34" charset="0"/>
                  </a:rPr>
                  <a:t>Canonical correlation analysis with dummy</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19" name="AutoShape 396">
                <a:extLst>
                  <a:ext uri="{FF2B5EF4-FFF2-40B4-BE49-F238E27FC236}">
                    <a16:creationId xmlns:a16="http://schemas.microsoft.com/office/drawing/2014/main" id="{A917FC19-9A50-4E62-AAFA-4C945F2D12F7}"/>
                  </a:ext>
                </a:extLst>
              </p:cNvPr>
              <p:cNvSpPr>
                <a:spLocks noChangeArrowheads="1"/>
              </p:cNvSpPr>
              <p:nvPr/>
            </p:nvSpPr>
            <p:spPr bwMode="auto">
              <a:xfrm>
                <a:off x="9611" y="9465"/>
                <a:ext cx="1384" cy="1725"/>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id-ID" sz="800" i="1">
                    <a:effectLst/>
                    <a:latin typeface="Times New Roman" panose="02020603050405020304" pitchFamily="18" charset="0"/>
                    <a:ea typeface="Calibri" panose="020F0502020204030204" pitchFamily="34" charset="0"/>
                    <a:cs typeface="Arial" panose="020B0604020202020204" pitchFamily="34" charset="0"/>
                  </a:rPr>
                  <a:t>Multiple regression Conjoint analysis</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20" name="AutoShape 397">
                <a:extLst>
                  <a:ext uri="{FF2B5EF4-FFF2-40B4-BE49-F238E27FC236}">
                    <a16:creationId xmlns:a16="http://schemas.microsoft.com/office/drawing/2014/main" id="{4AA9B555-EE3A-4445-823F-780B93CA6B34}"/>
                  </a:ext>
                </a:extLst>
              </p:cNvPr>
              <p:cNvCxnSpPr>
                <a:cxnSpLocks noChangeShapeType="1"/>
              </p:cNvCxnSpPr>
              <p:nvPr/>
            </p:nvCxnSpPr>
            <p:spPr bwMode="auto">
              <a:xfrm>
                <a:off x="9769" y="10179"/>
                <a:ext cx="126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1" name="AutoShape 398">
                <a:extLst>
                  <a:ext uri="{FF2B5EF4-FFF2-40B4-BE49-F238E27FC236}">
                    <a16:creationId xmlns:a16="http://schemas.microsoft.com/office/drawing/2014/main" id="{49578768-4C32-4B8D-9983-833BC2E01AAA}"/>
                  </a:ext>
                </a:extLst>
              </p:cNvPr>
              <p:cNvSpPr>
                <a:spLocks noChangeArrowheads="1"/>
              </p:cNvSpPr>
              <p:nvPr/>
            </p:nvSpPr>
            <p:spPr bwMode="auto">
              <a:xfrm>
                <a:off x="11344" y="9405"/>
                <a:ext cx="1469" cy="1816"/>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id-ID" sz="800" i="1" dirty="0">
                    <a:effectLst/>
                    <a:latin typeface="Times New Roman" panose="02020603050405020304" pitchFamily="18" charset="0"/>
                    <a:ea typeface="Calibri" panose="020F0502020204030204" pitchFamily="34" charset="0"/>
                    <a:cs typeface="Arial" panose="020B0604020202020204" pitchFamily="34" charset="0"/>
                  </a:rPr>
                  <a:t>Multiple discriminant analysis Linear probability models</a:t>
                </a:r>
                <a:endParaRPr lang="en-ID" sz="1100"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22" name="AutoShape 399">
                <a:extLst>
                  <a:ext uri="{FF2B5EF4-FFF2-40B4-BE49-F238E27FC236}">
                    <a16:creationId xmlns:a16="http://schemas.microsoft.com/office/drawing/2014/main" id="{B357D9F5-E20C-4E60-8229-51321C923544}"/>
                  </a:ext>
                </a:extLst>
              </p:cNvPr>
              <p:cNvCxnSpPr>
                <a:cxnSpLocks noChangeShapeType="1"/>
              </p:cNvCxnSpPr>
              <p:nvPr/>
            </p:nvCxnSpPr>
            <p:spPr bwMode="auto">
              <a:xfrm>
                <a:off x="11466" y="10327"/>
                <a:ext cx="1250" cy="1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pSp>
            <p:nvGrpSpPr>
              <p:cNvPr id="23" name="Group 22">
                <a:extLst>
                  <a:ext uri="{FF2B5EF4-FFF2-40B4-BE49-F238E27FC236}">
                    <a16:creationId xmlns:a16="http://schemas.microsoft.com/office/drawing/2014/main" id="{14C4D605-CFFE-46D9-B115-5F896BAE42D6}"/>
                  </a:ext>
                </a:extLst>
              </p:cNvPr>
              <p:cNvGrpSpPr>
                <a:grpSpLocks/>
              </p:cNvGrpSpPr>
              <p:nvPr/>
            </p:nvGrpSpPr>
            <p:grpSpPr bwMode="auto">
              <a:xfrm>
                <a:off x="4173" y="1663"/>
                <a:ext cx="15741" cy="7907"/>
                <a:chOff x="4173" y="1663"/>
                <a:chExt cx="15741" cy="7907"/>
              </a:xfrm>
            </p:grpSpPr>
            <p:sp>
              <p:nvSpPr>
                <p:cNvPr id="26" name="Text Box 401">
                  <a:extLst>
                    <a:ext uri="{FF2B5EF4-FFF2-40B4-BE49-F238E27FC236}">
                      <a16:creationId xmlns:a16="http://schemas.microsoft.com/office/drawing/2014/main" id="{B3429044-E25E-4312-9D94-500CBEC42D0D}"/>
                    </a:ext>
                  </a:extLst>
                </p:cNvPr>
                <p:cNvSpPr txBox="1">
                  <a:spLocks noChangeArrowheads="1"/>
                </p:cNvSpPr>
                <p:nvPr/>
              </p:nvSpPr>
              <p:spPr bwMode="auto">
                <a:xfrm>
                  <a:off x="6221" y="8838"/>
                  <a:ext cx="1250" cy="39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Metrik</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27" name="Text Box 402">
                  <a:extLst>
                    <a:ext uri="{FF2B5EF4-FFF2-40B4-BE49-F238E27FC236}">
                      <a16:creationId xmlns:a16="http://schemas.microsoft.com/office/drawing/2014/main" id="{0A4D3279-43E6-4697-A7AC-EC65F9ED3CD3}"/>
                    </a:ext>
                  </a:extLst>
                </p:cNvPr>
                <p:cNvSpPr txBox="1">
                  <a:spLocks noChangeArrowheads="1"/>
                </p:cNvSpPr>
                <p:nvPr/>
              </p:nvSpPr>
              <p:spPr bwMode="auto">
                <a:xfrm>
                  <a:off x="8099" y="8840"/>
                  <a:ext cx="1250" cy="39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Nonmetrik</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28" name="AutoShape 403">
                  <a:extLst>
                    <a:ext uri="{FF2B5EF4-FFF2-40B4-BE49-F238E27FC236}">
                      <a16:creationId xmlns:a16="http://schemas.microsoft.com/office/drawing/2014/main" id="{CBE79745-ABC7-42B7-BC3F-6030C0A4A729}"/>
                    </a:ext>
                  </a:extLst>
                </p:cNvPr>
                <p:cNvCxnSpPr>
                  <a:cxnSpLocks noChangeShapeType="1"/>
                </p:cNvCxnSpPr>
                <p:nvPr/>
              </p:nvCxnSpPr>
              <p:spPr bwMode="auto">
                <a:xfrm>
                  <a:off x="6857" y="9235"/>
                  <a:ext cx="0" cy="207"/>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9" name="AutoShape 404">
                  <a:extLst>
                    <a:ext uri="{FF2B5EF4-FFF2-40B4-BE49-F238E27FC236}">
                      <a16:creationId xmlns:a16="http://schemas.microsoft.com/office/drawing/2014/main" id="{C8D3B8FA-1999-435C-B70F-3948AD60F472}"/>
                    </a:ext>
                  </a:extLst>
                </p:cNvPr>
                <p:cNvCxnSpPr>
                  <a:cxnSpLocks noChangeShapeType="1"/>
                </p:cNvCxnSpPr>
                <p:nvPr/>
              </p:nvCxnSpPr>
              <p:spPr bwMode="auto">
                <a:xfrm>
                  <a:off x="8727" y="9185"/>
                  <a:ext cx="1" cy="24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30" name="Text Box 405">
                  <a:extLst>
                    <a:ext uri="{FF2B5EF4-FFF2-40B4-BE49-F238E27FC236}">
                      <a16:creationId xmlns:a16="http://schemas.microsoft.com/office/drawing/2014/main" id="{3157E032-04D5-4680-A6C2-C486C0879503}"/>
                    </a:ext>
                  </a:extLst>
                </p:cNvPr>
                <p:cNvSpPr txBox="1">
                  <a:spLocks noChangeArrowheads="1"/>
                </p:cNvSpPr>
                <p:nvPr/>
              </p:nvSpPr>
              <p:spPr bwMode="auto">
                <a:xfrm>
                  <a:off x="9626" y="8808"/>
                  <a:ext cx="1250" cy="39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Metrik</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31" name="Text Box 406">
                  <a:extLst>
                    <a:ext uri="{FF2B5EF4-FFF2-40B4-BE49-F238E27FC236}">
                      <a16:creationId xmlns:a16="http://schemas.microsoft.com/office/drawing/2014/main" id="{0146B5A5-F038-479E-A29C-F308932495CA}"/>
                    </a:ext>
                  </a:extLst>
                </p:cNvPr>
                <p:cNvSpPr txBox="1">
                  <a:spLocks noChangeArrowheads="1"/>
                </p:cNvSpPr>
                <p:nvPr/>
              </p:nvSpPr>
              <p:spPr bwMode="auto">
                <a:xfrm>
                  <a:off x="11339" y="8810"/>
                  <a:ext cx="1250" cy="39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Nonmetrik</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32" name="AutoShape 407">
                  <a:extLst>
                    <a:ext uri="{FF2B5EF4-FFF2-40B4-BE49-F238E27FC236}">
                      <a16:creationId xmlns:a16="http://schemas.microsoft.com/office/drawing/2014/main" id="{74CCC6EB-89EE-4F4B-87D2-372FC473E96D}"/>
                    </a:ext>
                  </a:extLst>
                </p:cNvPr>
                <p:cNvCxnSpPr>
                  <a:cxnSpLocks noChangeShapeType="1"/>
                </p:cNvCxnSpPr>
                <p:nvPr/>
              </p:nvCxnSpPr>
              <p:spPr bwMode="auto">
                <a:xfrm>
                  <a:off x="10230" y="9185"/>
                  <a:ext cx="0" cy="24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3" name="AutoShape 408">
                  <a:extLst>
                    <a:ext uri="{FF2B5EF4-FFF2-40B4-BE49-F238E27FC236}">
                      <a16:creationId xmlns:a16="http://schemas.microsoft.com/office/drawing/2014/main" id="{324E5D82-144C-4323-A073-C419C205B5B4}"/>
                    </a:ext>
                  </a:extLst>
                </p:cNvPr>
                <p:cNvCxnSpPr>
                  <a:cxnSpLocks noChangeShapeType="1"/>
                </p:cNvCxnSpPr>
                <p:nvPr/>
              </p:nvCxnSpPr>
              <p:spPr bwMode="auto">
                <a:xfrm>
                  <a:off x="11977" y="9160"/>
                  <a:ext cx="0" cy="24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nvGrpSpPr>
                <p:cNvPr id="34" name="Group 33">
                  <a:extLst>
                    <a:ext uri="{FF2B5EF4-FFF2-40B4-BE49-F238E27FC236}">
                      <a16:creationId xmlns:a16="http://schemas.microsoft.com/office/drawing/2014/main" id="{8027BFDA-07AB-495E-A4FF-AFD9538518A0}"/>
                    </a:ext>
                  </a:extLst>
                </p:cNvPr>
                <p:cNvGrpSpPr>
                  <a:grpSpLocks/>
                </p:cNvGrpSpPr>
                <p:nvPr/>
              </p:nvGrpSpPr>
              <p:grpSpPr bwMode="auto">
                <a:xfrm>
                  <a:off x="4173" y="1663"/>
                  <a:ext cx="15741" cy="7297"/>
                  <a:chOff x="4173" y="1663"/>
                  <a:chExt cx="15741" cy="7297"/>
                </a:xfrm>
              </p:grpSpPr>
              <p:cxnSp>
                <p:nvCxnSpPr>
                  <p:cNvPr id="41" name="AutoShape 410">
                    <a:extLst>
                      <a:ext uri="{FF2B5EF4-FFF2-40B4-BE49-F238E27FC236}">
                        <a16:creationId xmlns:a16="http://schemas.microsoft.com/office/drawing/2014/main" id="{8825F9A3-735D-47C6-9306-DCC0C8C4CD06}"/>
                      </a:ext>
                    </a:extLst>
                  </p:cNvPr>
                  <p:cNvCxnSpPr>
                    <a:cxnSpLocks noChangeShapeType="1"/>
                  </p:cNvCxnSpPr>
                  <p:nvPr/>
                </p:nvCxnSpPr>
                <p:spPr bwMode="auto">
                  <a:xfrm>
                    <a:off x="8038" y="8480"/>
                    <a:ext cx="0" cy="16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2" name="AutoShape 411">
                    <a:extLst>
                      <a:ext uri="{FF2B5EF4-FFF2-40B4-BE49-F238E27FC236}">
                        <a16:creationId xmlns:a16="http://schemas.microsoft.com/office/drawing/2014/main" id="{F4D79DA9-2307-4C89-A167-8694F30ECF3C}"/>
                      </a:ext>
                    </a:extLst>
                  </p:cNvPr>
                  <p:cNvCxnSpPr>
                    <a:cxnSpLocks noChangeShapeType="1"/>
                  </p:cNvCxnSpPr>
                  <p:nvPr/>
                </p:nvCxnSpPr>
                <p:spPr bwMode="auto">
                  <a:xfrm>
                    <a:off x="11140" y="8482"/>
                    <a:ext cx="0" cy="15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3" name="AutoShape 412">
                    <a:extLst>
                      <a:ext uri="{FF2B5EF4-FFF2-40B4-BE49-F238E27FC236}">
                        <a16:creationId xmlns:a16="http://schemas.microsoft.com/office/drawing/2014/main" id="{A3C12E80-56D6-4ADB-89D8-7D9B8ACFD63E}"/>
                      </a:ext>
                    </a:extLst>
                  </p:cNvPr>
                  <p:cNvCxnSpPr>
                    <a:cxnSpLocks noChangeShapeType="1"/>
                  </p:cNvCxnSpPr>
                  <p:nvPr/>
                </p:nvCxnSpPr>
                <p:spPr bwMode="auto">
                  <a:xfrm>
                    <a:off x="6857" y="8640"/>
                    <a:ext cx="187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4" name="AutoShape 413">
                    <a:extLst>
                      <a:ext uri="{FF2B5EF4-FFF2-40B4-BE49-F238E27FC236}">
                        <a16:creationId xmlns:a16="http://schemas.microsoft.com/office/drawing/2014/main" id="{3C8B6948-4EE5-4843-B6FB-29B909584E9D}"/>
                      </a:ext>
                    </a:extLst>
                  </p:cNvPr>
                  <p:cNvCxnSpPr>
                    <a:cxnSpLocks noChangeShapeType="1"/>
                  </p:cNvCxnSpPr>
                  <p:nvPr/>
                </p:nvCxnSpPr>
                <p:spPr bwMode="auto">
                  <a:xfrm>
                    <a:off x="6857" y="8640"/>
                    <a:ext cx="0" cy="19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5" name="AutoShape 414">
                    <a:extLst>
                      <a:ext uri="{FF2B5EF4-FFF2-40B4-BE49-F238E27FC236}">
                        <a16:creationId xmlns:a16="http://schemas.microsoft.com/office/drawing/2014/main" id="{D69A9098-2F7C-4109-8F8D-A5C98E1DA24F}"/>
                      </a:ext>
                    </a:extLst>
                  </p:cNvPr>
                  <p:cNvCxnSpPr>
                    <a:cxnSpLocks noChangeShapeType="1"/>
                  </p:cNvCxnSpPr>
                  <p:nvPr/>
                </p:nvCxnSpPr>
                <p:spPr bwMode="auto">
                  <a:xfrm>
                    <a:off x="8727" y="8640"/>
                    <a:ext cx="0" cy="19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6" name="AutoShape 415">
                    <a:extLst>
                      <a:ext uri="{FF2B5EF4-FFF2-40B4-BE49-F238E27FC236}">
                        <a16:creationId xmlns:a16="http://schemas.microsoft.com/office/drawing/2014/main" id="{98BE232D-737A-4AB6-87DE-C1680030C6AA}"/>
                      </a:ext>
                    </a:extLst>
                  </p:cNvPr>
                  <p:cNvCxnSpPr>
                    <a:cxnSpLocks noChangeShapeType="1"/>
                  </p:cNvCxnSpPr>
                  <p:nvPr/>
                </p:nvCxnSpPr>
                <p:spPr bwMode="auto">
                  <a:xfrm>
                    <a:off x="10230" y="8640"/>
                    <a:ext cx="1747"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7" name="AutoShape 416">
                    <a:extLst>
                      <a:ext uri="{FF2B5EF4-FFF2-40B4-BE49-F238E27FC236}">
                        <a16:creationId xmlns:a16="http://schemas.microsoft.com/office/drawing/2014/main" id="{C733515F-03F6-4214-8C7D-B3C23E479BE2}"/>
                      </a:ext>
                    </a:extLst>
                  </p:cNvPr>
                  <p:cNvCxnSpPr>
                    <a:cxnSpLocks noChangeShapeType="1"/>
                  </p:cNvCxnSpPr>
                  <p:nvPr/>
                </p:nvCxnSpPr>
                <p:spPr bwMode="auto">
                  <a:xfrm>
                    <a:off x="10230" y="8640"/>
                    <a:ext cx="0" cy="19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8" name="AutoShape 417">
                    <a:extLst>
                      <a:ext uri="{FF2B5EF4-FFF2-40B4-BE49-F238E27FC236}">
                        <a16:creationId xmlns:a16="http://schemas.microsoft.com/office/drawing/2014/main" id="{A1B13031-5B60-4A87-B5AB-A2F1A09085D4}"/>
                      </a:ext>
                    </a:extLst>
                  </p:cNvPr>
                  <p:cNvCxnSpPr>
                    <a:cxnSpLocks noChangeShapeType="1"/>
                  </p:cNvCxnSpPr>
                  <p:nvPr/>
                </p:nvCxnSpPr>
                <p:spPr bwMode="auto">
                  <a:xfrm>
                    <a:off x="11977" y="8640"/>
                    <a:ext cx="0" cy="20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pSp>
                <p:nvGrpSpPr>
                  <p:cNvPr id="49" name="Group 48">
                    <a:extLst>
                      <a:ext uri="{FF2B5EF4-FFF2-40B4-BE49-F238E27FC236}">
                        <a16:creationId xmlns:a16="http://schemas.microsoft.com/office/drawing/2014/main" id="{A102396A-1796-4C23-9268-7407E66FAB13}"/>
                      </a:ext>
                    </a:extLst>
                  </p:cNvPr>
                  <p:cNvGrpSpPr>
                    <a:grpSpLocks/>
                  </p:cNvGrpSpPr>
                  <p:nvPr/>
                </p:nvGrpSpPr>
                <p:grpSpPr bwMode="auto">
                  <a:xfrm>
                    <a:off x="4173" y="1663"/>
                    <a:ext cx="15194" cy="6819"/>
                    <a:chOff x="4173" y="1663"/>
                    <a:chExt cx="15194" cy="6819"/>
                  </a:xfrm>
                </p:grpSpPr>
                <p:cxnSp>
                  <p:nvCxnSpPr>
                    <p:cNvPr id="56" name="AutoShape 419">
                      <a:extLst>
                        <a:ext uri="{FF2B5EF4-FFF2-40B4-BE49-F238E27FC236}">
                          <a16:creationId xmlns:a16="http://schemas.microsoft.com/office/drawing/2014/main" id="{28DD6A0E-D690-4FA8-8AA1-EB928F821A6B}"/>
                        </a:ext>
                      </a:extLst>
                    </p:cNvPr>
                    <p:cNvCxnSpPr>
                      <a:cxnSpLocks noChangeShapeType="1"/>
                    </p:cNvCxnSpPr>
                    <p:nvPr/>
                  </p:nvCxnSpPr>
                  <p:spPr bwMode="auto">
                    <a:xfrm>
                      <a:off x="5230" y="6808"/>
                      <a:ext cx="0" cy="24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57" name="AutoShape 420">
                      <a:extLst>
                        <a:ext uri="{FF2B5EF4-FFF2-40B4-BE49-F238E27FC236}">
                          <a16:creationId xmlns:a16="http://schemas.microsoft.com/office/drawing/2014/main" id="{F7EFC125-5E85-4E41-9F80-6DB2546497C6}"/>
                        </a:ext>
                      </a:extLst>
                    </p:cNvPr>
                    <p:cNvSpPr>
                      <a:spLocks noChangeArrowheads="1"/>
                    </p:cNvSpPr>
                    <p:nvPr/>
                  </p:nvSpPr>
                  <p:spPr bwMode="auto">
                    <a:xfrm>
                      <a:off x="4595" y="7051"/>
                      <a:ext cx="1250" cy="869"/>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id-ID" sz="800" i="1">
                          <a:effectLst/>
                          <a:latin typeface="Times New Roman" panose="02020603050405020304" pitchFamily="18" charset="0"/>
                          <a:ea typeface="Calibri" panose="020F0502020204030204" pitchFamily="34" charset="0"/>
                          <a:cs typeface="Arial" panose="020B0604020202020204" pitchFamily="34" charset="0"/>
                        </a:rPr>
                        <a:t>Structural equation</a:t>
                      </a:r>
                      <a:r>
                        <a:rPr lang="id-ID" sz="800">
                          <a:effectLst/>
                          <a:latin typeface="Times New Roman" panose="02020603050405020304" pitchFamily="18" charset="0"/>
                          <a:ea typeface="Calibri" panose="020F0502020204030204" pitchFamily="34" charset="0"/>
                          <a:cs typeface="Arial" panose="020B0604020202020204" pitchFamily="34" charset="0"/>
                        </a:rPr>
                        <a:t> modeling</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58" name="AutoShape 421">
                      <a:extLst>
                        <a:ext uri="{FF2B5EF4-FFF2-40B4-BE49-F238E27FC236}">
                          <a16:creationId xmlns:a16="http://schemas.microsoft.com/office/drawing/2014/main" id="{F0AE6B09-F3C3-4FB8-9697-59EBC21F8875}"/>
                        </a:ext>
                      </a:extLst>
                    </p:cNvPr>
                    <p:cNvCxnSpPr>
                      <a:cxnSpLocks noChangeShapeType="1"/>
                    </p:cNvCxnSpPr>
                    <p:nvPr/>
                  </p:nvCxnSpPr>
                  <p:spPr bwMode="auto">
                    <a:xfrm>
                      <a:off x="8051" y="6808"/>
                      <a:ext cx="0" cy="24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59" name="AutoShape 422">
                      <a:extLst>
                        <a:ext uri="{FF2B5EF4-FFF2-40B4-BE49-F238E27FC236}">
                          <a16:creationId xmlns:a16="http://schemas.microsoft.com/office/drawing/2014/main" id="{220CEC2A-1F5B-418B-A38A-16E343ACBF20}"/>
                        </a:ext>
                      </a:extLst>
                    </p:cNvPr>
                    <p:cNvSpPr>
                      <a:spLocks noChangeArrowheads="1"/>
                    </p:cNvSpPr>
                    <p:nvPr/>
                  </p:nvSpPr>
                  <p:spPr bwMode="auto">
                    <a:xfrm>
                      <a:off x="7216" y="7057"/>
                      <a:ext cx="1665" cy="1423"/>
                    </a:xfrm>
                    <a:prstGeom prst="hexagon">
                      <a:avLst>
                        <a:gd name="adj" fmla="val 29252"/>
                        <a:gd name="vf" fmla="val 115470"/>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Apa skala pengukuran variabel dependen?</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60" name="AutoShape 423">
                      <a:extLst>
                        <a:ext uri="{FF2B5EF4-FFF2-40B4-BE49-F238E27FC236}">
                          <a16:creationId xmlns:a16="http://schemas.microsoft.com/office/drawing/2014/main" id="{E99285E2-D97F-458D-A5FC-CEF3FAD30D9C}"/>
                        </a:ext>
                      </a:extLst>
                    </p:cNvPr>
                    <p:cNvSpPr>
                      <a:spLocks noChangeArrowheads="1"/>
                    </p:cNvSpPr>
                    <p:nvPr/>
                  </p:nvSpPr>
                  <p:spPr bwMode="auto">
                    <a:xfrm>
                      <a:off x="10312" y="7059"/>
                      <a:ext cx="1665" cy="1423"/>
                    </a:xfrm>
                    <a:prstGeom prst="hexagon">
                      <a:avLst>
                        <a:gd name="adj" fmla="val 29252"/>
                        <a:gd name="vf" fmla="val 115470"/>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Apa skala pengukuran variabel dependen?</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61" name="AutoShape 424">
                      <a:extLst>
                        <a:ext uri="{FF2B5EF4-FFF2-40B4-BE49-F238E27FC236}">
                          <a16:creationId xmlns:a16="http://schemas.microsoft.com/office/drawing/2014/main" id="{1B267A8F-E130-478E-9D2C-1EBA4D25F48A}"/>
                        </a:ext>
                      </a:extLst>
                    </p:cNvPr>
                    <p:cNvCxnSpPr>
                      <a:cxnSpLocks noChangeShapeType="1"/>
                    </p:cNvCxnSpPr>
                    <p:nvPr/>
                  </p:nvCxnSpPr>
                  <p:spPr bwMode="auto">
                    <a:xfrm>
                      <a:off x="11140" y="6792"/>
                      <a:ext cx="1" cy="267"/>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nvGrpSpPr>
                    <p:cNvPr id="62" name="Group 61">
                      <a:extLst>
                        <a:ext uri="{FF2B5EF4-FFF2-40B4-BE49-F238E27FC236}">
                          <a16:creationId xmlns:a16="http://schemas.microsoft.com/office/drawing/2014/main" id="{04CFF318-867C-42E7-AA42-DFABB6F0F0F3}"/>
                        </a:ext>
                      </a:extLst>
                    </p:cNvPr>
                    <p:cNvGrpSpPr>
                      <a:grpSpLocks/>
                    </p:cNvGrpSpPr>
                    <p:nvPr/>
                  </p:nvGrpSpPr>
                  <p:grpSpPr bwMode="auto">
                    <a:xfrm>
                      <a:off x="4173" y="1663"/>
                      <a:ext cx="15194" cy="5145"/>
                      <a:chOff x="4173" y="1663"/>
                      <a:chExt cx="15194" cy="5145"/>
                    </a:xfrm>
                  </p:grpSpPr>
                  <p:sp>
                    <p:nvSpPr>
                      <p:cNvPr id="72" name="Text Box 426">
                        <a:extLst>
                          <a:ext uri="{FF2B5EF4-FFF2-40B4-BE49-F238E27FC236}">
                            <a16:creationId xmlns:a16="http://schemas.microsoft.com/office/drawing/2014/main" id="{7F61075A-98F5-4758-BE36-B990F1DC4D87}"/>
                          </a:ext>
                        </a:extLst>
                      </p:cNvPr>
                      <p:cNvSpPr txBox="1">
                        <a:spLocks noChangeArrowheads="1"/>
                      </p:cNvSpPr>
                      <p:nvPr/>
                    </p:nvSpPr>
                    <p:spPr bwMode="auto">
                      <a:xfrm>
                        <a:off x="6999" y="6052"/>
                        <a:ext cx="2076" cy="7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Beberapa variabel dependen dalam hubungan tunggal</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73" name="Text Box 427">
                        <a:extLst>
                          <a:ext uri="{FF2B5EF4-FFF2-40B4-BE49-F238E27FC236}">
                            <a16:creationId xmlns:a16="http://schemas.microsoft.com/office/drawing/2014/main" id="{77A54AD7-D8A0-41C3-8C3F-17EF9B4B6953}"/>
                          </a:ext>
                        </a:extLst>
                      </p:cNvPr>
                      <p:cNvSpPr txBox="1">
                        <a:spLocks noChangeArrowheads="1"/>
                      </p:cNvSpPr>
                      <p:nvPr/>
                    </p:nvSpPr>
                    <p:spPr bwMode="auto">
                      <a:xfrm>
                        <a:off x="4173" y="6068"/>
                        <a:ext cx="2076" cy="7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Hubungan berganda variabel dependen dan independen</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74" name="Text Box 428">
                        <a:extLst>
                          <a:ext uri="{FF2B5EF4-FFF2-40B4-BE49-F238E27FC236}">
                            <a16:creationId xmlns:a16="http://schemas.microsoft.com/office/drawing/2014/main" id="{58819DDA-DE9B-41FB-937C-E655F5F6AD29}"/>
                          </a:ext>
                        </a:extLst>
                      </p:cNvPr>
                      <p:cNvSpPr txBox="1">
                        <a:spLocks noChangeArrowheads="1"/>
                      </p:cNvSpPr>
                      <p:nvPr/>
                    </p:nvSpPr>
                    <p:spPr bwMode="auto">
                      <a:xfrm>
                        <a:off x="10095" y="6054"/>
                        <a:ext cx="2076" cy="7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Satu variabel dependen dalam hubungan tunggal</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grpSp>
                    <p:nvGrpSpPr>
                      <p:cNvPr id="75" name="Group 74">
                        <a:extLst>
                          <a:ext uri="{FF2B5EF4-FFF2-40B4-BE49-F238E27FC236}">
                            <a16:creationId xmlns:a16="http://schemas.microsoft.com/office/drawing/2014/main" id="{C0E12935-86A1-4686-8E55-DDEA440AB0C0}"/>
                          </a:ext>
                        </a:extLst>
                      </p:cNvPr>
                      <p:cNvGrpSpPr>
                        <a:grpSpLocks/>
                      </p:cNvGrpSpPr>
                      <p:nvPr/>
                    </p:nvGrpSpPr>
                    <p:grpSpPr bwMode="auto">
                      <a:xfrm>
                        <a:off x="5230" y="1663"/>
                        <a:ext cx="13100" cy="4405"/>
                        <a:chOff x="5230" y="1663"/>
                        <a:chExt cx="13100" cy="4405"/>
                      </a:xfrm>
                    </p:grpSpPr>
                    <p:grpSp>
                      <p:nvGrpSpPr>
                        <p:cNvPr id="79" name="Group 78">
                          <a:extLst>
                            <a:ext uri="{FF2B5EF4-FFF2-40B4-BE49-F238E27FC236}">
                              <a16:creationId xmlns:a16="http://schemas.microsoft.com/office/drawing/2014/main" id="{C340E91A-1462-4698-8591-9CA2E4B4F147}"/>
                            </a:ext>
                          </a:extLst>
                        </p:cNvPr>
                        <p:cNvGrpSpPr>
                          <a:grpSpLocks/>
                        </p:cNvGrpSpPr>
                        <p:nvPr/>
                      </p:nvGrpSpPr>
                      <p:grpSpPr bwMode="auto">
                        <a:xfrm>
                          <a:off x="7011" y="1663"/>
                          <a:ext cx="10391" cy="3957"/>
                          <a:chOff x="7011" y="1663"/>
                          <a:chExt cx="10391" cy="3957"/>
                        </a:xfrm>
                      </p:grpSpPr>
                      <p:grpSp>
                        <p:nvGrpSpPr>
                          <p:cNvPr id="88" name="Group 87">
                            <a:extLst>
                              <a:ext uri="{FF2B5EF4-FFF2-40B4-BE49-F238E27FC236}">
                                <a16:creationId xmlns:a16="http://schemas.microsoft.com/office/drawing/2014/main" id="{21FDEA99-B328-4894-8E45-4E1D8243952D}"/>
                              </a:ext>
                            </a:extLst>
                          </p:cNvPr>
                          <p:cNvGrpSpPr>
                            <a:grpSpLocks/>
                          </p:cNvGrpSpPr>
                          <p:nvPr/>
                        </p:nvGrpSpPr>
                        <p:grpSpPr bwMode="auto">
                          <a:xfrm>
                            <a:off x="7011" y="1663"/>
                            <a:ext cx="10391" cy="2526"/>
                            <a:chOff x="7011" y="1663"/>
                            <a:chExt cx="10391" cy="2526"/>
                          </a:xfrm>
                        </p:grpSpPr>
                        <p:sp>
                          <p:nvSpPr>
                            <p:cNvPr id="91" name="AutoShape 432">
                              <a:extLst>
                                <a:ext uri="{FF2B5EF4-FFF2-40B4-BE49-F238E27FC236}">
                                  <a16:creationId xmlns:a16="http://schemas.microsoft.com/office/drawing/2014/main" id="{84B94E44-21C6-4BF8-BB1C-CC3DD56A3A0B}"/>
                                </a:ext>
                              </a:extLst>
                            </p:cNvPr>
                            <p:cNvSpPr>
                              <a:spLocks noChangeArrowheads="1"/>
                            </p:cNvSpPr>
                            <p:nvPr/>
                          </p:nvSpPr>
                          <p:spPr bwMode="auto">
                            <a:xfrm>
                              <a:off x="11314" y="1663"/>
                              <a:ext cx="1665" cy="1423"/>
                            </a:xfrm>
                            <a:prstGeom prst="hexagon">
                              <a:avLst>
                                <a:gd name="adj" fmla="val 29252"/>
                                <a:gd name="vf" fmla="val 115470"/>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Apa jenis hubungan yang akan diuji?</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92" name="AutoShape 433">
                              <a:extLst>
                                <a:ext uri="{FF2B5EF4-FFF2-40B4-BE49-F238E27FC236}">
                                  <a16:creationId xmlns:a16="http://schemas.microsoft.com/office/drawing/2014/main" id="{5EF63E34-E3E0-492E-AE0B-25C8FCD1E58E}"/>
                                </a:ext>
                              </a:extLst>
                            </p:cNvPr>
                            <p:cNvCxnSpPr>
                              <a:cxnSpLocks noChangeShapeType="1"/>
                            </p:cNvCxnSpPr>
                            <p:nvPr/>
                          </p:nvCxnSpPr>
                          <p:spPr bwMode="auto">
                            <a:xfrm>
                              <a:off x="12137" y="3086"/>
                              <a:ext cx="0" cy="31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93" name="AutoShape 434">
                              <a:extLst>
                                <a:ext uri="{FF2B5EF4-FFF2-40B4-BE49-F238E27FC236}">
                                  <a16:creationId xmlns:a16="http://schemas.microsoft.com/office/drawing/2014/main" id="{2262BA28-3BFB-469D-971F-95BE5E63DF21}"/>
                                </a:ext>
                              </a:extLst>
                            </p:cNvPr>
                            <p:cNvCxnSpPr>
                              <a:cxnSpLocks noChangeShapeType="1"/>
                            </p:cNvCxnSpPr>
                            <p:nvPr/>
                          </p:nvCxnSpPr>
                          <p:spPr bwMode="auto">
                            <a:xfrm>
                              <a:off x="8037" y="3404"/>
                              <a:ext cx="8341"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94" name="AutoShape 435">
                              <a:extLst>
                                <a:ext uri="{FF2B5EF4-FFF2-40B4-BE49-F238E27FC236}">
                                  <a16:creationId xmlns:a16="http://schemas.microsoft.com/office/drawing/2014/main" id="{C4402A7B-1503-4B7D-BF31-BB1177BED745}"/>
                                </a:ext>
                              </a:extLst>
                            </p:cNvPr>
                            <p:cNvCxnSpPr>
                              <a:cxnSpLocks noChangeShapeType="1"/>
                            </p:cNvCxnSpPr>
                            <p:nvPr/>
                          </p:nvCxnSpPr>
                          <p:spPr bwMode="auto">
                            <a:xfrm>
                              <a:off x="8037" y="3404"/>
                              <a:ext cx="0" cy="16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95" name="AutoShape 436">
                              <a:extLst>
                                <a:ext uri="{FF2B5EF4-FFF2-40B4-BE49-F238E27FC236}">
                                  <a16:creationId xmlns:a16="http://schemas.microsoft.com/office/drawing/2014/main" id="{7B745E89-47D5-49B2-B1CB-C8688FB971EE}"/>
                                </a:ext>
                              </a:extLst>
                            </p:cNvPr>
                            <p:cNvCxnSpPr>
                              <a:cxnSpLocks noChangeShapeType="1"/>
                            </p:cNvCxnSpPr>
                            <p:nvPr/>
                          </p:nvCxnSpPr>
                          <p:spPr bwMode="auto">
                            <a:xfrm>
                              <a:off x="16378" y="3404"/>
                              <a:ext cx="0" cy="16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96" name="Text Box 437">
                              <a:extLst>
                                <a:ext uri="{FF2B5EF4-FFF2-40B4-BE49-F238E27FC236}">
                                  <a16:creationId xmlns:a16="http://schemas.microsoft.com/office/drawing/2014/main" id="{AD9151AC-9A91-49DC-84EB-6A44112C13F2}"/>
                                </a:ext>
                              </a:extLst>
                            </p:cNvPr>
                            <p:cNvSpPr txBox="1">
                              <a:spLocks noChangeArrowheads="1"/>
                            </p:cNvSpPr>
                            <p:nvPr/>
                          </p:nvSpPr>
                          <p:spPr bwMode="auto">
                            <a:xfrm>
                              <a:off x="7011" y="3572"/>
                              <a:ext cx="2076" cy="39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Dependensi</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97" name="Text Box 438">
                              <a:extLst>
                                <a:ext uri="{FF2B5EF4-FFF2-40B4-BE49-F238E27FC236}">
                                  <a16:creationId xmlns:a16="http://schemas.microsoft.com/office/drawing/2014/main" id="{63303834-2FA5-483E-92A0-E89CA6620375}"/>
                                </a:ext>
                              </a:extLst>
                            </p:cNvPr>
                            <p:cNvSpPr txBox="1">
                              <a:spLocks noChangeArrowheads="1"/>
                            </p:cNvSpPr>
                            <p:nvPr/>
                          </p:nvSpPr>
                          <p:spPr bwMode="auto">
                            <a:xfrm>
                              <a:off x="15326" y="3641"/>
                              <a:ext cx="2076" cy="39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Interdependensi</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98" name="AutoShape 439">
                              <a:extLst>
                                <a:ext uri="{FF2B5EF4-FFF2-40B4-BE49-F238E27FC236}">
                                  <a16:creationId xmlns:a16="http://schemas.microsoft.com/office/drawing/2014/main" id="{D4935F20-2932-4195-BBD7-E5DCBD581007}"/>
                                </a:ext>
                              </a:extLst>
                            </p:cNvPr>
                            <p:cNvCxnSpPr>
                              <a:cxnSpLocks noChangeShapeType="1"/>
                            </p:cNvCxnSpPr>
                            <p:nvPr/>
                          </p:nvCxnSpPr>
                          <p:spPr bwMode="auto">
                            <a:xfrm>
                              <a:off x="8037" y="3983"/>
                              <a:ext cx="0" cy="15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99" name="AutoShape 440">
                              <a:extLst>
                                <a:ext uri="{FF2B5EF4-FFF2-40B4-BE49-F238E27FC236}">
                                  <a16:creationId xmlns:a16="http://schemas.microsoft.com/office/drawing/2014/main" id="{CD095ADB-E092-4070-A887-976B6FB12DF5}"/>
                                </a:ext>
                              </a:extLst>
                            </p:cNvPr>
                            <p:cNvCxnSpPr>
                              <a:cxnSpLocks noChangeShapeType="1"/>
                            </p:cNvCxnSpPr>
                            <p:nvPr/>
                          </p:nvCxnSpPr>
                          <p:spPr bwMode="auto">
                            <a:xfrm>
                              <a:off x="16378" y="4039"/>
                              <a:ext cx="0" cy="15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89" name="AutoShape 441">
                            <a:extLst>
                              <a:ext uri="{FF2B5EF4-FFF2-40B4-BE49-F238E27FC236}">
                                <a16:creationId xmlns:a16="http://schemas.microsoft.com/office/drawing/2014/main" id="{F645B4D2-0BCE-41AB-8B17-BEE610A599F5}"/>
                              </a:ext>
                            </a:extLst>
                          </p:cNvPr>
                          <p:cNvSpPr>
                            <a:spLocks noChangeArrowheads="1"/>
                          </p:cNvSpPr>
                          <p:nvPr/>
                        </p:nvSpPr>
                        <p:spPr bwMode="auto">
                          <a:xfrm>
                            <a:off x="7204" y="4173"/>
                            <a:ext cx="1866" cy="1447"/>
                          </a:xfrm>
                          <a:prstGeom prst="hexagon">
                            <a:avLst>
                              <a:gd name="adj" fmla="val 29252"/>
                              <a:gd name="vf" fmla="val 115470"/>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id-ID" sz="800" dirty="0">
                                <a:effectLst/>
                                <a:latin typeface="Times New Roman" panose="02020603050405020304" pitchFamily="18" charset="0"/>
                                <a:ea typeface="Calibri" panose="020F0502020204030204" pitchFamily="34" charset="0"/>
                                <a:cs typeface="Arial" panose="020B0604020202020204" pitchFamily="34" charset="0"/>
                              </a:rPr>
                              <a:t>Berapa banyak variabel yang diprediksi?</a:t>
                            </a:r>
                            <a:endParaRPr lang="en-ID"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0" name="AutoShape 442">
                            <a:extLst>
                              <a:ext uri="{FF2B5EF4-FFF2-40B4-BE49-F238E27FC236}">
                                <a16:creationId xmlns:a16="http://schemas.microsoft.com/office/drawing/2014/main" id="{A2CCBB16-E457-4027-AC43-C54526B9CC83}"/>
                              </a:ext>
                            </a:extLst>
                          </p:cNvPr>
                          <p:cNvSpPr>
                            <a:spLocks noChangeArrowheads="1"/>
                          </p:cNvSpPr>
                          <p:nvPr/>
                        </p:nvSpPr>
                        <p:spPr bwMode="auto">
                          <a:xfrm>
                            <a:off x="15532" y="4173"/>
                            <a:ext cx="1665" cy="1423"/>
                          </a:xfrm>
                          <a:prstGeom prst="hexagon">
                            <a:avLst>
                              <a:gd name="adj" fmla="val 29252"/>
                              <a:gd name="vf" fmla="val 115470"/>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Struktur hubungan di antara:</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grpSp>
                    <p:cxnSp>
                      <p:nvCxnSpPr>
                        <p:cNvPr id="80" name="AutoShape 443">
                          <a:extLst>
                            <a:ext uri="{FF2B5EF4-FFF2-40B4-BE49-F238E27FC236}">
                              <a16:creationId xmlns:a16="http://schemas.microsoft.com/office/drawing/2014/main" id="{C2030355-E129-4B63-97D1-6E46E4BBF966}"/>
                            </a:ext>
                          </a:extLst>
                        </p:cNvPr>
                        <p:cNvCxnSpPr>
                          <a:cxnSpLocks noChangeShapeType="1"/>
                        </p:cNvCxnSpPr>
                        <p:nvPr/>
                      </p:nvCxnSpPr>
                      <p:spPr bwMode="auto">
                        <a:xfrm>
                          <a:off x="8037" y="5596"/>
                          <a:ext cx="1" cy="42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1" name="AutoShape 444">
                          <a:extLst>
                            <a:ext uri="{FF2B5EF4-FFF2-40B4-BE49-F238E27FC236}">
                              <a16:creationId xmlns:a16="http://schemas.microsoft.com/office/drawing/2014/main" id="{3165B453-FF13-40D8-BB0F-E76CBD2C6F3C}"/>
                            </a:ext>
                          </a:extLst>
                        </p:cNvPr>
                        <p:cNvCxnSpPr>
                          <a:cxnSpLocks noChangeShapeType="1"/>
                        </p:cNvCxnSpPr>
                        <p:nvPr/>
                      </p:nvCxnSpPr>
                      <p:spPr bwMode="auto">
                        <a:xfrm>
                          <a:off x="5230" y="5802"/>
                          <a:ext cx="591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2" name="AutoShape 445">
                          <a:extLst>
                            <a:ext uri="{FF2B5EF4-FFF2-40B4-BE49-F238E27FC236}">
                              <a16:creationId xmlns:a16="http://schemas.microsoft.com/office/drawing/2014/main" id="{BD5871A4-EDE2-474D-8CAE-62932DD0AE3D}"/>
                            </a:ext>
                          </a:extLst>
                        </p:cNvPr>
                        <p:cNvCxnSpPr>
                          <a:cxnSpLocks noChangeShapeType="1"/>
                        </p:cNvCxnSpPr>
                        <p:nvPr/>
                      </p:nvCxnSpPr>
                      <p:spPr bwMode="auto">
                        <a:xfrm>
                          <a:off x="5230" y="5802"/>
                          <a:ext cx="0" cy="25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3" name="AutoShape 446">
                          <a:extLst>
                            <a:ext uri="{FF2B5EF4-FFF2-40B4-BE49-F238E27FC236}">
                              <a16:creationId xmlns:a16="http://schemas.microsoft.com/office/drawing/2014/main" id="{248B91B0-2A45-426E-B4D1-191345F386CC}"/>
                            </a:ext>
                          </a:extLst>
                        </p:cNvPr>
                        <p:cNvCxnSpPr>
                          <a:cxnSpLocks noChangeShapeType="1"/>
                        </p:cNvCxnSpPr>
                        <p:nvPr/>
                      </p:nvCxnSpPr>
                      <p:spPr bwMode="auto">
                        <a:xfrm>
                          <a:off x="11140" y="5802"/>
                          <a:ext cx="0" cy="26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4" name="AutoShape 447">
                          <a:extLst>
                            <a:ext uri="{FF2B5EF4-FFF2-40B4-BE49-F238E27FC236}">
                              <a16:creationId xmlns:a16="http://schemas.microsoft.com/office/drawing/2014/main" id="{13C9769B-F667-449C-810C-88885A377530}"/>
                            </a:ext>
                          </a:extLst>
                        </p:cNvPr>
                        <p:cNvCxnSpPr>
                          <a:cxnSpLocks noChangeShapeType="1"/>
                        </p:cNvCxnSpPr>
                        <p:nvPr/>
                      </p:nvCxnSpPr>
                      <p:spPr bwMode="auto">
                        <a:xfrm>
                          <a:off x="16378" y="5596"/>
                          <a:ext cx="1" cy="47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5" name="AutoShape 448">
                          <a:extLst>
                            <a:ext uri="{FF2B5EF4-FFF2-40B4-BE49-F238E27FC236}">
                              <a16:creationId xmlns:a16="http://schemas.microsoft.com/office/drawing/2014/main" id="{00C95E24-E941-4355-B2DB-F6C54CB96E71}"/>
                            </a:ext>
                          </a:extLst>
                        </p:cNvPr>
                        <p:cNvCxnSpPr>
                          <a:cxnSpLocks noChangeShapeType="1"/>
                        </p:cNvCxnSpPr>
                        <p:nvPr/>
                      </p:nvCxnSpPr>
                      <p:spPr bwMode="auto">
                        <a:xfrm>
                          <a:off x="13995" y="5802"/>
                          <a:ext cx="433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6" name="AutoShape 449">
                          <a:extLst>
                            <a:ext uri="{FF2B5EF4-FFF2-40B4-BE49-F238E27FC236}">
                              <a16:creationId xmlns:a16="http://schemas.microsoft.com/office/drawing/2014/main" id="{3B9E00F6-9363-411D-8081-5F231C67EC5E}"/>
                            </a:ext>
                          </a:extLst>
                        </p:cNvPr>
                        <p:cNvCxnSpPr>
                          <a:cxnSpLocks noChangeShapeType="1"/>
                        </p:cNvCxnSpPr>
                        <p:nvPr/>
                      </p:nvCxnSpPr>
                      <p:spPr bwMode="auto">
                        <a:xfrm>
                          <a:off x="18330" y="5788"/>
                          <a:ext cx="0" cy="26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7" name="AutoShape 450">
                          <a:extLst>
                            <a:ext uri="{FF2B5EF4-FFF2-40B4-BE49-F238E27FC236}">
                              <a16:creationId xmlns:a16="http://schemas.microsoft.com/office/drawing/2014/main" id="{C9971301-20E1-4FCA-96E3-C6152799006C}"/>
                            </a:ext>
                          </a:extLst>
                        </p:cNvPr>
                        <p:cNvCxnSpPr>
                          <a:cxnSpLocks noChangeShapeType="1"/>
                        </p:cNvCxnSpPr>
                        <p:nvPr/>
                      </p:nvCxnSpPr>
                      <p:spPr bwMode="auto">
                        <a:xfrm>
                          <a:off x="13995" y="5802"/>
                          <a:ext cx="0" cy="25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pSp>
                  <p:sp>
                    <p:nvSpPr>
                      <p:cNvPr id="76" name="Text Box 451">
                        <a:extLst>
                          <a:ext uri="{FF2B5EF4-FFF2-40B4-BE49-F238E27FC236}">
                            <a16:creationId xmlns:a16="http://schemas.microsoft.com/office/drawing/2014/main" id="{1FF3D5C7-16FB-4CB5-8C8D-E19CD871FAAA}"/>
                          </a:ext>
                        </a:extLst>
                      </p:cNvPr>
                      <p:cNvSpPr txBox="1">
                        <a:spLocks noChangeArrowheads="1"/>
                      </p:cNvSpPr>
                      <p:nvPr/>
                    </p:nvSpPr>
                    <p:spPr bwMode="auto">
                      <a:xfrm>
                        <a:off x="12971" y="6011"/>
                        <a:ext cx="2076" cy="39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Variabel</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77" name="Text Box 452">
                        <a:extLst>
                          <a:ext uri="{FF2B5EF4-FFF2-40B4-BE49-F238E27FC236}">
                            <a16:creationId xmlns:a16="http://schemas.microsoft.com/office/drawing/2014/main" id="{96B0AA1B-FF7A-402A-A59E-79B94D1684E7}"/>
                          </a:ext>
                        </a:extLst>
                      </p:cNvPr>
                      <p:cNvSpPr txBox="1">
                        <a:spLocks noChangeArrowheads="1"/>
                      </p:cNvSpPr>
                      <p:nvPr/>
                    </p:nvSpPr>
                    <p:spPr bwMode="auto">
                      <a:xfrm>
                        <a:off x="15341" y="5996"/>
                        <a:ext cx="2076" cy="39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Kasus/Responden</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78" name="Text Box 453">
                        <a:extLst>
                          <a:ext uri="{FF2B5EF4-FFF2-40B4-BE49-F238E27FC236}">
                            <a16:creationId xmlns:a16="http://schemas.microsoft.com/office/drawing/2014/main" id="{9C6BF145-5B97-4E67-B5CD-EAC7F0610FD0}"/>
                          </a:ext>
                        </a:extLst>
                      </p:cNvPr>
                      <p:cNvSpPr txBox="1">
                        <a:spLocks noChangeArrowheads="1"/>
                      </p:cNvSpPr>
                      <p:nvPr/>
                    </p:nvSpPr>
                    <p:spPr bwMode="auto">
                      <a:xfrm>
                        <a:off x="17291" y="5981"/>
                        <a:ext cx="2076" cy="39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Objek</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grpSp>
                <p:sp>
                  <p:nvSpPr>
                    <p:cNvPr id="63" name="AutoShape 454">
                      <a:extLst>
                        <a:ext uri="{FF2B5EF4-FFF2-40B4-BE49-F238E27FC236}">
                          <a16:creationId xmlns:a16="http://schemas.microsoft.com/office/drawing/2014/main" id="{F94A9504-9C6F-415D-85CF-64954CBF6B26}"/>
                        </a:ext>
                      </a:extLst>
                    </p:cNvPr>
                    <p:cNvSpPr>
                      <a:spLocks noChangeArrowheads="1"/>
                    </p:cNvSpPr>
                    <p:nvPr/>
                  </p:nvSpPr>
                  <p:spPr bwMode="auto">
                    <a:xfrm>
                      <a:off x="12595" y="6702"/>
                      <a:ext cx="1250" cy="869"/>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id-ID" sz="800" i="1">
                          <a:effectLst/>
                          <a:latin typeface="Times New Roman" panose="02020603050405020304" pitchFamily="18" charset="0"/>
                          <a:ea typeface="Calibri" panose="020F0502020204030204" pitchFamily="34" charset="0"/>
                          <a:cs typeface="Arial" panose="020B0604020202020204" pitchFamily="34" charset="0"/>
                        </a:rPr>
                        <a:t>Factor analysis</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64" name="AutoShape 455">
                      <a:extLst>
                        <a:ext uri="{FF2B5EF4-FFF2-40B4-BE49-F238E27FC236}">
                          <a16:creationId xmlns:a16="http://schemas.microsoft.com/office/drawing/2014/main" id="{15618382-BE40-43A2-874C-BA3256B21F35}"/>
                        </a:ext>
                      </a:extLst>
                    </p:cNvPr>
                    <p:cNvCxnSpPr>
                      <a:cxnSpLocks noChangeShapeType="1"/>
                    </p:cNvCxnSpPr>
                    <p:nvPr/>
                  </p:nvCxnSpPr>
                  <p:spPr bwMode="auto">
                    <a:xfrm>
                      <a:off x="13215" y="6364"/>
                      <a:ext cx="153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65" name="AutoShape 456">
                      <a:extLst>
                        <a:ext uri="{FF2B5EF4-FFF2-40B4-BE49-F238E27FC236}">
                          <a16:creationId xmlns:a16="http://schemas.microsoft.com/office/drawing/2014/main" id="{8B00E63E-E0A7-4334-9893-87C0AD25C194}"/>
                        </a:ext>
                      </a:extLst>
                    </p:cNvPr>
                    <p:cNvCxnSpPr>
                      <a:cxnSpLocks noChangeShapeType="1"/>
                    </p:cNvCxnSpPr>
                    <p:nvPr/>
                  </p:nvCxnSpPr>
                  <p:spPr bwMode="auto">
                    <a:xfrm>
                      <a:off x="13215" y="6379"/>
                      <a:ext cx="0" cy="28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66" name="AutoShape 457">
                      <a:extLst>
                        <a:ext uri="{FF2B5EF4-FFF2-40B4-BE49-F238E27FC236}">
                          <a16:creationId xmlns:a16="http://schemas.microsoft.com/office/drawing/2014/main" id="{B50B0F2E-AFD6-4ACE-81ED-A91798B1EFF7}"/>
                        </a:ext>
                      </a:extLst>
                    </p:cNvPr>
                    <p:cNvCxnSpPr>
                      <a:cxnSpLocks noChangeShapeType="1"/>
                    </p:cNvCxnSpPr>
                    <p:nvPr/>
                  </p:nvCxnSpPr>
                  <p:spPr bwMode="auto">
                    <a:xfrm>
                      <a:off x="14745" y="6364"/>
                      <a:ext cx="0" cy="29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67" name="AutoShape 458">
                      <a:extLst>
                        <a:ext uri="{FF2B5EF4-FFF2-40B4-BE49-F238E27FC236}">
                          <a16:creationId xmlns:a16="http://schemas.microsoft.com/office/drawing/2014/main" id="{5A498AD2-EAC4-4672-91CA-2DA067FA5084}"/>
                        </a:ext>
                      </a:extLst>
                    </p:cNvPr>
                    <p:cNvSpPr>
                      <a:spLocks noChangeArrowheads="1"/>
                    </p:cNvSpPr>
                    <p:nvPr/>
                  </p:nvSpPr>
                  <p:spPr bwMode="auto">
                    <a:xfrm>
                      <a:off x="14121" y="6660"/>
                      <a:ext cx="1250" cy="869"/>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id-ID" sz="800" i="1">
                          <a:effectLst/>
                          <a:latin typeface="Times New Roman" panose="02020603050405020304" pitchFamily="18" charset="0"/>
                          <a:ea typeface="Calibri" panose="020F0502020204030204" pitchFamily="34" charset="0"/>
                          <a:cs typeface="Arial" panose="020B0604020202020204" pitchFamily="34" charset="0"/>
                        </a:rPr>
                        <a:t>Confirmatory factor analysis</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68" name="AutoShape 459">
                      <a:extLst>
                        <a:ext uri="{FF2B5EF4-FFF2-40B4-BE49-F238E27FC236}">
                          <a16:creationId xmlns:a16="http://schemas.microsoft.com/office/drawing/2014/main" id="{12CC09FD-619B-4866-A72A-8E49F7AEC479}"/>
                        </a:ext>
                      </a:extLst>
                    </p:cNvPr>
                    <p:cNvCxnSpPr>
                      <a:cxnSpLocks noChangeShapeType="1"/>
                    </p:cNvCxnSpPr>
                    <p:nvPr/>
                  </p:nvCxnSpPr>
                  <p:spPr bwMode="auto">
                    <a:xfrm>
                      <a:off x="16379" y="6364"/>
                      <a:ext cx="0" cy="29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69" name="AutoShape 460">
                      <a:extLst>
                        <a:ext uri="{FF2B5EF4-FFF2-40B4-BE49-F238E27FC236}">
                          <a16:creationId xmlns:a16="http://schemas.microsoft.com/office/drawing/2014/main" id="{4A4824BE-0696-4B33-BCA9-E10304606370}"/>
                        </a:ext>
                      </a:extLst>
                    </p:cNvPr>
                    <p:cNvSpPr>
                      <a:spLocks noChangeArrowheads="1"/>
                    </p:cNvSpPr>
                    <p:nvPr/>
                  </p:nvSpPr>
                  <p:spPr bwMode="auto">
                    <a:xfrm>
                      <a:off x="15741" y="6702"/>
                      <a:ext cx="1250" cy="869"/>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id-ID" sz="800" i="1">
                          <a:effectLst/>
                          <a:latin typeface="Times New Roman" panose="02020603050405020304" pitchFamily="18" charset="0"/>
                          <a:ea typeface="Calibri" panose="020F0502020204030204" pitchFamily="34" charset="0"/>
                          <a:cs typeface="Arial" panose="020B0604020202020204" pitchFamily="34" charset="0"/>
                        </a:rPr>
                        <a:t>Cluster</a:t>
                      </a:r>
                      <a:r>
                        <a:rPr lang="id-ID" sz="800">
                          <a:effectLst/>
                          <a:latin typeface="Times New Roman" panose="02020603050405020304" pitchFamily="18" charset="0"/>
                          <a:ea typeface="Calibri" panose="020F0502020204030204" pitchFamily="34" charset="0"/>
                          <a:cs typeface="Arial" panose="020B0604020202020204" pitchFamily="34" charset="0"/>
                        </a:rPr>
                        <a:t> </a:t>
                      </a:r>
                      <a:r>
                        <a:rPr lang="id-ID" sz="800" i="1">
                          <a:effectLst/>
                          <a:latin typeface="Times New Roman" panose="02020603050405020304" pitchFamily="18" charset="0"/>
                          <a:ea typeface="Calibri" panose="020F0502020204030204" pitchFamily="34" charset="0"/>
                          <a:cs typeface="Arial" panose="020B0604020202020204" pitchFamily="34" charset="0"/>
                        </a:rPr>
                        <a:t>analysis</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70" name="AutoShape 461">
                      <a:extLst>
                        <a:ext uri="{FF2B5EF4-FFF2-40B4-BE49-F238E27FC236}">
                          <a16:creationId xmlns:a16="http://schemas.microsoft.com/office/drawing/2014/main" id="{26767937-9AC8-4369-AB1C-ADD8A9711E01}"/>
                        </a:ext>
                      </a:extLst>
                    </p:cNvPr>
                    <p:cNvCxnSpPr>
                      <a:cxnSpLocks noChangeShapeType="1"/>
                    </p:cNvCxnSpPr>
                    <p:nvPr/>
                  </p:nvCxnSpPr>
                  <p:spPr bwMode="auto">
                    <a:xfrm>
                      <a:off x="18330" y="6379"/>
                      <a:ext cx="0" cy="28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71" name="AutoShape 462">
                      <a:extLst>
                        <a:ext uri="{FF2B5EF4-FFF2-40B4-BE49-F238E27FC236}">
                          <a16:creationId xmlns:a16="http://schemas.microsoft.com/office/drawing/2014/main" id="{4B8B2C11-D3B3-471A-91EC-5D84D1589628}"/>
                        </a:ext>
                      </a:extLst>
                    </p:cNvPr>
                    <p:cNvSpPr>
                      <a:spLocks noChangeArrowheads="1"/>
                    </p:cNvSpPr>
                    <p:nvPr/>
                  </p:nvSpPr>
                  <p:spPr bwMode="auto">
                    <a:xfrm>
                      <a:off x="17512" y="6708"/>
                      <a:ext cx="1665" cy="1423"/>
                    </a:xfrm>
                    <a:prstGeom prst="hexagon">
                      <a:avLst>
                        <a:gd name="adj" fmla="val 29252"/>
                        <a:gd name="vf" fmla="val 115470"/>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id-ID" sz="800" dirty="0">
                          <a:effectLst/>
                          <a:latin typeface="Times New Roman" panose="02020603050405020304" pitchFamily="18" charset="0"/>
                          <a:ea typeface="Calibri" panose="020F0502020204030204" pitchFamily="34" charset="0"/>
                          <a:cs typeface="Arial" panose="020B0604020202020204" pitchFamily="34" charset="0"/>
                        </a:rPr>
                        <a:t>Bagaimana atribut diukur?</a:t>
                      </a:r>
                      <a:endParaRPr lang="en-ID" sz="1100" dirty="0">
                        <a:effectLst/>
                        <a:latin typeface="Calibri" panose="020F0502020204030204" pitchFamily="34" charset="0"/>
                        <a:ea typeface="Calibri" panose="020F0502020204030204" pitchFamily="34" charset="0"/>
                        <a:cs typeface="Arial" panose="020B0604020202020204" pitchFamily="34" charset="0"/>
                      </a:endParaRPr>
                    </a:p>
                  </p:txBody>
                </p:sp>
              </p:grpSp>
              <p:cxnSp>
                <p:nvCxnSpPr>
                  <p:cNvPr id="50" name="AutoShape 463">
                    <a:extLst>
                      <a:ext uri="{FF2B5EF4-FFF2-40B4-BE49-F238E27FC236}">
                        <a16:creationId xmlns:a16="http://schemas.microsoft.com/office/drawing/2014/main" id="{5AF46916-F1C9-46EB-B8A8-FB16FA043C32}"/>
                      </a:ext>
                    </a:extLst>
                  </p:cNvPr>
                  <p:cNvCxnSpPr>
                    <a:cxnSpLocks noChangeShapeType="1"/>
                  </p:cNvCxnSpPr>
                  <p:nvPr/>
                </p:nvCxnSpPr>
                <p:spPr bwMode="auto">
                  <a:xfrm>
                    <a:off x="18330" y="8131"/>
                    <a:ext cx="0" cy="20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1" name="AutoShape 464">
                    <a:extLst>
                      <a:ext uri="{FF2B5EF4-FFF2-40B4-BE49-F238E27FC236}">
                        <a16:creationId xmlns:a16="http://schemas.microsoft.com/office/drawing/2014/main" id="{FB1E4659-F0B2-4193-86B0-25659A802BEC}"/>
                      </a:ext>
                    </a:extLst>
                  </p:cNvPr>
                  <p:cNvCxnSpPr>
                    <a:cxnSpLocks noChangeShapeType="1"/>
                  </p:cNvCxnSpPr>
                  <p:nvPr/>
                </p:nvCxnSpPr>
                <p:spPr bwMode="auto">
                  <a:xfrm>
                    <a:off x="17402" y="8340"/>
                    <a:ext cx="1888" cy="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2" name="AutoShape 465">
                    <a:extLst>
                      <a:ext uri="{FF2B5EF4-FFF2-40B4-BE49-F238E27FC236}">
                        <a16:creationId xmlns:a16="http://schemas.microsoft.com/office/drawing/2014/main" id="{4451D678-9C10-48F2-B7B1-27D2F178C34F}"/>
                      </a:ext>
                    </a:extLst>
                  </p:cNvPr>
                  <p:cNvCxnSpPr>
                    <a:cxnSpLocks noChangeShapeType="1"/>
                  </p:cNvCxnSpPr>
                  <p:nvPr/>
                </p:nvCxnSpPr>
                <p:spPr bwMode="auto">
                  <a:xfrm>
                    <a:off x="17402" y="8341"/>
                    <a:ext cx="0" cy="22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53" name="AutoShape 466">
                    <a:extLst>
                      <a:ext uri="{FF2B5EF4-FFF2-40B4-BE49-F238E27FC236}">
                        <a16:creationId xmlns:a16="http://schemas.microsoft.com/office/drawing/2014/main" id="{8AB95146-05C3-4FB1-BEA0-09784E476E1A}"/>
                      </a:ext>
                    </a:extLst>
                  </p:cNvPr>
                  <p:cNvCxnSpPr>
                    <a:cxnSpLocks noChangeShapeType="1"/>
                  </p:cNvCxnSpPr>
                  <p:nvPr/>
                </p:nvCxnSpPr>
                <p:spPr bwMode="auto">
                  <a:xfrm>
                    <a:off x="19290" y="8341"/>
                    <a:ext cx="0" cy="22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54" name="Text Box 467">
                    <a:extLst>
                      <a:ext uri="{FF2B5EF4-FFF2-40B4-BE49-F238E27FC236}">
                        <a16:creationId xmlns:a16="http://schemas.microsoft.com/office/drawing/2014/main" id="{2F4B3CFB-C894-421D-8432-6FE542BD6F1F}"/>
                      </a:ext>
                    </a:extLst>
                  </p:cNvPr>
                  <p:cNvSpPr txBox="1">
                    <a:spLocks noChangeArrowheads="1"/>
                  </p:cNvSpPr>
                  <p:nvPr/>
                </p:nvSpPr>
                <p:spPr bwMode="auto">
                  <a:xfrm>
                    <a:off x="16795" y="8565"/>
                    <a:ext cx="1250" cy="39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Metrik</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55" name="Text Box 468">
                    <a:extLst>
                      <a:ext uri="{FF2B5EF4-FFF2-40B4-BE49-F238E27FC236}">
                        <a16:creationId xmlns:a16="http://schemas.microsoft.com/office/drawing/2014/main" id="{68855A5E-4E87-4FC3-8CDB-92155DA0E70F}"/>
                      </a:ext>
                    </a:extLst>
                  </p:cNvPr>
                  <p:cNvSpPr txBox="1">
                    <a:spLocks noChangeArrowheads="1"/>
                  </p:cNvSpPr>
                  <p:nvPr/>
                </p:nvSpPr>
                <p:spPr bwMode="auto">
                  <a:xfrm>
                    <a:off x="18664" y="8565"/>
                    <a:ext cx="1250" cy="39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Nonmetrik</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grpSp>
            <p:sp>
              <p:nvSpPr>
                <p:cNvPr id="35" name="Text Box 469">
                  <a:extLst>
                    <a:ext uri="{FF2B5EF4-FFF2-40B4-BE49-F238E27FC236}">
                      <a16:creationId xmlns:a16="http://schemas.microsoft.com/office/drawing/2014/main" id="{B4676D3C-5055-40ED-81A1-D891C3AAAA3E}"/>
                    </a:ext>
                  </a:extLst>
                </p:cNvPr>
                <p:cNvSpPr txBox="1">
                  <a:spLocks noChangeArrowheads="1"/>
                </p:cNvSpPr>
                <p:nvPr/>
              </p:nvSpPr>
              <p:spPr bwMode="auto">
                <a:xfrm>
                  <a:off x="17759" y="8960"/>
                  <a:ext cx="1250" cy="39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7000"/>
                    </a:lnSpc>
                    <a:spcAft>
                      <a:spcPts val="800"/>
                    </a:spcAft>
                  </a:pPr>
                  <a:r>
                    <a:rPr lang="id-ID" sz="800">
                      <a:effectLst/>
                      <a:latin typeface="Times New Roman" panose="02020603050405020304" pitchFamily="18" charset="0"/>
                      <a:ea typeface="Calibri" panose="020F0502020204030204" pitchFamily="34" charset="0"/>
                      <a:cs typeface="Arial" panose="020B0604020202020204" pitchFamily="34" charset="0"/>
                    </a:rPr>
                    <a:t>Nonmetrik</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36" name="AutoShape 470">
                  <a:extLst>
                    <a:ext uri="{FF2B5EF4-FFF2-40B4-BE49-F238E27FC236}">
                      <a16:creationId xmlns:a16="http://schemas.microsoft.com/office/drawing/2014/main" id="{4043CAF7-C870-4D5F-B192-C57C516BD8D9}"/>
                    </a:ext>
                  </a:extLst>
                </p:cNvPr>
                <p:cNvCxnSpPr>
                  <a:cxnSpLocks noChangeShapeType="1"/>
                </p:cNvCxnSpPr>
                <p:nvPr/>
              </p:nvCxnSpPr>
              <p:spPr bwMode="auto">
                <a:xfrm>
                  <a:off x="19290" y="8960"/>
                  <a:ext cx="0" cy="61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7" name="AutoShape 471">
                  <a:extLst>
                    <a:ext uri="{FF2B5EF4-FFF2-40B4-BE49-F238E27FC236}">
                      <a16:creationId xmlns:a16="http://schemas.microsoft.com/office/drawing/2014/main" id="{7C9B7798-339F-4CB2-94FC-F76F18AF32DC}"/>
                    </a:ext>
                  </a:extLst>
                </p:cNvPr>
                <p:cNvCxnSpPr>
                  <a:cxnSpLocks noChangeShapeType="1"/>
                </p:cNvCxnSpPr>
                <p:nvPr/>
              </p:nvCxnSpPr>
              <p:spPr bwMode="auto">
                <a:xfrm flipH="1">
                  <a:off x="19009" y="9160"/>
                  <a:ext cx="281"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8" name="AutoShape 472">
                  <a:extLst>
                    <a:ext uri="{FF2B5EF4-FFF2-40B4-BE49-F238E27FC236}">
                      <a16:creationId xmlns:a16="http://schemas.microsoft.com/office/drawing/2014/main" id="{BAF01DAE-80C1-469E-A248-231EA88D5F84}"/>
                    </a:ext>
                  </a:extLst>
                </p:cNvPr>
                <p:cNvCxnSpPr>
                  <a:cxnSpLocks noChangeShapeType="1"/>
                </p:cNvCxnSpPr>
                <p:nvPr/>
              </p:nvCxnSpPr>
              <p:spPr bwMode="auto">
                <a:xfrm>
                  <a:off x="17417" y="8960"/>
                  <a:ext cx="0" cy="61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9" name="AutoShape 473">
                  <a:extLst>
                    <a:ext uri="{FF2B5EF4-FFF2-40B4-BE49-F238E27FC236}">
                      <a16:creationId xmlns:a16="http://schemas.microsoft.com/office/drawing/2014/main" id="{E19F0FEE-4B82-45B4-B69A-D8A861CEED0D}"/>
                    </a:ext>
                  </a:extLst>
                </p:cNvPr>
                <p:cNvCxnSpPr>
                  <a:cxnSpLocks noChangeShapeType="1"/>
                </p:cNvCxnSpPr>
                <p:nvPr/>
              </p:nvCxnSpPr>
              <p:spPr bwMode="auto">
                <a:xfrm flipH="1">
                  <a:off x="17640" y="9160"/>
                  <a:ext cx="119"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0" name="AutoShape 474">
                  <a:extLst>
                    <a:ext uri="{FF2B5EF4-FFF2-40B4-BE49-F238E27FC236}">
                      <a16:creationId xmlns:a16="http://schemas.microsoft.com/office/drawing/2014/main" id="{464E71CF-4718-4A00-9899-08BC98E43C85}"/>
                    </a:ext>
                  </a:extLst>
                </p:cNvPr>
                <p:cNvCxnSpPr>
                  <a:cxnSpLocks noChangeShapeType="1"/>
                </p:cNvCxnSpPr>
                <p:nvPr/>
              </p:nvCxnSpPr>
              <p:spPr bwMode="auto">
                <a:xfrm>
                  <a:off x="17640" y="9185"/>
                  <a:ext cx="0" cy="38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24" name="AutoShape 475">
                <a:extLst>
                  <a:ext uri="{FF2B5EF4-FFF2-40B4-BE49-F238E27FC236}">
                    <a16:creationId xmlns:a16="http://schemas.microsoft.com/office/drawing/2014/main" id="{9759DBFD-7720-4155-82A4-5ABC47E4D1B0}"/>
                  </a:ext>
                </a:extLst>
              </p:cNvPr>
              <p:cNvSpPr>
                <a:spLocks noChangeArrowheads="1"/>
              </p:cNvSpPr>
              <p:nvPr/>
            </p:nvSpPr>
            <p:spPr bwMode="auto">
              <a:xfrm>
                <a:off x="18559" y="9631"/>
                <a:ext cx="1451" cy="869"/>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id-ID" sz="800" i="1">
                    <a:effectLst/>
                    <a:latin typeface="Times New Roman" panose="02020603050405020304" pitchFamily="18" charset="0"/>
                    <a:ea typeface="Calibri" panose="020F0502020204030204" pitchFamily="34" charset="0"/>
                    <a:cs typeface="Arial" panose="020B0604020202020204" pitchFamily="34" charset="0"/>
                  </a:rPr>
                  <a:t>Correspondence analysis</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sp>
            <p:nvSpPr>
              <p:cNvPr id="25" name="AutoShape 476">
                <a:extLst>
                  <a:ext uri="{FF2B5EF4-FFF2-40B4-BE49-F238E27FC236}">
                    <a16:creationId xmlns:a16="http://schemas.microsoft.com/office/drawing/2014/main" id="{AE7FD058-8F61-4671-A9D7-B03196A701B1}"/>
                  </a:ext>
                </a:extLst>
              </p:cNvPr>
              <p:cNvSpPr>
                <a:spLocks noChangeArrowheads="1"/>
              </p:cNvSpPr>
              <p:nvPr/>
            </p:nvSpPr>
            <p:spPr bwMode="auto">
              <a:xfrm>
                <a:off x="16650" y="9616"/>
                <a:ext cx="1560" cy="869"/>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07000"/>
                  </a:lnSpc>
                  <a:spcAft>
                    <a:spcPts val="800"/>
                  </a:spcAft>
                </a:pPr>
                <a:r>
                  <a:rPr lang="id-ID" sz="800" i="1">
                    <a:effectLst/>
                    <a:latin typeface="Times New Roman" panose="02020603050405020304" pitchFamily="18" charset="0"/>
                    <a:ea typeface="Calibri" panose="020F0502020204030204" pitchFamily="34" charset="0"/>
                    <a:cs typeface="Arial" panose="020B0604020202020204" pitchFamily="34" charset="0"/>
                  </a:rPr>
                  <a:t>Multidimensional</a:t>
                </a:r>
                <a:r>
                  <a:rPr lang="id-ID" sz="800">
                    <a:effectLst/>
                    <a:latin typeface="Times New Roman" panose="02020603050405020304" pitchFamily="18" charset="0"/>
                    <a:ea typeface="Calibri" panose="020F0502020204030204" pitchFamily="34" charset="0"/>
                    <a:cs typeface="Arial" panose="020B0604020202020204" pitchFamily="34" charset="0"/>
                  </a:rPr>
                  <a:t> </a:t>
                </a:r>
                <a:r>
                  <a:rPr lang="id-ID" sz="800" i="1">
                    <a:effectLst/>
                    <a:latin typeface="Times New Roman" panose="02020603050405020304" pitchFamily="18" charset="0"/>
                    <a:ea typeface="Calibri" panose="020F0502020204030204" pitchFamily="34" charset="0"/>
                    <a:cs typeface="Arial" panose="020B0604020202020204" pitchFamily="34" charset="0"/>
                  </a:rPr>
                  <a:t>scaling</a:t>
                </a:r>
                <a:endParaRPr lang="en-ID" sz="1100">
                  <a:effectLst/>
                  <a:latin typeface="Calibri" panose="020F0502020204030204" pitchFamily="34" charset="0"/>
                  <a:ea typeface="Calibri" panose="020F0502020204030204" pitchFamily="34" charset="0"/>
                  <a:cs typeface="Arial" panose="020B0604020202020204" pitchFamily="34" charset="0"/>
                </a:endParaRPr>
              </a:p>
            </p:txBody>
          </p:sp>
        </p:grpSp>
      </p:grpSp>
      <p:sp>
        <p:nvSpPr>
          <p:cNvPr id="100" name="Rectangle 132">
            <a:extLst>
              <a:ext uri="{FF2B5EF4-FFF2-40B4-BE49-F238E27FC236}">
                <a16:creationId xmlns:a16="http://schemas.microsoft.com/office/drawing/2014/main" id="{AC93E6C9-693D-4FA6-B341-302A7DFA4518}"/>
              </a:ext>
            </a:extLst>
          </p:cNvPr>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D"/>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857500"/>
            <a:ext cx="7772400" cy="1225021"/>
          </a:xfrm>
        </p:spPr>
        <p:txBody>
          <a:bodyPr>
            <a:normAutofit/>
          </a:bodyPr>
          <a:lstStyle/>
          <a:p>
            <a:r>
              <a:rPr lang="en-US" b="1" dirty="0">
                <a:latin typeface="DeVinne Txt BT" panose="02020604070705020303" pitchFamily="18" charset="0"/>
              </a:rPr>
              <a:t>JENIS-JENIS DATA</a:t>
            </a:r>
            <a:endParaRPr lang="id-ID" b="1" dirty="0">
              <a:latin typeface="DeVinne Txt BT" panose="02020604070705020303" pitchFamily="18" charset="0"/>
            </a:endParaRPr>
          </a:p>
        </p:txBody>
      </p:sp>
      <p:sp>
        <p:nvSpPr>
          <p:cNvPr id="3" name="Subtitle 2"/>
          <p:cNvSpPr>
            <a:spLocks noGrp="1"/>
          </p:cNvSpPr>
          <p:nvPr>
            <p:ph type="subTitle" idx="1"/>
          </p:nvPr>
        </p:nvSpPr>
        <p:spPr>
          <a:xfrm>
            <a:off x="1441376" y="1849388"/>
            <a:ext cx="6400800" cy="1460500"/>
          </a:xfrm>
        </p:spPr>
        <p:txBody>
          <a:bodyPr/>
          <a:lstStyle/>
          <a:p>
            <a:r>
              <a:rPr lang="en-US" dirty="0" err="1">
                <a:solidFill>
                  <a:schemeClr val="tx1"/>
                </a:solidFill>
                <a:latin typeface="Bodoni MT Condensed" panose="02070606080606020203" pitchFamily="18" charset="0"/>
              </a:rPr>
              <a:t>Statistik</a:t>
            </a:r>
            <a:r>
              <a:rPr lang="en-US" dirty="0">
                <a:solidFill>
                  <a:schemeClr val="tx1"/>
                </a:solidFill>
                <a:latin typeface="Bodoni MT Condensed" panose="02070606080606020203" pitchFamily="18" charset="0"/>
              </a:rPr>
              <a:t> </a:t>
            </a:r>
            <a:r>
              <a:rPr lang="en-US" dirty="0" err="1">
                <a:solidFill>
                  <a:schemeClr val="tx1"/>
                </a:solidFill>
                <a:latin typeface="Bodoni MT Condensed" panose="02070606080606020203" pitchFamily="18" charset="0"/>
              </a:rPr>
              <a:t>Analisis</a:t>
            </a:r>
            <a:r>
              <a:rPr lang="en-US" dirty="0">
                <a:solidFill>
                  <a:schemeClr val="tx1"/>
                </a:solidFill>
                <a:latin typeface="Bodoni MT Condensed" panose="02070606080606020203" pitchFamily="18" charset="0"/>
              </a:rPr>
              <a:t> </a:t>
            </a:r>
            <a:r>
              <a:rPr lang="en-US" dirty="0" err="1">
                <a:solidFill>
                  <a:schemeClr val="tx1"/>
                </a:solidFill>
                <a:latin typeface="Bodoni MT Condensed" panose="02070606080606020203" pitchFamily="18" charset="0"/>
              </a:rPr>
              <a:t>Multivariat</a:t>
            </a:r>
            <a:endParaRPr lang="id-ID" dirty="0">
              <a:solidFill>
                <a:schemeClr val="tx1"/>
              </a:solidFill>
              <a:latin typeface="Bodoni MT Condensed" panose="02070606080606020203" pitchFamily="18" charset="0"/>
            </a:endParaRPr>
          </a:p>
        </p:txBody>
      </p:sp>
      <p:cxnSp>
        <p:nvCxnSpPr>
          <p:cNvPr id="5" name="Straight Connector 4">
            <a:extLst>
              <a:ext uri="{FF2B5EF4-FFF2-40B4-BE49-F238E27FC236}">
                <a16:creationId xmlns:a16="http://schemas.microsoft.com/office/drawing/2014/main" id="{D34DCCD7-1798-4475-BEE2-09DC925B8E25}"/>
              </a:ext>
            </a:extLst>
          </p:cNvPr>
          <p:cNvCxnSpPr/>
          <p:nvPr/>
        </p:nvCxnSpPr>
        <p:spPr>
          <a:xfrm>
            <a:off x="2049488" y="2497460"/>
            <a:ext cx="5184576"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467970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01D23-66E2-4970-A437-5C29272CE821}"/>
              </a:ext>
            </a:extLst>
          </p:cNvPr>
          <p:cNvSpPr>
            <a:spLocks noGrp="1"/>
          </p:cNvSpPr>
          <p:nvPr>
            <p:ph type="ctrTitle"/>
          </p:nvPr>
        </p:nvSpPr>
        <p:spPr>
          <a:xfrm>
            <a:off x="685800" y="2625989"/>
            <a:ext cx="7772400" cy="1225021"/>
          </a:xfrm>
        </p:spPr>
        <p:txBody>
          <a:bodyPr>
            <a:normAutofit fontScale="90000"/>
          </a:bodyPr>
          <a:lstStyle/>
          <a:p>
            <a:br>
              <a:rPr lang="en-ID" sz="1800" dirty="0">
                <a:effectLst/>
                <a:latin typeface="Times New Roman" panose="02020603050405020304" pitchFamily="18" charset="0"/>
                <a:ea typeface="Calibri" panose="020F0502020204030204" pitchFamily="34" charset="0"/>
                <a:cs typeface="Arial" panose="020B0604020202020204" pitchFamily="34" charset="0"/>
              </a:rPr>
            </a:b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a:latin typeface="Sylfaen" panose="010A0502050306030303" pitchFamily="18" charset="0"/>
                <a:ea typeface="Calibri" panose="020F0502020204030204" pitchFamily="34" charset="0"/>
                <a:cs typeface="Arial" panose="020B0604020202020204" pitchFamily="34" charset="0"/>
              </a:rPr>
              <a:t>D</a:t>
            </a:r>
            <a:r>
              <a:rPr lang="en-ID" sz="2000" b="1" dirty="0">
                <a:effectLst/>
                <a:latin typeface="Sylfaen" panose="010A0502050306030303" pitchFamily="18" charset="0"/>
                <a:ea typeface="Calibri" panose="020F0502020204030204" pitchFamily="34" charset="0"/>
                <a:cs typeface="Arial" panose="020B0604020202020204" pitchFamily="34" charset="0"/>
              </a:rPr>
              <a:t>ata </a:t>
            </a:r>
            <a:r>
              <a:rPr lang="en-ID" sz="2000" b="1" dirty="0" err="1">
                <a:effectLst/>
                <a:latin typeface="Sylfaen" panose="010A0502050306030303" pitchFamily="18" charset="0"/>
                <a:ea typeface="Calibri" panose="020F0502020204030204" pitchFamily="34" charset="0"/>
                <a:cs typeface="Arial" panose="020B0604020202020204" pitchFamily="34" charset="0"/>
              </a:rPr>
              <a:t>merupakan</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fakta</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maupun</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angka</a:t>
            </a:r>
            <a:r>
              <a:rPr lang="en-ID" sz="2000" b="1" dirty="0">
                <a:effectLst/>
                <a:latin typeface="Sylfaen" panose="010A0502050306030303" pitchFamily="18" charset="0"/>
                <a:ea typeface="Calibri" panose="020F0502020204030204" pitchFamily="34" charset="0"/>
                <a:cs typeface="Arial" panose="020B0604020202020204" pitchFamily="34" charset="0"/>
              </a:rPr>
              <a:t> yang </a:t>
            </a:r>
            <a:r>
              <a:rPr lang="en-ID" sz="2000" b="1" dirty="0" err="1">
                <a:effectLst/>
                <a:latin typeface="Sylfaen" panose="010A0502050306030303" pitchFamily="18" charset="0"/>
                <a:ea typeface="Calibri" panose="020F0502020204030204" pitchFamily="34" charset="0"/>
                <a:cs typeface="Arial" panose="020B0604020202020204" pitchFamily="34" charset="0"/>
              </a:rPr>
              <a:t>dikumpulkan</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dianalisis</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serta</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dirangkum</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untuk</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dipresentasikan</a:t>
            </a:r>
            <a:r>
              <a:rPr lang="en-ID" sz="2000" b="1" dirty="0">
                <a:effectLst/>
                <a:latin typeface="Sylfaen" panose="010A0502050306030303" pitchFamily="18" charset="0"/>
                <a:ea typeface="Calibri" panose="020F0502020204030204" pitchFamily="34" charset="0"/>
                <a:cs typeface="Arial" panose="020B0604020202020204" pitchFamily="34" charset="0"/>
              </a:rPr>
              <a:t> dan </a:t>
            </a:r>
            <a:r>
              <a:rPr lang="en-ID" sz="2000" b="1" dirty="0" err="1">
                <a:effectLst/>
                <a:latin typeface="Sylfaen" panose="010A0502050306030303" pitchFamily="18" charset="0"/>
                <a:ea typeface="Calibri" panose="020F0502020204030204" pitchFamily="34" charset="0"/>
                <a:cs typeface="Arial" panose="020B0604020202020204" pitchFamily="34" charset="0"/>
              </a:rPr>
              <a:t>diinterpretasikan</a:t>
            </a:r>
            <a:r>
              <a:rPr lang="en-ID" sz="2000" b="1" dirty="0">
                <a:effectLst/>
                <a:latin typeface="Sylfaen" panose="010A0502050306030303" pitchFamily="18" charset="0"/>
                <a:ea typeface="Calibri" panose="020F0502020204030204" pitchFamily="34" charset="0"/>
                <a:cs typeface="Arial" panose="020B0604020202020204" pitchFamily="34" charset="0"/>
              </a:rPr>
              <a:t> (Anderson </a:t>
            </a:r>
            <a:r>
              <a:rPr lang="en-ID" sz="2000" b="1" dirty="0" err="1">
                <a:effectLst/>
                <a:latin typeface="Sylfaen" panose="010A0502050306030303" pitchFamily="18" charset="0"/>
                <a:ea typeface="Calibri" panose="020F0502020204030204" pitchFamily="34" charset="0"/>
                <a:cs typeface="Arial" panose="020B0604020202020204" pitchFamily="34" charset="0"/>
              </a:rPr>
              <a:t>dkk</a:t>
            </a:r>
            <a:r>
              <a:rPr lang="en-ID" sz="2000" b="1" dirty="0">
                <a:latin typeface="Sylfaen" panose="010A0502050306030303" pitchFamily="18" charset="0"/>
                <a:ea typeface="Calibri" panose="020F0502020204030204" pitchFamily="34" charset="0"/>
                <a:cs typeface="Arial" panose="020B0604020202020204" pitchFamily="34" charset="0"/>
              </a:rPr>
              <a:t>, </a:t>
            </a:r>
            <a:r>
              <a:rPr lang="en-ID" sz="2000" b="1" dirty="0">
                <a:effectLst/>
                <a:latin typeface="Sylfaen" panose="010A0502050306030303" pitchFamily="18" charset="0"/>
                <a:ea typeface="Calibri" panose="020F0502020204030204" pitchFamily="34" charset="0"/>
                <a:cs typeface="Arial" panose="020B0604020202020204" pitchFamily="34" charset="0"/>
              </a:rPr>
              <a:t>2014; Harlan, 2004). </a:t>
            </a:r>
            <a:br>
              <a:rPr lang="en-ID" sz="2000" b="1" dirty="0">
                <a:effectLst/>
                <a:latin typeface="Sylfaen" panose="010A0502050306030303" pitchFamily="18" charset="0"/>
                <a:ea typeface="Calibri" panose="020F0502020204030204" pitchFamily="34" charset="0"/>
                <a:cs typeface="Arial" panose="020B0604020202020204" pitchFamily="34" charset="0"/>
              </a:rPr>
            </a:br>
            <a:br>
              <a:rPr lang="en-ID" sz="2000" b="1" dirty="0">
                <a:effectLst/>
                <a:latin typeface="Sylfaen" panose="010A0502050306030303" pitchFamily="18" charset="0"/>
                <a:ea typeface="Calibri" panose="020F0502020204030204" pitchFamily="34" charset="0"/>
                <a:cs typeface="Arial" panose="020B0604020202020204" pitchFamily="34" charset="0"/>
              </a:rPr>
            </a:br>
            <a:r>
              <a:rPr lang="en-ID" sz="2000" b="1" dirty="0">
                <a:effectLst/>
                <a:latin typeface="Sylfaen" panose="010A0502050306030303" pitchFamily="18" charset="0"/>
                <a:ea typeface="Calibri" panose="020F0502020204030204" pitchFamily="34" charset="0"/>
                <a:cs typeface="Arial" panose="020B0604020202020204" pitchFamily="34" charset="0"/>
              </a:rPr>
              <a:t>Data </a:t>
            </a:r>
            <a:r>
              <a:rPr lang="en-ID" sz="2000" b="1" dirty="0" err="1">
                <a:effectLst/>
                <a:latin typeface="Sylfaen" panose="010A0502050306030303" pitchFamily="18" charset="0"/>
                <a:ea typeface="Calibri" panose="020F0502020204030204" pitchFamily="34" charset="0"/>
                <a:cs typeface="Arial" panose="020B0604020202020204" pitchFamily="34" charset="0"/>
              </a:rPr>
              <a:t>dapat</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diartikan</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sebagai</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kumpulan</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fakta</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maupun</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angka</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atau</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segala</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sesuatu</a:t>
            </a:r>
            <a:r>
              <a:rPr lang="en-ID" sz="2000" b="1" dirty="0">
                <a:effectLst/>
                <a:latin typeface="Sylfaen" panose="010A0502050306030303" pitchFamily="18" charset="0"/>
                <a:ea typeface="Calibri" panose="020F0502020204030204" pitchFamily="34" charset="0"/>
                <a:cs typeface="Arial" panose="020B0604020202020204" pitchFamily="34" charset="0"/>
              </a:rPr>
              <a:t> yang </a:t>
            </a:r>
            <a:r>
              <a:rPr lang="en-ID" sz="2000" b="1" dirty="0" err="1">
                <a:effectLst/>
                <a:latin typeface="Sylfaen" panose="010A0502050306030303" pitchFamily="18" charset="0"/>
                <a:ea typeface="Calibri" panose="020F0502020204030204" pitchFamily="34" charset="0"/>
                <a:cs typeface="Arial" panose="020B0604020202020204" pitchFamily="34" charset="0"/>
              </a:rPr>
              <a:t>dapat</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diyakini</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untuk</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kebenarannya</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sehingga</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dapat</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dimanfaatkan</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sebagai</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dasar</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untuk</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menarik</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sebuah</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kesimpulan</a:t>
            </a:r>
            <a:r>
              <a:rPr lang="en-ID" sz="2000" b="1" dirty="0">
                <a:effectLst/>
                <a:latin typeface="Sylfaen" panose="010A0502050306030303" pitchFamily="18" charset="0"/>
                <a:ea typeface="Calibri" panose="020F0502020204030204" pitchFamily="34" charset="0"/>
                <a:cs typeface="Arial" panose="020B0604020202020204" pitchFamily="34" charset="0"/>
              </a:rPr>
              <a:t>. </a:t>
            </a:r>
            <a:br>
              <a:rPr lang="en-ID" sz="2000" b="1" dirty="0">
                <a:effectLst/>
                <a:latin typeface="Sylfaen" panose="010A0502050306030303" pitchFamily="18" charset="0"/>
                <a:ea typeface="Calibri" panose="020F0502020204030204" pitchFamily="34" charset="0"/>
                <a:cs typeface="Arial" panose="020B0604020202020204" pitchFamily="34" charset="0"/>
              </a:rPr>
            </a:br>
            <a:br>
              <a:rPr lang="en-ID" sz="2000" b="1" dirty="0">
                <a:effectLst/>
                <a:latin typeface="Sylfaen" panose="010A0502050306030303" pitchFamily="18" charset="0"/>
                <a:ea typeface="Calibri" panose="020F0502020204030204" pitchFamily="34" charset="0"/>
                <a:cs typeface="Arial" panose="020B0604020202020204" pitchFamily="34" charset="0"/>
              </a:rPr>
            </a:br>
            <a:r>
              <a:rPr lang="en-ID" sz="2000" b="1" dirty="0">
                <a:effectLst/>
                <a:latin typeface="Sylfaen" panose="010A0502050306030303" pitchFamily="18" charset="0"/>
                <a:ea typeface="Calibri" panose="020F0502020204030204" pitchFamily="34" charset="0"/>
                <a:cs typeface="Arial" panose="020B0604020202020204" pitchFamily="34" charset="0"/>
              </a:rPr>
              <a:t>Data yang </a:t>
            </a:r>
            <a:r>
              <a:rPr lang="en-ID" sz="2000" b="1" dirty="0" err="1">
                <a:effectLst/>
                <a:latin typeface="Sylfaen" panose="010A0502050306030303" pitchFamily="18" charset="0"/>
                <a:ea typeface="Calibri" panose="020F0502020204030204" pitchFamily="34" charset="0"/>
                <a:cs typeface="Arial" panose="020B0604020202020204" pitchFamily="34" charset="0"/>
              </a:rPr>
              <a:t>terkumpul</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tersebut</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dalam</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sebuah</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studi</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tertentu</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dapat</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disebut</a:t>
            </a:r>
            <a:r>
              <a:rPr lang="en-ID" sz="2000" b="1" dirty="0">
                <a:effectLst/>
                <a:latin typeface="Sylfaen" panose="010A0502050306030303" pitchFamily="18" charset="0"/>
                <a:ea typeface="Calibri" panose="020F0502020204030204" pitchFamily="34" charset="0"/>
                <a:cs typeface="Arial" panose="020B0604020202020204" pitchFamily="34" charset="0"/>
              </a:rPr>
              <a:t> </a:t>
            </a:r>
            <a:r>
              <a:rPr lang="en-ID" sz="2000" b="1" dirty="0" err="1">
                <a:effectLst/>
                <a:latin typeface="Sylfaen" panose="010A0502050306030303" pitchFamily="18" charset="0"/>
                <a:ea typeface="Calibri" panose="020F0502020204030204" pitchFamily="34" charset="0"/>
                <a:cs typeface="Arial" panose="020B0604020202020204" pitchFamily="34" charset="0"/>
              </a:rPr>
              <a:t>sebagai</a:t>
            </a:r>
            <a:r>
              <a:rPr lang="en-ID" sz="2000" b="1" dirty="0">
                <a:effectLst/>
                <a:latin typeface="Sylfaen" panose="010A0502050306030303" pitchFamily="18" charset="0"/>
                <a:ea typeface="Calibri" panose="020F0502020204030204" pitchFamily="34" charset="0"/>
                <a:cs typeface="Arial" panose="020B0604020202020204" pitchFamily="34" charset="0"/>
              </a:rPr>
              <a:t> set data. </a:t>
            </a:r>
            <a:br>
              <a:rPr lang="en-ID" sz="1800" dirty="0">
                <a:effectLst/>
                <a:latin typeface="Calibri" panose="020F0502020204030204" pitchFamily="34" charset="0"/>
                <a:ea typeface="Calibri" panose="020F0502020204030204" pitchFamily="34" charset="0"/>
                <a:cs typeface="Arial" panose="020B0604020202020204" pitchFamily="34" charset="0"/>
              </a:rPr>
            </a:br>
            <a:endParaRPr lang="en-ID" dirty="0"/>
          </a:p>
        </p:txBody>
      </p:sp>
    </p:spTree>
    <p:extLst>
      <p:ext uri="{BB962C8B-B14F-4D97-AF65-F5344CB8AC3E}">
        <p14:creationId xmlns:p14="http://schemas.microsoft.com/office/powerpoint/2010/main" val="740833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13CC2F2-412A-4705-9DD0-1752F7E49DA5}"/>
              </a:ext>
            </a:extLst>
          </p:cNvPr>
          <p:cNvSpPr>
            <a:spLocks noGrp="1"/>
          </p:cNvSpPr>
          <p:nvPr>
            <p:ph type="body" idx="1"/>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n-ID" sz="2400" dirty="0">
                <a:effectLst/>
                <a:latin typeface="Times New Roman" panose="02020603050405020304" pitchFamily="18" charset="0"/>
                <a:ea typeface="Calibri" panose="020F0502020204030204" pitchFamily="34" charset="0"/>
                <a:cs typeface="Arial" panose="020B0604020202020204" pitchFamily="34" charset="0"/>
              </a:rPr>
              <a:t>Data Internal</a:t>
            </a:r>
            <a:endParaRPr lang="en-ID" dirty="0"/>
          </a:p>
        </p:txBody>
      </p:sp>
      <p:sp>
        <p:nvSpPr>
          <p:cNvPr id="4" name="Content Placeholder 3">
            <a:extLst>
              <a:ext uri="{FF2B5EF4-FFF2-40B4-BE49-F238E27FC236}">
                <a16:creationId xmlns:a16="http://schemas.microsoft.com/office/drawing/2014/main" id="{5C18CC56-F805-4CE5-BCE1-4E1EB25043EF}"/>
              </a:ext>
            </a:extLst>
          </p:cNvPr>
          <p:cNvSpPr>
            <a:spLocks noGrp="1"/>
          </p:cNvSpPr>
          <p:nvPr>
            <p:ph sz="half" idx="2"/>
          </p:nvPr>
        </p:nvSpPr>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r>
              <a:rPr lang="en-ID" sz="1800" dirty="0">
                <a:latin typeface="Times New Roman" panose="02020603050405020304" pitchFamily="18" charset="0"/>
                <a:ea typeface="Calibri" panose="020F0502020204030204" pitchFamily="34" charset="0"/>
                <a:cs typeface="Arial" panose="020B0604020202020204" pitchFamily="34" charset="0"/>
              </a:rPr>
              <a:t>D</a:t>
            </a:r>
            <a:r>
              <a:rPr lang="en-ID" sz="1800" dirty="0">
                <a:effectLst/>
                <a:latin typeface="Times New Roman" panose="02020603050405020304" pitchFamily="18" charset="0"/>
                <a:ea typeface="Calibri" panose="020F0502020204030204" pitchFamily="34" charset="0"/>
                <a:cs typeface="Arial" panose="020B0604020202020204" pitchFamily="34" charset="0"/>
              </a:rPr>
              <a:t>ata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diperoleh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perusahaan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maupun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organisasi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tempat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riset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dilaksanakan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p>
          <a:p>
            <a:pPr marL="0" indent="0">
              <a:buNone/>
            </a:pPr>
            <a:endParaRPr lang="en-ID" sz="1800" dirty="0">
              <a:effectLst/>
              <a:latin typeface="Times New Roman" panose="02020603050405020304" pitchFamily="18" charset="0"/>
              <a:ea typeface="Calibri" panose="020F0502020204030204" pitchFamily="34" charset="0"/>
              <a:cs typeface="Arial" panose="020B0604020202020204" pitchFamily="34" charset="0"/>
            </a:endParaRPr>
          </a:p>
          <a:p>
            <a:pPr marL="0" indent="0">
              <a:buNone/>
            </a:pPr>
            <a:r>
              <a:rPr lang="en-ID" sz="1800" dirty="0" err="1">
                <a:effectLst/>
                <a:latin typeface="Times New Roman" panose="02020603050405020304" pitchFamily="18" charset="0"/>
                <a:ea typeface="Calibri" panose="020F0502020204030204" pitchFamily="34" charset="0"/>
                <a:cs typeface="Arial" panose="020B0604020202020204" pitchFamily="34" charset="0"/>
              </a:rPr>
              <a:t>Contoh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internal,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yaitu</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keadaan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produksi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suatu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pabrik</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ID" dirty="0"/>
          </a:p>
        </p:txBody>
      </p:sp>
      <p:sp>
        <p:nvSpPr>
          <p:cNvPr id="5" name="Text Placeholder 4">
            <a:extLst>
              <a:ext uri="{FF2B5EF4-FFF2-40B4-BE49-F238E27FC236}">
                <a16:creationId xmlns:a16="http://schemas.microsoft.com/office/drawing/2014/main" id="{DF314F31-5315-4D26-ADD6-EB591071B58C}"/>
              </a:ext>
            </a:extLst>
          </p:cNvPr>
          <p:cNvSpPr>
            <a:spLocks noGrp="1"/>
          </p:cNvSpPr>
          <p:nvPr>
            <p:ph type="body" sz="quarter" idx="3"/>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n-ID" sz="2400" dirty="0">
                <a:effectLst/>
                <a:latin typeface="Times New Roman" panose="02020603050405020304" pitchFamily="18" charset="0"/>
                <a:ea typeface="Calibri" panose="020F0502020204030204" pitchFamily="34" charset="0"/>
                <a:cs typeface="Arial" panose="020B0604020202020204" pitchFamily="34" charset="0"/>
              </a:rPr>
              <a:t>Data </a:t>
            </a:r>
            <a:r>
              <a:rPr lang="en-ID" dirty="0" err="1">
                <a:latin typeface="Times New Roman" panose="02020603050405020304" pitchFamily="18" charset="0"/>
                <a:ea typeface="Calibri" panose="020F0502020204030204" pitchFamily="34" charset="0"/>
                <a:cs typeface="Arial" panose="020B0604020202020204" pitchFamily="34" charset="0"/>
              </a:rPr>
              <a:t>E</a:t>
            </a:r>
            <a:r>
              <a:rPr lang="en-ID" sz="2400" dirty="0" err="1">
                <a:effectLst/>
                <a:latin typeface="Times New Roman" panose="02020603050405020304" pitchFamily="18" charset="0"/>
                <a:ea typeface="Calibri" panose="020F0502020204030204" pitchFamily="34" charset="0"/>
                <a:cs typeface="Arial" panose="020B0604020202020204" pitchFamily="34" charset="0"/>
              </a:rPr>
              <a:t>ksternal</a:t>
            </a:r>
            <a:endParaRPr lang="en-ID" dirty="0"/>
          </a:p>
        </p:txBody>
      </p:sp>
      <p:sp>
        <p:nvSpPr>
          <p:cNvPr id="6" name="Content Placeholder 5">
            <a:extLst>
              <a:ext uri="{FF2B5EF4-FFF2-40B4-BE49-F238E27FC236}">
                <a16:creationId xmlns:a16="http://schemas.microsoft.com/office/drawing/2014/main" id="{E13E489F-4AC3-49CB-804B-54568A043D0E}"/>
              </a:ext>
            </a:extLst>
          </p:cNvPr>
          <p:cNvSpPr>
            <a:spLocks noGrp="1"/>
          </p:cNvSpPr>
          <p:nvPr>
            <p:ph sz="quarter" idx="4"/>
          </p:nvPr>
        </p:nvSpPr>
        <p:spPr/>
        <p:style>
          <a:lnRef idx="1">
            <a:schemeClr val="accent6"/>
          </a:lnRef>
          <a:fillRef idx="2">
            <a:schemeClr val="accent6"/>
          </a:fillRef>
          <a:effectRef idx="1">
            <a:schemeClr val="accent6"/>
          </a:effectRef>
          <a:fontRef idx="minor">
            <a:schemeClr val="dk1"/>
          </a:fontRef>
        </p:style>
        <p:txBody>
          <a:bodyPr>
            <a:normAutofit/>
          </a:bodyPr>
          <a:lstStyle/>
          <a:p>
            <a:pPr marL="0" indent="0">
              <a:buNone/>
            </a:pPr>
            <a:r>
              <a:rPr lang="en-ID" sz="1800" dirty="0">
                <a:effectLst/>
                <a:latin typeface="Times New Roman" panose="02020603050405020304" pitchFamily="18" charset="0"/>
                <a:ea typeface="Calibri" panose="020F0502020204030204" pitchFamily="34" charset="0"/>
                <a:cs typeface="Arial" panose="020B0604020202020204" pitchFamily="34" charset="0"/>
              </a:rPr>
              <a:t>Data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menggambarkan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kondisi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luar</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suatu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organisasi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p>
          <a:p>
            <a:pPr marL="0" indent="0">
              <a:buNone/>
            </a:pPr>
            <a:endParaRPr lang="en-ID" sz="1800" dirty="0">
              <a:effectLst/>
              <a:latin typeface="Times New Roman" panose="02020603050405020304" pitchFamily="18" charset="0"/>
              <a:ea typeface="Calibri" panose="020F0502020204030204" pitchFamily="34" charset="0"/>
              <a:cs typeface="Arial" panose="020B0604020202020204" pitchFamily="34" charset="0"/>
            </a:endParaRPr>
          </a:p>
          <a:p>
            <a:pPr marL="0" indent="0" algn="just">
              <a:buNone/>
            </a:pPr>
            <a:r>
              <a:rPr lang="en-ID" sz="1800" dirty="0">
                <a:effectLst/>
                <a:latin typeface="Times New Roman" panose="02020603050405020304" pitchFamily="18" charset="0"/>
                <a:ea typeface="Calibri" panose="020F0502020204030204" pitchFamily="34" charset="0"/>
                <a:cs typeface="Arial" panose="020B0604020202020204" pitchFamily="34" charset="0"/>
              </a:rPr>
              <a:t>1. Data primer, data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didapatkan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langsung</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objek</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ingin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diteliti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seperti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observasi</a:t>
            </a:r>
            <a:r>
              <a:rPr lang="en-ID" sz="1800" dirty="0">
                <a:effectLst/>
                <a:latin typeface="Times New Roman" panose="02020603050405020304" pitchFamily="18" charset="0"/>
                <a:ea typeface="Calibri" panose="020F0502020204030204" pitchFamily="34" charset="0"/>
                <a:cs typeface="Arial" panose="020B0604020202020204" pitchFamily="34" charset="0"/>
              </a:rPr>
              <a:t> 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wawancara</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p>
          <a:p>
            <a:pPr marL="0" indent="0" algn="just">
              <a:buNone/>
            </a:pPr>
            <a:r>
              <a:rPr lang="en-ID" sz="1800" dirty="0">
                <a:latin typeface="Times New Roman" panose="02020603050405020304" pitchFamily="18" charset="0"/>
                <a:ea typeface="Calibri" panose="020F0502020204030204" pitchFamily="34" charset="0"/>
                <a:cs typeface="Arial" panose="020B0604020202020204" pitchFamily="34" charset="0"/>
              </a:rPr>
              <a:t>2. D</a:t>
            </a:r>
            <a:r>
              <a:rPr lang="en-ID" sz="1800" dirty="0">
                <a:effectLst/>
                <a:latin typeface="Times New Roman" panose="02020603050405020304" pitchFamily="18" charset="0"/>
                <a:ea typeface="Calibri" panose="020F0502020204030204" pitchFamily="34" charset="0"/>
                <a:cs typeface="Arial" panose="020B0604020202020204" pitchFamily="34" charset="0"/>
              </a:rPr>
              <a:t>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sekunder</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diperoleh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tidak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secara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langsung</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objek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penelitian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melainkan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diperoleh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sumber</a:t>
            </a:r>
            <a:r>
              <a:rPr lang="en-ID" sz="1800" dirty="0">
                <a:effectLst/>
                <a:latin typeface="Times New Roman" panose="02020603050405020304" pitchFamily="18" charset="0"/>
                <a:ea typeface="Calibri" panose="020F0502020204030204" pitchFamily="34" charset="0"/>
                <a:cs typeface="Arial" panose="020B0604020202020204" pitchFamily="34" charset="0"/>
              </a:rPr>
              <a:t> lain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telah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mengumpulkan</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tersebut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terlebih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dahulu</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endParaRPr lang="en-ID" dirty="0"/>
          </a:p>
        </p:txBody>
      </p:sp>
      <p:sp>
        <p:nvSpPr>
          <p:cNvPr id="7" name="Rectangle: Diagonal Corners Snipped 6">
            <a:extLst>
              <a:ext uri="{FF2B5EF4-FFF2-40B4-BE49-F238E27FC236}">
                <a16:creationId xmlns:a16="http://schemas.microsoft.com/office/drawing/2014/main" id="{23C57DF6-2568-4254-8668-E923F59F4E3D}"/>
              </a:ext>
            </a:extLst>
          </p:cNvPr>
          <p:cNvSpPr/>
          <p:nvPr/>
        </p:nvSpPr>
        <p:spPr>
          <a:xfrm>
            <a:off x="1907704" y="609864"/>
            <a:ext cx="5896214" cy="533135"/>
          </a:xfrm>
          <a:prstGeom prst="snip2DiagRect">
            <a:avLst/>
          </a:prstGeom>
          <a:solidFill>
            <a:srgbClr val="0000CC"/>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JENIS-JENIS DATA</a:t>
            </a:r>
            <a:endParaRPr lang="en-ID" sz="2400" b="1" dirty="0"/>
          </a:p>
        </p:txBody>
      </p:sp>
    </p:spTree>
    <p:extLst>
      <p:ext uri="{BB962C8B-B14F-4D97-AF65-F5344CB8AC3E}">
        <p14:creationId xmlns:p14="http://schemas.microsoft.com/office/powerpoint/2010/main" val="3244533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13CC2F2-412A-4705-9DD0-1752F7E49DA5}"/>
              </a:ext>
            </a:extLst>
          </p:cNvPr>
          <p:cNvSpPr>
            <a:spLocks noGrp="1"/>
          </p:cNvSpPr>
          <p:nvPr>
            <p:ph type="body" idx="1"/>
          </p:nvPr>
        </p:nvSpPr>
        <p:spPr>
          <a:xfrm>
            <a:off x="177926" y="1279261"/>
            <a:ext cx="4319462" cy="533135"/>
          </a:xfrm>
        </p:spPr>
        <p:style>
          <a:lnRef idx="2">
            <a:schemeClr val="accent4">
              <a:shade val="50000"/>
            </a:schemeClr>
          </a:lnRef>
          <a:fillRef idx="1">
            <a:schemeClr val="accent4"/>
          </a:fillRef>
          <a:effectRef idx="0">
            <a:schemeClr val="accent4"/>
          </a:effectRef>
          <a:fontRef idx="minor">
            <a:schemeClr val="lt1"/>
          </a:fontRef>
        </p:style>
        <p:txBody>
          <a:bodyPr>
            <a:normAutofit fontScale="92500" lnSpcReduction="10000"/>
          </a:bodyPr>
          <a:lstStyle/>
          <a:p>
            <a:pPr lvl="0" algn="ctr">
              <a:lnSpc>
                <a:spcPct val="150000"/>
              </a:lnSpc>
            </a:pPr>
            <a:r>
              <a:rPr lang="en-ID" sz="2400" dirty="0">
                <a:effectLst/>
                <a:latin typeface="Times New Roman" panose="02020603050405020304" pitchFamily="18" charset="0"/>
                <a:ea typeface="Calibri" panose="020F0502020204030204" pitchFamily="34" charset="0"/>
                <a:cs typeface="Arial" panose="020B0604020202020204" pitchFamily="34" charset="0"/>
              </a:rPr>
              <a:t>Data </a:t>
            </a:r>
            <a:r>
              <a:rPr lang="en-ID" sz="2400" dirty="0" err="1">
                <a:effectLst/>
                <a:latin typeface="Times New Roman" panose="02020603050405020304" pitchFamily="18" charset="0"/>
                <a:ea typeface="Calibri" panose="020F0502020204030204" pitchFamily="34" charset="0"/>
                <a:cs typeface="Arial" panose="020B0604020202020204" pitchFamily="34" charset="0"/>
              </a:rPr>
              <a:t>Kualitatif</a:t>
            </a:r>
            <a:r>
              <a:rPr lang="en-ID" sz="2400" dirty="0">
                <a:effectLst/>
                <a:latin typeface="Times New Roman" panose="02020603050405020304" pitchFamily="18" charset="0"/>
                <a:ea typeface="Calibri" panose="020F0502020204030204" pitchFamily="34" charset="0"/>
                <a:cs typeface="Arial" panose="020B0604020202020204" pitchFamily="34" charset="0"/>
              </a:rPr>
              <a:t> (Data </a:t>
            </a:r>
            <a:r>
              <a:rPr lang="en-ID" sz="2400" dirty="0" err="1">
                <a:effectLst/>
                <a:latin typeface="Times New Roman" panose="02020603050405020304" pitchFamily="18" charset="0"/>
                <a:ea typeface="Calibri" panose="020F0502020204030204" pitchFamily="34" charset="0"/>
                <a:cs typeface="Arial" panose="020B0604020202020204" pitchFamily="34" charset="0"/>
              </a:rPr>
              <a:t>Kategori</a:t>
            </a:r>
            <a:r>
              <a:rPr lang="en-ID" sz="2400" dirty="0">
                <a:effectLst/>
                <a:latin typeface="Times New Roman" panose="02020603050405020304" pitchFamily="18" charset="0"/>
                <a:ea typeface="Calibri" panose="020F0502020204030204" pitchFamily="34" charset="0"/>
                <a:cs typeface="Arial" panose="020B0604020202020204" pitchFamily="34" charset="0"/>
              </a:rPr>
              <a:t>)</a:t>
            </a:r>
            <a:endParaRPr lang="en-ID"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5C18CC56-F805-4CE5-BCE1-4E1EB25043EF}"/>
              </a:ext>
            </a:extLst>
          </p:cNvPr>
          <p:cNvSpPr>
            <a:spLocks noGrp="1"/>
          </p:cNvSpPr>
          <p:nvPr>
            <p:ph sz="half" idx="2"/>
          </p:nvPr>
        </p:nvSpPr>
        <p:spPr>
          <a:xfrm>
            <a:off x="177926" y="1812396"/>
            <a:ext cx="4319462" cy="3292740"/>
          </a:xfrm>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indent="0" algn="just">
              <a:lnSpc>
                <a:spcPct val="150000"/>
              </a:lnSpc>
              <a:spcAft>
                <a:spcPts val="800"/>
              </a:spcAft>
              <a:buNone/>
            </a:pPr>
            <a:r>
              <a:rPr lang="en-ID" sz="1800" dirty="0">
                <a:effectLst/>
                <a:latin typeface="Times New Roman" panose="02020603050405020304" pitchFamily="18" charset="0"/>
                <a:ea typeface="Calibri" panose="020F0502020204030204" pitchFamily="34" charset="0"/>
                <a:cs typeface="Arial" panose="020B0604020202020204" pitchFamily="34" charset="0"/>
              </a:rPr>
              <a:t>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dengan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karakteristik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suatu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mana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nilai-nilainya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diwujudkan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bentuk</a:t>
            </a:r>
            <a:r>
              <a:rPr lang="en-ID" sz="1800" dirty="0">
                <a:effectLst/>
                <a:latin typeface="Times New Roman" panose="02020603050405020304" pitchFamily="18" charset="0"/>
                <a:ea typeface="Calibri" panose="020F0502020204030204" pitchFamily="34" charset="0"/>
                <a:cs typeface="Arial" panose="020B0604020202020204" pitchFamily="34" charset="0"/>
              </a:rPr>
              <a:t> non-</a:t>
            </a:r>
            <a:r>
              <a:rPr lang="en-ID" sz="1800" dirty="0" err="1">
                <a:effectLst/>
                <a:latin typeface="Times New Roman" panose="02020603050405020304" pitchFamily="18" charset="0"/>
                <a:ea typeface="Calibri" panose="020F0502020204030204" pitchFamily="34" charset="0"/>
                <a:cs typeface="Arial" panose="020B0604020202020204" pitchFamily="34" charset="0"/>
              </a:rPr>
              <a:t>numerik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atau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atribut-atribut</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kualitatif</a:t>
            </a:r>
            <a:r>
              <a:rPr lang="en-ID" sz="1800" dirty="0">
                <a:effectLst/>
                <a:latin typeface="Times New Roman" panose="02020603050405020304" pitchFamily="18" charset="0"/>
                <a:ea typeface="Calibri" panose="020F0502020204030204" pitchFamily="34" charset="0"/>
                <a:cs typeface="Arial" panose="020B0604020202020204" pitchFamily="34" charset="0"/>
              </a:rPr>
              <a:t> juga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dikatakan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sebagai</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dikelompokkan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berdasarkan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kategori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i="1" dirty="0">
                <a:effectLst/>
                <a:latin typeface="Times New Roman" panose="02020603050405020304" pitchFamily="18" charset="0"/>
                <a:ea typeface="Calibri" panose="020F0502020204030204" pitchFamily="34" charset="0"/>
                <a:cs typeface="Arial" panose="020B0604020202020204" pitchFamily="34" charset="0"/>
              </a:rPr>
              <a:t>categorical data</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r>
              <a:rPr lang="en-ID" sz="1800" i="1" dirty="0">
                <a:effectLst/>
                <a:latin typeface="Times New Roman" panose="02020603050405020304" pitchFamily="18" charset="0"/>
                <a:ea typeface="Calibri" panose="020F0502020204030204" pitchFamily="34" charset="0"/>
                <a:cs typeface="Arial" panose="020B0604020202020204" pitchFamily="34" charset="0"/>
              </a:rPr>
              <a:t>.</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kategori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menggunakan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pengukuran</a:t>
            </a:r>
            <a:r>
              <a:rPr lang="en-ID" sz="1800" dirty="0">
                <a:effectLst/>
                <a:latin typeface="Times New Roman" panose="02020603050405020304" pitchFamily="18" charset="0"/>
                <a:ea typeface="Calibri" panose="020F0502020204030204" pitchFamily="34" charset="0"/>
                <a:cs typeface="Arial" panose="020B0604020202020204" pitchFamily="34" charset="0"/>
              </a:rPr>
              <a:t> nominal dan ordinal. </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ID" dirty="0"/>
          </a:p>
        </p:txBody>
      </p:sp>
      <p:sp>
        <p:nvSpPr>
          <p:cNvPr id="5" name="Text Placeholder 4">
            <a:extLst>
              <a:ext uri="{FF2B5EF4-FFF2-40B4-BE49-F238E27FC236}">
                <a16:creationId xmlns:a16="http://schemas.microsoft.com/office/drawing/2014/main" id="{DF314F31-5315-4D26-ADD6-EB591071B58C}"/>
              </a:ext>
            </a:extLst>
          </p:cNvPr>
          <p:cNvSpPr>
            <a:spLocks noGrp="1"/>
          </p:cNvSpPr>
          <p:nvPr>
            <p:ph type="body" sz="quarter" idx="3"/>
          </p:nvPr>
        </p:nvSpPr>
        <p:spPr>
          <a:xfrm>
            <a:off x="4645026" y="1279261"/>
            <a:ext cx="4319462" cy="533135"/>
          </a:xfrm>
        </p:spPr>
        <p:style>
          <a:lnRef idx="2">
            <a:schemeClr val="accent4">
              <a:shade val="50000"/>
            </a:schemeClr>
          </a:lnRef>
          <a:fillRef idx="1">
            <a:schemeClr val="accent4"/>
          </a:fillRef>
          <a:effectRef idx="0">
            <a:schemeClr val="accent4"/>
          </a:effectRef>
          <a:fontRef idx="minor">
            <a:schemeClr val="lt1"/>
          </a:fontRef>
        </p:style>
        <p:txBody>
          <a:bodyPr>
            <a:normAutofit fontScale="92500" lnSpcReduction="10000"/>
          </a:bodyPr>
          <a:lstStyle/>
          <a:p>
            <a:pPr algn="ctr"/>
            <a:r>
              <a:rPr lang="en-ID" sz="2400" dirty="0">
                <a:effectLst/>
                <a:latin typeface="Times New Roman" panose="02020603050405020304" pitchFamily="18" charset="0"/>
                <a:ea typeface="Calibri" panose="020F0502020204030204" pitchFamily="34" charset="0"/>
                <a:cs typeface="Arial" panose="020B0604020202020204" pitchFamily="34" charset="0"/>
              </a:rPr>
              <a:t>Data </a:t>
            </a:r>
            <a:r>
              <a:rPr lang="en-ID" sz="2400" dirty="0" err="1">
                <a:effectLst/>
                <a:latin typeface="Times New Roman" panose="02020603050405020304" pitchFamily="18" charset="0"/>
                <a:ea typeface="Calibri" panose="020F0502020204030204" pitchFamily="34" charset="0"/>
                <a:cs typeface="Arial" panose="020B0604020202020204" pitchFamily="34" charset="0"/>
              </a:rPr>
              <a:t>kuantitatif</a:t>
            </a:r>
            <a:endParaRPr lang="en-ID" dirty="0"/>
          </a:p>
        </p:txBody>
      </p:sp>
      <p:sp>
        <p:nvSpPr>
          <p:cNvPr id="6" name="Content Placeholder 5">
            <a:extLst>
              <a:ext uri="{FF2B5EF4-FFF2-40B4-BE49-F238E27FC236}">
                <a16:creationId xmlns:a16="http://schemas.microsoft.com/office/drawing/2014/main" id="{E13E489F-4AC3-49CB-804B-54568A043D0E}"/>
              </a:ext>
            </a:extLst>
          </p:cNvPr>
          <p:cNvSpPr>
            <a:spLocks noGrp="1"/>
          </p:cNvSpPr>
          <p:nvPr>
            <p:ph sz="quarter" idx="4"/>
          </p:nvPr>
        </p:nvSpPr>
        <p:spPr>
          <a:xfrm>
            <a:off x="4645026" y="1812396"/>
            <a:ext cx="4319462" cy="3292740"/>
          </a:xfrm>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indent="0" algn="just">
              <a:lnSpc>
                <a:spcPct val="150000"/>
              </a:lnSpc>
              <a:buNone/>
            </a:pPr>
            <a:r>
              <a:rPr lang="en-ID" sz="1800" dirty="0">
                <a:effectLst/>
                <a:latin typeface="Times New Roman" panose="02020603050405020304" pitchFamily="18" charset="0"/>
                <a:ea typeface="Calibri" panose="020F0502020204030204" pitchFamily="34" charset="0"/>
                <a:cs typeface="Arial" panose="020B0604020202020204" pitchFamily="34" charset="0"/>
              </a:rPr>
              <a:t>Data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menunjukkan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karakteristik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suatu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mana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nilai-nilainya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diwujudkan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bentuk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numerik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menunjukkan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berapa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banyak</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jenis</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ini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menggunakan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pengukuran</a:t>
            </a:r>
            <a:r>
              <a:rPr lang="en-ID" sz="1800" dirty="0">
                <a:effectLst/>
                <a:latin typeface="Times New Roman" panose="02020603050405020304" pitchFamily="18" charset="0"/>
                <a:ea typeface="Calibri" panose="020F0502020204030204" pitchFamily="34" charset="0"/>
                <a:cs typeface="Arial" panose="020B0604020202020204" pitchFamily="34" charset="0"/>
              </a:rPr>
              <a:t> interval 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rasio</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buFont typeface="+mj-lt"/>
              <a:buAutoNum type="alphaLcPeriod"/>
            </a:pPr>
            <a:r>
              <a:rPr lang="en-ID" sz="1800" dirty="0">
                <a:effectLst/>
                <a:latin typeface="Times New Roman" panose="02020603050405020304" pitchFamily="18" charset="0"/>
                <a:ea typeface="Calibri" panose="020F0502020204030204" pitchFamily="34" charset="0"/>
                <a:cs typeface="Arial" panose="020B0604020202020204" pitchFamily="34" charset="0"/>
              </a:rPr>
              <a:t>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Diskrit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Karakteristik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suatu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diperoleh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proses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menghitung</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atau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mencacah</a:t>
            </a:r>
            <a:r>
              <a:rPr lang="en-ID" sz="1800" dirty="0">
                <a:effectLst/>
                <a:latin typeface="Times New Roman" panose="02020603050405020304" pitchFamily="18" charset="0"/>
                <a:ea typeface="Calibri" panose="020F0502020204030204" pitchFamily="34" charset="0"/>
                <a:cs typeface="Arial" panose="020B0604020202020204" pitchFamily="34" charset="0"/>
              </a:rPr>
              <a:t> 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berupa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bilangan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bulat</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p>
          <a:p>
            <a:pPr marL="342900" lvl="0" indent="-342900" algn="just">
              <a:lnSpc>
                <a:spcPct val="150000"/>
              </a:lnSpc>
              <a:buFont typeface="+mj-lt"/>
              <a:buAutoNum type="alphaLcPeriod"/>
            </a:pPr>
            <a:r>
              <a:rPr lang="en-ID" sz="1800" dirty="0">
                <a:effectLst/>
                <a:latin typeface="Times New Roman" panose="02020603050405020304" pitchFamily="18" charset="0"/>
                <a:ea typeface="Calibri" panose="020F0502020204030204" pitchFamily="34" charset="0"/>
                <a:cs typeface="Arial" panose="020B0604020202020204" pitchFamily="34" charset="0"/>
              </a:rPr>
              <a:t>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Kontinu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Karakteristik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suatu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diperoleh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proses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mengukur</a:t>
            </a:r>
            <a:r>
              <a:rPr lang="en-ID" sz="1800" dirty="0">
                <a:effectLst/>
                <a:latin typeface="Times New Roman" panose="02020603050405020304" pitchFamily="18" charset="0"/>
                <a:ea typeface="Calibri" panose="020F0502020204030204" pitchFamily="34" charset="0"/>
                <a:cs typeface="Arial" panose="020B0604020202020204" pitchFamily="34" charset="0"/>
              </a:rPr>
              <a:t> 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nilai-nilainya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berada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suatu</a:t>
            </a:r>
            <a:r>
              <a:rPr lang="en-ID" sz="1800" dirty="0">
                <a:effectLst/>
                <a:latin typeface="Times New Roman" panose="02020603050405020304" pitchFamily="18" charset="0"/>
                <a:ea typeface="Calibri" panose="020F0502020204030204" pitchFamily="34" charset="0"/>
                <a:cs typeface="Arial" panose="020B0604020202020204" pitchFamily="34" charset="0"/>
              </a:rPr>
              <a:t> interval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atau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rentang</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tertentu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endParaRPr lang="en-ID"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Rectangle: Diagonal Corners Snipped 7">
            <a:extLst>
              <a:ext uri="{FF2B5EF4-FFF2-40B4-BE49-F238E27FC236}">
                <a16:creationId xmlns:a16="http://schemas.microsoft.com/office/drawing/2014/main" id="{31F8FE3A-D4DC-42FD-BB05-53E70E3372A6}"/>
              </a:ext>
            </a:extLst>
          </p:cNvPr>
          <p:cNvSpPr/>
          <p:nvPr/>
        </p:nvSpPr>
        <p:spPr>
          <a:xfrm>
            <a:off x="1907704" y="609864"/>
            <a:ext cx="5896214" cy="533135"/>
          </a:xfrm>
          <a:prstGeom prst="snip2DiagRect">
            <a:avLst/>
          </a:prstGeom>
          <a:solidFill>
            <a:srgbClr val="0000CC"/>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JENIS-JENIS DATA</a:t>
            </a:r>
            <a:endParaRPr lang="en-ID" sz="2400" b="1" dirty="0"/>
          </a:p>
        </p:txBody>
      </p:sp>
    </p:spTree>
    <p:extLst>
      <p:ext uri="{BB962C8B-B14F-4D97-AF65-F5344CB8AC3E}">
        <p14:creationId xmlns:p14="http://schemas.microsoft.com/office/powerpoint/2010/main" val="2800427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831E7C3-A8C4-4CEB-A396-5F690C87B61D}"/>
              </a:ext>
            </a:extLst>
          </p:cNvPr>
          <p:cNvSpPr>
            <a:spLocks noGrp="1"/>
          </p:cNvSpPr>
          <p:nvPr>
            <p:ph type="body" idx="1"/>
          </p:nvPr>
        </p:nvSpPr>
        <p:spPr/>
        <p:txBody>
          <a:bodyPr/>
          <a:lstStyle/>
          <a:p>
            <a:pPr algn="ctr"/>
            <a:r>
              <a:rPr lang="en-ID" sz="2400" dirty="0">
                <a:effectLst/>
                <a:latin typeface="Times New Roman" panose="02020603050405020304" pitchFamily="18" charset="0"/>
                <a:ea typeface="Times New Roman" panose="02020603050405020304" pitchFamily="18" charset="0"/>
                <a:cs typeface="Arial" panose="020B0604020202020204" pitchFamily="34" charset="0"/>
              </a:rPr>
              <a:t>Skala Nominal</a:t>
            </a:r>
            <a:endParaRPr lang="en-ID"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70CEAF2A-FC9B-4B5F-A4FC-C6049E6C2502}"/>
              </a:ext>
            </a:extLst>
          </p:cNvPr>
          <p:cNvSpPr>
            <a:spLocks noGrp="1"/>
          </p:cNvSpPr>
          <p:nvPr>
            <p:ph sz="half" idx="2"/>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marL="114300" indent="0" algn="just">
              <a:lnSpc>
                <a:spcPct val="150000"/>
              </a:lnSpc>
              <a:spcAft>
                <a:spcPts val="800"/>
              </a:spcAft>
              <a:buNone/>
            </a:pPr>
            <a:r>
              <a:rPr lang="en-ID" sz="1800" dirty="0">
                <a:effectLst/>
                <a:latin typeface="Times New Roman" panose="02020603050405020304" pitchFamily="18" charset="0"/>
                <a:ea typeface="Calibri" panose="020F0502020204030204" pitchFamily="34" charset="0"/>
                <a:cs typeface="Arial" panose="020B0604020202020204" pitchFamily="34" charset="0"/>
              </a:rPr>
              <a:t>Data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dikumpulkan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diklasifikasikan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menjadi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beberapa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kategori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tanpa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memperhatikan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urutan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tertentu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p>
          <a:p>
            <a:pPr marL="114300" indent="0" algn="just">
              <a:lnSpc>
                <a:spcPct val="150000"/>
              </a:lnSpc>
              <a:spcAft>
                <a:spcPts val="800"/>
              </a:spcAft>
              <a:buNone/>
            </a:pPr>
            <a:r>
              <a:rPr lang="en-ID" sz="1800" dirty="0">
                <a:effectLst/>
                <a:latin typeface="Times New Roman" panose="02020603050405020304" pitchFamily="18" charset="0"/>
                <a:ea typeface="Times New Roman" panose="02020603050405020304" pitchFamily="18" charset="0"/>
                <a:cs typeface="Arial" panose="020B0604020202020204" pitchFamily="34" charset="0"/>
              </a:rPr>
              <a:t>Ketika data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untuk</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suatu</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variabel</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terdiri</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dari</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label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atau</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nama</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yang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digunakan</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untuk</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mengidentifikasi</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atribut</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elemen</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skala</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pengukuran</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dianggap</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sebagai</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skala</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nominal.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Dalam</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kasus</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di mana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skala</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pengukuran</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adalah</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nominal,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kode</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numerik</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serta</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label non-</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numerik</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dapat</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digunakan</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Contoh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suku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bangsa</a:t>
            </a:r>
            <a:r>
              <a:rPr lang="en-ID" sz="1800" dirty="0">
                <a:effectLst/>
                <a:latin typeface="Times New Roman" panose="02020603050405020304" pitchFamily="18" charset="0"/>
                <a:ea typeface="Calibri" panose="020F0502020204030204" pitchFamily="34" charset="0"/>
                <a:cs typeface="Arial" panose="020B0604020202020204" pitchFamily="34" charset="0"/>
              </a:rPr>
              <a:t>, agama, 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sebagainya</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ID" dirty="0"/>
          </a:p>
        </p:txBody>
      </p:sp>
      <p:sp>
        <p:nvSpPr>
          <p:cNvPr id="5" name="Text Placeholder 4">
            <a:extLst>
              <a:ext uri="{FF2B5EF4-FFF2-40B4-BE49-F238E27FC236}">
                <a16:creationId xmlns:a16="http://schemas.microsoft.com/office/drawing/2014/main" id="{F643A62C-8D6C-45FB-A75F-8B28460BD025}"/>
              </a:ext>
            </a:extLst>
          </p:cNvPr>
          <p:cNvSpPr>
            <a:spLocks noGrp="1"/>
          </p:cNvSpPr>
          <p:nvPr>
            <p:ph type="body" sz="quarter" idx="3"/>
          </p:nvPr>
        </p:nvSpPr>
        <p:spPr/>
        <p:txBody>
          <a:bodyPr/>
          <a:lstStyle/>
          <a:p>
            <a:pPr algn="ctr"/>
            <a:r>
              <a:rPr lang="en-ID" sz="2400" dirty="0">
                <a:effectLst/>
                <a:latin typeface="Times New Roman" panose="02020603050405020304" pitchFamily="18" charset="0"/>
                <a:ea typeface="Times New Roman" panose="02020603050405020304" pitchFamily="18" charset="0"/>
                <a:cs typeface="Arial" panose="020B0604020202020204" pitchFamily="34" charset="0"/>
              </a:rPr>
              <a:t>Skala Ordinal</a:t>
            </a:r>
            <a:endParaRPr lang="en-ID"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221E9A8E-B529-48BC-8EF9-61BF76230CEA}"/>
              </a:ext>
            </a:extLst>
          </p:cNvPr>
          <p:cNvSpPr>
            <a:spLocks noGrp="1"/>
          </p:cNvSpPr>
          <p:nvPr>
            <p:ph sz="quarter" idx="4"/>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marL="114300" indent="0" algn="just">
              <a:lnSpc>
                <a:spcPct val="150000"/>
              </a:lnSpc>
              <a:spcAft>
                <a:spcPts val="800"/>
              </a:spcAft>
              <a:buNone/>
            </a:pPr>
            <a:r>
              <a:rPr lang="en-ID" sz="1800" dirty="0">
                <a:effectLst/>
                <a:latin typeface="Times New Roman" panose="02020603050405020304" pitchFamily="18" charset="0"/>
                <a:ea typeface="Calibri" panose="020F0502020204030204" pitchFamily="34" charset="0"/>
                <a:cs typeface="Arial" panose="020B0604020202020204" pitchFamily="34" charset="0"/>
              </a:rPr>
              <a:t>Data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dikumpulkan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diklasifikasikan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menjadi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beberapa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kategori</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berbeda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dengan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memperhatikan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urutan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p>
          <a:p>
            <a:pPr marL="114300" indent="0" algn="just">
              <a:lnSpc>
                <a:spcPct val="150000"/>
              </a:lnSpc>
              <a:spcAft>
                <a:spcPts val="800"/>
              </a:spcAft>
              <a:buNone/>
            </a:pPr>
            <a:r>
              <a:rPr lang="en-ID" sz="1800" dirty="0">
                <a:effectLst/>
                <a:latin typeface="Times New Roman" panose="02020603050405020304" pitchFamily="18" charset="0"/>
                <a:ea typeface="Times New Roman" panose="02020603050405020304" pitchFamily="18" charset="0"/>
                <a:cs typeface="Arial" panose="020B0604020202020204" pitchFamily="34" charset="0"/>
              </a:rPr>
              <a:t>Skala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pengukuran</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untuk</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suatu</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variabel</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dianggap</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sebagai</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skala</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ordinal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jika</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data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menunjukkan</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sifat-sifat</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data nominal. Di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samping</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itu</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urutan</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atau</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peringkat</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data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bermakna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Contoh</a:t>
            </a:r>
            <a:r>
              <a:rPr lang="en-ID" sz="1800" dirty="0">
                <a:effectLst/>
                <a:latin typeface="Times New Roman" panose="02020603050405020304" pitchFamily="18" charset="0"/>
                <a:ea typeface="Calibri" panose="020F0502020204030204" pitchFamily="34" charset="0"/>
                <a:cs typeface="Arial" panose="020B0604020202020204" pitchFamily="34" charset="0"/>
              </a:rPr>
              <a:t>: status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sosial</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ekonomi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tinggi-menengah-rendah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kepangkatan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militer</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perwira-bintara-tamtama</a:t>
            </a:r>
            <a:r>
              <a:rPr lang="en-ID" sz="1800" dirty="0">
                <a:effectLst/>
                <a:latin typeface="Times New Roman" panose="02020603050405020304" pitchFamily="18" charset="0"/>
                <a:ea typeface="Calibri" panose="020F0502020204030204" pitchFamily="34" charset="0"/>
                <a:cs typeface="Arial" panose="020B0604020202020204" pitchFamily="34" charset="0"/>
              </a:rPr>
              <a:t>), 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sebagainya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ID" dirty="0"/>
          </a:p>
        </p:txBody>
      </p:sp>
      <p:sp>
        <p:nvSpPr>
          <p:cNvPr id="8" name="Rectangle: Diagonal Corners Snipped 7">
            <a:extLst>
              <a:ext uri="{FF2B5EF4-FFF2-40B4-BE49-F238E27FC236}">
                <a16:creationId xmlns:a16="http://schemas.microsoft.com/office/drawing/2014/main" id="{367642C0-B43E-4D24-95F0-EA54083B9AFE}"/>
              </a:ext>
            </a:extLst>
          </p:cNvPr>
          <p:cNvSpPr/>
          <p:nvPr/>
        </p:nvSpPr>
        <p:spPr>
          <a:xfrm>
            <a:off x="1907704" y="609864"/>
            <a:ext cx="5896214" cy="533135"/>
          </a:xfrm>
          <a:prstGeom prst="snip2DiagRect">
            <a:avLst/>
          </a:prstGeom>
          <a:solidFill>
            <a:srgbClr val="FFC000"/>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rPr>
              <a:t>SKALA PENGUKURAN</a:t>
            </a:r>
            <a:endParaRPr lang="en-ID" sz="24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5140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831E7C3-A8C4-4CEB-A396-5F690C87B61D}"/>
              </a:ext>
            </a:extLst>
          </p:cNvPr>
          <p:cNvSpPr>
            <a:spLocks noGrp="1"/>
          </p:cNvSpPr>
          <p:nvPr>
            <p:ph type="body" idx="1"/>
          </p:nvPr>
        </p:nvSpPr>
        <p:spPr/>
        <p:txBody>
          <a:bodyPr>
            <a:normAutofit fontScale="92500" lnSpcReduction="10000"/>
          </a:bodyPr>
          <a:lstStyle/>
          <a:p>
            <a:pPr algn="ctr"/>
            <a:r>
              <a:rPr lang="en-ID" sz="2400" dirty="0">
                <a:effectLst/>
                <a:latin typeface="Times New Roman" panose="02020603050405020304" pitchFamily="18" charset="0"/>
                <a:ea typeface="Times New Roman" panose="02020603050405020304" pitchFamily="18" charset="0"/>
                <a:cs typeface="Arial" panose="020B0604020202020204" pitchFamily="34" charset="0"/>
              </a:rPr>
              <a:t>Skala Interval</a:t>
            </a:r>
            <a:endParaRPr lang="en-ID"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70CEAF2A-FC9B-4B5F-A4FC-C6049E6C2502}"/>
              </a:ext>
            </a:extLst>
          </p:cNvPr>
          <p:cNvSpPr>
            <a:spLocks noGrp="1"/>
          </p:cNvSpPr>
          <p:nvPr>
            <p:ph sz="half" idx="2"/>
          </p:nvPr>
        </p:nvSpPr>
        <p:spPr/>
        <p:style>
          <a:lnRef idx="1">
            <a:schemeClr val="accent4"/>
          </a:lnRef>
          <a:fillRef idx="2">
            <a:schemeClr val="accent4"/>
          </a:fillRef>
          <a:effectRef idx="1">
            <a:schemeClr val="accent4"/>
          </a:effectRef>
          <a:fontRef idx="minor">
            <a:schemeClr val="dk1"/>
          </a:fontRef>
        </p:style>
        <p:txBody>
          <a:bodyPr>
            <a:normAutofit/>
          </a:bodyPr>
          <a:lstStyle/>
          <a:p>
            <a:pPr marL="114300" indent="0" algn="just">
              <a:lnSpc>
                <a:spcPct val="150000"/>
              </a:lnSpc>
              <a:buNone/>
            </a:pPr>
            <a:r>
              <a:rPr lang="en-ID" sz="1800" dirty="0">
                <a:effectLst/>
                <a:latin typeface="Times New Roman" panose="02020603050405020304" pitchFamily="18" charset="0"/>
                <a:ea typeface="Calibri" panose="020F0502020204030204" pitchFamily="34" charset="0"/>
                <a:cs typeface="Arial" panose="020B0604020202020204" pitchFamily="34" charset="0"/>
              </a:rPr>
              <a:t>Data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dikumpulkan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diklasifikasikan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dengan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jarak</a:t>
            </a:r>
            <a:r>
              <a:rPr lang="en-ID" sz="1800" dirty="0">
                <a:effectLst/>
                <a:latin typeface="Times New Roman" panose="02020603050405020304" pitchFamily="18" charset="0"/>
                <a:ea typeface="Calibri" panose="020F0502020204030204" pitchFamily="34" charset="0"/>
                <a:cs typeface="Arial" panose="020B0604020202020204" pitchFamily="34" charset="0"/>
              </a:rPr>
              <a:t> (interval)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antara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dua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titik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diketahui</a:t>
            </a:r>
            <a:r>
              <a:rPr lang="en-ID" sz="1800" dirty="0">
                <a:effectLst/>
                <a:latin typeface="Times New Roman" panose="02020603050405020304" pitchFamily="18" charset="0"/>
                <a:ea typeface="Calibri" panose="020F0502020204030204" pitchFamily="34" charset="0"/>
                <a:cs typeface="Arial" panose="020B0604020202020204" pitchFamily="34" charset="0"/>
              </a:rPr>
              <a:t> 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tersebut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tidak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memiliki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titik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nol</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mutlak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titik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pusat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p>
          <a:p>
            <a:pPr marL="114300" indent="0" algn="just">
              <a:lnSpc>
                <a:spcPct val="150000"/>
              </a:lnSpc>
              <a:buNone/>
            </a:pPr>
            <a:r>
              <a:rPr lang="en-ID" sz="1800" dirty="0" err="1">
                <a:effectLst/>
                <a:latin typeface="Times New Roman" panose="02020603050405020304" pitchFamily="18" charset="0"/>
                <a:ea typeface="Calibri" panose="020F0502020204030204" pitchFamily="34" charset="0"/>
                <a:cs typeface="Arial" panose="020B0604020202020204" pitchFamily="34" charset="0"/>
              </a:rPr>
              <a:t>Contoh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suhu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ruangan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celcius</a:t>
            </a:r>
            <a:r>
              <a:rPr lang="en-ID" sz="1800" dirty="0">
                <a:effectLst/>
                <a:latin typeface="Times New Roman" panose="02020603050405020304" pitchFamily="18" charset="0"/>
                <a:ea typeface="Calibri" panose="020F0502020204030204" pitchFamily="34" charset="0"/>
                <a:cs typeface="Arial" panose="020B0604020202020204" pitchFamily="34" charset="0"/>
              </a:rPr>
              <a:t>, 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sebagainya</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ID" dirty="0"/>
          </a:p>
        </p:txBody>
      </p:sp>
      <p:sp>
        <p:nvSpPr>
          <p:cNvPr id="5" name="Text Placeholder 4">
            <a:extLst>
              <a:ext uri="{FF2B5EF4-FFF2-40B4-BE49-F238E27FC236}">
                <a16:creationId xmlns:a16="http://schemas.microsoft.com/office/drawing/2014/main" id="{F643A62C-8D6C-45FB-A75F-8B28460BD025}"/>
              </a:ext>
            </a:extLst>
          </p:cNvPr>
          <p:cNvSpPr>
            <a:spLocks noGrp="1"/>
          </p:cNvSpPr>
          <p:nvPr>
            <p:ph type="body" sz="quarter" idx="3"/>
          </p:nvPr>
        </p:nvSpPr>
        <p:spPr/>
        <p:txBody>
          <a:bodyPr>
            <a:normAutofit fontScale="92500" lnSpcReduction="10000"/>
          </a:bodyPr>
          <a:lstStyle/>
          <a:p>
            <a:pPr marL="0" lvl="0" indent="0" algn="ctr">
              <a:lnSpc>
                <a:spcPct val="150000"/>
              </a:lnSpc>
              <a:buClr>
                <a:srgbClr val="222222"/>
              </a:buClr>
              <a:buNone/>
            </a:pPr>
            <a:r>
              <a:rPr lang="en-ID" sz="2400" dirty="0">
                <a:effectLst/>
                <a:latin typeface="Times New Roman" panose="02020603050405020304" pitchFamily="18" charset="0"/>
                <a:ea typeface="Times New Roman" panose="02020603050405020304" pitchFamily="18" charset="0"/>
                <a:cs typeface="Arial" panose="020B0604020202020204" pitchFamily="34" charset="0"/>
              </a:rPr>
              <a:t>Skala </a:t>
            </a:r>
            <a:r>
              <a:rPr lang="en-ID" sz="2400" dirty="0" err="1">
                <a:effectLst/>
                <a:latin typeface="Times New Roman" panose="02020603050405020304" pitchFamily="18" charset="0"/>
                <a:ea typeface="Times New Roman" panose="02020603050405020304" pitchFamily="18" charset="0"/>
                <a:cs typeface="Arial" panose="020B0604020202020204" pitchFamily="34" charset="0"/>
              </a:rPr>
              <a:t>Rasio</a:t>
            </a:r>
            <a:endParaRPr lang="en-ID"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221E9A8E-B529-48BC-8EF9-61BF76230CEA}"/>
              </a:ext>
            </a:extLst>
          </p:cNvPr>
          <p:cNvSpPr>
            <a:spLocks noGrp="1"/>
          </p:cNvSpPr>
          <p:nvPr>
            <p:ph sz="quarter" idx="4"/>
          </p:nvPr>
        </p:nvSpPr>
        <p:spPr/>
        <p:style>
          <a:lnRef idx="1">
            <a:schemeClr val="accent3"/>
          </a:lnRef>
          <a:fillRef idx="2">
            <a:schemeClr val="accent3"/>
          </a:fillRef>
          <a:effectRef idx="1">
            <a:schemeClr val="accent3"/>
          </a:effectRef>
          <a:fontRef idx="minor">
            <a:schemeClr val="dk1"/>
          </a:fontRef>
        </p:style>
        <p:txBody>
          <a:bodyPr>
            <a:normAutofit/>
          </a:bodyPr>
          <a:lstStyle/>
          <a:p>
            <a:pPr marL="114300" indent="0" algn="just">
              <a:lnSpc>
                <a:spcPct val="150000"/>
              </a:lnSpc>
              <a:spcAft>
                <a:spcPts val="800"/>
              </a:spcAft>
              <a:buNone/>
            </a:pPr>
            <a:r>
              <a:rPr lang="en-ID" sz="1800" dirty="0">
                <a:effectLst/>
                <a:latin typeface="Times New Roman" panose="02020603050405020304" pitchFamily="18" charset="0"/>
                <a:ea typeface="Calibri" panose="020F0502020204030204" pitchFamily="34" charset="0"/>
                <a:cs typeface="Arial" panose="020B0604020202020204" pitchFamily="34" charset="0"/>
              </a:rPr>
              <a:t>Data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dikumpulkan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diklasifikasikan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dengan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jarak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antara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dua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titik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diketahui</a:t>
            </a:r>
            <a:r>
              <a:rPr lang="en-ID" sz="1800" dirty="0">
                <a:effectLst/>
                <a:latin typeface="Times New Roman" panose="02020603050405020304" pitchFamily="18" charset="0"/>
                <a:ea typeface="Calibri" panose="020F0502020204030204" pitchFamily="34" charset="0"/>
                <a:cs typeface="Arial" panose="020B0604020202020204" pitchFamily="34" charset="0"/>
              </a:rPr>
              <a:t> 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tersebut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memiliki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titik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nol</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mutlak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p>
          <a:p>
            <a:pPr marL="114300" indent="0" algn="just">
              <a:lnSpc>
                <a:spcPct val="150000"/>
              </a:lnSpc>
              <a:spcAft>
                <a:spcPts val="800"/>
              </a:spcAft>
              <a:buNone/>
            </a:pPr>
            <a:r>
              <a:rPr lang="en-ID" sz="1800" dirty="0" err="1">
                <a:effectLst/>
                <a:latin typeface="Times New Roman" panose="02020603050405020304" pitchFamily="18" charset="0"/>
                <a:ea typeface="Calibri" panose="020F0502020204030204" pitchFamily="34" charset="0"/>
                <a:cs typeface="Arial" panose="020B0604020202020204" pitchFamily="34" charset="0"/>
              </a:rPr>
              <a:t>Contoh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tinggi</a:t>
            </a:r>
            <a:r>
              <a:rPr lang="en-ID" sz="1800" dirty="0">
                <a:effectLst/>
                <a:latin typeface="Times New Roman" panose="02020603050405020304" pitchFamily="18" charset="0"/>
                <a:ea typeface="Calibri" panose="020F0502020204030204" pitchFamily="34" charset="0"/>
                <a:cs typeface="Arial" panose="020B0604020202020204" pitchFamily="34" charset="0"/>
              </a:rPr>
              <a:t> badan,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berat</a:t>
            </a:r>
            <a:r>
              <a:rPr lang="en-ID" sz="1800" dirty="0">
                <a:effectLst/>
                <a:latin typeface="Times New Roman" panose="02020603050405020304" pitchFamily="18" charset="0"/>
                <a:ea typeface="Calibri" panose="020F0502020204030204" pitchFamily="34" charset="0"/>
                <a:cs typeface="Arial" panose="020B0604020202020204" pitchFamily="34" charset="0"/>
              </a:rPr>
              <a:t> badan, 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sebagainya</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ID" dirty="0"/>
          </a:p>
        </p:txBody>
      </p:sp>
      <p:sp>
        <p:nvSpPr>
          <p:cNvPr id="9" name="Rectangle: Diagonal Corners Snipped 8">
            <a:extLst>
              <a:ext uri="{FF2B5EF4-FFF2-40B4-BE49-F238E27FC236}">
                <a16:creationId xmlns:a16="http://schemas.microsoft.com/office/drawing/2014/main" id="{B0E5C3F9-87C6-4857-8EA6-36EE62579AE1}"/>
              </a:ext>
            </a:extLst>
          </p:cNvPr>
          <p:cNvSpPr/>
          <p:nvPr/>
        </p:nvSpPr>
        <p:spPr>
          <a:xfrm>
            <a:off x="1907704" y="609864"/>
            <a:ext cx="5896214" cy="533135"/>
          </a:xfrm>
          <a:prstGeom prst="snip2DiagRect">
            <a:avLst/>
          </a:prstGeom>
          <a:solidFill>
            <a:srgbClr val="FFC000"/>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rPr>
              <a:t>SKALA PENGUKURAN</a:t>
            </a:r>
            <a:endParaRPr lang="en-ID" sz="24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820403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39169536-EB76-4812-A9DD-00554D3ED965}"/>
              </a:ext>
            </a:extLst>
          </p:cNvPr>
          <p:cNvGraphicFramePr>
            <a:graphicFrameLocks/>
          </p:cNvGraphicFramePr>
          <p:nvPr>
            <p:extLst>
              <p:ext uri="{D42A27DB-BD31-4B8C-83A1-F6EECF244321}">
                <p14:modId xmlns:p14="http://schemas.microsoft.com/office/powerpoint/2010/main" val="3816071722"/>
              </p:ext>
            </p:extLst>
          </p:nvPr>
        </p:nvGraphicFramePr>
        <p:xfrm>
          <a:off x="1403648" y="890587"/>
          <a:ext cx="6336704" cy="39831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AB3E030D-E1E8-4296-872E-BFE177ECE868}"/>
              </a:ext>
            </a:extLst>
          </p:cNvPr>
          <p:cNvSpPr txBox="1"/>
          <p:nvPr/>
        </p:nvSpPr>
        <p:spPr>
          <a:xfrm>
            <a:off x="899592" y="5017740"/>
            <a:ext cx="4572000" cy="307777"/>
          </a:xfrm>
          <a:prstGeom prst="rect">
            <a:avLst/>
          </a:prstGeom>
          <a:noFill/>
        </p:spPr>
        <p:txBody>
          <a:bodyPr wrap="square">
            <a:spAutoFit/>
          </a:bodyPr>
          <a:lstStyle/>
          <a:p>
            <a:r>
              <a:rPr lang="en-ID" sz="1400" dirty="0" err="1">
                <a:latin typeface="Times New Roman" panose="02020603050405020304" pitchFamily="18" charset="0"/>
                <a:ea typeface="Calibri" panose="020F0502020204030204" pitchFamily="34" charset="0"/>
              </a:rPr>
              <a:t>Sumber</a:t>
            </a:r>
            <a:r>
              <a:rPr lang="en-ID" sz="1400" dirty="0">
                <a:latin typeface="Times New Roman" panose="02020603050405020304" pitchFamily="18" charset="0"/>
                <a:ea typeface="Calibri" panose="020F0502020204030204" pitchFamily="34" charset="0"/>
              </a:rPr>
              <a:t>: </a:t>
            </a:r>
            <a:r>
              <a:rPr lang="en-ID" sz="1400" dirty="0">
                <a:effectLst/>
                <a:latin typeface="Times New Roman" panose="02020603050405020304" pitchFamily="18" charset="0"/>
                <a:ea typeface="Calibri" panose="020F0502020204030204" pitchFamily="34" charset="0"/>
              </a:rPr>
              <a:t>Harlan (2004)</a:t>
            </a:r>
            <a:endParaRPr lang="en-ID" sz="1400" dirty="0"/>
          </a:p>
        </p:txBody>
      </p:sp>
    </p:spTree>
    <p:extLst>
      <p:ext uri="{BB962C8B-B14F-4D97-AF65-F5344CB8AC3E}">
        <p14:creationId xmlns:p14="http://schemas.microsoft.com/office/powerpoint/2010/main" val="2861748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9D618FDD-6705-419A-9E55-1810EE6A78C9}"/>
                  </a:ext>
                </a:extLst>
              </p:cNvPr>
              <p:cNvGraphicFramePr>
                <a:graphicFrameLocks noGrp="1"/>
              </p:cNvGraphicFramePr>
              <p:nvPr>
                <p:extLst>
                  <p:ext uri="{D42A27DB-BD31-4B8C-83A1-F6EECF244321}">
                    <p14:modId xmlns:p14="http://schemas.microsoft.com/office/powerpoint/2010/main" val="1355700821"/>
                  </p:ext>
                </p:extLst>
              </p:nvPr>
            </p:nvGraphicFramePr>
            <p:xfrm>
              <a:off x="611560" y="1273324"/>
              <a:ext cx="7848872" cy="3671568"/>
            </p:xfrm>
            <a:graphic>
              <a:graphicData uri="http://schemas.openxmlformats.org/drawingml/2006/table">
                <a:tbl>
                  <a:tblPr firstRow="1" firstCol="1" bandRow="1">
                    <a:tableStyleId>{2D5ABB26-0587-4C30-8999-92F81FD0307C}</a:tableStyleId>
                  </a:tblPr>
                  <a:tblGrid>
                    <a:gridCol w="1569426">
                      <a:extLst>
                        <a:ext uri="{9D8B030D-6E8A-4147-A177-3AD203B41FA5}">
                          <a16:colId xmlns:a16="http://schemas.microsoft.com/office/drawing/2014/main" val="3921749813"/>
                        </a:ext>
                      </a:extLst>
                    </a:gridCol>
                    <a:gridCol w="1569426">
                      <a:extLst>
                        <a:ext uri="{9D8B030D-6E8A-4147-A177-3AD203B41FA5}">
                          <a16:colId xmlns:a16="http://schemas.microsoft.com/office/drawing/2014/main" val="2021912499"/>
                        </a:ext>
                      </a:extLst>
                    </a:gridCol>
                    <a:gridCol w="1569426">
                      <a:extLst>
                        <a:ext uri="{9D8B030D-6E8A-4147-A177-3AD203B41FA5}">
                          <a16:colId xmlns:a16="http://schemas.microsoft.com/office/drawing/2014/main" val="251366146"/>
                        </a:ext>
                      </a:extLst>
                    </a:gridCol>
                    <a:gridCol w="1570297">
                      <a:extLst>
                        <a:ext uri="{9D8B030D-6E8A-4147-A177-3AD203B41FA5}">
                          <a16:colId xmlns:a16="http://schemas.microsoft.com/office/drawing/2014/main" val="3377097746"/>
                        </a:ext>
                      </a:extLst>
                    </a:gridCol>
                    <a:gridCol w="1570297">
                      <a:extLst>
                        <a:ext uri="{9D8B030D-6E8A-4147-A177-3AD203B41FA5}">
                          <a16:colId xmlns:a16="http://schemas.microsoft.com/office/drawing/2014/main" val="975773864"/>
                        </a:ext>
                      </a:extLst>
                    </a:gridCol>
                  </a:tblGrid>
                  <a:tr h="395834">
                    <a:tc rowSpan="2">
                      <a:txBody>
                        <a:bodyPr/>
                        <a:lstStyle/>
                        <a:p>
                          <a:pPr algn="ctr">
                            <a:lnSpc>
                              <a:spcPct val="150000"/>
                            </a:lnSpc>
                            <a:spcAft>
                              <a:spcPts val="800"/>
                            </a:spcAft>
                          </a:pPr>
                          <a:r>
                            <a:rPr lang="en-ID" sz="1800" dirty="0">
                              <a:effectLst/>
                              <a:latin typeface="Times New Roman" panose="02020603050405020304" pitchFamily="18" charset="0"/>
                              <a:cs typeface="Times New Roman" panose="02020603050405020304" pitchFamily="18" charset="0"/>
                            </a:rPr>
                            <a:t>Skala </a:t>
                          </a:r>
                          <a:r>
                            <a:rPr lang="en-ID" sz="1800" dirty="0" err="1">
                              <a:effectLst/>
                              <a:latin typeface="Times New Roman" panose="02020603050405020304" pitchFamily="18" charset="0"/>
                              <a:cs typeface="Times New Roman" panose="02020603050405020304" pitchFamily="18" charset="0"/>
                            </a:rPr>
                            <a:t>Pengukuran</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lnSpc>
                              <a:spcPct val="150000"/>
                            </a:lnSpc>
                            <a:spcAft>
                              <a:spcPts val="800"/>
                            </a:spcAft>
                          </a:pPr>
                          <a:r>
                            <a:rPr lang="en-ID" sz="1800" dirty="0" err="1">
                              <a:effectLst/>
                              <a:latin typeface="Times New Roman" panose="02020603050405020304" pitchFamily="18" charset="0"/>
                              <a:cs typeface="Times New Roman" panose="02020603050405020304" pitchFamily="18" charset="0"/>
                            </a:rPr>
                            <a:t>Dapat</a:t>
                          </a:r>
                          <a:r>
                            <a:rPr lang="en-ID" sz="1800" dirty="0">
                              <a:effectLst/>
                              <a:latin typeface="Times New Roman" panose="02020603050405020304" pitchFamily="18" charset="0"/>
                              <a:cs typeface="Times New Roman" panose="02020603050405020304" pitchFamily="18" charset="0"/>
                            </a:rPr>
                            <a:t> </a:t>
                          </a:r>
                          <a:r>
                            <a:rPr lang="en-ID" sz="1800" dirty="0" err="1">
                              <a:effectLst/>
                              <a:latin typeface="Times New Roman" panose="02020603050405020304" pitchFamily="18" charset="0"/>
                              <a:cs typeface="Times New Roman" panose="02020603050405020304" pitchFamily="18" charset="0"/>
                            </a:rPr>
                            <a:t>ditentukan</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ID"/>
                        </a:p>
                      </a:txBody>
                      <a:tcPr/>
                    </a:tc>
                    <a:tc gridSpan="2">
                      <a:txBody>
                        <a:bodyPr/>
                        <a:lstStyle/>
                        <a:p>
                          <a:pPr algn="ctr">
                            <a:lnSpc>
                              <a:spcPct val="150000"/>
                            </a:lnSpc>
                            <a:spcAft>
                              <a:spcPts val="800"/>
                            </a:spcAft>
                          </a:pPr>
                          <a:r>
                            <a:rPr lang="en-ID" sz="1800">
                              <a:effectLst/>
                              <a:latin typeface="Times New Roman" panose="02020603050405020304" pitchFamily="18" charset="0"/>
                              <a:cs typeface="Times New Roman" panose="02020603050405020304" pitchFamily="18" charset="0"/>
                            </a:rPr>
                            <a:t>Dapat dihitung</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ID"/>
                        </a:p>
                      </a:txBody>
                      <a:tcPr/>
                    </a:tc>
                    <a:extLst>
                      <a:ext uri="{0D108BD9-81ED-4DB2-BD59-A6C34878D82A}">
                        <a16:rowId xmlns:a16="http://schemas.microsoft.com/office/drawing/2014/main" val="1018499795"/>
                      </a:ext>
                    </a:extLst>
                  </a:tr>
                  <a:tr h="1692398">
                    <a:tc vMerge="1">
                      <a:txBody>
                        <a:bodyPr/>
                        <a:lstStyle/>
                        <a:p>
                          <a:endParaRPr lang="en-ID"/>
                        </a:p>
                      </a:txBody>
                      <a:tcPr/>
                    </a:tc>
                    <a:tc>
                      <a:txBody>
                        <a:bodyPr/>
                        <a:lstStyle/>
                        <a:p>
                          <a:pPr algn="ctr">
                            <a:lnSpc>
                              <a:spcPct val="100000"/>
                            </a:lnSpc>
                            <a:spcAft>
                              <a:spcPts val="800"/>
                            </a:spcAft>
                          </a:pP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𝑖</m:t>
                                  </m:r>
                                </m:sub>
                              </m:sSub>
                            </m:oMath>
                          </a14:m>
                          <a:r>
                            <a:rPr lang="en-ID" sz="1800" baseline="-25000" dirty="0">
                              <a:effectLst/>
                              <a:latin typeface="Times New Roman" panose="02020603050405020304" pitchFamily="18" charset="0"/>
                              <a:cs typeface="Times New Roman" panose="02020603050405020304" pitchFamily="18" charset="0"/>
                            </a:rPr>
                            <a:t> = </a:t>
                          </a: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𝑗</m:t>
                                  </m:r>
                                </m:sub>
                              </m:sSub>
                            </m:oMath>
                          </a14:m>
                          <a:endParaRPr lang="en-ID" sz="2400" dirty="0">
                            <a:effectLst/>
                            <a:latin typeface="Times New Roman" panose="02020603050405020304" pitchFamily="18" charset="0"/>
                            <a:cs typeface="Times New Roman" panose="02020603050405020304" pitchFamily="18" charset="0"/>
                          </a:endParaRPr>
                        </a:p>
                        <a:p>
                          <a:pPr algn="ctr">
                            <a:lnSpc>
                              <a:spcPct val="100000"/>
                            </a:lnSpc>
                            <a:spcAft>
                              <a:spcPts val="800"/>
                            </a:spcAft>
                          </a:pPr>
                          <a:r>
                            <a:rPr lang="en-ID" sz="1800" baseline="-25000" dirty="0" err="1">
                              <a:effectLst/>
                              <a:latin typeface="Times New Roman" panose="02020603050405020304" pitchFamily="18" charset="0"/>
                              <a:cs typeface="Times New Roman" panose="02020603050405020304" pitchFamily="18" charset="0"/>
                            </a:rPr>
                            <a:t>atau</a:t>
                          </a:r>
                          <a:endParaRPr lang="en-ID" sz="2400" dirty="0">
                            <a:effectLst/>
                            <a:latin typeface="Times New Roman" panose="02020603050405020304" pitchFamily="18" charset="0"/>
                            <a:cs typeface="Times New Roman" panose="02020603050405020304" pitchFamily="18" charset="0"/>
                          </a:endParaRPr>
                        </a:p>
                        <a:p>
                          <a:pPr algn="ctr">
                            <a:lnSpc>
                              <a:spcPct val="100000"/>
                            </a:lnSpc>
                            <a:spcAft>
                              <a:spcPts val="800"/>
                            </a:spcAft>
                          </a:pP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𝑖</m:t>
                                  </m:r>
                                </m:sub>
                              </m:sSub>
                            </m:oMath>
                          </a14:m>
                          <a:r>
                            <a:rPr lang="en-ID" sz="1800" baseline="-25000" dirty="0">
                              <a:effectLst/>
                              <a:latin typeface="Times New Roman" panose="02020603050405020304" pitchFamily="18" charset="0"/>
                              <a:cs typeface="Times New Roman" panose="02020603050405020304" pitchFamily="18" charset="0"/>
                            </a:rPr>
                            <a:t> ≠ </a:t>
                          </a: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𝑗</m:t>
                                  </m:r>
                                </m:sub>
                              </m:sSub>
                            </m:oMath>
                          </a14:m>
                          <a:endParaRPr lang="en-ID"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800"/>
                            </a:spcAft>
                          </a:pP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𝑖</m:t>
                                  </m:r>
                                </m:sub>
                              </m:sSub>
                            </m:oMath>
                          </a14:m>
                          <a:r>
                            <a:rPr lang="en-ID" sz="1800" baseline="-25000" dirty="0">
                              <a:effectLst/>
                              <a:latin typeface="Times New Roman" panose="02020603050405020304" pitchFamily="18" charset="0"/>
                              <a:cs typeface="Times New Roman" panose="02020603050405020304" pitchFamily="18" charset="0"/>
                            </a:rPr>
                            <a:t>  &lt;  </a:t>
                          </a: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𝑗</m:t>
                                  </m:r>
                                </m:sub>
                              </m:sSub>
                            </m:oMath>
                          </a14:m>
                          <a:r>
                            <a:rPr lang="en-ID" sz="1800" baseline="-25000" dirty="0">
                              <a:effectLst/>
                              <a:latin typeface="Times New Roman" panose="02020603050405020304" pitchFamily="18" charset="0"/>
                              <a:cs typeface="Times New Roman" panose="02020603050405020304" pitchFamily="18" charset="0"/>
                            </a:rPr>
                            <a:t>, </a:t>
                          </a:r>
                          <a:endParaRPr lang="en-ID" sz="2400" dirty="0">
                            <a:effectLst/>
                            <a:latin typeface="Times New Roman" panose="02020603050405020304" pitchFamily="18" charset="0"/>
                            <a:cs typeface="Times New Roman" panose="02020603050405020304" pitchFamily="18" charset="0"/>
                          </a:endParaRPr>
                        </a:p>
                        <a:p>
                          <a:pPr algn="ctr">
                            <a:lnSpc>
                              <a:spcPct val="100000"/>
                            </a:lnSpc>
                            <a:spcAft>
                              <a:spcPts val="800"/>
                            </a:spcAft>
                          </a:pP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𝑖</m:t>
                                  </m:r>
                                </m:sub>
                              </m:sSub>
                            </m:oMath>
                          </a14:m>
                          <a:r>
                            <a:rPr lang="en-ID" sz="1800" baseline="-25000" dirty="0">
                              <a:effectLst/>
                              <a:latin typeface="Times New Roman" panose="02020603050405020304" pitchFamily="18" charset="0"/>
                              <a:cs typeface="Times New Roman" panose="02020603050405020304" pitchFamily="18" charset="0"/>
                            </a:rPr>
                            <a:t> = </a:t>
                          </a: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𝑗</m:t>
                                  </m:r>
                                </m:sub>
                              </m:sSub>
                            </m:oMath>
                          </a14:m>
                          <a:r>
                            <a:rPr lang="en-ID" sz="1800" baseline="-250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cs typeface="Times New Roman" panose="02020603050405020304" pitchFamily="18" charset="0"/>
                          </a:endParaRPr>
                        </a:p>
                        <a:p>
                          <a:pPr algn="ctr">
                            <a:lnSpc>
                              <a:spcPct val="100000"/>
                            </a:lnSpc>
                            <a:spcAft>
                              <a:spcPts val="800"/>
                            </a:spcAft>
                          </a:pPr>
                          <a:r>
                            <a:rPr lang="en-ID" sz="1800" baseline="-25000" dirty="0" err="1">
                              <a:effectLst/>
                              <a:latin typeface="Times New Roman" panose="02020603050405020304" pitchFamily="18" charset="0"/>
                              <a:cs typeface="Times New Roman" panose="02020603050405020304" pitchFamily="18" charset="0"/>
                            </a:rPr>
                            <a:t>atau</a:t>
                          </a:r>
                          <a:endParaRPr lang="en-ID" sz="2400" dirty="0">
                            <a:effectLst/>
                            <a:latin typeface="Times New Roman" panose="02020603050405020304" pitchFamily="18" charset="0"/>
                            <a:cs typeface="Times New Roman" panose="02020603050405020304" pitchFamily="18" charset="0"/>
                          </a:endParaRPr>
                        </a:p>
                        <a:p>
                          <a:pPr algn="ctr">
                            <a:lnSpc>
                              <a:spcPct val="100000"/>
                            </a:lnSpc>
                            <a:spcAft>
                              <a:spcPts val="800"/>
                            </a:spcAft>
                          </a:pP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𝑖</m:t>
                                  </m:r>
                                </m:sub>
                              </m:sSub>
                            </m:oMath>
                          </a14:m>
                          <a:r>
                            <a:rPr lang="en-ID" sz="1800" baseline="-25000" dirty="0">
                              <a:effectLst/>
                              <a:latin typeface="Times New Roman" panose="02020603050405020304" pitchFamily="18" charset="0"/>
                              <a:cs typeface="Times New Roman" panose="02020603050405020304" pitchFamily="18" charset="0"/>
                            </a:rPr>
                            <a:t> &gt; </a:t>
                          </a: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𝑗</m:t>
                                  </m:r>
                                </m:sub>
                              </m:sSub>
                            </m:oMath>
                          </a14:m>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800"/>
                            </a:spcAft>
                          </a:pPr>
                          <a:r>
                            <a:rPr lang="en-ID" sz="1800" dirty="0">
                              <a:effectLst/>
                              <a:latin typeface="Times New Roman" panose="02020603050405020304" pitchFamily="18" charset="0"/>
                              <a:cs typeface="Times New Roman" panose="02020603050405020304" pitchFamily="18" charset="0"/>
                            </a:rPr>
                            <a:t>Nilai interval</a:t>
                          </a:r>
                          <a:endParaRPr lang="en-ID" sz="2400" dirty="0">
                            <a:effectLst/>
                            <a:latin typeface="Times New Roman" panose="02020603050405020304" pitchFamily="18" charset="0"/>
                            <a:cs typeface="Times New Roman" panose="02020603050405020304" pitchFamily="18" charset="0"/>
                          </a:endParaRPr>
                        </a:p>
                        <a:p>
                          <a:pPr algn="ctr">
                            <a:lnSpc>
                              <a:spcPct val="100000"/>
                            </a:lnSpc>
                            <a:spcAft>
                              <a:spcPts val="800"/>
                            </a:spcAft>
                          </a:pPr>
                          <a:r>
                            <a:rPr lang="en-ID" sz="1800" dirty="0">
                              <a:effectLst/>
                              <a:latin typeface="Times New Roman" panose="02020603050405020304" pitchFamily="18" charset="0"/>
                              <a:cs typeface="Times New Roman" panose="02020603050405020304" pitchFamily="18" charset="0"/>
                            </a:rPr>
                            <a:t>(</a:t>
                          </a: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𝑖</m:t>
                                  </m:r>
                                </m:sub>
                              </m:sSub>
                              <m:r>
                                <a:rPr lang="en-ID" sz="1800" baseline="-25000">
                                  <a:effectLst/>
                                  <a:latin typeface="Cambria Math" panose="02040503050406030204" pitchFamily="18" charset="0"/>
                                </a:rPr>
                                <m:t>−</m:t>
                              </m:r>
                            </m:oMath>
                          </a14:m>
                          <a:r>
                            <a:rPr lang="en-ID" sz="1800" baseline="-25000" dirty="0">
                              <a:effectLst/>
                              <a:latin typeface="Times New Roman" panose="02020603050405020304" pitchFamily="18" charset="0"/>
                              <a:cs typeface="Times New Roman" panose="02020603050405020304" pitchFamily="18" charset="0"/>
                            </a:rPr>
                            <a:t> </a:t>
                          </a: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𝑗</m:t>
                                  </m:r>
                                </m:sub>
                              </m:sSub>
                              <m:r>
                                <a:rPr lang="en-ID" sz="1800" baseline="-25000">
                                  <a:effectLst/>
                                  <a:latin typeface="Cambria Math" panose="02040503050406030204" pitchFamily="18" charset="0"/>
                                </a:rPr>
                                <m:t>)</m:t>
                              </m:r>
                            </m:oMath>
                          </a14:m>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800"/>
                            </a:spcAft>
                          </a:pPr>
                          <a:r>
                            <a:rPr lang="en-ID" sz="1800" dirty="0">
                              <a:effectLst/>
                              <a:latin typeface="Times New Roman" panose="02020603050405020304" pitchFamily="18" charset="0"/>
                              <a:cs typeface="Times New Roman" panose="02020603050405020304" pitchFamily="18" charset="0"/>
                            </a:rPr>
                            <a:t>Nilai </a:t>
                          </a:r>
                          <a:r>
                            <a:rPr lang="en-ID" sz="1800" dirty="0" err="1">
                              <a:effectLst/>
                              <a:latin typeface="Times New Roman" panose="02020603050405020304" pitchFamily="18" charset="0"/>
                              <a:cs typeface="Times New Roman" panose="02020603050405020304" pitchFamily="18" charset="0"/>
                            </a:rPr>
                            <a:t>Rasio</a:t>
                          </a:r>
                          <a:endParaRPr lang="en-ID" sz="2400" dirty="0">
                            <a:effectLst/>
                            <a:latin typeface="Times New Roman" panose="02020603050405020304" pitchFamily="18" charset="0"/>
                            <a:cs typeface="Times New Roman" panose="02020603050405020304" pitchFamily="18" charset="0"/>
                          </a:endParaRPr>
                        </a:p>
                        <a:p>
                          <a:pPr algn="ctr">
                            <a:lnSpc>
                              <a:spcPct val="100000"/>
                            </a:lnSpc>
                            <a:spcAft>
                              <a:spcPts val="800"/>
                            </a:spcAft>
                          </a:pPr>
                          <a:r>
                            <a:rPr lang="en-ID" sz="1800" dirty="0">
                              <a:effectLst/>
                              <a:latin typeface="Times New Roman" panose="02020603050405020304" pitchFamily="18" charset="0"/>
                              <a:cs typeface="Times New Roman" panose="02020603050405020304" pitchFamily="18" charset="0"/>
                            </a:rPr>
                            <a:t>(</a:t>
                          </a: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𝑖</m:t>
                                  </m:r>
                                </m:sub>
                              </m:sSub>
                              <m:r>
                                <a:rPr lang="en-ID" sz="1800" baseline="-25000">
                                  <a:effectLst/>
                                  <a:latin typeface="Cambria Math" panose="02040503050406030204" pitchFamily="18" charset="0"/>
                                </a:rPr>
                                <m:t>/</m:t>
                              </m:r>
                            </m:oMath>
                          </a14:m>
                          <a:r>
                            <a:rPr lang="en-ID" sz="1800" baseline="-25000" dirty="0">
                              <a:effectLst/>
                              <a:latin typeface="Times New Roman" panose="02020603050405020304" pitchFamily="18" charset="0"/>
                              <a:cs typeface="Times New Roman" panose="02020603050405020304" pitchFamily="18" charset="0"/>
                            </a:rPr>
                            <a:t> </a:t>
                          </a:r>
                          <a14:m>
                            <m:oMath xmlns:m="http://schemas.openxmlformats.org/officeDocument/2006/math">
                              <m:sSub>
                                <m:sSubPr>
                                  <m:ctrlPr>
                                    <a:rPr lang="en-ID" sz="1800" i="1" baseline="-25000">
                                      <a:effectLst/>
                                      <a:latin typeface="Cambria Math" panose="02040503050406030204" pitchFamily="18" charset="0"/>
                                    </a:rPr>
                                  </m:ctrlPr>
                                </m:sSubPr>
                                <m:e>
                                  <m:r>
                                    <a:rPr lang="en-ID" sz="1800" baseline="-25000">
                                      <a:effectLst/>
                                      <a:latin typeface="Cambria Math" panose="02040503050406030204" pitchFamily="18" charset="0"/>
                                    </a:rPr>
                                    <m:t>𝑥</m:t>
                                  </m:r>
                                </m:e>
                                <m:sub>
                                  <m:r>
                                    <a:rPr lang="en-ID" sz="1800" baseline="-25000">
                                      <a:effectLst/>
                                      <a:latin typeface="Cambria Math" panose="02040503050406030204" pitchFamily="18" charset="0"/>
                                    </a:rPr>
                                    <m:t>𝑗</m:t>
                                  </m:r>
                                </m:sub>
                              </m:sSub>
                              <m:r>
                                <a:rPr lang="en-ID" sz="1800" baseline="-25000">
                                  <a:effectLst/>
                                  <a:latin typeface="Cambria Math" panose="02040503050406030204" pitchFamily="18" charset="0"/>
                                </a:rPr>
                                <m:t>)</m:t>
                              </m:r>
                            </m:oMath>
                          </a14:m>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949952"/>
                      </a:ext>
                    </a:extLst>
                  </a:tr>
                  <a:tr h="395834">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Rasio</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7569946"/>
                      </a:ext>
                    </a:extLst>
                  </a:tr>
                  <a:tr h="395834">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Interval</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681504"/>
                      </a:ext>
                    </a:extLst>
                  </a:tr>
                  <a:tr h="395834">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Ordinal</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2535732"/>
                      </a:ext>
                    </a:extLst>
                  </a:tr>
                  <a:tr h="395834">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Nominal</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5987539"/>
                      </a:ext>
                    </a:extLst>
                  </a:tr>
                </a:tbl>
              </a:graphicData>
            </a:graphic>
          </p:graphicFrame>
        </mc:Choice>
        <mc:Fallback xmlns="">
          <p:graphicFrame>
            <p:nvGraphicFramePr>
              <p:cNvPr id="2" name="Table 1">
                <a:extLst>
                  <a:ext uri="{FF2B5EF4-FFF2-40B4-BE49-F238E27FC236}">
                    <a16:creationId xmlns:a16="http://schemas.microsoft.com/office/drawing/2014/main" id="{9D618FDD-6705-419A-9E55-1810EE6A78C9}"/>
                  </a:ext>
                </a:extLst>
              </p:cNvPr>
              <p:cNvGraphicFramePr>
                <a:graphicFrameLocks noGrp="1"/>
              </p:cNvGraphicFramePr>
              <p:nvPr>
                <p:extLst>
                  <p:ext uri="{D42A27DB-BD31-4B8C-83A1-F6EECF244321}">
                    <p14:modId xmlns:p14="http://schemas.microsoft.com/office/powerpoint/2010/main" val="1355700821"/>
                  </p:ext>
                </p:extLst>
              </p:nvPr>
            </p:nvGraphicFramePr>
            <p:xfrm>
              <a:off x="611560" y="1273324"/>
              <a:ext cx="7848872" cy="3671568"/>
            </p:xfrm>
            <a:graphic>
              <a:graphicData uri="http://schemas.openxmlformats.org/drawingml/2006/table">
                <a:tbl>
                  <a:tblPr firstRow="1" firstCol="1" bandRow="1">
                    <a:tableStyleId>{2D5ABB26-0587-4C30-8999-92F81FD0307C}</a:tableStyleId>
                  </a:tblPr>
                  <a:tblGrid>
                    <a:gridCol w="1569426">
                      <a:extLst>
                        <a:ext uri="{9D8B030D-6E8A-4147-A177-3AD203B41FA5}">
                          <a16:colId xmlns:a16="http://schemas.microsoft.com/office/drawing/2014/main" val="3921749813"/>
                        </a:ext>
                      </a:extLst>
                    </a:gridCol>
                    <a:gridCol w="1569426">
                      <a:extLst>
                        <a:ext uri="{9D8B030D-6E8A-4147-A177-3AD203B41FA5}">
                          <a16:colId xmlns:a16="http://schemas.microsoft.com/office/drawing/2014/main" val="2021912499"/>
                        </a:ext>
                      </a:extLst>
                    </a:gridCol>
                    <a:gridCol w="1569426">
                      <a:extLst>
                        <a:ext uri="{9D8B030D-6E8A-4147-A177-3AD203B41FA5}">
                          <a16:colId xmlns:a16="http://schemas.microsoft.com/office/drawing/2014/main" val="251366146"/>
                        </a:ext>
                      </a:extLst>
                    </a:gridCol>
                    <a:gridCol w="1570297">
                      <a:extLst>
                        <a:ext uri="{9D8B030D-6E8A-4147-A177-3AD203B41FA5}">
                          <a16:colId xmlns:a16="http://schemas.microsoft.com/office/drawing/2014/main" val="3377097746"/>
                        </a:ext>
                      </a:extLst>
                    </a:gridCol>
                    <a:gridCol w="1570297">
                      <a:extLst>
                        <a:ext uri="{9D8B030D-6E8A-4147-A177-3AD203B41FA5}">
                          <a16:colId xmlns:a16="http://schemas.microsoft.com/office/drawing/2014/main" val="975773864"/>
                        </a:ext>
                      </a:extLst>
                    </a:gridCol>
                  </a:tblGrid>
                  <a:tr h="395834">
                    <a:tc rowSpan="2">
                      <a:txBody>
                        <a:bodyPr/>
                        <a:lstStyle/>
                        <a:p>
                          <a:pPr algn="ctr">
                            <a:lnSpc>
                              <a:spcPct val="150000"/>
                            </a:lnSpc>
                            <a:spcAft>
                              <a:spcPts val="800"/>
                            </a:spcAft>
                          </a:pPr>
                          <a:r>
                            <a:rPr lang="en-ID" sz="1800" dirty="0">
                              <a:effectLst/>
                              <a:latin typeface="Times New Roman" panose="02020603050405020304" pitchFamily="18" charset="0"/>
                              <a:cs typeface="Times New Roman" panose="02020603050405020304" pitchFamily="18" charset="0"/>
                            </a:rPr>
                            <a:t>Skala </a:t>
                          </a:r>
                          <a:r>
                            <a:rPr lang="en-ID" sz="1800" dirty="0" err="1">
                              <a:effectLst/>
                              <a:latin typeface="Times New Roman" panose="02020603050405020304" pitchFamily="18" charset="0"/>
                              <a:cs typeface="Times New Roman" panose="02020603050405020304" pitchFamily="18" charset="0"/>
                            </a:rPr>
                            <a:t>Pengukuran</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lnSpc>
                              <a:spcPct val="150000"/>
                            </a:lnSpc>
                            <a:spcAft>
                              <a:spcPts val="800"/>
                            </a:spcAft>
                          </a:pPr>
                          <a:r>
                            <a:rPr lang="en-ID" sz="1800" dirty="0" err="1">
                              <a:effectLst/>
                              <a:latin typeface="Times New Roman" panose="02020603050405020304" pitchFamily="18" charset="0"/>
                              <a:cs typeface="Times New Roman" panose="02020603050405020304" pitchFamily="18" charset="0"/>
                            </a:rPr>
                            <a:t>Dapat</a:t>
                          </a:r>
                          <a:r>
                            <a:rPr lang="en-ID" sz="1800" dirty="0">
                              <a:effectLst/>
                              <a:latin typeface="Times New Roman" panose="02020603050405020304" pitchFamily="18" charset="0"/>
                              <a:cs typeface="Times New Roman" panose="02020603050405020304" pitchFamily="18" charset="0"/>
                            </a:rPr>
                            <a:t> </a:t>
                          </a:r>
                          <a:r>
                            <a:rPr lang="en-ID" sz="1800" dirty="0" err="1">
                              <a:effectLst/>
                              <a:latin typeface="Times New Roman" panose="02020603050405020304" pitchFamily="18" charset="0"/>
                              <a:cs typeface="Times New Roman" panose="02020603050405020304" pitchFamily="18" charset="0"/>
                            </a:rPr>
                            <a:t>ditentukan</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ID"/>
                        </a:p>
                      </a:txBody>
                      <a:tcPr/>
                    </a:tc>
                    <a:tc gridSpan="2">
                      <a:txBody>
                        <a:bodyPr/>
                        <a:lstStyle/>
                        <a:p>
                          <a:pPr algn="ctr">
                            <a:lnSpc>
                              <a:spcPct val="150000"/>
                            </a:lnSpc>
                            <a:spcAft>
                              <a:spcPts val="800"/>
                            </a:spcAft>
                          </a:pPr>
                          <a:r>
                            <a:rPr lang="en-ID" sz="1800">
                              <a:effectLst/>
                              <a:latin typeface="Times New Roman" panose="02020603050405020304" pitchFamily="18" charset="0"/>
                              <a:cs typeface="Times New Roman" panose="02020603050405020304" pitchFamily="18" charset="0"/>
                            </a:rPr>
                            <a:t>Dapat dihitung</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ID"/>
                        </a:p>
                      </a:txBody>
                      <a:tcPr/>
                    </a:tc>
                    <a:extLst>
                      <a:ext uri="{0D108BD9-81ED-4DB2-BD59-A6C34878D82A}">
                        <a16:rowId xmlns:a16="http://schemas.microsoft.com/office/drawing/2014/main" val="1018499795"/>
                      </a:ext>
                    </a:extLst>
                  </a:tr>
                  <a:tr h="1692398">
                    <a:tc vMerge="1">
                      <a:txBody>
                        <a:bodyPr/>
                        <a:lstStyle/>
                        <a:p>
                          <a:endParaRPr lang="en-ID"/>
                        </a:p>
                      </a:txBody>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100778" t="-23656" r="-301556" b="-99642"/>
                          </a:stretch>
                        </a:blip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200000" t="-23656" r="-200388" b="-99642"/>
                          </a:stretch>
                        </a:blip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301167" t="-23656" r="-101167" b="-99642"/>
                          </a:stretch>
                        </a:blip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399612" t="-23656" r="-775" b="-99642"/>
                          </a:stretch>
                        </a:blipFill>
                      </a:tcPr>
                    </a:tc>
                    <a:extLst>
                      <a:ext uri="{0D108BD9-81ED-4DB2-BD59-A6C34878D82A}">
                        <a16:rowId xmlns:a16="http://schemas.microsoft.com/office/drawing/2014/main" val="199949952"/>
                      </a:ext>
                    </a:extLst>
                  </a:tr>
                  <a:tr h="395834">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Rasio</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7569946"/>
                      </a:ext>
                    </a:extLst>
                  </a:tr>
                  <a:tr h="395834">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Interval</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681504"/>
                      </a:ext>
                    </a:extLst>
                  </a:tr>
                  <a:tr h="395834">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Ordinal</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2535732"/>
                      </a:ext>
                    </a:extLst>
                  </a:tr>
                  <a:tr h="395834">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Nominal</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a:effectLst/>
                              <a:latin typeface="Times New Roman" panose="02020603050405020304" pitchFamily="18" charset="0"/>
                              <a:cs typeface="Times New Roman" panose="02020603050405020304" pitchFamily="18" charset="0"/>
                            </a:rPr>
                            <a:t>-</a:t>
                          </a:r>
                          <a:endParaRPr lang="en-ID"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50000"/>
                            </a:lnSpc>
                            <a:spcAft>
                              <a:spcPts val="800"/>
                            </a:spcAft>
                          </a:pPr>
                          <a:r>
                            <a:rPr lang="en-ID" sz="1800" dirty="0">
                              <a:effectLst/>
                              <a:latin typeface="Times New Roman" panose="02020603050405020304" pitchFamily="18" charset="0"/>
                              <a:cs typeface="Times New Roman" panose="02020603050405020304" pitchFamily="18" charset="0"/>
                            </a:rPr>
                            <a:t>-</a:t>
                          </a:r>
                          <a:endParaRPr lang="en-ID"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5987539"/>
                      </a:ext>
                    </a:extLst>
                  </a:tr>
                </a:tbl>
              </a:graphicData>
            </a:graphic>
          </p:graphicFrame>
        </mc:Fallback>
      </mc:AlternateContent>
      <p:sp>
        <p:nvSpPr>
          <p:cNvPr id="3" name="Rectangle 1">
            <a:extLst>
              <a:ext uri="{FF2B5EF4-FFF2-40B4-BE49-F238E27FC236}">
                <a16:creationId xmlns:a16="http://schemas.microsoft.com/office/drawing/2014/main" id="{75716BB4-5CCB-4119-9E2F-396A418079B3}"/>
              </a:ext>
            </a:extLst>
          </p:cNvPr>
          <p:cNvSpPr>
            <a:spLocks noChangeArrowheads="1"/>
          </p:cNvSpPr>
          <p:nvPr/>
        </p:nvSpPr>
        <p:spPr bwMode="auto">
          <a:xfrm>
            <a:off x="2627784" y="734184"/>
            <a:ext cx="424847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id-ID" altLang="en-US" sz="1600" b="1" i="0" u="none" strike="noStrike" cap="none" normalizeH="0" baseline="0" dirty="0" bmk="_Toc62197916">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Matrik Sifat-Sifat Skala Pengukuran Data</a:t>
            </a:r>
            <a:endParaRPr kumimoji="0" lang="id-ID" altLang="en-US" sz="1000" b="1" i="0" u="none" strike="noStrike" cap="none" normalizeH="0" baseline="0" dirty="0">
              <a:ln>
                <a:noFill/>
              </a:ln>
              <a:solidFill>
                <a:schemeClr val="tx1"/>
              </a:solidFill>
              <a:effectLst/>
            </a:endParaRPr>
          </a:p>
        </p:txBody>
      </p:sp>
      <p:sp>
        <p:nvSpPr>
          <p:cNvPr id="5" name="TextBox 4">
            <a:extLst>
              <a:ext uri="{FF2B5EF4-FFF2-40B4-BE49-F238E27FC236}">
                <a16:creationId xmlns:a16="http://schemas.microsoft.com/office/drawing/2014/main" id="{7B826BDE-548C-40E1-9098-5C95050771AA}"/>
              </a:ext>
            </a:extLst>
          </p:cNvPr>
          <p:cNvSpPr txBox="1"/>
          <p:nvPr/>
        </p:nvSpPr>
        <p:spPr>
          <a:xfrm>
            <a:off x="611560" y="5007510"/>
            <a:ext cx="4572000" cy="338554"/>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id-ID" altLang="en-US" sz="1600" b="0" i="1"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Sumber</a:t>
            </a:r>
            <a:r>
              <a:rPr kumimoji="0" lang="id-ID" altLang="en-US" sz="16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Harlan (2004)</a:t>
            </a:r>
            <a:endParaRPr kumimoji="0" lang="id-ID" altLang="en-US" sz="2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92384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285EE4E-8002-44D5-9C18-78B20970A0A6}"/>
              </a:ext>
            </a:extLst>
          </p:cNvPr>
          <p:cNvSpPr/>
          <p:nvPr/>
        </p:nvSpPr>
        <p:spPr>
          <a:xfrm>
            <a:off x="447969" y="4465183"/>
            <a:ext cx="8229600" cy="792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D" dirty="0" err="1">
                <a:latin typeface="Times New Roman" panose="02020603050405020304" pitchFamily="18" charset="0"/>
                <a:ea typeface="Calibri" panose="020F0502020204030204" pitchFamily="34" charset="0"/>
              </a:rPr>
              <a:t>A</a:t>
            </a:r>
            <a:r>
              <a:rPr lang="en-ID" sz="1800" dirty="0" err="1">
                <a:effectLst/>
                <a:latin typeface="Times New Roman" panose="02020603050405020304" pitchFamily="18" charset="0"/>
                <a:ea typeface="Calibri" panose="020F0502020204030204" pitchFamily="34" charset="0"/>
              </a:rPr>
              <a:t>nalisis</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multivariat</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merupakan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teknik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statistika</a:t>
            </a:r>
            <a:r>
              <a:rPr lang="en-ID" sz="1800" dirty="0">
                <a:effectLst/>
                <a:latin typeface="Times New Roman" panose="02020603050405020304" pitchFamily="18" charset="0"/>
                <a:ea typeface="Calibri" panose="020F0502020204030204" pitchFamily="34" charset="0"/>
              </a:rPr>
              <a:t> yang di mana </a:t>
            </a:r>
            <a:r>
              <a:rPr lang="en-ID" sz="1800" dirty="0" err="1">
                <a:effectLst/>
                <a:latin typeface="Times New Roman" panose="02020603050405020304" pitchFamily="18" charset="0"/>
                <a:ea typeface="Calibri" panose="020F0502020204030204" pitchFamily="34" charset="0"/>
              </a:rPr>
              <a:t>secara</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simultan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menganalisis</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banyak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pengukuran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terhadap</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individu</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atau</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objek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dalam</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sebuah</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penelitian</a:t>
            </a:r>
            <a:r>
              <a:rPr lang="en-ID" sz="1800" dirty="0">
                <a:effectLst/>
                <a:latin typeface="Times New Roman" panose="02020603050405020304" pitchFamily="18" charset="0"/>
                <a:ea typeface="Calibri" panose="020F0502020204030204" pitchFamily="34" charset="0"/>
              </a:rPr>
              <a:t> (Hair </a:t>
            </a:r>
            <a:r>
              <a:rPr lang="en-ID" sz="1800" dirty="0" err="1">
                <a:effectLst/>
                <a:latin typeface="Times New Roman" panose="02020603050405020304" pitchFamily="18" charset="0"/>
                <a:ea typeface="Calibri" panose="020F0502020204030204" pitchFamily="34" charset="0"/>
              </a:rPr>
              <a:t>dkk</a:t>
            </a:r>
            <a:r>
              <a:rPr lang="en-ID" sz="1800" dirty="0">
                <a:effectLst/>
                <a:latin typeface="Times New Roman" panose="02020603050405020304" pitchFamily="18" charset="0"/>
                <a:ea typeface="Calibri" panose="020F0502020204030204" pitchFamily="34" charset="0"/>
              </a:rPr>
              <a:t>, 2019)</a:t>
            </a:r>
            <a:endParaRPr lang="en-ID" dirty="0"/>
          </a:p>
        </p:txBody>
      </p:sp>
      <p:graphicFrame>
        <p:nvGraphicFramePr>
          <p:cNvPr id="5" name="Diagram 4">
            <a:extLst>
              <a:ext uri="{FF2B5EF4-FFF2-40B4-BE49-F238E27FC236}">
                <a16:creationId xmlns:a16="http://schemas.microsoft.com/office/drawing/2014/main" id="{1BD6AFA0-3C90-4687-92A7-CFAE9901EC34}"/>
              </a:ext>
            </a:extLst>
          </p:cNvPr>
          <p:cNvGraphicFramePr/>
          <p:nvPr>
            <p:extLst>
              <p:ext uri="{D42A27DB-BD31-4B8C-83A1-F6EECF244321}">
                <p14:modId xmlns:p14="http://schemas.microsoft.com/office/powerpoint/2010/main" val="3908498530"/>
              </p:ext>
            </p:extLst>
          </p:nvPr>
        </p:nvGraphicFramePr>
        <p:xfrm>
          <a:off x="1524000" y="121196"/>
          <a:ext cx="6360368"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03B8A81E-8A55-4838-B3C2-37D95F2519EF}"/>
              </a:ext>
            </a:extLst>
          </p:cNvPr>
          <p:cNvSpPr txBox="1"/>
          <p:nvPr/>
        </p:nvSpPr>
        <p:spPr>
          <a:xfrm>
            <a:off x="4572000" y="1057300"/>
            <a:ext cx="2808312" cy="338554"/>
          </a:xfrm>
          <a:prstGeom prst="rect">
            <a:avLst/>
          </a:prstGeom>
          <a:noFill/>
        </p:spPr>
        <p:txBody>
          <a:bodyPr wrap="square" rtlCol="0">
            <a:spAutoFit/>
          </a:bodyPr>
          <a:lstStyle/>
          <a:p>
            <a:r>
              <a:rPr lang="en-US" sz="1600" dirty="0" err="1"/>
              <a:t>Jumlah</a:t>
            </a:r>
            <a:r>
              <a:rPr lang="en-US" sz="1600" dirty="0"/>
              <a:t> </a:t>
            </a:r>
            <a:r>
              <a:rPr lang="en-US" sz="1600" dirty="0" err="1"/>
              <a:t>variabel</a:t>
            </a:r>
            <a:r>
              <a:rPr lang="en-US" sz="1600" dirty="0"/>
              <a:t> yang </a:t>
            </a:r>
            <a:r>
              <a:rPr lang="en-US" sz="1600" dirty="0" err="1"/>
              <a:t>dianalisis</a:t>
            </a:r>
            <a:endParaRPr lang="en-ID" sz="1600" dirty="0"/>
          </a:p>
        </p:txBody>
      </p:sp>
      <p:sp>
        <p:nvSpPr>
          <p:cNvPr id="7" name="TextBox 6">
            <a:extLst>
              <a:ext uri="{FF2B5EF4-FFF2-40B4-BE49-F238E27FC236}">
                <a16:creationId xmlns:a16="http://schemas.microsoft.com/office/drawing/2014/main" id="{FBF1F240-B6E6-45C1-80F0-2EA33C964DDC}"/>
              </a:ext>
            </a:extLst>
          </p:cNvPr>
          <p:cNvSpPr txBox="1"/>
          <p:nvPr/>
        </p:nvSpPr>
        <p:spPr>
          <a:xfrm>
            <a:off x="611560" y="3865612"/>
            <a:ext cx="2304256" cy="307777"/>
          </a:xfrm>
          <a:prstGeom prst="rect">
            <a:avLst/>
          </a:prstGeom>
          <a:noFill/>
        </p:spPr>
        <p:txBody>
          <a:bodyPr wrap="square" rtlCol="0">
            <a:spAutoFit/>
          </a:bodyPr>
          <a:lstStyle/>
          <a:p>
            <a:r>
              <a:rPr lang="en-US" sz="1400" dirty="0" err="1"/>
              <a:t>Sumber</a:t>
            </a:r>
            <a:r>
              <a:rPr lang="en-US" sz="1400" dirty="0"/>
              <a:t>: </a:t>
            </a:r>
            <a:r>
              <a:rPr lang="en-US" sz="1400" dirty="0" err="1"/>
              <a:t>Cleff</a:t>
            </a:r>
            <a:r>
              <a:rPr lang="en-US" sz="1400" dirty="0"/>
              <a:t>, 2019</a:t>
            </a:r>
            <a:endParaRPr lang="en-ID"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082E15-CD47-4C34-83F8-6E859299142F}"/>
              </a:ext>
            </a:extLst>
          </p:cNvPr>
          <p:cNvSpPr>
            <a:spLocks noGrp="1"/>
          </p:cNvSpPr>
          <p:nvPr>
            <p:ph type="body" idx="1"/>
          </p:nvPr>
        </p:nvSpPr>
        <p:spPr/>
        <p:txBody>
          <a:bodyPr/>
          <a:lstStyle/>
          <a:p>
            <a:pPr algn="ctr"/>
            <a:r>
              <a:rPr lang="en-US" dirty="0"/>
              <a:t>Cross-Sectional</a:t>
            </a:r>
            <a:endParaRPr lang="en-ID" dirty="0"/>
          </a:p>
        </p:txBody>
      </p:sp>
      <p:sp>
        <p:nvSpPr>
          <p:cNvPr id="4" name="Content Placeholder 3">
            <a:extLst>
              <a:ext uri="{FF2B5EF4-FFF2-40B4-BE49-F238E27FC236}">
                <a16:creationId xmlns:a16="http://schemas.microsoft.com/office/drawing/2014/main" id="{800EB794-7B63-4507-AAEE-83FA6FDDE537}"/>
              </a:ext>
            </a:extLst>
          </p:cNvPr>
          <p:cNvSpPr>
            <a:spLocks noGrp="1"/>
          </p:cNvSpPr>
          <p:nvPr>
            <p:ph sz="half" idx="2"/>
          </p:nvPr>
        </p:nvSpPr>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ID" sz="2000" dirty="0">
                <a:effectLst/>
                <a:latin typeface="Times New Roman" panose="02020603050405020304" pitchFamily="18" charset="0"/>
                <a:ea typeface="Calibri" panose="020F0502020204030204" pitchFamily="34" charset="0"/>
                <a:cs typeface="Arial" panose="020B0604020202020204" pitchFamily="34" charset="0"/>
              </a:rPr>
              <a:t>Data yang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dikumpulkan</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waktu</a:t>
            </a:r>
            <a:r>
              <a:rPr lang="en-ID" sz="2000" dirty="0">
                <a:effectLst/>
                <a:latin typeface="Times New Roman" panose="02020603050405020304" pitchFamily="18" charset="0"/>
                <a:ea typeface="Calibri" panose="020F0502020204030204" pitchFamily="34" charset="0"/>
                <a:cs typeface="Arial" panose="020B0604020202020204" pitchFamily="34" charset="0"/>
              </a:rPr>
              <a:t> yang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sama</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p>
          <a:p>
            <a:pPr marL="0" indent="0">
              <a:buNone/>
            </a:pPr>
            <a:endParaRPr lang="en-ID" sz="2000" dirty="0">
              <a:latin typeface="Times New Roman" panose="02020603050405020304" pitchFamily="18" charset="0"/>
              <a:cs typeface="Arial" panose="020B0604020202020204" pitchFamily="34" charset="0"/>
            </a:endParaRPr>
          </a:p>
          <a:p>
            <a:pPr marL="0" indent="0">
              <a:buNone/>
            </a:pPr>
            <a:r>
              <a:rPr lang="en-ID" sz="2000" dirty="0">
                <a:effectLst/>
                <a:latin typeface="Times New Roman" panose="02020603050405020304" pitchFamily="18" charset="0"/>
                <a:ea typeface="Calibri" panose="020F0502020204030204" pitchFamily="34" charset="0"/>
                <a:cs typeface="Arial" panose="020B0604020202020204" pitchFamily="34" charset="0"/>
              </a:rPr>
              <a:t>Data </a:t>
            </a:r>
            <a:r>
              <a:rPr lang="en-ID" sz="2000" i="1" dirty="0">
                <a:effectLst/>
                <a:latin typeface="Times New Roman" panose="02020603050405020304" pitchFamily="18" charset="0"/>
                <a:ea typeface="Calibri" panose="020F0502020204030204" pitchFamily="34" charset="0"/>
                <a:cs typeface="Arial" panose="020B0604020202020204" pitchFamily="34" charset="0"/>
              </a:rPr>
              <a:t>cross-sectional</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contohnya</a:t>
            </a:r>
            <a:r>
              <a:rPr lang="en-ID" sz="2000" dirty="0">
                <a:effectLst/>
                <a:latin typeface="Times New Roman" panose="02020603050405020304" pitchFamily="18" charset="0"/>
                <a:ea typeface="Calibri" panose="020F0502020204030204" pitchFamily="34" charset="0"/>
                <a:cs typeface="Arial" panose="020B0604020202020204" pitchFamily="34" charset="0"/>
              </a:rPr>
              <a:t> data pada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tahun</a:t>
            </a:r>
            <a:r>
              <a:rPr lang="en-ID" sz="2000" dirty="0">
                <a:effectLst/>
                <a:latin typeface="Times New Roman" panose="02020603050405020304" pitchFamily="18" charset="0"/>
                <a:ea typeface="Calibri" panose="020F0502020204030204" pitchFamily="34" charset="0"/>
                <a:cs typeface="Arial" panose="020B0604020202020204" pitchFamily="34" charset="0"/>
              </a:rPr>
              <a:t> yang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sama</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menggambarkan</a:t>
            </a:r>
            <a:r>
              <a:rPr lang="en-ID" sz="2000" dirty="0">
                <a:effectLst/>
                <a:latin typeface="Times New Roman" panose="02020603050405020304" pitchFamily="18" charset="0"/>
                <a:ea typeface="Calibri" panose="020F0502020204030204" pitchFamily="34" charset="0"/>
                <a:cs typeface="Arial" panose="020B0604020202020204" pitchFamily="34" charset="0"/>
              </a:rPr>
              <a:t> lima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2000" dirty="0">
                <a:effectLst/>
                <a:latin typeface="Times New Roman" panose="02020603050405020304" pitchFamily="18" charset="0"/>
                <a:ea typeface="Calibri" panose="020F0502020204030204" pitchFamily="34" charset="0"/>
                <a:cs typeface="Arial" panose="020B0604020202020204" pitchFamily="34" charset="0"/>
              </a:rPr>
              <a:t> 60 negara WTO (</a:t>
            </a:r>
            <a:r>
              <a:rPr lang="en-ID" sz="2000" i="1" dirty="0">
                <a:effectLst/>
                <a:latin typeface="Times New Roman" panose="02020603050405020304" pitchFamily="18" charset="0"/>
                <a:ea typeface="Calibri" panose="020F0502020204030204" pitchFamily="34" charset="0"/>
                <a:cs typeface="Arial" panose="020B0604020202020204" pitchFamily="34" charset="0"/>
              </a:rPr>
              <a:t>World Trade Organization</a:t>
            </a:r>
            <a:r>
              <a:rPr lang="en-ID" sz="2000" dirty="0">
                <a:effectLst/>
                <a:latin typeface="Times New Roman" panose="02020603050405020304" pitchFamily="18" charset="0"/>
                <a:ea typeface="Calibri" panose="020F0502020204030204" pitchFamily="34" charset="0"/>
                <a:cs typeface="Arial" panose="020B0604020202020204" pitchFamily="34" charset="0"/>
              </a:rPr>
              <a:t>).</a:t>
            </a:r>
            <a:endParaRPr lang="en-ID" sz="2000" dirty="0"/>
          </a:p>
        </p:txBody>
      </p:sp>
      <p:sp>
        <p:nvSpPr>
          <p:cNvPr id="5" name="Text Placeholder 4">
            <a:extLst>
              <a:ext uri="{FF2B5EF4-FFF2-40B4-BE49-F238E27FC236}">
                <a16:creationId xmlns:a16="http://schemas.microsoft.com/office/drawing/2014/main" id="{C7E7AF89-AFA7-47E2-A2AF-52EC0FFE79F6}"/>
              </a:ext>
            </a:extLst>
          </p:cNvPr>
          <p:cNvSpPr>
            <a:spLocks noGrp="1"/>
          </p:cNvSpPr>
          <p:nvPr>
            <p:ph type="body" sz="quarter" idx="3"/>
          </p:nvPr>
        </p:nvSpPr>
        <p:spPr/>
        <p:txBody>
          <a:bodyPr/>
          <a:lstStyle/>
          <a:p>
            <a:pPr algn="ctr"/>
            <a:r>
              <a:rPr lang="en-US" dirty="0"/>
              <a:t>Time Series</a:t>
            </a:r>
            <a:endParaRPr lang="en-ID" dirty="0"/>
          </a:p>
        </p:txBody>
      </p:sp>
      <p:sp>
        <p:nvSpPr>
          <p:cNvPr id="6" name="Content Placeholder 5">
            <a:extLst>
              <a:ext uri="{FF2B5EF4-FFF2-40B4-BE49-F238E27FC236}">
                <a16:creationId xmlns:a16="http://schemas.microsoft.com/office/drawing/2014/main" id="{96B38153-C5F1-401F-84A6-6411DD63879E}"/>
              </a:ext>
            </a:extLst>
          </p:cNvPr>
          <p:cNvSpPr>
            <a:spLocks noGrp="1"/>
          </p:cNvSpPr>
          <p:nvPr>
            <p:ph sz="quarter" idx="4"/>
          </p:nvPr>
        </p:nvSpPr>
        <p:spPr/>
        <p:style>
          <a:lnRef idx="2">
            <a:schemeClr val="accent2"/>
          </a:lnRef>
          <a:fillRef idx="1">
            <a:schemeClr val="lt1"/>
          </a:fillRef>
          <a:effectRef idx="0">
            <a:schemeClr val="accent2"/>
          </a:effectRef>
          <a:fontRef idx="minor">
            <a:schemeClr val="dk1"/>
          </a:fontRef>
        </p:style>
        <p:txBody>
          <a:bodyPr>
            <a:normAutofit/>
          </a:bodyPr>
          <a:lstStyle/>
          <a:p>
            <a:pPr marL="0" indent="0">
              <a:buNone/>
            </a:pPr>
            <a:r>
              <a:rPr lang="en-ID" sz="2000" dirty="0">
                <a:latin typeface="Times New Roman" panose="02020603050405020304" pitchFamily="18" charset="0"/>
                <a:ea typeface="Calibri" panose="020F0502020204030204" pitchFamily="34" charset="0"/>
                <a:cs typeface="Arial" panose="020B0604020202020204" pitchFamily="34" charset="0"/>
              </a:rPr>
              <a:t>D</a:t>
            </a:r>
            <a:r>
              <a:rPr lang="en-ID" sz="2000" dirty="0">
                <a:effectLst/>
                <a:latin typeface="Times New Roman" panose="02020603050405020304" pitchFamily="18" charset="0"/>
                <a:ea typeface="Calibri" panose="020F0502020204030204" pitchFamily="34" charset="0"/>
                <a:cs typeface="Arial" panose="020B0604020202020204" pitchFamily="34" charset="0"/>
              </a:rPr>
              <a:t>ata yang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dikumpulkan</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selama</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beberapa</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periode</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waktu</a:t>
            </a:r>
            <a:r>
              <a:rPr lang="en-ID" sz="2000" dirty="0">
                <a:effectLst/>
                <a:latin typeface="Times New Roman" panose="02020603050405020304" pitchFamily="18" charset="0"/>
                <a:ea typeface="Calibri" panose="020F0502020204030204" pitchFamily="34" charset="0"/>
                <a:cs typeface="Arial" panose="020B0604020202020204" pitchFamily="34" charset="0"/>
              </a:rPr>
              <a:t>.</a:t>
            </a:r>
          </a:p>
          <a:p>
            <a:pPr marL="0" indent="0">
              <a:buNone/>
            </a:pPr>
            <a:endParaRPr lang="en-ID" sz="2000" dirty="0">
              <a:latin typeface="Times New Roman" panose="02020603050405020304" pitchFamily="18" charset="0"/>
              <a:cs typeface="Arial" panose="020B0604020202020204" pitchFamily="34" charset="0"/>
            </a:endParaRPr>
          </a:p>
          <a:p>
            <a:pPr marL="0" indent="0">
              <a:buNone/>
            </a:pPr>
            <a:r>
              <a:rPr lang="en-ID" sz="2000" dirty="0">
                <a:effectLst/>
                <a:latin typeface="Times New Roman" panose="02020603050405020304" pitchFamily="18" charset="0"/>
                <a:ea typeface="Calibri" panose="020F0502020204030204" pitchFamily="34" charset="0"/>
                <a:cs typeface="Arial" panose="020B0604020202020204" pitchFamily="34" charset="0"/>
              </a:rPr>
              <a:t>Data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deret</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waktu</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i="1" dirty="0">
                <a:effectLst/>
                <a:latin typeface="Times New Roman" panose="02020603050405020304" pitchFamily="18" charset="0"/>
                <a:ea typeface="Calibri" panose="020F0502020204030204" pitchFamily="34" charset="0"/>
                <a:cs typeface="Arial" panose="020B0604020202020204" pitchFamily="34" charset="0"/>
              </a:rPr>
              <a:t>time series</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digambarkan</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melalui</a:t>
            </a:r>
            <a:r>
              <a:rPr lang="en-ID" sz="2000" dirty="0">
                <a:effectLst/>
                <a:latin typeface="Times New Roman" panose="02020603050405020304" pitchFamily="18" charset="0"/>
                <a:ea typeface="Calibri" panose="020F0502020204030204" pitchFamily="34" charset="0"/>
                <a:cs typeface="Arial" panose="020B0604020202020204" pitchFamily="34" charset="0"/>
              </a:rPr>
              <a:t> data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harga</a:t>
            </a:r>
            <a:r>
              <a:rPr lang="en-ID" sz="2000" dirty="0">
                <a:effectLst/>
                <a:latin typeface="Times New Roman" panose="02020603050405020304" pitchFamily="18" charset="0"/>
                <a:ea typeface="Calibri" panose="020F0502020204030204" pitchFamily="34" charset="0"/>
                <a:cs typeface="Arial" panose="020B0604020202020204" pitchFamily="34" charset="0"/>
              </a:rPr>
              <a:t> rata-rata BBM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tahun</a:t>
            </a:r>
            <a:r>
              <a:rPr lang="en-ID" sz="2000" dirty="0">
                <a:effectLst/>
                <a:latin typeface="Times New Roman" panose="02020603050405020304" pitchFamily="18" charset="0"/>
                <a:ea typeface="Calibri" panose="020F0502020204030204" pitchFamily="34" charset="0"/>
                <a:cs typeface="Arial" panose="020B0604020202020204" pitchFamily="34" charset="0"/>
              </a:rPr>
              <a:t> 2007–2012</a:t>
            </a:r>
            <a:endParaRPr lang="en-ID" sz="2000" dirty="0"/>
          </a:p>
        </p:txBody>
      </p:sp>
      <p:sp>
        <p:nvSpPr>
          <p:cNvPr id="7" name="Rectangle: Rounded Corners 6">
            <a:extLst>
              <a:ext uri="{FF2B5EF4-FFF2-40B4-BE49-F238E27FC236}">
                <a16:creationId xmlns:a16="http://schemas.microsoft.com/office/drawing/2014/main" id="{2C74C7B7-1C4D-4783-BEC4-20A6B66471CC}"/>
              </a:ext>
            </a:extLst>
          </p:cNvPr>
          <p:cNvSpPr/>
          <p:nvPr/>
        </p:nvSpPr>
        <p:spPr>
          <a:xfrm>
            <a:off x="2067136" y="583650"/>
            <a:ext cx="5009728" cy="533135"/>
          </a:xfrm>
          <a:prstGeom prst="roundRect">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sz="2000" b="1" i="1" dirty="0">
                <a:solidFill>
                  <a:schemeClr val="bg1"/>
                </a:solidFill>
                <a:effectLst/>
                <a:latin typeface="Times New Roman" panose="02020603050405020304" pitchFamily="18" charset="0"/>
              </a:rPr>
              <a:t>Data Cross-Sectional</a:t>
            </a:r>
            <a:r>
              <a:rPr lang="en-ID" sz="2000" b="1" i="0" dirty="0">
                <a:solidFill>
                  <a:schemeClr val="bg1"/>
                </a:solidFill>
                <a:effectLst/>
                <a:latin typeface="Times New Roman" panose="02020603050405020304" pitchFamily="18" charset="0"/>
              </a:rPr>
              <a:t> dan </a:t>
            </a:r>
            <a:r>
              <a:rPr lang="en-ID" sz="2000" b="1" i="1" dirty="0">
                <a:solidFill>
                  <a:schemeClr val="bg1"/>
                </a:solidFill>
                <a:effectLst/>
                <a:latin typeface="Times New Roman" panose="02020603050405020304" pitchFamily="18" charset="0"/>
              </a:rPr>
              <a:t>Time Series</a:t>
            </a:r>
            <a:r>
              <a:rPr lang="en-ID" sz="2000" b="1" i="0" dirty="0">
                <a:solidFill>
                  <a:schemeClr val="bg1"/>
                </a:solidFill>
                <a:effectLst/>
                <a:latin typeface="Times New Roman" panose="02020603050405020304" pitchFamily="18" charset="0"/>
              </a:rPr>
              <a:t> </a:t>
            </a:r>
            <a:endParaRPr lang="en-ID" sz="2000" dirty="0">
              <a:solidFill>
                <a:schemeClr val="bg1"/>
              </a:solidFill>
            </a:endParaRPr>
          </a:p>
        </p:txBody>
      </p:sp>
    </p:spTree>
    <p:extLst>
      <p:ext uri="{BB962C8B-B14F-4D97-AF65-F5344CB8AC3E}">
        <p14:creationId xmlns:p14="http://schemas.microsoft.com/office/powerpoint/2010/main" val="3236994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26CB731-6877-4A33-89AC-23594A1823E1}"/>
              </a:ext>
            </a:extLst>
          </p:cNvPr>
          <p:cNvSpPr txBox="1"/>
          <p:nvPr/>
        </p:nvSpPr>
        <p:spPr>
          <a:xfrm>
            <a:off x="5796136" y="-166836"/>
            <a:ext cx="4572000" cy="599331"/>
          </a:xfrm>
          <a:prstGeom prst="rect">
            <a:avLst/>
          </a:prstGeom>
          <a:noFill/>
        </p:spPr>
        <p:txBody>
          <a:bodyPr wrap="square">
            <a:spAutoFit/>
          </a:bodyPr>
          <a:lstStyle/>
          <a:p>
            <a:pPr lvl="1">
              <a:lnSpc>
                <a:spcPct val="150000"/>
              </a:lnSpc>
            </a:pPr>
            <a:r>
              <a:rPr lang="en-ID" sz="2400" b="1" i="0" dirty="0">
                <a:solidFill>
                  <a:srgbClr val="000000"/>
                </a:solidFill>
                <a:effectLst/>
                <a:latin typeface="Times New Roman" panose="02020603050405020304" pitchFamily="18" charset="0"/>
              </a:rPr>
              <a:t>DATA YANG BAIK</a:t>
            </a:r>
            <a:endParaRPr lang="en-ID" sz="2800" b="1" i="1" dirty="0">
              <a:solidFill>
                <a:srgbClr val="000000"/>
              </a:solidFill>
              <a:effectLst/>
              <a:latin typeface="Courier New" panose="02070309020205020404" pitchFamily="49" charset="0"/>
            </a:endParaRPr>
          </a:p>
        </p:txBody>
      </p:sp>
      <p:sp>
        <p:nvSpPr>
          <p:cNvPr id="7" name="TextBox 6">
            <a:extLst>
              <a:ext uri="{FF2B5EF4-FFF2-40B4-BE49-F238E27FC236}">
                <a16:creationId xmlns:a16="http://schemas.microsoft.com/office/drawing/2014/main" id="{D058831D-20CD-49D1-8008-086C091AFFBD}"/>
              </a:ext>
            </a:extLst>
          </p:cNvPr>
          <p:cNvSpPr txBox="1"/>
          <p:nvPr/>
        </p:nvSpPr>
        <p:spPr>
          <a:xfrm>
            <a:off x="539552" y="1057300"/>
            <a:ext cx="7920880" cy="3982309"/>
          </a:xfrm>
          <a:prstGeom prst="rect">
            <a:avLst/>
          </a:prstGeom>
          <a:noFill/>
        </p:spPr>
        <p:txBody>
          <a:bodyPr wrap="square">
            <a:spAutoFit/>
          </a:bodyPr>
          <a:lstStyle/>
          <a:p>
            <a:pPr marL="180340" algn="just">
              <a:lnSpc>
                <a:spcPct val="150000"/>
              </a:lnSpc>
            </a:pPr>
            <a:r>
              <a:rPr lang="en-ID" sz="2000" dirty="0" err="1">
                <a:effectLst/>
                <a:latin typeface="Times New Roman" panose="02020603050405020304" pitchFamily="18" charset="0"/>
                <a:ea typeface="Calibri" panose="020F0502020204030204" pitchFamily="34" charset="0"/>
                <a:cs typeface="Arial" panose="020B0604020202020204" pitchFamily="34" charset="0"/>
              </a:rPr>
              <a:t>Sebelum</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menerapkan</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teknik</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multivariat</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apapun</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memeriksa</a:t>
            </a:r>
            <a:r>
              <a:rPr lang="en-ID" sz="2000" dirty="0">
                <a:effectLst/>
                <a:latin typeface="Times New Roman" panose="02020603050405020304" pitchFamily="18" charset="0"/>
                <a:ea typeface="Calibri" panose="020F0502020204030204" pitchFamily="34" charset="0"/>
                <a:cs typeface="Arial" panose="020B0604020202020204" pitchFamily="34" charset="0"/>
              </a:rPr>
              <a:t> data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akan</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membantu</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memperoleh</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wawasan</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kritis</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tentang</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karakteristik</a:t>
            </a:r>
            <a:r>
              <a:rPr lang="en-ID" sz="2000" dirty="0">
                <a:effectLst/>
                <a:latin typeface="Times New Roman" panose="02020603050405020304" pitchFamily="18" charset="0"/>
                <a:ea typeface="Calibri" panose="020F0502020204030204" pitchFamily="34" charset="0"/>
                <a:cs typeface="Arial" panose="020B0604020202020204" pitchFamily="34" charset="0"/>
              </a:rPr>
              <a:t> data yang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digunakan</a:t>
            </a:r>
            <a:r>
              <a:rPr lang="en-ID" sz="2000" dirty="0">
                <a:effectLst/>
                <a:latin typeface="Times New Roman" panose="02020603050405020304" pitchFamily="18" charset="0"/>
                <a:ea typeface="Calibri" panose="020F0502020204030204" pitchFamily="34" charset="0"/>
                <a:cs typeface="Arial" panose="020B0604020202020204" pitchFamily="34" charset="0"/>
              </a:rPr>
              <a:t>.</a:t>
            </a:r>
          </a:p>
          <a:p>
            <a:pPr marL="180340" algn="just">
              <a:lnSpc>
                <a:spcPct val="150000"/>
              </a:lnSpc>
            </a:pPr>
            <a:endParaRPr lang="en-ID"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pP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Peneliti</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mendapatkan</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pemahaman</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dasar</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tentang</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data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serta</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hubungan</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antarvariabel</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Teknik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multivariat</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menuntut</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memahami</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menafsirkan</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menghasilkan</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berdasarkan</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hubungan</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lebih</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dirty="0" err="1">
                <a:effectLst/>
                <a:latin typeface="Times New Roman" panose="02020603050405020304" pitchFamily="18" charset="0"/>
                <a:ea typeface="Calibri" panose="020F0502020204030204" pitchFamily="34" charset="0"/>
                <a:cs typeface="Times New Roman" panose="02020603050405020304" pitchFamily="18" charset="0"/>
              </a:rPr>
              <a:t>kompleks</a:t>
            </a:r>
            <a:r>
              <a:rPr lang="en-ID"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D" sz="16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lphaLcPeriod"/>
            </a:pPr>
            <a:r>
              <a:rPr lang="en-ID" sz="1800" dirty="0" err="1">
                <a:effectLst/>
                <a:latin typeface="Times New Roman" panose="02020603050405020304" pitchFamily="18" charset="0"/>
                <a:ea typeface="Times New Roman" panose="02020603050405020304" pitchFamily="18" charset="0"/>
              </a:rPr>
              <a:t>Peneliti</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memastikan</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bahwa</a:t>
            </a:r>
            <a:r>
              <a:rPr lang="en-ID" sz="1800" dirty="0">
                <a:effectLst/>
                <a:latin typeface="Times New Roman" panose="02020603050405020304" pitchFamily="18" charset="0"/>
                <a:ea typeface="Times New Roman" panose="02020603050405020304" pitchFamily="18" charset="0"/>
              </a:rPr>
              <a:t> data yang </a:t>
            </a:r>
            <a:r>
              <a:rPr lang="en-ID" sz="1800" dirty="0" err="1">
                <a:effectLst/>
                <a:latin typeface="Times New Roman" panose="02020603050405020304" pitchFamily="18" charset="0"/>
                <a:ea typeface="Times New Roman" panose="02020603050405020304" pitchFamily="18" charset="0"/>
              </a:rPr>
              <a:t>mendasari</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analisis</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memenuhi</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semua</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persyaratan</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untuk</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analisis</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multivariat</a:t>
            </a:r>
            <a:r>
              <a:rPr lang="en-ID" sz="1800" dirty="0">
                <a:effectLst/>
                <a:latin typeface="Times New Roman" panose="02020603050405020304" pitchFamily="18" charset="0"/>
                <a:ea typeface="Times New Roman" panose="02020603050405020304" pitchFamily="18" charset="0"/>
              </a:rPr>
              <a:t>. </a:t>
            </a:r>
            <a:endParaRPr lang="en-ID" dirty="0"/>
          </a:p>
        </p:txBody>
      </p:sp>
    </p:spTree>
    <p:extLst>
      <p:ext uri="{BB962C8B-B14F-4D97-AF65-F5344CB8AC3E}">
        <p14:creationId xmlns:p14="http://schemas.microsoft.com/office/powerpoint/2010/main" val="15084627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26CB731-6877-4A33-89AC-23594A1823E1}"/>
              </a:ext>
            </a:extLst>
          </p:cNvPr>
          <p:cNvSpPr txBox="1"/>
          <p:nvPr/>
        </p:nvSpPr>
        <p:spPr>
          <a:xfrm>
            <a:off x="5796136" y="-166836"/>
            <a:ext cx="4572000" cy="599331"/>
          </a:xfrm>
          <a:prstGeom prst="rect">
            <a:avLst/>
          </a:prstGeom>
          <a:noFill/>
        </p:spPr>
        <p:txBody>
          <a:bodyPr wrap="square">
            <a:spAutoFit/>
          </a:bodyPr>
          <a:lstStyle/>
          <a:p>
            <a:pPr lvl="1">
              <a:lnSpc>
                <a:spcPct val="150000"/>
              </a:lnSpc>
            </a:pPr>
            <a:r>
              <a:rPr lang="en-ID" sz="2400" b="1" i="0" dirty="0">
                <a:solidFill>
                  <a:srgbClr val="000000"/>
                </a:solidFill>
                <a:effectLst/>
                <a:latin typeface="Times New Roman" panose="02020603050405020304" pitchFamily="18" charset="0"/>
              </a:rPr>
              <a:t>DATA YANG BAIK</a:t>
            </a:r>
            <a:endParaRPr lang="en-ID" sz="2800" b="1" i="1" dirty="0">
              <a:solidFill>
                <a:srgbClr val="000000"/>
              </a:solidFill>
              <a:effectLst/>
              <a:latin typeface="Courier New" panose="02070309020205020404" pitchFamily="49" charset="0"/>
            </a:endParaRPr>
          </a:p>
        </p:txBody>
      </p:sp>
      <p:sp>
        <p:nvSpPr>
          <p:cNvPr id="6" name="TextBox 5">
            <a:extLst>
              <a:ext uri="{FF2B5EF4-FFF2-40B4-BE49-F238E27FC236}">
                <a16:creationId xmlns:a16="http://schemas.microsoft.com/office/drawing/2014/main" id="{9B5E206B-2763-4DF1-93FE-815BED0B2335}"/>
              </a:ext>
            </a:extLst>
          </p:cNvPr>
          <p:cNvSpPr txBox="1"/>
          <p:nvPr/>
        </p:nvSpPr>
        <p:spPr>
          <a:xfrm>
            <a:off x="251520" y="1201316"/>
            <a:ext cx="8784976" cy="4657685"/>
          </a:xfrm>
          <a:prstGeom prst="rect">
            <a:avLst/>
          </a:prstGeom>
          <a:noFill/>
        </p:spPr>
        <p:txBody>
          <a:bodyPr wrap="square">
            <a:spAutoFit/>
          </a:bodyPr>
          <a:lstStyle/>
          <a:p>
            <a:pPr algn="just">
              <a:lnSpc>
                <a:spcPct val="150000"/>
              </a:lnSpc>
              <a:spcAft>
                <a:spcPts val="800"/>
              </a:spcAft>
            </a:pPr>
            <a:r>
              <a:rPr lang="en-ID" sz="1800" dirty="0">
                <a:effectLst/>
                <a:latin typeface="Times New Roman" panose="02020603050405020304" pitchFamily="18" charset="0"/>
                <a:ea typeface="Times New Roman" panose="02020603050405020304" pitchFamily="18" charset="0"/>
                <a:cs typeface="Arial" panose="020B0604020202020204" pitchFamily="34" charset="0"/>
              </a:rPr>
              <a:t>1. </a:t>
            </a:r>
            <a:r>
              <a:rPr lang="en-ID" sz="1800" b="1" dirty="0" err="1">
                <a:effectLst/>
                <a:latin typeface="Times New Roman" panose="02020603050405020304" pitchFamily="18" charset="0"/>
                <a:ea typeface="Times New Roman" panose="02020603050405020304" pitchFamily="18" charset="0"/>
                <a:cs typeface="Arial" panose="020B0604020202020204" pitchFamily="34" charset="0"/>
              </a:rPr>
              <a:t>Evaluasi</a:t>
            </a:r>
            <a:r>
              <a:rPr lang="en-ID" sz="1800" b="1" dirty="0">
                <a:effectLst/>
                <a:latin typeface="Times New Roman" panose="02020603050405020304" pitchFamily="18" charset="0"/>
                <a:ea typeface="Times New Roman" panose="02020603050405020304" pitchFamily="18" charset="0"/>
                <a:cs typeface="Arial" panose="020B0604020202020204" pitchFamily="34" charset="0"/>
              </a:rPr>
              <a:t> Data yang </a:t>
            </a:r>
            <a:r>
              <a:rPr lang="en-ID" sz="1800" b="1" dirty="0" err="1">
                <a:effectLst/>
                <a:latin typeface="Times New Roman" panose="02020603050405020304" pitchFamily="18" charset="0"/>
                <a:ea typeface="Times New Roman" panose="02020603050405020304" pitchFamily="18" charset="0"/>
                <a:cs typeface="Arial" panose="020B0604020202020204" pitchFamily="34" charset="0"/>
              </a:rPr>
              <a:t>Hilang</a:t>
            </a:r>
            <a:endParaRPr lang="en-ID" sz="1600" b="1" dirty="0">
              <a:effectLst/>
              <a:latin typeface="Calibri" panose="020F0502020204030204" pitchFamily="34" charset="0"/>
              <a:ea typeface="Times New Roman" panose="02020603050405020304" pitchFamily="18" charset="0"/>
              <a:cs typeface="Arial" panose="020B0604020202020204" pitchFamily="34" charset="0"/>
            </a:endParaRPr>
          </a:p>
          <a:p>
            <a:pPr algn="just"/>
            <a:r>
              <a:rPr lang="en-ID" sz="1800" dirty="0" err="1">
                <a:effectLst/>
                <a:latin typeface="Times New Roman" panose="02020603050405020304" pitchFamily="18" charset="0"/>
                <a:ea typeface="Calibri" panose="020F0502020204030204" pitchFamily="34" charset="0"/>
              </a:rPr>
              <a:t>Informasi</a:t>
            </a:r>
            <a:r>
              <a:rPr lang="en-ID" sz="1800" dirty="0">
                <a:effectLst/>
                <a:latin typeface="Times New Roman" panose="02020603050405020304" pitchFamily="18" charset="0"/>
                <a:ea typeface="Calibri" panose="020F0502020204030204" pitchFamily="34" charset="0"/>
              </a:rPr>
              <a:t> data yang </a:t>
            </a:r>
            <a:r>
              <a:rPr lang="en-ID" sz="1800" dirty="0" err="1">
                <a:effectLst/>
                <a:latin typeface="Times New Roman" panose="02020603050405020304" pitchFamily="18" charset="0"/>
                <a:ea typeface="Calibri" panose="020F0502020204030204" pitchFamily="34" charset="0"/>
              </a:rPr>
              <a:t>hilang</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atau</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tidak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tersedia</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untuk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subjek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kasus</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tentang</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informasi</a:t>
            </a:r>
            <a:r>
              <a:rPr lang="en-ID" sz="1800" dirty="0">
                <a:effectLst/>
                <a:latin typeface="Times New Roman" panose="02020603050405020304" pitchFamily="18" charset="0"/>
                <a:ea typeface="Calibri" panose="020F0502020204030204" pitchFamily="34" charset="0"/>
              </a:rPr>
              <a:t> lain yang </a:t>
            </a:r>
            <a:r>
              <a:rPr lang="en-ID" sz="1800" dirty="0" err="1">
                <a:effectLst/>
                <a:latin typeface="Times New Roman" panose="02020603050405020304" pitchFamily="18" charset="0"/>
                <a:ea typeface="Calibri" panose="020F0502020204030204" pitchFamily="34" charset="0"/>
              </a:rPr>
              <a:t>tersedia</a:t>
            </a:r>
            <a:r>
              <a:rPr lang="en-ID" sz="1800" dirty="0">
                <a:effectLst/>
                <a:latin typeface="Times New Roman" panose="02020603050405020304" pitchFamily="18" charset="0"/>
                <a:ea typeface="Calibri" panose="020F0502020204030204" pitchFamily="34" charset="0"/>
              </a:rPr>
              <a:t>.  </a:t>
            </a:r>
            <a:r>
              <a:rPr lang="en-ID" sz="1800" dirty="0">
                <a:effectLst/>
                <a:latin typeface="Times New Roman" panose="02020603050405020304" pitchFamily="18" charset="0"/>
                <a:ea typeface="Times New Roman" panose="02020603050405020304" pitchFamily="18" charset="0"/>
              </a:rPr>
              <a:t>Data </a:t>
            </a:r>
            <a:r>
              <a:rPr lang="en-ID" sz="1800" dirty="0" err="1">
                <a:effectLst/>
                <a:latin typeface="Times New Roman" panose="02020603050405020304" pitchFamily="18" charset="0"/>
                <a:ea typeface="Times New Roman" panose="02020603050405020304" pitchFamily="18" charset="0"/>
              </a:rPr>
              <a:t>dikatakan</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hilang</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jika</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nilai-nilai</a:t>
            </a:r>
            <a:r>
              <a:rPr lang="en-ID" sz="1800" dirty="0">
                <a:effectLst/>
                <a:latin typeface="Times New Roman" panose="02020603050405020304" pitchFamily="18" charset="0"/>
                <a:ea typeface="Times New Roman" panose="02020603050405020304" pitchFamily="18" charset="0"/>
              </a:rPr>
              <a:t> valid pada </a:t>
            </a:r>
            <a:r>
              <a:rPr lang="en-ID" sz="1800" dirty="0" err="1">
                <a:effectLst/>
                <a:latin typeface="Times New Roman" panose="02020603050405020304" pitchFamily="18" charset="0"/>
                <a:ea typeface="Times New Roman" panose="02020603050405020304" pitchFamily="18" charset="0"/>
              </a:rPr>
              <a:t>satu</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atau</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lebih</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variabel</a:t>
            </a:r>
            <a:r>
              <a:rPr lang="en-ID" sz="1800" dirty="0">
                <a:effectLst/>
                <a:latin typeface="Times New Roman" panose="02020603050405020304" pitchFamily="18" charset="0"/>
                <a:ea typeface="Times New Roman" panose="02020603050405020304" pitchFamily="18" charset="0"/>
              </a:rPr>
              <a:t> yang </a:t>
            </a:r>
            <a:r>
              <a:rPr lang="en-ID" sz="1800" dirty="0" err="1">
                <a:effectLst/>
                <a:latin typeface="Times New Roman" panose="02020603050405020304" pitchFamily="18" charset="0"/>
                <a:ea typeface="Times New Roman" panose="02020603050405020304" pitchFamily="18" charset="0"/>
              </a:rPr>
              <a:t>digunakan</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tidak</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tersedia</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untuk</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dianalisis</a:t>
            </a:r>
            <a:r>
              <a:rPr lang="en-ID" sz="1800" dirty="0">
                <a:effectLst/>
                <a:latin typeface="Times New Roman" panose="02020603050405020304" pitchFamily="18" charset="0"/>
                <a:ea typeface="Times New Roman" panose="02020603050405020304" pitchFamily="18" charset="0"/>
              </a:rPr>
              <a:t>. </a:t>
            </a:r>
          </a:p>
          <a:p>
            <a:pPr algn="just"/>
            <a:endParaRPr lang="en-ID" dirty="0">
              <a:latin typeface="Times New Roman" panose="02020603050405020304" pitchFamily="18" charset="0"/>
              <a:ea typeface="Times New Roman" panose="02020603050405020304" pitchFamily="18" charset="0"/>
              <a:cs typeface="Arial" panose="020B0604020202020204" pitchFamily="34" charset="0"/>
            </a:endParaRPr>
          </a:p>
          <a:p>
            <a:pPr algn="just"/>
            <a:r>
              <a:rPr lang="en-ID" sz="1800" dirty="0">
                <a:effectLst/>
                <a:latin typeface="Times New Roman" panose="02020603050405020304" pitchFamily="18" charset="0"/>
                <a:ea typeface="Times New Roman" panose="02020603050405020304" pitchFamily="18" charset="0"/>
                <a:cs typeface="Arial" panose="020B0604020202020204" pitchFamily="34" charset="0"/>
              </a:rPr>
              <a:t>Data yang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hilang</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akan</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memengaruhi</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proses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analisis</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baik</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secara</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praktik</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maupun</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perspektif</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substantif</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spcAft>
                <a:spcPts val="800"/>
              </a:spcAft>
              <a:buFont typeface="+mj-lt"/>
              <a:buAutoNum type="alphaLcPeriod"/>
            </a:pP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Sudut</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Pandang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Praktis</a:t>
            </a:r>
            <a:endParaRPr lang="en-ID" dirty="0">
              <a:latin typeface="Times New Roman" panose="02020603050405020304" pitchFamily="18" charset="0"/>
              <a:ea typeface="Times New Roman" panose="02020603050405020304" pitchFamily="18" charset="0"/>
              <a:cs typeface="Arial" panose="020B0604020202020204" pitchFamily="34" charset="0"/>
            </a:endParaRPr>
          </a:p>
          <a:p>
            <a:pPr lvl="0" algn="just">
              <a:spcAft>
                <a:spcPts val="800"/>
              </a:spcAft>
            </a:pP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Dampak</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praktik</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dari</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data yang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hilang</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mengurangi</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ukuran</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sampel</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yang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cocok</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untuk</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dianalisis</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p>
          <a:p>
            <a:pPr lvl="0" algn="just">
              <a:lnSpc>
                <a:spcPct val="150000"/>
              </a:lnSpc>
              <a:spcAft>
                <a:spcPts val="800"/>
              </a:spcAft>
            </a:pPr>
            <a:r>
              <a:rPr lang="en-ID" sz="1800" dirty="0">
                <a:effectLst/>
                <a:latin typeface="Times New Roman" panose="02020603050405020304" pitchFamily="18" charset="0"/>
                <a:ea typeface="Times New Roman" panose="02020603050405020304" pitchFamily="18" charset="0"/>
                <a:cs typeface="Arial" panose="020B0604020202020204" pitchFamily="34" charset="0"/>
              </a:rPr>
              <a:t>b.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Perspektif</a:t>
            </a:r>
            <a:r>
              <a:rPr lang="en-ID" sz="18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800" dirty="0" err="1">
                <a:effectLst/>
                <a:latin typeface="Times New Roman" panose="02020603050405020304" pitchFamily="18" charset="0"/>
                <a:ea typeface="Times New Roman" panose="02020603050405020304" pitchFamily="18" charset="0"/>
                <a:cs typeface="Arial" panose="020B0604020202020204" pitchFamily="34" charset="0"/>
              </a:rPr>
              <a:t>Substantif</a:t>
            </a:r>
            <a:endParaRPr lang="en-ID" sz="1800" dirty="0">
              <a:effectLst/>
              <a:latin typeface="Calibri" panose="020F0502020204030204" pitchFamily="34" charset="0"/>
              <a:ea typeface="Times New Roman" panose="02020603050405020304" pitchFamily="18" charset="0"/>
              <a:cs typeface="Arial" panose="020B0604020202020204" pitchFamily="34" charset="0"/>
            </a:endParaRPr>
          </a:p>
          <a:p>
            <a:r>
              <a:rPr lang="en-ID" sz="1800" dirty="0" err="1">
                <a:effectLst/>
                <a:latin typeface="Times New Roman" panose="02020603050405020304" pitchFamily="18" charset="0"/>
                <a:ea typeface="Times New Roman" panose="02020603050405020304" pitchFamily="18" charset="0"/>
              </a:rPr>
              <a:t>Setiap</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hasil</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statistik</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berdasarkan</a:t>
            </a:r>
            <a:r>
              <a:rPr lang="en-ID" sz="1800" dirty="0">
                <a:effectLst/>
                <a:latin typeface="Times New Roman" panose="02020603050405020304" pitchFamily="18" charset="0"/>
                <a:ea typeface="Times New Roman" panose="02020603050405020304" pitchFamily="18" charset="0"/>
              </a:rPr>
              <a:t> data </a:t>
            </a:r>
            <a:r>
              <a:rPr lang="en-ID" sz="1800" dirty="0" err="1">
                <a:effectLst/>
                <a:latin typeface="Times New Roman" panose="02020603050405020304" pitchFamily="18" charset="0"/>
                <a:ea typeface="Times New Roman" panose="02020603050405020304" pitchFamily="18" charset="0"/>
              </a:rPr>
              <a:t>dengan</a:t>
            </a:r>
            <a:r>
              <a:rPr lang="en-ID" sz="1800" dirty="0">
                <a:effectLst/>
                <a:latin typeface="Times New Roman" panose="02020603050405020304" pitchFamily="18" charset="0"/>
                <a:ea typeface="Times New Roman" panose="02020603050405020304" pitchFamily="18" charset="0"/>
              </a:rPr>
              <a:t> proses data yang </a:t>
            </a:r>
            <a:r>
              <a:rPr lang="en-ID" sz="1800" dirty="0" err="1">
                <a:effectLst/>
                <a:latin typeface="Times New Roman" panose="02020603050405020304" pitchFamily="18" charset="0"/>
                <a:ea typeface="Times New Roman" panose="02020603050405020304" pitchFamily="18" charset="0"/>
              </a:rPr>
              <a:t>hilang</a:t>
            </a:r>
            <a:r>
              <a:rPr lang="en-ID" sz="1800" dirty="0">
                <a:effectLst/>
                <a:latin typeface="Times New Roman" panose="02020603050405020304" pitchFamily="18" charset="0"/>
                <a:ea typeface="Times New Roman" panose="02020603050405020304" pitchFamily="18" charset="0"/>
              </a:rPr>
              <a:t> non-</a:t>
            </a:r>
            <a:r>
              <a:rPr lang="en-ID" sz="1800" i="1" dirty="0">
                <a:effectLst/>
                <a:latin typeface="Times New Roman" panose="02020603050405020304" pitchFamily="18" charset="0"/>
                <a:ea typeface="Times New Roman" panose="02020603050405020304" pitchFamily="18" charset="0"/>
              </a:rPr>
              <a:t>random</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bisa</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menjadikan</a:t>
            </a:r>
            <a:r>
              <a:rPr lang="en-ID" sz="1800" dirty="0">
                <a:effectLst/>
                <a:latin typeface="Times New Roman" panose="02020603050405020304" pitchFamily="18" charset="0"/>
                <a:ea typeface="Times New Roman" panose="02020603050405020304" pitchFamily="18" charset="0"/>
              </a:rPr>
              <a:t> bias.</a:t>
            </a:r>
            <a:endParaRPr lang="en-ID" sz="1800" dirty="0">
              <a:effectLst/>
              <a:latin typeface="Calibri" panose="020F0502020204030204" pitchFamily="34" charset="0"/>
              <a:ea typeface="Times New Roman" panose="02020603050405020304" pitchFamily="18" charset="0"/>
              <a:cs typeface="Arial" panose="020B0604020202020204" pitchFamily="34" charset="0"/>
            </a:endParaRPr>
          </a:p>
          <a:p>
            <a:pPr algn="just"/>
            <a:endParaRPr lang="en-ID" dirty="0"/>
          </a:p>
        </p:txBody>
      </p:sp>
      <p:sp>
        <p:nvSpPr>
          <p:cNvPr id="8" name="TextBox 7">
            <a:extLst>
              <a:ext uri="{FF2B5EF4-FFF2-40B4-BE49-F238E27FC236}">
                <a16:creationId xmlns:a16="http://schemas.microsoft.com/office/drawing/2014/main" id="{2F530A9F-F802-4C45-BF7B-51A1D322796D}"/>
              </a:ext>
            </a:extLst>
          </p:cNvPr>
          <p:cNvSpPr txBox="1"/>
          <p:nvPr/>
        </p:nvSpPr>
        <p:spPr>
          <a:xfrm>
            <a:off x="251520" y="702653"/>
            <a:ext cx="5185774" cy="498663"/>
          </a:xfrm>
          <a:prstGeom prst="rect">
            <a:avLst/>
          </a:prstGeom>
          <a:noFill/>
        </p:spPr>
        <p:txBody>
          <a:bodyPr wrap="square">
            <a:spAutoFit/>
          </a:bodyPr>
          <a:lstStyle/>
          <a:p>
            <a:pPr algn="just">
              <a:lnSpc>
                <a:spcPct val="150000"/>
              </a:lnSpc>
              <a:spcAft>
                <a:spcPts val="800"/>
              </a:spcAft>
            </a:pPr>
            <a:r>
              <a:rPr lang="en-ID" sz="2000" b="1" dirty="0" err="1">
                <a:effectLst/>
                <a:latin typeface="Times New Roman" panose="02020603050405020304" pitchFamily="18" charset="0"/>
                <a:ea typeface="Calibri" panose="020F0502020204030204" pitchFamily="34" charset="0"/>
                <a:cs typeface="Arial" panose="020B0604020202020204" pitchFamily="34" charset="0"/>
              </a:rPr>
              <a:t>Tujuan</a:t>
            </a:r>
            <a:r>
              <a:rPr lang="en-ID" sz="2000" b="1" dirty="0">
                <a:effectLst/>
                <a:latin typeface="Times New Roman" panose="02020603050405020304" pitchFamily="18" charset="0"/>
                <a:ea typeface="Calibri" panose="020F0502020204030204" pitchFamily="34" charset="0"/>
                <a:cs typeface="Arial" panose="020B0604020202020204" pitchFamily="34" charset="0"/>
              </a:rPr>
              <a:t> </a:t>
            </a:r>
            <a:r>
              <a:rPr lang="en-ID" sz="2000" b="1" dirty="0" err="1">
                <a:effectLst/>
                <a:latin typeface="Times New Roman" panose="02020603050405020304" pitchFamily="18" charset="0"/>
                <a:ea typeface="Calibri" panose="020F0502020204030204" pitchFamily="34" charset="0"/>
                <a:cs typeface="Arial" panose="020B0604020202020204" pitchFamily="34" charset="0"/>
              </a:rPr>
              <a:t>dari</a:t>
            </a:r>
            <a:r>
              <a:rPr lang="en-ID" sz="2000" b="1" dirty="0">
                <a:effectLst/>
                <a:latin typeface="Times New Roman" panose="02020603050405020304" pitchFamily="18" charset="0"/>
                <a:ea typeface="Calibri" panose="020F0502020204030204" pitchFamily="34" charset="0"/>
                <a:cs typeface="Arial" panose="020B0604020202020204" pitchFamily="34" charset="0"/>
              </a:rPr>
              <a:t> </a:t>
            </a:r>
            <a:r>
              <a:rPr lang="en-ID" sz="2000" b="1" dirty="0" err="1">
                <a:latin typeface="Times New Roman" panose="02020603050405020304" pitchFamily="18" charset="0"/>
                <a:ea typeface="Calibri" panose="020F0502020204030204" pitchFamily="34" charset="0"/>
                <a:cs typeface="Arial" panose="020B0604020202020204" pitchFamily="34" charset="0"/>
              </a:rPr>
              <a:t>P</a:t>
            </a:r>
            <a:r>
              <a:rPr lang="en-ID" sz="2000" b="1" dirty="0" err="1">
                <a:effectLst/>
                <a:latin typeface="Times New Roman" panose="02020603050405020304" pitchFamily="18" charset="0"/>
                <a:ea typeface="Calibri" panose="020F0502020204030204" pitchFamily="34" charset="0"/>
                <a:cs typeface="Arial" panose="020B0604020202020204" pitchFamily="34" charset="0"/>
              </a:rPr>
              <a:t>emeriksaan</a:t>
            </a:r>
            <a:r>
              <a:rPr lang="en-ID" sz="2000" b="1" dirty="0">
                <a:effectLst/>
                <a:latin typeface="Times New Roman" panose="02020603050405020304" pitchFamily="18" charset="0"/>
                <a:ea typeface="Calibri" panose="020F0502020204030204" pitchFamily="34" charset="0"/>
                <a:cs typeface="Arial" panose="020B0604020202020204" pitchFamily="34" charset="0"/>
              </a:rPr>
              <a:t> </a:t>
            </a:r>
            <a:r>
              <a:rPr lang="en-ID" sz="2000" b="1" dirty="0">
                <a:latin typeface="Times New Roman" panose="02020603050405020304" pitchFamily="18" charset="0"/>
                <a:ea typeface="Calibri" panose="020F0502020204030204" pitchFamily="34" charset="0"/>
                <a:cs typeface="Arial" panose="020B0604020202020204" pitchFamily="34" charset="0"/>
              </a:rPr>
              <a:t>D</a:t>
            </a:r>
            <a:r>
              <a:rPr lang="en-ID" sz="2000" b="1" dirty="0">
                <a:effectLst/>
                <a:latin typeface="Times New Roman" panose="02020603050405020304" pitchFamily="18" charset="0"/>
                <a:ea typeface="Calibri" panose="020F0502020204030204" pitchFamily="34" charset="0"/>
                <a:cs typeface="Arial" panose="020B0604020202020204" pitchFamily="34" charset="0"/>
              </a:rPr>
              <a:t>ata </a:t>
            </a:r>
          </a:p>
        </p:txBody>
      </p:sp>
    </p:spTree>
    <p:extLst>
      <p:ext uri="{BB962C8B-B14F-4D97-AF65-F5344CB8AC3E}">
        <p14:creationId xmlns:p14="http://schemas.microsoft.com/office/powerpoint/2010/main" val="39583324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26CB731-6877-4A33-89AC-23594A1823E1}"/>
              </a:ext>
            </a:extLst>
          </p:cNvPr>
          <p:cNvSpPr txBox="1"/>
          <p:nvPr/>
        </p:nvSpPr>
        <p:spPr>
          <a:xfrm>
            <a:off x="5796136" y="-166836"/>
            <a:ext cx="4572000" cy="599331"/>
          </a:xfrm>
          <a:prstGeom prst="rect">
            <a:avLst/>
          </a:prstGeom>
          <a:noFill/>
        </p:spPr>
        <p:txBody>
          <a:bodyPr wrap="square">
            <a:spAutoFit/>
          </a:bodyPr>
          <a:lstStyle/>
          <a:p>
            <a:pPr lvl="1">
              <a:lnSpc>
                <a:spcPct val="150000"/>
              </a:lnSpc>
            </a:pPr>
            <a:r>
              <a:rPr lang="en-ID" sz="2400" b="1" i="0" dirty="0">
                <a:solidFill>
                  <a:srgbClr val="000000"/>
                </a:solidFill>
                <a:effectLst/>
                <a:latin typeface="Times New Roman" panose="02020603050405020304" pitchFamily="18" charset="0"/>
              </a:rPr>
              <a:t>DATA YANG BAIK</a:t>
            </a:r>
            <a:endParaRPr lang="en-ID" sz="2800" b="1" i="1" dirty="0">
              <a:solidFill>
                <a:srgbClr val="000000"/>
              </a:solidFill>
              <a:effectLst/>
              <a:latin typeface="Courier New" panose="02070309020205020404" pitchFamily="49" charset="0"/>
            </a:endParaRPr>
          </a:p>
        </p:txBody>
      </p:sp>
      <p:sp>
        <p:nvSpPr>
          <p:cNvPr id="6" name="TextBox 5">
            <a:extLst>
              <a:ext uri="{FF2B5EF4-FFF2-40B4-BE49-F238E27FC236}">
                <a16:creationId xmlns:a16="http://schemas.microsoft.com/office/drawing/2014/main" id="{9B5E206B-2763-4DF1-93FE-815BED0B2335}"/>
              </a:ext>
            </a:extLst>
          </p:cNvPr>
          <p:cNvSpPr txBox="1"/>
          <p:nvPr/>
        </p:nvSpPr>
        <p:spPr>
          <a:xfrm>
            <a:off x="251520" y="1201316"/>
            <a:ext cx="8784976" cy="4175502"/>
          </a:xfrm>
          <a:prstGeom prst="rect">
            <a:avLst/>
          </a:prstGeom>
          <a:noFill/>
        </p:spPr>
        <p:txBody>
          <a:bodyPr wrap="square">
            <a:spAutoFit/>
          </a:bodyPr>
          <a:lstStyle/>
          <a:p>
            <a:pPr lvl="0" algn="just">
              <a:lnSpc>
                <a:spcPct val="150000"/>
              </a:lnSpc>
              <a:buClr>
                <a:srgbClr val="222222"/>
              </a:buClr>
            </a:pPr>
            <a:r>
              <a:rPr lang="en-ID" b="1" dirty="0">
                <a:latin typeface="Times New Roman" panose="02020603050405020304" pitchFamily="18" charset="0"/>
                <a:ea typeface="Times New Roman" panose="02020603050405020304" pitchFamily="18" charset="0"/>
                <a:cs typeface="Arial" panose="020B0604020202020204" pitchFamily="34" charset="0"/>
              </a:rPr>
              <a:t>2. </a:t>
            </a:r>
            <a:r>
              <a:rPr lang="en-ID" sz="1800" b="1" dirty="0" err="1">
                <a:effectLst/>
                <a:latin typeface="Times New Roman" panose="02020603050405020304" pitchFamily="18" charset="0"/>
                <a:ea typeface="Times New Roman" panose="02020603050405020304" pitchFamily="18" charset="0"/>
                <a:cs typeface="Arial" panose="020B0604020202020204" pitchFamily="34" charset="0"/>
              </a:rPr>
              <a:t>Identifikasi</a:t>
            </a:r>
            <a:r>
              <a:rPr lang="en-ID" sz="1800" b="1" dirty="0">
                <a:effectLst/>
                <a:latin typeface="Times New Roman" panose="02020603050405020304" pitchFamily="18" charset="0"/>
                <a:ea typeface="Times New Roman" panose="02020603050405020304" pitchFamily="18" charset="0"/>
                <a:cs typeface="Arial" panose="020B0604020202020204" pitchFamily="34" charset="0"/>
              </a:rPr>
              <a:t> Data </a:t>
            </a:r>
            <a:r>
              <a:rPr lang="en-ID" sz="1800" b="1" dirty="0" err="1">
                <a:effectLst/>
                <a:latin typeface="Times New Roman" panose="02020603050405020304" pitchFamily="18" charset="0"/>
                <a:ea typeface="Times New Roman" panose="02020603050405020304" pitchFamily="18" charset="0"/>
                <a:cs typeface="Arial" panose="020B0604020202020204" pitchFamily="34" charset="0"/>
              </a:rPr>
              <a:t>Menyimpang</a:t>
            </a:r>
            <a:endParaRPr lang="en-ID" b="1" dirty="0">
              <a:latin typeface="Calibri" panose="020F0502020204030204" pitchFamily="34" charset="0"/>
              <a:ea typeface="Times New Roman" panose="02020603050405020304" pitchFamily="18" charset="0"/>
              <a:cs typeface="Arial" panose="020B0604020202020204" pitchFamily="34" charset="0"/>
            </a:endParaRPr>
          </a:p>
          <a:p>
            <a:pPr lvl="0" algn="just">
              <a:lnSpc>
                <a:spcPct val="150000"/>
              </a:lnSpc>
              <a:buClr>
                <a:srgbClr val="222222"/>
              </a:buClr>
            </a:pPr>
            <a:r>
              <a:rPr lang="en-ID" sz="1800" i="1" dirty="0">
                <a:effectLst/>
                <a:latin typeface="Times New Roman" panose="02020603050405020304" pitchFamily="18" charset="0"/>
                <a:ea typeface="Calibri" panose="020F0502020204030204" pitchFamily="34" charset="0"/>
                <a:cs typeface="Arial" panose="020B0604020202020204" pitchFamily="34" charset="0"/>
              </a:rPr>
              <a:t>Outlier</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atau</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menyimpang</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adalah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pengamatan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melalui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kombinasi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unik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suatu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karakteristik</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diidentifikasi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sebagai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suatu</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sangat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berbeda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pengamatan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lainnya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p>
          <a:p>
            <a:pPr algn="just">
              <a:lnSpc>
                <a:spcPct val="150000"/>
              </a:lnSpc>
              <a:buClr>
                <a:srgbClr val="222222"/>
              </a:buClr>
            </a:pPr>
            <a:r>
              <a:rPr lang="en-ID" sz="1800" dirty="0" err="1">
                <a:effectLst/>
                <a:latin typeface="Times New Roman" panose="02020603050405020304" pitchFamily="18" charset="0"/>
                <a:ea typeface="Calibri" panose="020F0502020204030204" pitchFamily="34" charset="0"/>
                <a:cs typeface="Arial" panose="020B0604020202020204" pitchFamily="34" charset="0"/>
              </a:rPr>
              <a:t>Dampak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adanya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i="1" dirty="0">
                <a:effectLst/>
                <a:latin typeface="Times New Roman" panose="02020603050405020304" pitchFamily="18" charset="0"/>
                <a:ea typeface="Calibri" panose="020F0502020204030204" pitchFamily="34" charset="0"/>
                <a:cs typeface="Arial" panose="020B0604020202020204" pitchFamily="34" charset="0"/>
              </a:rPr>
              <a:t>outlier</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atau</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menyimpang</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dinilai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pertimbangan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praktis</a:t>
            </a:r>
            <a:r>
              <a:rPr lang="en-ID" sz="1800" dirty="0">
                <a:effectLst/>
                <a:latin typeface="Times New Roman" panose="02020603050405020304" pitchFamily="18" charset="0"/>
                <a:ea typeface="Calibri" panose="020F0502020204030204" pitchFamily="34" charset="0"/>
                <a:cs typeface="Arial" panose="020B0604020202020204" pitchFamily="34" charset="0"/>
              </a:rPr>
              <a:t> dan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substantif</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pPr>
            <a:r>
              <a:rPr lang="en-ID" sz="1800" dirty="0" err="1">
                <a:effectLst/>
                <a:latin typeface="Times New Roman" panose="02020603050405020304" pitchFamily="18" charset="0"/>
                <a:ea typeface="Calibri" panose="020F0502020204030204" pitchFamily="34" charset="0"/>
                <a:cs typeface="Arial" panose="020B0604020202020204" pitchFamily="34" charset="0"/>
              </a:rPr>
              <a:t>Sudut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pandang</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praktis</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r>
              <a:rPr lang="en-ID" sz="1800" i="1" dirty="0">
                <a:effectLst/>
                <a:latin typeface="Times New Roman" panose="02020603050405020304" pitchFamily="18" charset="0"/>
                <a:ea typeface="Calibri" panose="020F0502020204030204" pitchFamily="34" charset="0"/>
              </a:rPr>
              <a:t>Outlier</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dapat</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memiliki</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efek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atau</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dampak</a:t>
            </a:r>
            <a:r>
              <a:rPr lang="en-ID" sz="1800" dirty="0">
                <a:effectLst/>
                <a:latin typeface="Times New Roman" panose="02020603050405020304" pitchFamily="18" charset="0"/>
                <a:ea typeface="Calibri" panose="020F0502020204030204" pitchFamily="34" charset="0"/>
              </a:rPr>
              <a:t> yang </a:t>
            </a:r>
            <a:r>
              <a:rPr lang="en-ID" sz="1800" dirty="0" err="1">
                <a:effectLst/>
                <a:latin typeface="Times New Roman" panose="02020603050405020304" pitchFamily="18" charset="0"/>
                <a:ea typeface="Calibri" panose="020F0502020204030204" pitchFamily="34" charset="0"/>
              </a:rPr>
              <a:t>ditandai</a:t>
            </a:r>
            <a:r>
              <a:rPr lang="en-ID" sz="1800" dirty="0">
                <a:effectLst/>
                <a:latin typeface="Times New Roman" panose="02020603050405020304" pitchFamily="18" charset="0"/>
                <a:ea typeface="Calibri" panose="020F0502020204030204" pitchFamily="34" charset="0"/>
              </a:rPr>
              <a:t> pada </a:t>
            </a:r>
            <a:r>
              <a:rPr lang="en-ID" sz="1800" dirty="0" err="1">
                <a:effectLst/>
                <a:latin typeface="Times New Roman" panose="02020603050405020304" pitchFamily="18" charset="0"/>
                <a:ea typeface="Calibri" panose="020F0502020204030204" pitchFamily="34" charset="0"/>
              </a:rPr>
              <a:t>jenis</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analisis</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empiris</a:t>
            </a:r>
            <a:r>
              <a:rPr lang="en-ID" sz="1800" dirty="0">
                <a:effectLst/>
                <a:latin typeface="Times New Roman" panose="02020603050405020304" pitchFamily="18" charset="0"/>
                <a:ea typeface="Calibri" panose="020F0502020204030204" pitchFamily="34" charset="0"/>
              </a:rPr>
              <a:t>. </a:t>
            </a:r>
            <a:endParaRPr lang="en-ID" dirty="0">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pPr>
            <a:r>
              <a:rPr lang="en-ID" sz="1800" dirty="0" err="1">
                <a:effectLst/>
                <a:latin typeface="Times New Roman" panose="02020603050405020304" pitchFamily="18" charset="0"/>
                <a:ea typeface="Calibri" panose="020F0502020204030204" pitchFamily="34" charset="0"/>
                <a:cs typeface="Arial" panose="020B0604020202020204" pitchFamily="34" charset="0"/>
              </a:rPr>
              <a:t>Sudut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pandang</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substantif</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r>
              <a:rPr lang="en-ID" sz="1800" i="1" dirty="0">
                <a:effectLst/>
                <a:latin typeface="Times New Roman" panose="02020603050405020304" pitchFamily="18" charset="0"/>
                <a:ea typeface="Calibri" panose="020F0502020204030204" pitchFamily="34" charset="0"/>
              </a:rPr>
              <a:t>Outlier</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harus</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dilihat</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dari</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seberapa</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representatifnya</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populasi</a:t>
            </a:r>
            <a:r>
              <a:rPr lang="en-ID" sz="1800" dirty="0">
                <a:effectLst/>
                <a:latin typeface="Times New Roman" panose="02020603050405020304" pitchFamily="18" charset="0"/>
                <a:ea typeface="Calibri" panose="020F0502020204030204" pitchFamily="34" charset="0"/>
              </a:rPr>
              <a:t>.</a:t>
            </a:r>
            <a:endParaRPr lang="en-ID" dirty="0"/>
          </a:p>
        </p:txBody>
      </p:sp>
      <p:sp>
        <p:nvSpPr>
          <p:cNvPr id="8" name="TextBox 7">
            <a:extLst>
              <a:ext uri="{FF2B5EF4-FFF2-40B4-BE49-F238E27FC236}">
                <a16:creationId xmlns:a16="http://schemas.microsoft.com/office/drawing/2014/main" id="{2F530A9F-F802-4C45-BF7B-51A1D322796D}"/>
              </a:ext>
            </a:extLst>
          </p:cNvPr>
          <p:cNvSpPr txBox="1"/>
          <p:nvPr/>
        </p:nvSpPr>
        <p:spPr>
          <a:xfrm>
            <a:off x="251520" y="702653"/>
            <a:ext cx="5185774" cy="498663"/>
          </a:xfrm>
          <a:prstGeom prst="rect">
            <a:avLst/>
          </a:prstGeom>
          <a:noFill/>
        </p:spPr>
        <p:txBody>
          <a:bodyPr wrap="square">
            <a:spAutoFit/>
          </a:bodyPr>
          <a:lstStyle/>
          <a:p>
            <a:pPr algn="just">
              <a:lnSpc>
                <a:spcPct val="150000"/>
              </a:lnSpc>
              <a:spcAft>
                <a:spcPts val="800"/>
              </a:spcAft>
            </a:pPr>
            <a:r>
              <a:rPr lang="en-ID" sz="2000" b="1" dirty="0" err="1">
                <a:effectLst/>
                <a:latin typeface="Times New Roman" panose="02020603050405020304" pitchFamily="18" charset="0"/>
                <a:ea typeface="Calibri" panose="020F0502020204030204" pitchFamily="34" charset="0"/>
                <a:cs typeface="Arial" panose="020B0604020202020204" pitchFamily="34" charset="0"/>
              </a:rPr>
              <a:t>Tujuan</a:t>
            </a:r>
            <a:r>
              <a:rPr lang="en-ID" sz="2000" b="1" dirty="0">
                <a:effectLst/>
                <a:latin typeface="Times New Roman" panose="02020603050405020304" pitchFamily="18" charset="0"/>
                <a:ea typeface="Calibri" panose="020F0502020204030204" pitchFamily="34" charset="0"/>
                <a:cs typeface="Arial" panose="020B0604020202020204" pitchFamily="34" charset="0"/>
              </a:rPr>
              <a:t> </a:t>
            </a:r>
            <a:r>
              <a:rPr lang="en-ID" sz="2000" b="1" dirty="0" err="1">
                <a:effectLst/>
                <a:latin typeface="Times New Roman" panose="02020603050405020304" pitchFamily="18" charset="0"/>
                <a:ea typeface="Calibri" panose="020F0502020204030204" pitchFamily="34" charset="0"/>
                <a:cs typeface="Arial" panose="020B0604020202020204" pitchFamily="34" charset="0"/>
              </a:rPr>
              <a:t>dari</a:t>
            </a:r>
            <a:r>
              <a:rPr lang="en-ID" sz="2000" b="1" dirty="0">
                <a:effectLst/>
                <a:latin typeface="Times New Roman" panose="02020603050405020304" pitchFamily="18" charset="0"/>
                <a:ea typeface="Calibri" panose="020F0502020204030204" pitchFamily="34" charset="0"/>
                <a:cs typeface="Arial" panose="020B0604020202020204" pitchFamily="34" charset="0"/>
              </a:rPr>
              <a:t> </a:t>
            </a:r>
            <a:r>
              <a:rPr lang="en-ID" sz="2000" b="1" dirty="0" err="1">
                <a:latin typeface="Times New Roman" panose="02020603050405020304" pitchFamily="18" charset="0"/>
                <a:ea typeface="Calibri" panose="020F0502020204030204" pitchFamily="34" charset="0"/>
                <a:cs typeface="Arial" panose="020B0604020202020204" pitchFamily="34" charset="0"/>
              </a:rPr>
              <a:t>P</a:t>
            </a:r>
            <a:r>
              <a:rPr lang="en-ID" sz="2000" b="1" dirty="0" err="1">
                <a:effectLst/>
                <a:latin typeface="Times New Roman" panose="02020603050405020304" pitchFamily="18" charset="0"/>
                <a:ea typeface="Calibri" panose="020F0502020204030204" pitchFamily="34" charset="0"/>
                <a:cs typeface="Arial" panose="020B0604020202020204" pitchFamily="34" charset="0"/>
              </a:rPr>
              <a:t>emeriksaan</a:t>
            </a:r>
            <a:r>
              <a:rPr lang="en-ID" sz="2000" b="1" dirty="0">
                <a:effectLst/>
                <a:latin typeface="Times New Roman" panose="02020603050405020304" pitchFamily="18" charset="0"/>
                <a:ea typeface="Calibri" panose="020F0502020204030204" pitchFamily="34" charset="0"/>
                <a:cs typeface="Arial" panose="020B0604020202020204" pitchFamily="34" charset="0"/>
              </a:rPr>
              <a:t> </a:t>
            </a:r>
            <a:r>
              <a:rPr lang="en-ID" sz="2000" b="1" dirty="0">
                <a:latin typeface="Times New Roman" panose="02020603050405020304" pitchFamily="18" charset="0"/>
                <a:ea typeface="Calibri" panose="020F0502020204030204" pitchFamily="34" charset="0"/>
                <a:cs typeface="Arial" panose="020B0604020202020204" pitchFamily="34" charset="0"/>
              </a:rPr>
              <a:t>D</a:t>
            </a:r>
            <a:r>
              <a:rPr lang="en-ID" sz="2000" b="1" dirty="0">
                <a:effectLst/>
                <a:latin typeface="Times New Roman" panose="02020603050405020304" pitchFamily="18" charset="0"/>
                <a:ea typeface="Calibri" panose="020F0502020204030204" pitchFamily="34" charset="0"/>
                <a:cs typeface="Arial" panose="020B0604020202020204" pitchFamily="34" charset="0"/>
              </a:rPr>
              <a:t>ata </a:t>
            </a:r>
          </a:p>
        </p:txBody>
      </p:sp>
    </p:spTree>
    <p:extLst>
      <p:ext uri="{BB962C8B-B14F-4D97-AF65-F5344CB8AC3E}">
        <p14:creationId xmlns:p14="http://schemas.microsoft.com/office/powerpoint/2010/main" val="3494452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ABDCFB1-BC07-4A5F-9488-3DDDF93E4EF9}"/>
              </a:ext>
            </a:extLst>
          </p:cNvPr>
          <p:cNvSpPr txBox="1"/>
          <p:nvPr/>
        </p:nvSpPr>
        <p:spPr>
          <a:xfrm>
            <a:off x="395536" y="913284"/>
            <a:ext cx="7470576" cy="3741217"/>
          </a:xfrm>
          <a:prstGeom prst="rect">
            <a:avLst/>
          </a:prstGeom>
          <a:noFill/>
        </p:spPr>
        <p:txBody>
          <a:bodyPr wrap="square">
            <a:spAutoFit/>
          </a:bodyPr>
          <a:lstStyle/>
          <a:p>
            <a:pPr marL="457200" algn="just">
              <a:lnSpc>
                <a:spcPct val="150000"/>
              </a:lnSpc>
            </a:pPr>
            <a:r>
              <a:rPr lang="en-ID" b="1" dirty="0" err="1">
                <a:latin typeface="Times New Roman" panose="02020603050405020304" pitchFamily="18" charset="0"/>
                <a:ea typeface="Calibri" panose="020F0502020204030204" pitchFamily="34" charset="0"/>
                <a:cs typeface="Arial" panose="020B0604020202020204" pitchFamily="34" charset="0"/>
              </a:rPr>
              <a:t>B</a:t>
            </a:r>
            <a:r>
              <a:rPr lang="en-ID" sz="1800" b="1" dirty="0" err="1">
                <a:effectLst/>
                <a:latin typeface="Times New Roman" panose="02020603050405020304" pitchFamily="18" charset="0"/>
                <a:ea typeface="Calibri" panose="020F0502020204030204" pitchFamily="34" charset="0"/>
                <a:cs typeface="Arial" panose="020B0604020202020204" pitchFamily="34" charset="0"/>
              </a:rPr>
              <a:t>eberapa</a:t>
            </a:r>
            <a:r>
              <a:rPr lang="en-ID" sz="1800" b="1" dirty="0">
                <a:effectLst/>
                <a:latin typeface="Times New Roman" panose="02020603050405020304" pitchFamily="18" charset="0"/>
                <a:ea typeface="Calibri" panose="020F0502020204030204" pitchFamily="34" charset="0"/>
                <a:cs typeface="Arial" panose="020B0604020202020204" pitchFamily="34" charset="0"/>
              </a:rPr>
              <a:t> </a:t>
            </a:r>
            <a:r>
              <a:rPr lang="en-ID" sz="1800" b="1" dirty="0" err="1">
                <a:effectLst/>
                <a:latin typeface="Times New Roman" panose="02020603050405020304" pitchFamily="18" charset="0"/>
                <a:ea typeface="Calibri" panose="020F0502020204030204" pitchFamily="34" charset="0"/>
                <a:cs typeface="Arial" panose="020B0604020202020204" pitchFamily="34" charset="0"/>
              </a:rPr>
              <a:t>penyebab</a:t>
            </a:r>
            <a:r>
              <a:rPr lang="en-ID" sz="1800" b="1" dirty="0">
                <a:effectLst/>
                <a:latin typeface="Times New Roman" panose="02020603050405020304" pitchFamily="18" charset="0"/>
                <a:ea typeface="Calibri" panose="020F0502020204030204" pitchFamily="34" charset="0"/>
                <a:cs typeface="Arial" panose="020B0604020202020204" pitchFamily="34" charset="0"/>
              </a:rPr>
              <a:t> </a:t>
            </a:r>
            <a:r>
              <a:rPr lang="en-ID" sz="1800" b="1" dirty="0" err="1">
                <a:effectLst/>
                <a:latin typeface="Times New Roman" panose="02020603050405020304" pitchFamily="18" charset="0"/>
                <a:ea typeface="Calibri" panose="020F0502020204030204" pitchFamily="34" charset="0"/>
                <a:cs typeface="Arial" panose="020B0604020202020204" pitchFamily="34" charset="0"/>
              </a:rPr>
              <a:t>adanya</a:t>
            </a:r>
            <a:r>
              <a:rPr lang="en-ID" sz="1800" b="1" dirty="0">
                <a:effectLst/>
                <a:latin typeface="Times New Roman" panose="02020603050405020304" pitchFamily="18" charset="0"/>
                <a:ea typeface="Calibri" panose="020F0502020204030204" pitchFamily="34" charset="0"/>
                <a:cs typeface="Arial" panose="020B0604020202020204" pitchFamily="34" charset="0"/>
              </a:rPr>
              <a:t> </a:t>
            </a:r>
            <a:r>
              <a:rPr lang="en-ID" sz="1800" b="1" i="1" dirty="0">
                <a:effectLst/>
                <a:latin typeface="Times New Roman" panose="02020603050405020304" pitchFamily="18" charset="0"/>
                <a:ea typeface="Calibri" panose="020F0502020204030204" pitchFamily="34" charset="0"/>
                <a:cs typeface="Arial" panose="020B0604020202020204" pitchFamily="34" charset="0"/>
              </a:rPr>
              <a:t>outlier</a:t>
            </a:r>
            <a:r>
              <a:rPr lang="en-ID" sz="1800" b="1" dirty="0">
                <a:effectLst/>
                <a:latin typeface="Times New Roman" panose="02020603050405020304" pitchFamily="18" charset="0"/>
                <a:ea typeface="Calibri" panose="020F0502020204030204" pitchFamily="34" charset="0"/>
                <a:cs typeface="Arial" panose="020B0604020202020204" pitchFamily="34" charset="0"/>
              </a:rPr>
              <a:t> </a:t>
            </a:r>
            <a:r>
              <a:rPr lang="en-ID" sz="1800" b="1" dirty="0" err="1">
                <a:effectLst/>
                <a:latin typeface="Times New Roman" panose="02020603050405020304" pitchFamily="18" charset="0"/>
                <a:ea typeface="Calibri" panose="020F0502020204030204" pitchFamily="34" charset="0"/>
                <a:cs typeface="Arial" panose="020B0604020202020204" pitchFamily="34" charset="0"/>
              </a:rPr>
              <a:t>atau</a:t>
            </a:r>
            <a:r>
              <a:rPr lang="en-ID" sz="1800" b="1" dirty="0">
                <a:effectLst/>
                <a:latin typeface="Times New Roman" panose="02020603050405020304" pitchFamily="18" charset="0"/>
                <a:ea typeface="Calibri" panose="020F0502020204030204" pitchFamily="34" charset="0"/>
                <a:cs typeface="Arial" panose="020B0604020202020204" pitchFamily="34" charset="0"/>
              </a:rPr>
              <a:t> data </a:t>
            </a:r>
            <a:r>
              <a:rPr lang="en-ID" sz="1800" b="1" dirty="0" err="1">
                <a:effectLst/>
                <a:latin typeface="Times New Roman" panose="02020603050405020304" pitchFamily="18" charset="0"/>
                <a:ea typeface="Calibri" panose="020F0502020204030204" pitchFamily="34" charset="0"/>
                <a:cs typeface="Arial" panose="020B0604020202020204" pitchFamily="34" charset="0"/>
              </a:rPr>
              <a:t>menyimpang</a:t>
            </a:r>
            <a:endParaRPr lang="en-ID" b="1" dirty="0">
              <a:latin typeface="Times New Roman" panose="02020603050405020304" pitchFamily="18" charset="0"/>
              <a:ea typeface="Calibri" panose="020F0502020204030204" pitchFamily="34" charset="0"/>
              <a:cs typeface="Arial" panose="020B0604020202020204" pitchFamily="34" charset="0"/>
            </a:endParaRPr>
          </a:p>
          <a:p>
            <a:pPr marL="457200" algn="just">
              <a:lnSpc>
                <a:spcPct val="150000"/>
              </a:lnSpc>
            </a:pPr>
            <a:endParaRPr lang="en-ID" sz="1600" b="1"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buFont typeface="+mj-lt"/>
              <a:buAutoNum type="arabicPeriod"/>
            </a:pPr>
            <a:r>
              <a:rPr lang="en-ID" sz="1800" dirty="0">
                <a:effectLst/>
                <a:latin typeface="Times New Roman" panose="02020603050405020304" pitchFamily="18" charset="0"/>
                <a:ea typeface="Calibri" panose="020F0502020204030204" pitchFamily="34" charset="0"/>
                <a:cs typeface="Arial" panose="020B0604020202020204" pitchFamily="34" charset="0"/>
              </a:rPr>
              <a:t>Dari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kesalahan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prosedur</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menyimpang</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kesalahan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prosedur</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seperti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kesalahan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entri</a:t>
            </a:r>
            <a:r>
              <a:rPr lang="en-ID" sz="1800" dirty="0">
                <a:effectLst/>
                <a:latin typeface="Times New Roman" panose="02020603050405020304" pitchFamily="18" charset="0"/>
                <a:ea typeface="Calibri" panose="020F0502020204030204" pitchFamily="34" charset="0"/>
                <a:cs typeface="Arial" panose="020B0604020202020204" pitchFamily="34" charset="0"/>
              </a:rPr>
              <a:t> data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atau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kesalahan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pengodean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p>
          <a:p>
            <a:pPr marL="342900" lvl="0" indent="-342900" algn="just">
              <a:lnSpc>
                <a:spcPct val="150000"/>
              </a:lnSpc>
              <a:buFont typeface="+mj-lt"/>
              <a:buAutoNum type="arabicPeriod"/>
            </a:pPr>
            <a:r>
              <a:rPr lang="en-ID" sz="1800" dirty="0">
                <a:effectLst/>
                <a:latin typeface="Times New Roman" panose="02020603050405020304" pitchFamily="18" charset="0"/>
                <a:ea typeface="Calibri" panose="020F0502020204030204" pitchFamily="34" charset="0"/>
                <a:cs typeface="Arial" panose="020B0604020202020204" pitchFamily="34" charset="0"/>
              </a:rPr>
              <a:t>Dari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peristiwa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luar</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biasa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yaitu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peristiwa</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menyumbang</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keunikan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pengamatan</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endParaRPr lang="en-ID"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buFont typeface="+mj-lt"/>
              <a:buAutoNum type="arabicPeriod"/>
            </a:pPr>
            <a:r>
              <a:rPr lang="en-ID" sz="1800" dirty="0" err="1">
                <a:effectLst/>
                <a:latin typeface="Times New Roman" panose="02020603050405020304" pitchFamily="18" charset="0"/>
                <a:ea typeface="Calibri" panose="020F0502020204030204" pitchFamily="34" charset="0"/>
                <a:cs typeface="Arial" panose="020B0604020202020204" pitchFamily="34" charset="0"/>
              </a:rPr>
              <a:t>Pengamatan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luar</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biasa</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tidak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diuraikan</a:t>
            </a:r>
            <a:r>
              <a:rPr lang="en-ID" sz="1800" dirty="0">
                <a:effectLst/>
                <a:latin typeface="Times New Roman" panose="02020603050405020304" pitchFamily="18" charset="0"/>
                <a:ea typeface="Calibri" panose="020F0502020204030204" pitchFamily="34" charset="0"/>
                <a:cs typeface="Arial" panose="020B0604020202020204" pitchFamily="34" charset="0"/>
              </a:rPr>
              <a:t> oleh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peneliti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p>
          <a:p>
            <a:pPr marL="342900" lvl="0" indent="-342900" algn="just">
              <a:lnSpc>
                <a:spcPct val="150000"/>
              </a:lnSpc>
              <a:buFont typeface="+mj-lt"/>
              <a:buAutoNum type="arabicPeriod"/>
            </a:pPr>
            <a:r>
              <a:rPr lang="en-ID" sz="1800" i="1" dirty="0">
                <a:effectLst/>
                <a:latin typeface="Times New Roman" panose="02020603050405020304" pitchFamily="18" charset="0"/>
                <a:ea typeface="Calibri" panose="020F0502020204030204" pitchFamily="34" charset="0"/>
                <a:cs typeface="Arial" panose="020B0604020202020204" pitchFamily="34" charset="0"/>
              </a:rPr>
              <a:t>Outlier</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berisi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pengamatan</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berada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kisaran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nilai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biasa</a:t>
            </a:r>
            <a:r>
              <a:rPr lang="en-ID" sz="1800" dirty="0">
                <a:effectLst/>
                <a:latin typeface="Times New Roman" panose="02020603050405020304" pitchFamily="18" charset="0"/>
                <a:ea typeface="Calibri" panose="020F0502020204030204" pitchFamily="34" charset="0"/>
                <a:cs typeface="Arial" panose="020B0604020202020204" pitchFamily="34" charset="0"/>
              </a:rPr>
              <a:t> pada masing-masing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endParaRPr lang="en-ID"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10171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26CB731-6877-4A33-89AC-23594A1823E1}"/>
              </a:ext>
            </a:extLst>
          </p:cNvPr>
          <p:cNvSpPr txBox="1"/>
          <p:nvPr/>
        </p:nvSpPr>
        <p:spPr>
          <a:xfrm>
            <a:off x="5796136" y="-166836"/>
            <a:ext cx="4572000" cy="599331"/>
          </a:xfrm>
          <a:prstGeom prst="rect">
            <a:avLst/>
          </a:prstGeom>
          <a:noFill/>
        </p:spPr>
        <p:txBody>
          <a:bodyPr wrap="square">
            <a:spAutoFit/>
          </a:bodyPr>
          <a:lstStyle/>
          <a:p>
            <a:pPr lvl="1">
              <a:lnSpc>
                <a:spcPct val="150000"/>
              </a:lnSpc>
            </a:pPr>
            <a:r>
              <a:rPr lang="en-ID" sz="2400" b="1" i="0" dirty="0">
                <a:solidFill>
                  <a:srgbClr val="000000"/>
                </a:solidFill>
                <a:effectLst/>
                <a:latin typeface="Times New Roman" panose="02020603050405020304" pitchFamily="18" charset="0"/>
              </a:rPr>
              <a:t>DATA YANG BAIK</a:t>
            </a:r>
            <a:endParaRPr lang="en-ID" sz="2800" b="1" i="1" dirty="0">
              <a:solidFill>
                <a:srgbClr val="000000"/>
              </a:solidFill>
              <a:effectLst/>
              <a:latin typeface="Courier New" panose="02070309020205020404" pitchFamily="49" charset="0"/>
            </a:endParaRPr>
          </a:p>
        </p:txBody>
      </p:sp>
      <p:sp>
        <p:nvSpPr>
          <p:cNvPr id="6" name="TextBox 5">
            <a:extLst>
              <a:ext uri="{FF2B5EF4-FFF2-40B4-BE49-F238E27FC236}">
                <a16:creationId xmlns:a16="http://schemas.microsoft.com/office/drawing/2014/main" id="{9B5E206B-2763-4DF1-93FE-815BED0B2335}"/>
              </a:ext>
            </a:extLst>
          </p:cNvPr>
          <p:cNvSpPr txBox="1"/>
          <p:nvPr/>
        </p:nvSpPr>
        <p:spPr>
          <a:xfrm>
            <a:off x="251520" y="1201316"/>
            <a:ext cx="8784976" cy="4474558"/>
          </a:xfrm>
          <a:prstGeom prst="rect">
            <a:avLst/>
          </a:prstGeom>
          <a:noFill/>
        </p:spPr>
        <p:txBody>
          <a:bodyPr wrap="square">
            <a:spAutoFit/>
          </a:bodyPr>
          <a:lstStyle/>
          <a:p>
            <a:r>
              <a:rPr lang="en-ID" sz="1800" b="1" dirty="0">
                <a:effectLst/>
                <a:latin typeface="Times New Roman" panose="02020603050405020304" pitchFamily="18" charset="0"/>
                <a:ea typeface="Calibri" panose="020F0502020204030204" pitchFamily="34" charset="0"/>
              </a:rPr>
              <a:t>3. Uji </a:t>
            </a:r>
            <a:r>
              <a:rPr lang="en-ID" sz="1800" b="1" dirty="0" err="1">
                <a:effectLst/>
                <a:latin typeface="Times New Roman" panose="02020603050405020304" pitchFamily="18" charset="0"/>
                <a:ea typeface="Calibri" panose="020F0502020204030204" pitchFamily="34" charset="0"/>
              </a:rPr>
              <a:t>Asumsi</a:t>
            </a:r>
            <a:r>
              <a:rPr lang="en-ID" sz="1800" b="1" dirty="0">
                <a:effectLst/>
                <a:latin typeface="Times New Roman" panose="02020603050405020304" pitchFamily="18" charset="0"/>
                <a:ea typeface="Calibri" panose="020F0502020204030204" pitchFamily="34" charset="0"/>
              </a:rPr>
              <a:t> yang </a:t>
            </a:r>
            <a:r>
              <a:rPr lang="en-ID" sz="1800" b="1" dirty="0" err="1">
                <a:effectLst/>
                <a:latin typeface="Times New Roman" panose="02020603050405020304" pitchFamily="18" charset="0"/>
                <a:ea typeface="Calibri" panose="020F0502020204030204" pitchFamily="34" charset="0"/>
              </a:rPr>
              <a:t>Mendasari</a:t>
            </a:r>
            <a:r>
              <a:rPr lang="en-ID" sz="1800" b="1" dirty="0">
                <a:effectLst/>
                <a:latin typeface="Times New Roman" panose="02020603050405020304" pitchFamily="18" charset="0"/>
                <a:ea typeface="Calibri" panose="020F0502020204030204" pitchFamily="34" charset="0"/>
              </a:rPr>
              <a:t> Teknik </a:t>
            </a:r>
            <a:r>
              <a:rPr lang="en-ID" sz="1800" b="1" dirty="0" err="1">
                <a:effectLst/>
                <a:latin typeface="Times New Roman" panose="02020603050405020304" pitchFamily="18" charset="0"/>
                <a:ea typeface="Calibri" panose="020F0502020204030204" pitchFamily="34" charset="0"/>
              </a:rPr>
              <a:t>Multivariat</a:t>
            </a:r>
            <a:endParaRPr lang="en-ID" b="1" dirty="0"/>
          </a:p>
          <a:p>
            <a:pPr lvl="0" algn="just">
              <a:lnSpc>
                <a:spcPct val="150000"/>
              </a:lnSpc>
              <a:buClr>
                <a:srgbClr val="222222"/>
              </a:buClr>
            </a:pPr>
            <a:r>
              <a:rPr lang="en-ID" sz="1800" dirty="0">
                <a:effectLst/>
                <a:latin typeface="Times New Roman" panose="02020603050405020304" pitchFamily="18" charset="0"/>
                <a:ea typeface="Calibri" panose="020F0502020204030204" pitchFamily="34" charset="0"/>
              </a:rPr>
              <a:t>Uji data </a:t>
            </a:r>
            <a:r>
              <a:rPr lang="en-ID" sz="1800" dirty="0" err="1">
                <a:effectLst/>
                <a:latin typeface="Times New Roman" panose="02020603050405020304" pitchFamily="18" charset="0"/>
                <a:ea typeface="Calibri" panose="020F0502020204030204" pitchFamily="34" charset="0"/>
              </a:rPr>
              <a:t>untuk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menilai</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kepatuhan</a:t>
            </a:r>
            <a:r>
              <a:rPr lang="en-ID" sz="1800" dirty="0">
                <a:effectLst/>
                <a:latin typeface="Times New Roman" panose="02020603050405020304" pitchFamily="18" charset="0"/>
                <a:ea typeface="Calibri" panose="020F0502020204030204" pitchFamily="34" charset="0"/>
              </a:rPr>
              <a:t> data yang </a:t>
            </a:r>
            <a:r>
              <a:rPr lang="en-ID" sz="1800" dirty="0" err="1">
                <a:effectLst/>
                <a:latin typeface="Times New Roman" panose="02020603050405020304" pitchFamily="18" charset="0"/>
                <a:ea typeface="Calibri" panose="020F0502020204030204" pitchFamily="34" charset="0"/>
              </a:rPr>
              <a:t>digunakan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dengan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asumsi</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statistik</a:t>
            </a:r>
            <a:r>
              <a:rPr lang="en-ID" sz="1800" dirty="0">
                <a:effectLst/>
                <a:latin typeface="Times New Roman" panose="02020603050405020304" pitchFamily="18" charset="0"/>
                <a:ea typeface="Calibri" panose="020F0502020204030204" pitchFamily="34" charset="0"/>
              </a:rPr>
              <a:t> yang </a:t>
            </a:r>
            <a:r>
              <a:rPr lang="en-ID" sz="1800" dirty="0" err="1">
                <a:effectLst/>
                <a:latin typeface="Times New Roman" panose="02020603050405020304" pitchFamily="18" charset="0"/>
                <a:ea typeface="Calibri" panose="020F0502020204030204" pitchFamily="34" charset="0"/>
              </a:rPr>
              <a:t>mendasari</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teknik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multivariat</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sekarang</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berhubungan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dengan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fondasi</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dalam</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teknik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membuat</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kesimpulan</a:t>
            </a:r>
            <a:r>
              <a:rPr lang="en-ID" sz="1800" dirty="0">
                <a:effectLst/>
                <a:latin typeface="Times New Roman" panose="02020603050405020304" pitchFamily="18" charset="0"/>
                <a:ea typeface="Calibri" panose="020F0502020204030204" pitchFamily="34" charset="0"/>
              </a:rPr>
              <a:t> dan </a:t>
            </a:r>
            <a:r>
              <a:rPr lang="en-ID" sz="1800" dirty="0" err="1">
                <a:effectLst/>
                <a:latin typeface="Times New Roman" panose="02020603050405020304" pitchFamily="18" charset="0"/>
                <a:ea typeface="Calibri" panose="020F0502020204030204" pitchFamily="34" charset="0"/>
              </a:rPr>
              <a:t>hasil</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statistik</a:t>
            </a:r>
            <a:r>
              <a:rPr lang="en-ID" sz="1800" dirty="0">
                <a:effectLst/>
                <a:latin typeface="Times New Roman" panose="02020603050405020304" pitchFamily="18" charset="0"/>
                <a:ea typeface="Calibri" panose="020F0502020204030204" pitchFamily="34" charset="0"/>
              </a:rPr>
              <a:t>. </a:t>
            </a:r>
          </a:p>
          <a:p>
            <a:pPr marL="180340" algn="just">
              <a:lnSpc>
                <a:spcPct val="150000"/>
              </a:lnSpc>
            </a:pPr>
            <a:r>
              <a:rPr lang="en-ID" sz="1800" dirty="0" err="1">
                <a:effectLst/>
                <a:latin typeface="Times New Roman" panose="02020603050405020304" pitchFamily="18" charset="0"/>
                <a:ea typeface="Calibri" panose="020F0502020204030204" pitchFamily="34" charset="0"/>
                <a:cs typeface="Arial" panose="020B0604020202020204" pitchFamily="34" charset="0"/>
              </a:rPr>
              <a:t>Terdapat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empat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asumsi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berikut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ini</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mendasari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teknik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multivariat</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buFont typeface="+mj-lt"/>
              <a:buAutoNum type="arabicPeriod"/>
            </a:pPr>
            <a:r>
              <a:rPr lang="en-ID" sz="1800" dirty="0" err="1">
                <a:effectLst/>
                <a:latin typeface="Times New Roman" panose="02020603050405020304" pitchFamily="18" charset="0"/>
                <a:ea typeface="Calibri" panose="020F0502020204030204" pitchFamily="34" charset="0"/>
                <a:cs typeface="Arial" panose="020B0604020202020204" pitchFamily="34" charset="0"/>
              </a:rPr>
              <a:t>Normalitas</a:t>
            </a:r>
            <a:endParaRPr lang="en-ID" sz="18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lnSpc>
                <a:spcPct val="150000"/>
              </a:lnSpc>
              <a:buFont typeface="+mj-lt"/>
              <a:buAutoNum type="arabicPeriod"/>
            </a:pPr>
            <a:r>
              <a:rPr lang="en-ID" sz="1800" dirty="0" err="1">
                <a:effectLst/>
                <a:latin typeface="Times New Roman" panose="02020603050405020304" pitchFamily="18" charset="0"/>
                <a:ea typeface="Calibri" panose="020F0502020204030204" pitchFamily="34" charset="0"/>
                <a:cs typeface="Arial" panose="020B0604020202020204" pitchFamily="34" charset="0"/>
              </a:rPr>
              <a:t>Homokedastisitas</a:t>
            </a:r>
            <a:endParaRPr lang="en-ID" sz="18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lnSpc>
                <a:spcPct val="150000"/>
              </a:lnSpc>
              <a:buFont typeface="+mj-lt"/>
              <a:buAutoNum type="arabicPeriod"/>
            </a:pPr>
            <a:r>
              <a:rPr lang="en-ID" dirty="0">
                <a:latin typeface="Times New Roman" panose="02020603050405020304" pitchFamily="18" charset="0"/>
                <a:ea typeface="Calibri" panose="020F0502020204030204" pitchFamily="34" charset="0"/>
                <a:cs typeface="Arial" panose="020B0604020202020204" pitchFamily="34" charset="0"/>
              </a:rPr>
              <a:t>Linear</a:t>
            </a:r>
          </a:p>
          <a:p>
            <a:pPr marL="342900" lvl="0" indent="-342900" algn="just">
              <a:lnSpc>
                <a:spcPct val="150000"/>
              </a:lnSpc>
              <a:buFont typeface="+mj-lt"/>
              <a:buAutoNum type="arabicPeriod"/>
            </a:pPr>
            <a:r>
              <a:rPr lang="en-ID" sz="1800" dirty="0" err="1">
                <a:effectLst/>
                <a:latin typeface="Times New Roman" panose="02020603050405020304" pitchFamily="18" charset="0"/>
                <a:ea typeface="Calibri" panose="020F0502020204030204" pitchFamily="34" charset="0"/>
                <a:cs typeface="Arial" panose="020B0604020202020204" pitchFamily="34" charset="0"/>
              </a:rPr>
              <a:t>Tidak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ada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eror</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berkorelasi</a:t>
            </a:r>
            <a:endParaRPr lang="en-ID" sz="1800" dirty="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gn="just">
              <a:lnSpc>
                <a:spcPct val="150000"/>
              </a:lnSpc>
              <a:buFont typeface="+mj-lt"/>
              <a:buAutoNum type="arabicPeriod"/>
            </a:pP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lvl="0" algn="just">
              <a:lnSpc>
                <a:spcPct val="150000"/>
              </a:lnSpc>
              <a:buClr>
                <a:srgbClr val="222222"/>
              </a:buClr>
            </a:pPr>
            <a:endParaRPr lang="en-ID" dirty="0">
              <a:latin typeface="Times New Roman" panose="02020603050405020304" pitchFamily="18" charset="0"/>
            </a:endParaRPr>
          </a:p>
        </p:txBody>
      </p:sp>
      <p:sp>
        <p:nvSpPr>
          <p:cNvPr id="8" name="TextBox 7">
            <a:extLst>
              <a:ext uri="{FF2B5EF4-FFF2-40B4-BE49-F238E27FC236}">
                <a16:creationId xmlns:a16="http://schemas.microsoft.com/office/drawing/2014/main" id="{2F530A9F-F802-4C45-BF7B-51A1D322796D}"/>
              </a:ext>
            </a:extLst>
          </p:cNvPr>
          <p:cNvSpPr txBox="1"/>
          <p:nvPr/>
        </p:nvSpPr>
        <p:spPr>
          <a:xfrm>
            <a:off x="251520" y="702653"/>
            <a:ext cx="5185774" cy="498663"/>
          </a:xfrm>
          <a:prstGeom prst="rect">
            <a:avLst/>
          </a:prstGeom>
          <a:noFill/>
        </p:spPr>
        <p:txBody>
          <a:bodyPr wrap="square">
            <a:spAutoFit/>
          </a:bodyPr>
          <a:lstStyle/>
          <a:p>
            <a:pPr algn="just">
              <a:lnSpc>
                <a:spcPct val="150000"/>
              </a:lnSpc>
              <a:spcAft>
                <a:spcPts val="800"/>
              </a:spcAft>
            </a:pPr>
            <a:r>
              <a:rPr lang="en-ID" sz="2000" b="1" dirty="0" err="1">
                <a:effectLst/>
                <a:latin typeface="Times New Roman" panose="02020603050405020304" pitchFamily="18" charset="0"/>
                <a:ea typeface="Calibri" panose="020F0502020204030204" pitchFamily="34" charset="0"/>
                <a:cs typeface="Arial" panose="020B0604020202020204" pitchFamily="34" charset="0"/>
              </a:rPr>
              <a:t>Tujuan</a:t>
            </a:r>
            <a:r>
              <a:rPr lang="en-ID" sz="2000" b="1" dirty="0">
                <a:effectLst/>
                <a:latin typeface="Times New Roman" panose="02020603050405020304" pitchFamily="18" charset="0"/>
                <a:ea typeface="Calibri" panose="020F0502020204030204" pitchFamily="34" charset="0"/>
                <a:cs typeface="Arial" panose="020B0604020202020204" pitchFamily="34" charset="0"/>
              </a:rPr>
              <a:t> </a:t>
            </a:r>
            <a:r>
              <a:rPr lang="en-ID" sz="2000" b="1" dirty="0" err="1">
                <a:effectLst/>
                <a:latin typeface="Times New Roman" panose="02020603050405020304" pitchFamily="18" charset="0"/>
                <a:ea typeface="Calibri" panose="020F0502020204030204" pitchFamily="34" charset="0"/>
                <a:cs typeface="Arial" panose="020B0604020202020204" pitchFamily="34" charset="0"/>
              </a:rPr>
              <a:t>dari</a:t>
            </a:r>
            <a:r>
              <a:rPr lang="en-ID" sz="2000" b="1" dirty="0">
                <a:effectLst/>
                <a:latin typeface="Times New Roman" panose="02020603050405020304" pitchFamily="18" charset="0"/>
                <a:ea typeface="Calibri" panose="020F0502020204030204" pitchFamily="34" charset="0"/>
                <a:cs typeface="Arial" panose="020B0604020202020204" pitchFamily="34" charset="0"/>
              </a:rPr>
              <a:t> </a:t>
            </a:r>
            <a:r>
              <a:rPr lang="en-ID" sz="2000" b="1" dirty="0" err="1">
                <a:latin typeface="Times New Roman" panose="02020603050405020304" pitchFamily="18" charset="0"/>
                <a:ea typeface="Calibri" panose="020F0502020204030204" pitchFamily="34" charset="0"/>
                <a:cs typeface="Arial" panose="020B0604020202020204" pitchFamily="34" charset="0"/>
              </a:rPr>
              <a:t>P</a:t>
            </a:r>
            <a:r>
              <a:rPr lang="en-ID" sz="2000" b="1" dirty="0" err="1">
                <a:effectLst/>
                <a:latin typeface="Times New Roman" panose="02020603050405020304" pitchFamily="18" charset="0"/>
                <a:ea typeface="Calibri" panose="020F0502020204030204" pitchFamily="34" charset="0"/>
                <a:cs typeface="Arial" panose="020B0604020202020204" pitchFamily="34" charset="0"/>
              </a:rPr>
              <a:t>emeriksaan</a:t>
            </a:r>
            <a:r>
              <a:rPr lang="en-ID" sz="2000" b="1" dirty="0">
                <a:effectLst/>
                <a:latin typeface="Times New Roman" panose="02020603050405020304" pitchFamily="18" charset="0"/>
                <a:ea typeface="Calibri" panose="020F0502020204030204" pitchFamily="34" charset="0"/>
                <a:cs typeface="Arial" panose="020B0604020202020204" pitchFamily="34" charset="0"/>
              </a:rPr>
              <a:t> </a:t>
            </a:r>
            <a:r>
              <a:rPr lang="en-ID" sz="2000" b="1" dirty="0">
                <a:latin typeface="Times New Roman" panose="02020603050405020304" pitchFamily="18" charset="0"/>
                <a:ea typeface="Calibri" panose="020F0502020204030204" pitchFamily="34" charset="0"/>
                <a:cs typeface="Arial" panose="020B0604020202020204" pitchFamily="34" charset="0"/>
              </a:rPr>
              <a:t>D</a:t>
            </a:r>
            <a:r>
              <a:rPr lang="en-ID" sz="2000" b="1" dirty="0">
                <a:effectLst/>
                <a:latin typeface="Times New Roman" panose="02020603050405020304" pitchFamily="18" charset="0"/>
                <a:ea typeface="Calibri" panose="020F0502020204030204" pitchFamily="34" charset="0"/>
                <a:cs typeface="Arial" panose="020B0604020202020204" pitchFamily="34" charset="0"/>
              </a:rPr>
              <a:t>ata </a:t>
            </a:r>
          </a:p>
        </p:txBody>
      </p:sp>
    </p:spTree>
    <p:extLst>
      <p:ext uri="{BB962C8B-B14F-4D97-AF65-F5344CB8AC3E}">
        <p14:creationId xmlns:p14="http://schemas.microsoft.com/office/powerpoint/2010/main" val="33258451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4A34BB0-CE3B-44CC-BC60-66FCFAA46C6F}"/>
              </a:ext>
            </a:extLst>
          </p:cNvPr>
          <p:cNvSpPr>
            <a:spLocks noGrp="1"/>
          </p:cNvSpPr>
          <p:nvPr>
            <p:ph type="body" idx="1"/>
          </p:nvPr>
        </p:nvSpPr>
        <p:spPr>
          <a:xfrm>
            <a:off x="531019" y="1012693"/>
            <a:ext cx="4040188" cy="533135"/>
          </a:xfrm>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en-US" dirty="0" err="1"/>
              <a:t>Normalitas</a:t>
            </a:r>
            <a:endParaRPr lang="en-ID" dirty="0"/>
          </a:p>
        </p:txBody>
      </p:sp>
      <p:sp>
        <p:nvSpPr>
          <p:cNvPr id="4" name="Content Placeholder 3">
            <a:extLst>
              <a:ext uri="{FF2B5EF4-FFF2-40B4-BE49-F238E27FC236}">
                <a16:creationId xmlns:a16="http://schemas.microsoft.com/office/drawing/2014/main" id="{6DCD6DA7-690B-4AD1-9590-860936DE73D6}"/>
              </a:ext>
            </a:extLst>
          </p:cNvPr>
          <p:cNvSpPr>
            <a:spLocks noGrp="1"/>
          </p:cNvSpPr>
          <p:nvPr>
            <p:ph sz="half" idx="2"/>
          </p:nvPr>
        </p:nvSpPr>
        <p:spPr/>
        <p:style>
          <a:lnRef idx="2">
            <a:schemeClr val="accent1"/>
          </a:lnRef>
          <a:fillRef idx="1">
            <a:schemeClr val="lt1"/>
          </a:fillRef>
          <a:effectRef idx="0">
            <a:schemeClr val="accent1"/>
          </a:effectRef>
          <a:fontRef idx="minor">
            <a:schemeClr val="dk1"/>
          </a:fontRef>
        </p:style>
        <p:txBody>
          <a:bodyPr>
            <a:normAutofit fontScale="92500"/>
          </a:bodyPr>
          <a:lstStyle/>
          <a:p>
            <a:pPr marL="0" indent="0" algn="just">
              <a:buNone/>
            </a:pPr>
            <a:r>
              <a:rPr lang="en-ID" sz="2200" dirty="0" err="1">
                <a:effectLst/>
                <a:latin typeface="Times New Roman" panose="02020603050405020304" pitchFamily="18" charset="0"/>
                <a:ea typeface="Calibri" panose="020F0502020204030204" pitchFamily="34" charset="0"/>
                <a:cs typeface="Arial" panose="020B0604020202020204" pitchFamily="34" charset="0"/>
              </a:rPr>
              <a:t>Normalitas</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mengacu</a:t>
            </a:r>
            <a:r>
              <a:rPr lang="en-ID" sz="2200" dirty="0">
                <a:effectLst/>
                <a:latin typeface="Times New Roman" panose="02020603050405020304" pitchFamily="18" charset="0"/>
                <a:ea typeface="Calibri" panose="020F0502020204030204" pitchFamily="34" charset="0"/>
                <a:cs typeface="Arial" panose="020B0604020202020204" pitchFamily="34" charset="0"/>
              </a:rPr>
              <a:t> pada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bentuk</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distribusi</a:t>
            </a:r>
            <a:r>
              <a:rPr lang="en-ID" sz="2200" dirty="0">
                <a:effectLst/>
                <a:latin typeface="Times New Roman" panose="02020603050405020304" pitchFamily="18" charset="0"/>
                <a:ea typeface="Calibri" panose="020F0502020204030204" pitchFamily="34" charset="0"/>
                <a:cs typeface="Arial" panose="020B0604020202020204" pitchFamily="34" charset="0"/>
              </a:rPr>
              <a:t> data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metrik</a:t>
            </a:r>
            <a:r>
              <a:rPr lang="en-ID" sz="2200" dirty="0">
                <a:effectLst/>
                <a:latin typeface="Times New Roman" panose="02020603050405020304" pitchFamily="18" charset="0"/>
                <a:ea typeface="Calibri" panose="020F0502020204030204" pitchFamily="34" charset="0"/>
                <a:cs typeface="Arial" panose="020B0604020202020204" pitchFamily="34" charset="0"/>
              </a:rPr>
              <a:t> individual dan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korespondensinya</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dengan</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distribusi</a:t>
            </a:r>
            <a:r>
              <a:rPr lang="en-ID" sz="2200" dirty="0">
                <a:effectLst/>
                <a:latin typeface="Times New Roman" panose="02020603050405020304" pitchFamily="18" charset="0"/>
                <a:ea typeface="Calibri" panose="020F0502020204030204" pitchFamily="34" charset="0"/>
                <a:cs typeface="Arial" panose="020B0604020202020204" pitchFamily="34" charset="0"/>
              </a:rPr>
              <a:t> normal. Jika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variasi</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distribusi</a:t>
            </a:r>
            <a:r>
              <a:rPr lang="en-ID" sz="2200" dirty="0">
                <a:effectLst/>
                <a:latin typeface="Times New Roman" panose="02020603050405020304" pitchFamily="18" charset="0"/>
                <a:ea typeface="Calibri" panose="020F0502020204030204" pitchFamily="34" charset="0"/>
                <a:cs typeface="Arial" panose="020B0604020202020204" pitchFamily="34" charset="0"/>
              </a:rPr>
              <a:t> normal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cukup</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besar</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tolak</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ukur</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2200" dirty="0">
                <a:effectLst/>
                <a:latin typeface="Times New Roman" panose="02020603050405020304" pitchFamily="18" charset="0"/>
                <a:ea typeface="Calibri" panose="020F0502020204030204" pitchFamily="34" charset="0"/>
                <a:cs typeface="Arial" panose="020B0604020202020204" pitchFamily="34" charset="0"/>
              </a:rPr>
              <a:t> uji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statistik</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tidak</a:t>
            </a:r>
            <a:r>
              <a:rPr lang="en-ID" sz="2200" dirty="0">
                <a:effectLst/>
                <a:latin typeface="Times New Roman" panose="02020603050405020304" pitchFamily="18" charset="0"/>
                <a:ea typeface="Calibri" panose="020F0502020204030204" pitchFamily="34" charset="0"/>
                <a:cs typeface="Arial" panose="020B0604020202020204" pitchFamily="34" charset="0"/>
              </a:rPr>
              <a:t> valid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karena</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normalitas</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diperlukan</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menggunakan</a:t>
            </a:r>
            <a:r>
              <a:rPr lang="en-ID" sz="2200" dirty="0">
                <a:effectLst/>
                <a:latin typeface="Times New Roman" panose="02020603050405020304" pitchFamily="18" charset="0"/>
                <a:ea typeface="Calibri" panose="020F0502020204030204" pitchFamily="34" charset="0"/>
                <a:cs typeface="Arial" panose="020B0604020202020204" pitchFamily="34" charset="0"/>
              </a:rPr>
              <a:t> F dan 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statistik</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endParaRPr lang="en-ID" sz="22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ID" dirty="0"/>
          </a:p>
        </p:txBody>
      </p:sp>
      <p:sp>
        <p:nvSpPr>
          <p:cNvPr id="5" name="Text Placeholder 4">
            <a:extLst>
              <a:ext uri="{FF2B5EF4-FFF2-40B4-BE49-F238E27FC236}">
                <a16:creationId xmlns:a16="http://schemas.microsoft.com/office/drawing/2014/main" id="{D3A59D41-7AD2-47A2-949C-C1AAC528E9B5}"/>
              </a:ext>
            </a:extLst>
          </p:cNvPr>
          <p:cNvSpPr>
            <a:spLocks noGrp="1"/>
          </p:cNvSpPr>
          <p:nvPr>
            <p:ph type="body" sz="quarter" idx="3"/>
          </p:nvPr>
        </p:nvSpPr>
        <p:spPr>
          <a:xfrm>
            <a:off x="4647574" y="1012693"/>
            <a:ext cx="4041775" cy="533135"/>
          </a:xfrm>
        </p:spPr>
        <p:style>
          <a:lnRef idx="2">
            <a:schemeClr val="accent2">
              <a:shade val="50000"/>
            </a:schemeClr>
          </a:lnRef>
          <a:fillRef idx="1">
            <a:schemeClr val="accent2"/>
          </a:fillRef>
          <a:effectRef idx="0">
            <a:schemeClr val="accent2"/>
          </a:effectRef>
          <a:fontRef idx="minor">
            <a:schemeClr val="lt1"/>
          </a:fontRef>
        </p:style>
        <p:txBody>
          <a:bodyPr/>
          <a:lstStyle/>
          <a:p>
            <a:pPr algn="ctr"/>
            <a:r>
              <a:rPr lang="en-US" dirty="0" err="1"/>
              <a:t>Homokedastisitas</a:t>
            </a:r>
            <a:endParaRPr lang="en-ID" dirty="0"/>
          </a:p>
        </p:txBody>
      </p:sp>
      <p:sp>
        <p:nvSpPr>
          <p:cNvPr id="6" name="Content Placeholder 5">
            <a:extLst>
              <a:ext uri="{FF2B5EF4-FFF2-40B4-BE49-F238E27FC236}">
                <a16:creationId xmlns:a16="http://schemas.microsoft.com/office/drawing/2014/main" id="{927EC4E7-22A9-4A32-B02A-98783F481499}"/>
              </a:ext>
            </a:extLst>
          </p:cNvPr>
          <p:cNvSpPr>
            <a:spLocks noGrp="1"/>
          </p:cNvSpPr>
          <p:nvPr>
            <p:ph sz="quarter" idx="4"/>
          </p:nvPr>
        </p:nvSpPr>
        <p:spPr/>
        <p:style>
          <a:lnRef idx="2">
            <a:schemeClr val="accent4"/>
          </a:lnRef>
          <a:fillRef idx="1">
            <a:schemeClr val="lt1"/>
          </a:fillRef>
          <a:effectRef idx="0">
            <a:schemeClr val="accent4"/>
          </a:effectRef>
          <a:fontRef idx="minor">
            <a:schemeClr val="dk1"/>
          </a:fontRef>
        </p:style>
        <p:txBody>
          <a:bodyPr>
            <a:normAutofit fontScale="92500"/>
          </a:bodyPr>
          <a:lstStyle/>
          <a:p>
            <a:pPr marL="0" indent="0" algn="just">
              <a:buNone/>
            </a:pPr>
            <a:r>
              <a:rPr lang="en-ID" sz="2200" dirty="0" err="1">
                <a:effectLst/>
                <a:latin typeface="Times New Roman" panose="02020603050405020304" pitchFamily="18" charset="0"/>
                <a:ea typeface="Calibri" panose="020F0502020204030204" pitchFamily="34" charset="0"/>
                <a:cs typeface="Arial" panose="020B0604020202020204" pitchFamily="34" charset="0"/>
              </a:rPr>
              <a:t>Asumsi</a:t>
            </a:r>
            <a:r>
              <a:rPr lang="en-ID" sz="2200" dirty="0">
                <a:effectLst/>
                <a:latin typeface="Times New Roman" panose="02020603050405020304" pitchFamily="18" charset="0"/>
                <a:ea typeface="Calibri" panose="020F0502020204030204" pitchFamily="34" charset="0"/>
                <a:cs typeface="Arial" panose="020B0604020202020204" pitchFamily="34" charset="0"/>
              </a:rPr>
              <a:t> yang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menunjukkan</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bahwa</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dependen</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menunjukkan</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tingkat</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varian</a:t>
            </a:r>
            <a:r>
              <a:rPr lang="en-ID" sz="2200" dirty="0">
                <a:effectLst/>
                <a:latin typeface="Times New Roman" panose="02020603050405020304" pitchFamily="18" charset="0"/>
                <a:ea typeface="Calibri" panose="020F0502020204030204" pitchFamily="34" charset="0"/>
                <a:cs typeface="Arial" panose="020B0604020202020204" pitchFamily="34" charset="0"/>
              </a:rPr>
              <a:t> yang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sama</a:t>
            </a:r>
            <a:r>
              <a:rPr lang="en-ID" sz="2200" dirty="0">
                <a:effectLst/>
                <a:latin typeface="Times New Roman" panose="02020603050405020304" pitchFamily="18" charset="0"/>
                <a:ea typeface="Calibri" panose="020F0502020204030204" pitchFamily="34" charset="0"/>
                <a:cs typeface="Arial" panose="020B0604020202020204" pitchFamily="34" charset="0"/>
              </a:rPr>
              <a:t> di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seluruh</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rentang</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prediktor</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Homoskedastisitas</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diinginkan</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karena</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varian</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dependen</a:t>
            </a:r>
            <a:r>
              <a:rPr lang="en-ID" sz="2200" dirty="0">
                <a:effectLst/>
                <a:latin typeface="Times New Roman" panose="02020603050405020304" pitchFamily="18" charset="0"/>
                <a:ea typeface="Calibri" panose="020F0502020204030204" pitchFamily="34" charset="0"/>
                <a:cs typeface="Arial" panose="020B0604020202020204" pitchFamily="34" charset="0"/>
              </a:rPr>
              <a:t> yang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dijelaskan</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hubungan</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ketergantungan</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tidak</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boleh</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terkonsentrasi</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hanya</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kisaran</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terbatas</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nilai-nilai</a:t>
            </a:r>
            <a:r>
              <a:rPr lang="en-ID" sz="2200" dirty="0">
                <a:effectLst/>
                <a:latin typeface="Times New Roman" panose="02020603050405020304" pitchFamily="18" charset="0"/>
                <a:ea typeface="Calibri" panose="020F0502020204030204" pitchFamily="34" charset="0"/>
                <a:cs typeface="Arial" panose="020B0604020202020204" pitchFamily="34" charset="0"/>
              </a:rPr>
              <a:t> </a:t>
            </a:r>
            <a:r>
              <a:rPr lang="en-ID" sz="2200" dirty="0" err="1">
                <a:effectLst/>
                <a:latin typeface="Times New Roman" panose="02020603050405020304" pitchFamily="18" charset="0"/>
                <a:ea typeface="Calibri" panose="020F0502020204030204" pitchFamily="34" charset="0"/>
                <a:cs typeface="Arial" panose="020B0604020202020204" pitchFamily="34" charset="0"/>
              </a:rPr>
              <a:t>independen</a:t>
            </a:r>
            <a:r>
              <a:rPr lang="en-ID" sz="2200" dirty="0">
                <a:effectLst/>
                <a:latin typeface="Times New Roman" panose="02020603050405020304" pitchFamily="18" charset="0"/>
                <a:ea typeface="Calibri" panose="020F0502020204030204" pitchFamily="34" charset="0"/>
                <a:cs typeface="Arial" panose="020B0604020202020204" pitchFamily="34" charset="0"/>
              </a:rPr>
              <a:t>.</a:t>
            </a:r>
            <a:endParaRPr lang="en-ID" sz="22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ID" dirty="0"/>
          </a:p>
        </p:txBody>
      </p:sp>
    </p:spTree>
    <p:extLst>
      <p:ext uri="{BB962C8B-B14F-4D97-AF65-F5344CB8AC3E}">
        <p14:creationId xmlns:p14="http://schemas.microsoft.com/office/powerpoint/2010/main" val="19138228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4A34BB0-CE3B-44CC-BC60-66FCFAA46C6F}"/>
              </a:ext>
            </a:extLst>
          </p:cNvPr>
          <p:cNvSpPr>
            <a:spLocks noGrp="1"/>
          </p:cNvSpPr>
          <p:nvPr>
            <p:ph type="body" idx="1"/>
          </p:nvPr>
        </p:nvSpPr>
        <p:spPr>
          <a:xfrm>
            <a:off x="531019" y="1012693"/>
            <a:ext cx="4040188" cy="533135"/>
          </a:xfrm>
        </p:spPr>
        <p:style>
          <a:lnRef idx="2">
            <a:schemeClr val="accent2">
              <a:shade val="50000"/>
            </a:schemeClr>
          </a:lnRef>
          <a:fillRef idx="1">
            <a:schemeClr val="accent2"/>
          </a:fillRef>
          <a:effectRef idx="0">
            <a:schemeClr val="accent2"/>
          </a:effectRef>
          <a:fontRef idx="minor">
            <a:schemeClr val="lt1"/>
          </a:fontRef>
        </p:style>
        <p:txBody>
          <a:bodyPr>
            <a:normAutofit fontScale="92500"/>
          </a:bodyPr>
          <a:lstStyle/>
          <a:p>
            <a:pPr algn="ctr"/>
            <a:r>
              <a:rPr lang="en-US" dirty="0"/>
              <a:t>Linear</a:t>
            </a:r>
            <a:endParaRPr lang="en-ID" dirty="0"/>
          </a:p>
        </p:txBody>
      </p:sp>
      <p:sp>
        <p:nvSpPr>
          <p:cNvPr id="4" name="Content Placeholder 3">
            <a:extLst>
              <a:ext uri="{FF2B5EF4-FFF2-40B4-BE49-F238E27FC236}">
                <a16:creationId xmlns:a16="http://schemas.microsoft.com/office/drawing/2014/main" id="{6DCD6DA7-690B-4AD1-9590-860936DE73D6}"/>
              </a:ext>
            </a:extLst>
          </p:cNvPr>
          <p:cNvSpPr>
            <a:spLocks noGrp="1"/>
          </p:cNvSpPr>
          <p:nvPr>
            <p:ph sz="half" idx="2"/>
          </p:nvPr>
        </p:nvSpPr>
        <p:spPr/>
        <p:style>
          <a:lnRef idx="2">
            <a:schemeClr val="accent1"/>
          </a:lnRef>
          <a:fillRef idx="1">
            <a:schemeClr val="lt1"/>
          </a:fillRef>
          <a:effectRef idx="0">
            <a:schemeClr val="accent1"/>
          </a:effectRef>
          <a:fontRef idx="minor">
            <a:schemeClr val="dk1"/>
          </a:fontRef>
        </p:style>
        <p:txBody>
          <a:bodyPr>
            <a:normAutofit fontScale="92500"/>
          </a:bodyPr>
          <a:lstStyle/>
          <a:p>
            <a:pPr marL="66040" indent="0" algn="just">
              <a:lnSpc>
                <a:spcPct val="150000"/>
              </a:lnSpc>
              <a:buNone/>
            </a:pPr>
            <a:r>
              <a:rPr lang="en-ID" sz="1800" dirty="0">
                <a:effectLst/>
                <a:latin typeface="Times New Roman" panose="02020603050405020304" pitchFamily="18" charset="0"/>
                <a:ea typeface="Calibri" panose="020F0502020204030204" pitchFamily="34" charset="0"/>
                <a:cs typeface="Arial" panose="020B0604020202020204" pitchFamily="34" charset="0"/>
              </a:rPr>
              <a:t>Linear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adalah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asumsi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implisit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semua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teknik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multivariat</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didasarkan</a:t>
            </a:r>
            <a:r>
              <a:rPr lang="en-ID" sz="1800" dirty="0">
                <a:effectLst/>
                <a:latin typeface="Times New Roman" panose="02020603050405020304" pitchFamily="18" charset="0"/>
                <a:ea typeface="Calibri" panose="020F0502020204030204" pitchFamily="34" charset="0"/>
                <a:cs typeface="Arial" panose="020B0604020202020204" pitchFamily="34" charset="0"/>
              </a:rPr>
              <a:t> pada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ukuran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hubungan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korelasi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termasuk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regresi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berganda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regresi</a:t>
            </a:r>
            <a:r>
              <a:rPr lang="en-ID" sz="1800" dirty="0">
                <a:effectLst/>
                <a:latin typeface="Times New Roman" panose="02020603050405020304" pitchFamily="18" charset="0"/>
                <a:ea typeface="Calibri" panose="020F0502020204030204" pitchFamily="34" charset="0"/>
                <a:cs typeface="Arial" panose="020B0604020202020204" pitchFamily="34" charset="0"/>
              </a:rPr>
              <a:t> logistic,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analisis</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faktor</a:t>
            </a:r>
            <a:r>
              <a:rPr lang="en-ID" sz="1800" dirty="0">
                <a:effectLst/>
                <a:latin typeface="Times New Roman" panose="02020603050405020304" pitchFamily="18" charset="0"/>
                <a:ea typeface="Calibri" panose="020F0502020204030204" pitchFamily="34" charset="0"/>
                <a:cs typeface="Arial" panose="020B0604020202020204" pitchFamily="34" charset="0"/>
              </a:rPr>
              <a:t>, dan model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persamaan</a:t>
            </a:r>
            <a:r>
              <a:rPr lang="en-ID" sz="1800" dirty="0">
                <a:effectLst/>
                <a:latin typeface="Times New Roman" panose="02020603050405020304" pitchFamily="18" charset="0"/>
                <a:ea typeface="Calibri" panose="020F0502020204030204" pitchFamily="34" charset="0"/>
                <a:cs typeface="Arial" panose="020B0604020202020204" pitchFamily="34" charset="0"/>
              </a:rPr>
              <a:t> structural.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Kelalaian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hal</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ini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menghasilkan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perkiraan</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lebih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rendah</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kekuatan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hubungan</a:t>
            </a:r>
            <a:r>
              <a:rPr lang="en-ID" sz="1800" dirty="0">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sebenarnya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ID" dirty="0"/>
          </a:p>
        </p:txBody>
      </p:sp>
      <p:sp>
        <p:nvSpPr>
          <p:cNvPr id="5" name="Text Placeholder 4">
            <a:extLst>
              <a:ext uri="{FF2B5EF4-FFF2-40B4-BE49-F238E27FC236}">
                <a16:creationId xmlns:a16="http://schemas.microsoft.com/office/drawing/2014/main" id="{D3A59D41-7AD2-47A2-949C-C1AAC528E9B5}"/>
              </a:ext>
            </a:extLst>
          </p:cNvPr>
          <p:cNvSpPr>
            <a:spLocks noGrp="1"/>
          </p:cNvSpPr>
          <p:nvPr>
            <p:ph type="body" sz="quarter" idx="3"/>
          </p:nvPr>
        </p:nvSpPr>
        <p:spPr>
          <a:xfrm>
            <a:off x="4647574" y="1012693"/>
            <a:ext cx="4041775" cy="533135"/>
          </a:xfrm>
        </p:spPr>
        <p:style>
          <a:lnRef idx="2">
            <a:schemeClr val="accent1">
              <a:shade val="50000"/>
            </a:schemeClr>
          </a:lnRef>
          <a:fillRef idx="1">
            <a:schemeClr val="accent1"/>
          </a:fillRef>
          <a:effectRef idx="0">
            <a:schemeClr val="accent1"/>
          </a:effectRef>
          <a:fontRef idx="minor">
            <a:schemeClr val="lt1"/>
          </a:fontRef>
        </p:style>
        <p:txBody>
          <a:bodyPr>
            <a:normAutofit fontScale="92500"/>
          </a:bodyPr>
          <a:lstStyle/>
          <a:p>
            <a:pPr algn="ctr"/>
            <a:r>
              <a:rPr lang="en-US" dirty="0" err="1"/>
              <a:t>Tidak</a:t>
            </a:r>
            <a:r>
              <a:rPr lang="en-US" dirty="0"/>
              <a:t> </a:t>
            </a:r>
            <a:r>
              <a:rPr lang="en-US" dirty="0" err="1"/>
              <a:t>ada</a:t>
            </a:r>
            <a:r>
              <a:rPr lang="en-US" dirty="0"/>
              <a:t> </a:t>
            </a:r>
            <a:r>
              <a:rPr lang="en-US" dirty="0" err="1"/>
              <a:t>eror</a:t>
            </a:r>
            <a:r>
              <a:rPr lang="en-US" dirty="0"/>
              <a:t> yang </a:t>
            </a:r>
            <a:r>
              <a:rPr lang="en-US" dirty="0" err="1"/>
              <a:t>berkorelasi</a:t>
            </a:r>
            <a:endParaRPr lang="en-ID" dirty="0"/>
          </a:p>
        </p:txBody>
      </p:sp>
      <p:sp>
        <p:nvSpPr>
          <p:cNvPr id="6" name="Content Placeholder 5">
            <a:extLst>
              <a:ext uri="{FF2B5EF4-FFF2-40B4-BE49-F238E27FC236}">
                <a16:creationId xmlns:a16="http://schemas.microsoft.com/office/drawing/2014/main" id="{927EC4E7-22A9-4A32-B02A-98783F481499}"/>
              </a:ext>
            </a:extLst>
          </p:cNvPr>
          <p:cNvSpPr>
            <a:spLocks noGrp="1"/>
          </p:cNvSpPr>
          <p:nvPr>
            <p:ph sz="quarter" idx="4"/>
          </p:nvPr>
        </p:nvSpPr>
        <p:spPr/>
        <p:style>
          <a:lnRef idx="2">
            <a:schemeClr val="accent4"/>
          </a:lnRef>
          <a:fillRef idx="1">
            <a:schemeClr val="lt1"/>
          </a:fillRef>
          <a:effectRef idx="0">
            <a:schemeClr val="accent4"/>
          </a:effectRef>
          <a:fontRef idx="minor">
            <a:schemeClr val="dk1"/>
          </a:fontRef>
        </p:style>
        <p:txBody>
          <a:bodyPr>
            <a:normAutofit fontScale="92500"/>
          </a:bodyPr>
          <a:lstStyle/>
          <a:p>
            <a:pPr marL="66040" indent="0" algn="just">
              <a:lnSpc>
                <a:spcPct val="150000"/>
              </a:lnSpc>
              <a:spcAft>
                <a:spcPts val="800"/>
              </a:spcAft>
              <a:buNone/>
            </a:pPr>
            <a:r>
              <a:rPr lang="en-ID" sz="1900" dirty="0" err="1">
                <a:effectLst/>
                <a:latin typeface="Times New Roman" panose="02020603050405020304" pitchFamily="18" charset="0"/>
                <a:ea typeface="Calibri" panose="020F0502020204030204" pitchFamily="34" charset="0"/>
                <a:cs typeface="Arial" panose="020B0604020202020204" pitchFamily="34" charset="0"/>
              </a:rPr>
              <a:t>Prediksi</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900" dirty="0">
                <a:effectLst/>
                <a:latin typeface="Times New Roman" panose="02020603050405020304" pitchFamily="18" charset="0"/>
                <a:ea typeface="Calibri" panose="020F0502020204030204" pitchFamily="34" charset="0"/>
                <a:cs typeface="Arial" panose="020B0604020202020204" pitchFamily="34" charset="0"/>
              </a:rPr>
              <a:t> salah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satu</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teknik</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ketergantungan</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tidak</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sempurna</a:t>
            </a:r>
            <a:r>
              <a:rPr lang="en-ID" sz="1900" dirty="0">
                <a:effectLst/>
                <a:latin typeface="Times New Roman" panose="02020603050405020304" pitchFamily="18" charset="0"/>
                <a:ea typeface="Calibri" panose="020F0502020204030204" pitchFamily="34" charset="0"/>
                <a:cs typeface="Arial" panose="020B0604020202020204" pitchFamily="34" charset="0"/>
              </a:rPr>
              <a:t>, dan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jarang</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menemukan</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situasi</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seperti</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itu</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Namun</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hal</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ini</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diperlukan</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memastikan</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bahwa</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setiap</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eror</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tidak</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berkorelasi</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satu</a:t>
            </a:r>
            <a:r>
              <a:rPr lang="en-ID" sz="1900" dirty="0">
                <a:effectLst/>
                <a:latin typeface="Times New Roman" panose="02020603050405020304" pitchFamily="18" charset="0"/>
                <a:ea typeface="Calibri" panose="020F0502020204030204" pitchFamily="34" charset="0"/>
                <a:cs typeface="Arial" panose="020B0604020202020204" pitchFamily="34" charset="0"/>
              </a:rPr>
              <a:t> </a:t>
            </a:r>
            <a:r>
              <a:rPr lang="en-ID" sz="1900" dirty="0" err="1">
                <a:effectLst/>
                <a:latin typeface="Times New Roman" panose="02020603050405020304" pitchFamily="18" charset="0"/>
                <a:ea typeface="Calibri" panose="020F0502020204030204" pitchFamily="34" charset="0"/>
                <a:cs typeface="Arial" panose="020B0604020202020204" pitchFamily="34" charset="0"/>
              </a:rPr>
              <a:t>sama</a:t>
            </a:r>
            <a:r>
              <a:rPr lang="en-ID" sz="1900" dirty="0">
                <a:effectLst/>
                <a:latin typeface="Times New Roman" panose="02020603050405020304" pitchFamily="18" charset="0"/>
                <a:ea typeface="Calibri" panose="020F0502020204030204" pitchFamily="34" charset="0"/>
                <a:cs typeface="Arial" panose="020B0604020202020204" pitchFamily="34" charset="0"/>
              </a:rPr>
              <a:t> lain. </a:t>
            </a:r>
            <a:endParaRPr lang="en-ID" sz="19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ID" dirty="0"/>
          </a:p>
        </p:txBody>
      </p:sp>
    </p:spTree>
    <p:extLst>
      <p:ext uri="{BB962C8B-B14F-4D97-AF65-F5344CB8AC3E}">
        <p14:creationId xmlns:p14="http://schemas.microsoft.com/office/powerpoint/2010/main" val="4052673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73324"/>
                <a:ext cx="8229600" cy="3771636"/>
              </a:xfrm>
            </p:spPr>
            <p:txBody>
              <a:bodyPr>
                <a:normAutofit/>
              </a:bodyPr>
              <a:lstStyle/>
              <a:p>
                <a:pPr marL="0" indent="0" algn="just">
                  <a:lnSpc>
                    <a:spcPct val="150000"/>
                  </a:lnSpc>
                  <a:buNone/>
                </a:pPr>
                <a:r>
                  <a:rPr lang="en-ID" sz="1800" dirty="0">
                    <a:effectLst/>
                    <a:latin typeface="Times New Roman" panose="02020603050405020304" pitchFamily="18" charset="0"/>
                    <a:ea typeface="Calibri" panose="020F0502020204030204" pitchFamily="34" charset="0"/>
                    <a:cs typeface="Arial" panose="020B0604020202020204" pitchFamily="34" charset="0"/>
                  </a:rPr>
                  <a:t>Model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spesifikasi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analisis</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multivariat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dinyatakan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sebagai</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berikut</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a:lnSpc>
                    <a:spcPct val="150000"/>
                  </a:lnSpc>
                  <a:spcAft>
                    <a:spcPts val="800"/>
                  </a:spcAft>
                  <a:buNone/>
                </a:pPr>
                <a14:m>
                  <m:oMathPara xmlns:m="http://schemas.openxmlformats.org/officeDocument/2006/math">
                    <m:oMathParaPr>
                      <m:jc m:val="centerGroup"/>
                    </m:oMathParaPr>
                    <m:oMath xmlns:m="http://schemas.openxmlformats.org/officeDocument/2006/math">
                      <m:r>
                        <a:rPr lang="en-ID" sz="1800" i="1">
                          <a:effectLst/>
                          <a:latin typeface="Cambria Math" panose="02040503050406030204" pitchFamily="18" charset="0"/>
                          <a:ea typeface="Calibri" panose="020F0502020204030204" pitchFamily="34" charset="0"/>
                          <a:cs typeface="Times New Roman" panose="02020603050405020304" pitchFamily="18" charset="0"/>
                        </a:rPr>
                        <m:t>𝑉𝑎𝑟𝑖𝑎𝑡</m:t>
                      </m:r>
                      <m:r>
                        <a:rPr lang="en-ID"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ID"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ID" sz="1800" i="1">
                              <a:effectLst/>
                              <a:latin typeface="Cambria Math" panose="02040503050406030204" pitchFamily="18" charset="0"/>
                              <a:ea typeface="Calibri" panose="020F0502020204030204" pitchFamily="34" charset="0"/>
                              <a:cs typeface="Times New Roman" panose="02020603050405020304" pitchFamily="18" charset="0"/>
                            </a:rPr>
                            <m:t>𝑤</m:t>
                          </m:r>
                        </m:e>
                        <m:sub>
                          <m:r>
                            <a:rPr lang="en-ID" sz="1800" i="1">
                              <a:effectLst/>
                              <a:latin typeface="Cambria Math" panose="02040503050406030204" pitchFamily="18" charset="0"/>
                              <a:ea typeface="Calibri" panose="020F0502020204030204" pitchFamily="34" charset="0"/>
                              <a:cs typeface="Times New Roman" panose="02020603050405020304" pitchFamily="18" charset="0"/>
                            </a:rPr>
                            <m:t>1</m:t>
                          </m:r>
                        </m:sub>
                      </m:sSub>
                      <m:sSub>
                        <m:sSubPr>
                          <m:ctrlPr>
                            <a:rPr lang="en-ID"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ID" sz="1800" i="1">
                              <a:effectLst/>
                              <a:latin typeface="Cambria Math" panose="02040503050406030204" pitchFamily="18" charset="0"/>
                              <a:ea typeface="Calibri" panose="020F0502020204030204" pitchFamily="34" charset="0"/>
                              <a:cs typeface="Times New Roman" panose="02020603050405020304" pitchFamily="18" charset="0"/>
                            </a:rPr>
                            <m:t>𝑋</m:t>
                          </m:r>
                        </m:e>
                        <m:sub>
                          <m:r>
                            <a:rPr lang="en-ID" sz="1800" i="1">
                              <a:effectLst/>
                              <a:latin typeface="Cambria Math" panose="02040503050406030204" pitchFamily="18" charset="0"/>
                              <a:ea typeface="Calibri" panose="020F0502020204030204" pitchFamily="34" charset="0"/>
                              <a:cs typeface="Times New Roman" panose="02020603050405020304" pitchFamily="18" charset="0"/>
                            </a:rPr>
                            <m:t>1</m:t>
                          </m:r>
                        </m:sub>
                      </m:sSub>
                      <m:r>
                        <a:rPr lang="en-ID"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ID"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ID" sz="1800" i="1">
                              <a:effectLst/>
                              <a:latin typeface="Cambria Math" panose="02040503050406030204" pitchFamily="18" charset="0"/>
                              <a:ea typeface="Calibri" panose="020F0502020204030204" pitchFamily="34" charset="0"/>
                              <a:cs typeface="Times New Roman" panose="02020603050405020304" pitchFamily="18" charset="0"/>
                            </a:rPr>
                            <m:t>𝑤</m:t>
                          </m:r>
                        </m:e>
                        <m:sub>
                          <m:r>
                            <a:rPr lang="en-ID" sz="1800" i="1">
                              <a:effectLst/>
                              <a:latin typeface="Cambria Math" panose="02040503050406030204" pitchFamily="18" charset="0"/>
                              <a:ea typeface="Calibri" panose="020F0502020204030204" pitchFamily="34" charset="0"/>
                              <a:cs typeface="Times New Roman" panose="02020603050405020304" pitchFamily="18" charset="0"/>
                            </a:rPr>
                            <m:t>2</m:t>
                          </m:r>
                        </m:sub>
                      </m:sSub>
                      <m:sSub>
                        <m:sSubPr>
                          <m:ctrlPr>
                            <a:rPr lang="en-ID"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ID" sz="1800" i="1">
                              <a:effectLst/>
                              <a:latin typeface="Cambria Math" panose="02040503050406030204" pitchFamily="18" charset="0"/>
                              <a:ea typeface="Calibri" panose="020F0502020204030204" pitchFamily="34" charset="0"/>
                              <a:cs typeface="Times New Roman" panose="02020603050405020304" pitchFamily="18" charset="0"/>
                            </a:rPr>
                            <m:t>𝑋</m:t>
                          </m:r>
                        </m:e>
                        <m:sub>
                          <m:r>
                            <a:rPr lang="en-ID" sz="1800" i="1">
                              <a:effectLst/>
                              <a:latin typeface="Cambria Math" panose="02040503050406030204" pitchFamily="18" charset="0"/>
                              <a:ea typeface="Calibri" panose="020F0502020204030204" pitchFamily="34" charset="0"/>
                              <a:cs typeface="Times New Roman" panose="02020603050405020304" pitchFamily="18" charset="0"/>
                            </a:rPr>
                            <m:t>2</m:t>
                          </m:r>
                        </m:sub>
                      </m:sSub>
                      <m:r>
                        <a:rPr lang="en-ID"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ID"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ID" sz="1800" i="1">
                              <a:effectLst/>
                              <a:latin typeface="Cambria Math" panose="02040503050406030204" pitchFamily="18" charset="0"/>
                              <a:ea typeface="Calibri" panose="020F0502020204030204" pitchFamily="34" charset="0"/>
                              <a:cs typeface="Times New Roman" panose="02020603050405020304" pitchFamily="18" charset="0"/>
                            </a:rPr>
                            <m:t>𝑤</m:t>
                          </m:r>
                        </m:e>
                        <m:sub>
                          <m:r>
                            <a:rPr lang="en-ID" sz="1800" i="1">
                              <a:effectLst/>
                              <a:latin typeface="Cambria Math" panose="02040503050406030204" pitchFamily="18" charset="0"/>
                              <a:ea typeface="Calibri" panose="020F0502020204030204" pitchFamily="34" charset="0"/>
                              <a:cs typeface="Times New Roman" panose="02020603050405020304" pitchFamily="18" charset="0"/>
                            </a:rPr>
                            <m:t>3</m:t>
                          </m:r>
                        </m:sub>
                      </m:sSub>
                      <m:sSub>
                        <m:sSubPr>
                          <m:ctrlPr>
                            <a:rPr lang="en-ID"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ID" sz="1800" i="1">
                              <a:effectLst/>
                              <a:latin typeface="Cambria Math" panose="02040503050406030204" pitchFamily="18" charset="0"/>
                              <a:ea typeface="Calibri" panose="020F0502020204030204" pitchFamily="34" charset="0"/>
                              <a:cs typeface="Times New Roman" panose="02020603050405020304" pitchFamily="18" charset="0"/>
                            </a:rPr>
                            <m:t>𝑋</m:t>
                          </m:r>
                        </m:e>
                        <m:sub>
                          <m:r>
                            <a:rPr lang="en-ID" sz="1800" i="1">
                              <a:effectLst/>
                              <a:latin typeface="Cambria Math" panose="02040503050406030204" pitchFamily="18" charset="0"/>
                              <a:ea typeface="Calibri" panose="020F0502020204030204" pitchFamily="34" charset="0"/>
                              <a:cs typeface="Times New Roman" panose="02020603050405020304" pitchFamily="18" charset="0"/>
                            </a:rPr>
                            <m:t>3</m:t>
                          </m:r>
                        </m:sub>
                      </m:sSub>
                      <m:r>
                        <a:rPr lang="en-ID" sz="1800"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ID"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ID" sz="1800" i="1">
                              <a:effectLst/>
                              <a:latin typeface="Cambria Math" panose="02040503050406030204" pitchFamily="18" charset="0"/>
                              <a:ea typeface="Calibri" panose="020F0502020204030204" pitchFamily="34" charset="0"/>
                              <a:cs typeface="Times New Roman" panose="02020603050405020304" pitchFamily="18" charset="0"/>
                            </a:rPr>
                            <m:t>𝑤</m:t>
                          </m:r>
                        </m:e>
                        <m:sub>
                          <m:r>
                            <a:rPr lang="en-ID" sz="1800" i="1">
                              <a:effectLst/>
                              <a:latin typeface="Cambria Math" panose="02040503050406030204" pitchFamily="18" charset="0"/>
                              <a:ea typeface="Calibri" panose="020F0502020204030204" pitchFamily="34" charset="0"/>
                              <a:cs typeface="Times New Roman" panose="02020603050405020304" pitchFamily="18" charset="0"/>
                            </a:rPr>
                            <m:t>𝑛</m:t>
                          </m:r>
                        </m:sub>
                      </m:sSub>
                      <m:sSub>
                        <m:sSubPr>
                          <m:ctrlPr>
                            <a:rPr lang="en-ID"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ID" sz="1800" i="1">
                              <a:effectLst/>
                              <a:latin typeface="Cambria Math" panose="02040503050406030204" pitchFamily="18" charset="0"/>
                              <a:ea typeface="Calibri" panose="020F0502020204030204" pitchFamily="34" charset="0"/>
                              <a:cs typeface="Times New Roman" panose="02020603050405020304" pitchFamily="18" charset="0"/>
                            </a:rPr>
                            <m:t>𝑋</m:t>
                          </m:r>
                        </m:e>
                        <m:sub>
                          <m:r>
                            <a:rPr lang="en-ID" sz="1800" i="1">
                              <a:effectLst/>
                              <a:latin typeface="Cambria Math" panose="02040503050406030204" pitchFamily="18" charset="0"/>
                              <a:ea typeface="Calibri" panose="020F0502020204030204" pitchFamily="34" charset="0"/>
                              <a:cs typeface="Times New Roman" panose="02020603050405020304" pitchFamily="18" charset="0"/>
                            </a:rPr>
                            <m:t>𝑛</m:t>
                          </m:r>
                        </m:sub>
                      </m:sSub>
                    </m:oMath>
                  </m:oMathPara>
                </a14:m>
                <a:endParaRPr lang="en-ID" sz="1800" dirty="0">
                  <a:latin typeface="Calibri" panose="020F0502020204030204" pitchFamily="34" charset="0"/>
                  <a:ea typeface="Times New Roman" panose="02020603050405020304" pitchFamily="18" charset="0"/>
                  <a:cs typeface="Arial" panose="020B0604020202020204" pitchFamily="34" charset="0"/>
                </a:endParaRPr>
              </a:p>
              <a:p>
                <a:pPr marL="0" indent="0" algn="just">
                  <a:spcAft>
                    <a:spcPts val="800"/>
                  </a:spcAft>
                  <a:buNone/>
                </a:pP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Keterangan</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a:t>
                </a:r>
              </a:p>
              <a:p>
                <a:pPr marL="0" indent="0" algn="just">
                  <a:spcAft>
                    <a:spcPts val="800"/>
                  </a:spcAft>
                  <a:buNone/>
                </a:pP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Variat</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kombinasi</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linear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beberapa</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variabel</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dengan</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bobot</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yang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ditentukan</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secara</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empiris</a:t>
                </a:r>
                <a:endParaRPr lang="en-ID" sz="1600" dirty="0">
                  <a:effectLst/>
                  <a:latin typeface="Calibri" panose="020F0502020204030204" pitchFamily="34" charset="0"/>
                  <a:ea typeface="Calibri" panose="020F0502020204030204" pitchFamily="34" charset="0"/>
                  <a:cs typeface="Arial" panose="020B0604020202020204" pitchFamily="34" charset="0"/>
                </a:endParaRPr>
              </a:p>
              <a:p>
                <a:pPr marL="0" indent="0" algn="just">
                  <a:spcAft>
                    <a:spcPts val="800"/>
                  </a:spcAft>
                  <a:buNone/>
                </a:pP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14:m>
                  <m:oMath xmlns:m="http://schemas.openxmlformats.org/officeDocument/2006/math">
                    <m:sSub>
                      <m:sSubPr>
                        <m:ctrlPr>
                          <a:rPr lang="en-ID" sz="16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ID" sz="1600" i="1">
                            <a:effectLst/>
                            <a:latin typeface="Cambria Math" panose="02040503050406030204" pitchFamily="18" charset="0"/>
                            <a:ea typeface="Times New Roman" panose="02020603050405020304" pitchFamily="18" charset="0"/>
                            <a:cs typeface="Times New Roman" panose="02020603050405020304" pitchFamily="18" charset="0"/>
                          </a:rPr>
                          <m:t>𝑤</m:t>
                        </m:r>
                      </m:e>
                      <m:sub>
                        <m:r>
                          <a:rPr lang="en-ID" sz="1600" i="1">
                            <a:effectLst/>
                            <a:latin typeface="Cambria Math" panose="02040503050406030204" pitchFamily="18" charset="0"/>
                            <a:ea typeface="Times New Roman" panose="02020603050405020304" pitchFamily="18" charset="0"/>
                            <a:cs typeface="Times New Roman" panose="02020603050405020304" pitchFamily="18" charset="0"/>
                          </a:rPr>
                          <m:t>𝑛</m:t>
                        </m:r>
                      </m:sub>
                    </m:sSub>
                    <m:r>
                      <a:rPr lang="en-ID" sz="1600" i="1">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bobot</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atau</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nilai</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koefisien</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bobot</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ditentukan</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berdasarkan</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hasil</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analisis</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multivariat</a:t>
                </a:r>
                <a:endParaRPr lang="en-ID" sz="1600" dirty="0">
                  <a:effectLst/>
                  <a:latin typeface="Calibri" panose="020F0502020204030204" pitchFamily="34" charset="0"/>
                  <a:ea typeface="Calibri" panose="020F0502020204030204" pitchFamily="34" charset="0"/>
                  <a:cs typeface="Arial" panose="020B0604020202020204" pitchFamily="34" charset="0"/>
                </a:endParaRPr>
              </a:p>
              <a:p>
                <a:pPr marL="0" indent="0" algn="just">
                  <a:spcAft>
                    <a:spcPts val="800"/>
                  </a:spcAft>
                  <a:buNone/>
                </a:pPr>
                <a14:m>
                  <m:oMath xmlns:m="http://schemas.openxmlformats.org/officeDocument/2006/math">
                    <m:sSub>
                      <m:sSubPr>
                        <m:ctrlPr>
                          <a:rPr lang="en-ID" sz="16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ID" sz="1600" i="1">
                            <a:effectLst/>
                            <a:latin typeface="Cambria Math" panose="02040503050406030204" pitchFamily="18" charset="0"/>
                            <a:ea typeface="Times New Roman" panose="02020603050405020304" pitchFamily="18" charset="0"/>
                            <a:cs typeface="Times New Roman" panose="02020603050405020304" pitchFamily="18" charset="0"/>
                          </a:rPr>
                          <m:t>𝑋</m:t>
                        </m:r>
                      </m:e>
                      <m:sub>
                        <m:r>
                          <a:rPr lang="en-ID" sz="1600" i="1">
                            <a:effectLst/>
                            <a:latin typeface="Cambria Math" panose="02040503050406030204" pitchFamily="18" charset="0"/>
                            <a:ea typeface="Times New Roman" panose="02020603050405020304" pitchFamily="18" charset="0"/>
                            <a:cs typeface="Times New Roman" panose="02020603050405020304" pitchFamily="18" charset="0"/>
                          </a:rPr>
                          <m:t>𝑛</m:t>
                        </m:r>
                      </m:sub>
                    </m:sSub>
                  </m:oMath>
                </a14:m>
                <a:r>
                  <a:rPr lang="en-ID" sz="1600" dirty="0">
                    <a:effectLst/>
                    <a:latin typeface="Times New Roman" panose="02020603050405020304" pitchFamily="18" charset="0"/>
                    <a:ea typeface="Times New Roman" panose="02020603050405020304" pitchFamily="18" charset="0"/>
                    <a:cs typeface="Arial" panose="020B0604020202020204" pitchFamily="34" charset="0"/>
                  </a:rPr>
                  <a:t> =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variabel</a:t>
                </a:r>
                <a:r>
                  <a:rPr lang="en-ID" sz="1600" dirty="0">
                    <a:effectLst/>
                    <a:latin typeface="Times New Roman" panose="02020603050405020304" pitchFamily="18" charset="0"/>
                    <a:ea typeface="Times New Roman" panose="02020603050405020304" pitchFamily="18" charset="0"/>
                    <a:cs typeface="Arial" panose="020B0604020202020204" pitchFamily="34" charset="0"/>
                  </a:rPr>
                  <a:t> yang </a:t>
                </a:r>
                <a:r>
                  <a:rPr lang="en-ID" sz="1600" dirty="0" err="1">
                    <a:effectLst/>
                    <a:latin typeface="Times New Roman" panose="02020603050405020304" pitchFamily="18" charset="0"/>
                    <a:ea typeface="Times New Roman" panose="02020603050405020304" pitchFamily="18" charset="0"/>
                    <a:cs typeface="Arial" panose="020B0604020202020204" pitchFamily="34" charset="0"/>
                  </a:rPr>
                  <a:t>diobservasi</a:t>
                </a:r>
                <a:endParaRPr lang="en-ID" sz="16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id-ID"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73324"/>
                <a:ext cx="8229600" cy="3771636"/>
              </a:xfrm>
              <a:blipFill>
                <a:blip r:embed="rId2"/>
                <a:stretch>
                  <a:fillRect l="-593"/>
                </a:stretch>
              </a:blipFill>
            </p:spPr>
            <p:txBody>
              <a:bodyPr/>
              <a:lstStyle/>
              <a:p>
                <a:r>
                  <a:rPr lang="en-ID">
                    <a:noFill/>
                  </a:rPr>
                  <a:t> </a:t>
                </a:r>
              </a:p>
            </p:txBody>
          </p:sp>
        </mc:Fallback>
      </mc:AlternateContent>
      <p:sp>
        <p:nvSpPr>
          <p:cNvPr id="4" name="Rectangle 3">
            <a:extLst>
              <a:ext uri="{FF2B5EF4-FFF2-40B4-BE49-F238E27FC236}">
                <a16:creationId xmlns:a16="http://schemas.microsoft.com/office/drawing/2014/main" id="{07F9F0D0-039E-4C72-99F1-207EEF0CFAC4}"/>
              </a:ext>
            </a:extLst>
          </p:cNvPr>
          <p:cNvSpPr/>
          <p:nvPr/>
        </p:nvSpPr>
        <p:spPr>
          <a:xfrm>
            <a:off x="5508104" y="549020"/>
            <a:ext cx="3096344" cy="50827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000" dirty="0" err="1"/>
              <a:t>Konsep</a:t>
            </a:r>
            <a:r>
              <a:rPr lang="en-US" sz="2000" dirty="0"/>
              <a:t> </a:t>
            </a:r>
            <a:r>
              <a:rPr lang="en-US" sz="2000" dirty="0" err="1"/>
              <a:t>Analisis</a:t>
            </a:r>
            <a:r>
              <a:rPr lang="en-US" sz="2000" dirty="0"/>
              <a:t> </a:t>
            </a:r>
            <a:r>
              <a:rPr lang="en-US" sz="2000" dirty="0" err="1"/>
              <a:t>Multivariat</a:t>
            </a:r>
            <a:endParaRPr lang="en-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7299"/>
            <a:ext cx="8229600" cy="3771636"/>
          </a:xfrm>
        </p:spPr>
        <p:txBody>
          <a:bodyPr/>
          <a:lstStyle/>
          <a:p>
            <a:pPr marL="0" indent="0" algn="ctr">
              <a:buNone/>
            </a:pPr>
            <a:r>
              <a:rPr lang="en-ID" sz="1800" dirty="0" err="1">
                <a:effectLst/>
                <a:latin typeface="Times New Roman" panose="02020603050405020304" pitchFamily="18" charset="0"/>
                <a:ea typeface="Times New Roman" panose="02020603050405020304" pitchFamily="18" charset="0"/>
              </a:rPr>
              <a:t>Peneliti</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perlu</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menentukan</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jenis</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skala</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pengukuran</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variabel</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sehingga</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tidak</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terjadi</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kesalahan</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dalam</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pengukuran</a:t>
            </a:r>
            <a:r>
              <a:rPr lang="en-ID" sz="1800" dirty="0">
                <a:effectLst/>
                <a:latin typeface="Times New Roman" panose="02020603050405020304" pitchFamily="18" charset="0"/>
                <a:ea typeface="Times New Roman" panose="02020603050405020304" pitchFamily="18" charset="0"/>
              </a:rPr>
              <a:t> yang </a:t>
            </a:r>
            <a:r>
              <a:rPr lang="en-ID" sz="1800" dirty="0" err="1">
                <a:effectLst/>
                <a:latin typeface="Times New Roman" panose="02020603050405020304" pitchFamily="18" charset="0"/>
                <a:ea typeface="Times New Roman" panose="02020603050405020304" pitchFamily="18" charset="0"/>
              </a:rPr>
              <a:t>dilakukan</a:t>
            </a:r>
            <a:r>
              <a:rPr lang="en-ID" sz="1800" dirty="0">
                <a:latin typeface="Times New Roman" panose="02020603050405020304" pitchFamily="18" charset="0"/>
                <a:ea typeface="Times New Roman" panose="02020603050405020304" pitchFamily="18" charset="0"/>
              </a:rPr>
              <a:t>. S</a:t>
            </a:r>
            <a:r>
              <a:rPr lang="en-ID" sz="1800" dirty="0">
                <a:effectLst/>
                <a:latin typeface="Times New Roman" panose="02020603050405020304" pitchFamily="18" charset="0"/>
                <a:ea typeface="Times New Roman" panose="02020603050405020304" pitchFamily="18" charset="0"/>
              </a:rPr>
              <a:t>kala </a:t>
            </a:r>
            <a:r>
              <a:rPr lang="en-ID" sz="1800" dirty="0" err="1">
                <a:effectLst/>
                <a:latin typeface="Times New Roman" panose="02020603050405020304" pitchFamily="18" charset="0"/>
                <a:ea typeface="Times New Roman" panose="02020603050405020304" pitchFamily="18" charset="0"/>
              </a:rPr>
              <a:t>pengukuran</a:t>
            </a:r>
            <a:r>
              <a:rPr lang="en-ID" sz="1800" dirty="0">
                <a:effectLst/>
                <a:latin typeface="Times New Roman" panose="02020603050405020304" pitchFamily="18" charset="0"/>
                <a:ea typeface="Times New Roman" panose="02020603050405020304" pitchFamily="18" charset="0"/>
              </a:rPr>
              <a:t> juga </a:t>
            </a:r>
            <a:r>
              <a:rPr lang="en-ID" sz="1800" dirty="0" err="1">
                <a:effectLst/>
                <a:latin typeface="Times New Roman" panose="02020603050405020304" pitchFamily="18" charset="0"/>
                <a:ea typeface="Times New Roman" panose="02020603050405020304" pitchFamily="18" charset="0"/>
              </a:rPr>
              <a:t>berpengaruh</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terhadap</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pemilihan</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teknik</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analisis</a:t>
            </a:r>
            <a:r>
              <a:rPr lang="en-ID" sz="1800" dirty="0">
                <a:effectLst/>
                <a:latin typeface="Times New Roman" panose="02020603050405020304" pitchFamily="18" charset="0"/>
                <a:ea typeface="Times New Roman" panose="02020603050405020304" pitchFamily="18" charset="0"/>
              </a:rPr>
              <a:t> </a:t>
            </a:r>
            <a:r>
              <a:rPr lang="en-ID" sz="1800" dirty="0" err="1">
                <a:effectLst/>
                <a:latin typeface="Times New Roman" panose="02020603050405020304" pitchFamily="18" charset="0"/>
                <a:ea typeface="Times New Roman" panose="02020603050405020304" pitchFamily="18" charset="0"/>
              </a:rPr>
              <a:t>multivariat</a:t>
            </a:r>
            <a:r>
              <a:rPr lang="en-ID" sz="1800" dirty="0">
                <a:effectLst/>
                <a:latin typeface="Times New Roman" panose="02020603050405020304" pitchFamily="18" charset="0"/>
                <a:ea typeface="Times New Roman" panose="02020603050405020304" pitchFamily="18" charset="0"/>
              </a:rPr>
              <a:t>. </a:t>
            </a:r>
            <a:endParaRPr lang="id-ID" dirty="0"/>
          </a:p>
        </p:txBody>
      </p:sp>
      <p:sp>
        <p:nvSpPr>
          <p:cNvPr id="4" name="Rectangle 3">
            <a:extLst>
              <a:ext uri="{FF2B5EF4-FFF2-40B4-BE49-F238E27FC236}">
                <a16:creationId xmlns:a16="http://schemas.microsoft.com/office/drawing/2014/main" id="{78F7248C-09EB-464F-9101-72962B564BA6}"/>
              </a:ext>
            </a:extLst>
          </p:cNvPr>
          <p:cNvSpPr/>
          <p:nvPr/>
        </p:nvSpPr>
        <p:spPr>
          <a:xfrm>
            <a:off x="5508104" y="549020"/>
            <a:ext cx="3096344" cy="50827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000" dirty="0" err="1"/>
              <a:t>Konsep</a:t>
            </a:r>
            <a:r>
              <a:rPr lang="en-US" sz="2000" dirty="0"/>
              <a:t> </a:t>
            </a:r>
            <a:r>
              <a:rPr lang="en-US" sz="2000" dirty="0" err="1"/>
              <a:t>Analisis</a:t>
            </a:r>
            <a:r>
              <a:rPr lang="en-US" sz="2000" dirty="0"/>
              <a:t> </a:t>
            </a:r>
            <a:r>
              <a:rPr lang="en-US" sz="2000" dirty="0" err="1"/>
              <a:t>Multivariat</a:t>
            </a:r>
            <a:endParaRPr lang="en-ID" dirty="0"/>
          </a:p>
        </p:txBody>
      </p:sp>
      <p:sp>
        <p:nvSpPr>
          <p:cNvPr id="6" name="Rectangle 5">
            <a:extLst>
              <a:ext uri="{FF2B5EF4-FFF2-40B4-BE49-F238E27FC236}">
                <a16:creationId xmlns:a16="http://schemas.microsoft.com/office/drawing/2014/main" id="{7BA62220-2AEA-4591-B195-B517F9BA4471}"/>
              </a:ext>
            </a:extLst>
          </p:cNvPr>
          <p:cNvSpPr/>
          <p:nvPr/>
        </p:nvSpPr>
        <p:spPr>
          <a:xfrm>
            <a:off x="3419872" y="2050887"/>
            <a:ext cx="2304256" cy="318007"/>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DeVinne Txt BT" panose="02020604070705020303" pitchFamily="18" charset="0"/>
              </a:rPr>
              <a:t>Skala </a:t>
            </a:r>
            <a:r>
              <a:rPr lang="en-US" sz="1600" dirty="0" err="1">
                <a:latin typeface="DeVinne Txt BT" panose="02020604070705020303" pitchFamily="18" charset="0"/>
              </a:rPr>
              <a:t>Pengukuran</a:t>
            </a:r>
            <a:endParaRPr lang="en-ID" sz="1600" dirty="0">
              <a:latin typeface="DeVinne Txt BT" panose="02020604070705020303" pitchFamily="18" charset="0"/>
            </a:endParaRPr>
          </a:p>
        </p:txBody>
      </p:sp>
      <p:sp>
        <p:nvSpPr>
          <p:cNvPr id="7" name="Rectangle 6">
            <a:extLst>
              <a:ext uri="{FF2B5EF4-FFF2-40B4-BE49-F238E27FC236}">
                <a16:creationId xmlns:a16="http://schemas.microsoft.com/office/drawing/2014/main" id="{3BE09C68-12EB-4E2D-B64F-6BB1513B6E97}"/>
              </a:ext>
            </a:extLst>
          </p:cNvPr>
          <p:cNvSpPr/>
          <p:nvPr/>
        </p:nvSpPr>
        <p:spPr>
          <a:xfrm>
            <a:off x="1537320" y="3227792"/>
            <a:ext cx="2952328" cy="608480"/>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ID" sz="1200" dirty="0" err="1">
                <a:effectLst/>
                <a:latin typeface="DeVinne Txt BT" panose="02020604070705020303" pitchFamily="18" charset="0"/>
                <a:ea typeface="Times New Roman" panose="02020603050405020304" pitchFamily="18" charset="0"/>
              </a:rPr>
              <a:t>atribut-atribut</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karakteristik</a:t>
            </a:r>
            <a:r>
              <a:rPr lang="en-ID" sz="1200" dirty="0">
                <a:effectLst/>
                <a:latin typeface="DeVinne Txt BT" panose="02020604070705020303" pitchFamily="18" charset="0"/>
                <a:ea typeface="Times New Roman" panose="02020603050405020304" pitchFamily="18" charset="0"/>
              </a:rPr>
              <a:t> yang </a:t>
            </a:r>
            <a:r>
              <a:rPr lang="en-ID" sz="1200" dirty="0" err="1">
                <a:effectLst/>
                <a:latin typeface="DeVinne Txt BT" panose="02020604070705020303" pitchFamily="18" charset="0"/>
                <a:ea typeface="Times New Roman" panose="02020603050405020304" pitchFamily="18" charset="0"/>
              </a:rPr>
              <a:t>menggambarkan</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objek</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bukan</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jumlah</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atau</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tingkatan</a:t>
            </a:r>
            <a:r>
              <a:rPr lang="en-ID" sz="1200" dirty="0">
                <a:effectLst/>
                <a:latin typeface="DeVinne Txt BT" panose="02020604070705020303" pitchFamily="18" charset="0"/>
                <a:ea typeface="Times New Roman" panose="02020603050405020304" pitchFamily="18" charset="0"/>
              </a:rPr>
              <a:t>.</a:t>
            </a:r>
            <a:endParaRPr lang="en-ID" sz="1100" dirty="0">
              <a:latin typeface="DeVinne Txt BT" panose="02020604070705020303" pitchFamily="18" charset="0"/>
            </a:endParaRPr>
          </a:p>
        </p:txBody>
      </p:sp>
      <p:sp>
        <p:nvSpPr>
          <p:cNvPr id="8" name="Rectangle 7">
            <a:extLst>
              <a:ext uri="{FF2B5EF4-FFF2-40B4-BE49-F238E27FC236}">
                <a16:creationId xmlns:a16="http://schemas.microsoft.com/office/drawing/2014/main" id="{A519CF9D-CAA6-4233-AAC9-46D7AC5F0AEB}"/>
              </a:ext>
            </a:extLst>
          </p:cNvPr>
          <p:cNvSpPr/>
          <p:nvPr/>
        </p:nvSpPr>
        <p:spPr>
          <a:xfrm>
            <a:off x="5292080" y="3227792"/>
            <a:ext cx="2592288" cy="608480"/>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ID" sz="1200" dirty="0" err="1">
                <a:effectLst/>
                <a:latin typeface="DeVinne Txt BT" panose="02020604070705020303" pitchFamily="18" charset="0"/>
                <a:ea typeface="Times New Roman" panose="02020603050405020304" pitchFamily="18" charset="0"/>
              </a:rPr>
              <a:t>jumlah</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atau</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tingkatan</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dari</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suatu</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objek</a:t>
            </a:r>
            <a:endParaRPr lang="en-ID" sz="1100" dirty="0">
              <a:latin typeface="DeVinne Txt BT" panose="02020604070705020303" pitchFamily="18" charset="0"/>
            </a:endParaRPr>
          </a:p>
        </p:txBody>
      </p:sp>
      <p:sp>
        <p:nvSpPr>
          <p:cNvPr id="9" name="Rectangle 8">
            <a:extLst>
              <a:ext uri="{FF2B5EF4-FFF2-40B4-BE49-F238E27FC236}">
                <a16:creationId xmlns:a16="http://schemas.microsoft.com/office/drawing/2014/main" id="{03C56957-A1B9-4B5E-A0E2-E1917A05CA2D}"/>
              </a:ext>
            </a:extLst>
          </p:cNvPr>
          <p:cNvSpPr/>
          <p:nvPr/>
        </p:nvSpPr>
        <p:spPr>
          <a:xfrm>
            <a:off x="5660720" y="2656867"/>
            <a:ext cx="1630599" cy="288033"/>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DeVinne Txt BT" panose="02020604070705020303" pitchFamily="18" charset="0"/>
              </a:rPr>
              <a:t>Data </a:t>
            </a:r>
            <a:r>
              <a:rPr lang="en-US" sz="1600" dirty="0" err="1">
                <a:latin typeface="DeVinne Txt BT" panose="02020604070705020303" pitchFamily="18" charset="0"/>
              </a:rPr>
              <a:t>Metrik</a:t>
            </a:r>
            <a:endParaRPr lang="en-ID" sz="1600" dirty="0">
              <a:latin typeface="DeVinne Txt BT" panose="02020604070705020303" pitchFamily="18" charset="0"/>
            </a:endParaRPr>
          </a:p>
        </p:txBody>
      </p:sp>
      <p:sp>
        <p:nvSpPr>
          <p:cNvPr id="10" name="Rectangle 9">
            <a:extLst>
              <a:ext uri="{FF2B5EF4-FFF2-40B4-BE49-F238E27FC236}">
                <a16:creationId xmlns:a16="http://schemas.microsoft.com/office/drawing/2014/main" id="{81134223-93AF-4DCE-97C1-6979FE2462A9}"/>
              </a:ext>
            </a:extLst>
          </p:cNvPr>
          <p:cNvSpPr/>
          <p:nvPr/>
        </p:nvSpPr>
        <p:spPr>
          <a:xfrm>
            <a:off x="2243661" y="2654326"/>
            <a:ext cx="1630599" cy="288033"/>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DeVinne Txt BT" panose="02020604070705020303" pitchFamily="18" charset="0"/>
              </a:rPr>
              <a:t>Data </a:t>
            </a:r>
            <a:r>
              <a:rPr lang="en-US" sz="1600" dirty="0" err="1">
                <a:latin typeface="DeVinne Txt BT" panose="02020604070705020303" pitchFamily="18" charset="0"/>
              </a:rPr>
              <a:t>Nonmetrik</a:t>
            </a:r>
            <a:endParaRPr lang="en-ID" sz="1600" dirty="0">
              <a:latin typeface="DeVinne Txt BT" panose="02020604070705020303" pitchFamily="18" charset="0"/>
            </a:endParaRPr>
          </a:p>
        </p:txBody>
      </p:sp>
      <p:sp>
        <p:nvSpPr>
          <p:cNvPr id="11" name="Rectangle 10">
            <a:extLst>
              <a:ext uri="{FF2B5EF4-FFF2-40B4-BE49-F238E27FC236}">
                <a16:creationId xmlns:a16="http://schemas.microsoft.com/office/drawing/2014/main" id="{C15ED6DF-087E-4D0F-BD73-812368465C29}"/>
              </a:ext>
            </a:extLst>
          </p:cNvPr>
          <p:cNvSpPr/>
          <p:nvPr/>
        </p:nvSpPr>
        <p:spPr>
          <a:xfrm>
            <a:off x="3013484" y="4188587"/>
            <a:ext cx="1630599" cy="288033"/>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DeVinne Txt BT" panose="02020604070705020303" pitchFamily="18" charset="0"/>
              </a:rPr>
              <a:t>Ordinal</a:t>
            </a:r>
            <a:endParaRPr lang="en-ID" sz="1600" dirty="0">
              <a:latin typeface="DeVinne Txt BT" panose="02020604070705020303" pitchFamily="18" charset="0"/>
            </a:endParaRPr>
          </a:p>
        </p:txBody>
      </p:sp>
      <p:sp>
        <p:nvSpPr>
          <p:cNvPr id="12" name="Rectangle 11">
            <a:extLst>
              <a:ext uri="{FF2B5EF4-FFF2-40B4-BE49-F238E27FC236}">
                <a16:creationId xmlns:a16="http://schemas.microsoft.com/office/drawing/2014/main" id="{A71B6FF9-59F3-476D-803D-D321A6789DAB}"/>
              </a:ext>
            </a:extLst>
          </p:cNvPr>
          <p:cNvSpPr/>
          <p:nvPr/>
        </p:nvSpPr>
        <p:spPr>
          <a:xfrm>
            <a:off x="1043608" y="4200534"/>
            <a:ext cx="1630599" cy="288033"/>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DeVinne Txt BT" panose="02020604070705020303" pitchFamily="18" charset="0"/>
              </a:rPr>
              <a:t>Nominal</a:t>
            </a:r>
            <a:endParaRPr lang="en-ID" sz="1600" dirty="0">
              <a:latin typeface="DeVinne Txt BT" panose="02020604070705020303" pitchFamily="18" charset="0"/>
            </a:endParaRPr>
          </a:p>
        </p:txBody>
      </p:sp>
      <p:sp>
        <p:nvSpPr>
          <p:cNvPr id="13" name="Rectangle 12">
            <a:extLst>
              <a:ext uri="{FF2B5EF4-FFF2-40B4-BE49-F238E27FC236}">
                <a16:creationId xmlns:a16="http://schemas.microsoft.com/office/drawing/2014/main" id="{D68E8C48-0209-41BC-B2C7-311C23821F63}"/>
              </a:ext>
            </a:extLst>
          </p:cNvPr>
          <p:cNvSpPr/>
          <p:nvPr/>
        </p:nvSpPr>
        <p:spPr>
          <a:xfrm>
            <a:off x="5144805" y="4177911"/>
            <a:ext cx="1630599" cy="288033"/>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latin typeface="DeVinne Txt BT" panose="02020604070705020303" pitchFamily="18" charset="0"/>
              </a:rPr>
              <a:t>Interval</a:t>
            </a:r>
            <a:endParaRPr lang="en-ID" sz="1600" dirty="0">
              <a:latin typeface="DeVinne Txt BT" panose="02020604070705020303" pitchFamily="18" charset="0"/>
            </a:endParaRPr>
          </a:p>
        </p:txBody>
      </p:sp>
      <p:sp>
        <p:nvSpPr>
          <p:cNvPr id="14" name="Rectangle 13">
            <a:extLst>
              <a:ext uri="{FF2B5EF4-FFF2-40B4-BE49-F238E27FC236}">
                <a16:creationId xmlns:a16="http://schemas.microsoft.com/office/drawing/2014/main" id="{44FA49B8-E1DA-41F8-82C2-90E6181251FB}"/>
              </a:ext>
            </a:extLst>
          </p:cNvPr>
          <p:cNvSpPr/>
          <p:nvPr/>
        </p:nvSpPr>
        <p:spPr>
          <a:xfrm>
            <a:off x="7069068" y="4148765"/>
            <a:ext cx="1630599" cy="288033"/>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err="1">
                <a:latin typeface="DeVinne Txt BT" panose="02020604070705020303" pitchFamily="18" charset="0"/>
              </a:rPr>
              <a:t>Rasio</a:t>
            </a:r>
            <a:endParaRPr lang="en-ID" sz="1600" dirty="0">
              <a:latin typeface="DeVinne Txt BT" panose="02020604070705020303" pitchFamily="18" charset="0"/>
            </a:endParaRPr>
          </a:p>
        </p:txBody>
      </p:sp>
      <p:sp>
        <p:nvSpPr>
          <p:cNvPr id="15" name="Rectangle 14">
            <a:extLst>
              <a:ext uri="{FF2B5EF4-FFF2-40B4-BE49-F238E27FC236}">
                <a16:creationId xmlns:a16="http://schemas.microsoft.com/office/drawing/2014/main" id="{CEDACF3E-DF80-46F2-9253-AED041894031}"/>
              </a:ext>
            </a:extLst>
          </p:cNvPr>
          <p:cNvSpPr/>
          <p:nvPr/>
        </p:nvSpPr>
        <p:spPr>
          <a:xfrm>
            <a:off x="683568" y="4848105"/>
            <a:ext cx="2083747" cy="608481"/>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ID" sz="1200" dirty="0" err="1">
                <a:effectLst/>
                <a:latin typeface="DeVinne Txt BT" panose="02020604070705020303" pitchFamily="18" charset="0"/>
                <a:ea typeface="Times New Roman" panose="02020603050405020304" pitchFamily="18" charset="0"/>
              </a:rPr>
              <a:t>angka</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hanya</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menunjukkan</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sebuah</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atribut</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dari</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suatu</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variabel</a:t>
            </a:r>
            <a:endParaRPr lang="en-ID" sz="1100" dirty="0">
              <a:latin typeface="DeVinne Txt BT" panose="02020604070705020303" pitchFamily="18" charset="0"/>
            </a:endParaRPr>
          </a:p>
        </p:txBody>
      </p:sp>
      <p:sp>
        <p:nvSpPr>
          <p:cNvPr id="16" name="Rectangle 15">
            <a:extLst>
              <a:ext uri="{FF2B5EF4-FFF2-40B4-BE49-F238E27FC236}">
                <a16:creationId xmlns:a16="http://schemas.microsoft.com/office/drawing/2014/main" id="{BFF1A96A-090F-40CA-879C-E67D90B5CC21}"/>
              </a:ext>
            </a:extLst>
          </p:cNvPr>
          <p:cNvSpPr/>
          <p:nvPr/>
        </p:nvSpPr>
        <p:spPr>
          <a:xfrm>
            <a:off x="2878909" y="4852932"/>
            <a:ext cx="1990701" cy="608480"/>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ID" sz="1200" dirty="0" err="1">
                <a:effectLst/>
                <a:latin typeface="DeVinne Txt BT" panose="02020604070705020303" pitchFamily="18" charset="0"/>
                <a:ea typeface="Times New Roman" panose="02020603050405020304" pitchFamily="18" charset="0"/>
              </a:rPr>
              <a:t>angka</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menunjukkan</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sebuah</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tingkatan</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dari</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suatu</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variabel</a:t>
            </a:r>
            <a:endParaRPr lang="en-ID" sz="1100" dirty="0">
              <a:latin typeface="DeVinne Txt BT" panose="02020604070705020303" pitchFamily="18" charset="0"/>
            </a:endParaRPr>
          </a:p>
        </p:txBody>
      </p:sp>
      <p:sp>
        <p:nvSpPr>
          <p:cNvPr id="17" name="Rectangle 16">
            <a:extLst>
              <a:ext uri="{FF2B5EF4-FFF2-40B4-BE49-F238E27FC236}">
                <a16:creationId xmlns:a16="http://schemas.microsoft.com/office/drawing/2014/main" id="{C8C78805-0D5B-4D2E-8F33-DC84C8BE86E8}"/>
              </a:ext>
            </a:extLst>
          </p:cNvPr>
          <p:cNvSpPr/>
          <p:nvPr/>
        </p:nvSpPr>
        <p:spPr>
          <a:xfrm>
            <a:off x="4981204" y="4848106"/>
            <a:ext cx="1990701" cy="608480"/>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ID" sz="1200" dirty="0" err="1">
                <a:effectLst/>
                <a:latin typeface="DeVinne Txt BT" panose="02020604070705020303" pitchFamily="18" charset="0"/>
                <a:ea typeface="Times New Roman" panose="02020603050405020304" pitchFamily="18" charset="0"/>
              </a:rPr>
              <a:t>tidak</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mempunyai</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titik</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nol</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mutlak</a:t>
            </a:r>
            <a:endParaRPr lang="en-ID" sz="1000" dirty="0">
              <a:latin typeface="DeVinne Txt BT" panose="02020604070705020303" pitchFamily="18" charset="0"/>
            </a:endParaRPr>
          </a:p>
        </p:txBody>
      </p:sp>
      <p:sp>
        <p:nvSpPr>
          <p:cNvPr id="18" name="Rectangle 17">
            <a:extLst>
              <a:ext uri="{FF2B5EF4-FFF2-40B4-BE49-F238E27FC236}">
                <a16:creationId xmlns:a16="http://schemas.microsoft.com/office/drawing/2014/main" id="{83A26103-DD20-4A68-9658-B376965C2DC2}"/>
              </a:ext>
            </a:extLst>
          </p:cNvPr>
          <p:cNvSpPr/>
          <p:nvPr/>
        </p:nvSpPr>
        <p:spPr>
          <a:xfrm>
            <a:off x="7045414" y="4861740"/>
            <a:ext cx="1990701" cy="608480"/>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en-ID" sz="1200" dirty="0" err="1">
                <a:effectLst/>
                <a:latin typeface="DeVinne Txt BT" panose="02020604070705020303" pitchFamily="18" charset="0"/>
                <a:ea typeface="Times New Roman" panose="02020603050405020304" pitchFamily="18" charset="0"/>
              </a:rPr>
              <a:t>mempunyai</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titik</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nol</a:t>
            </a:r>
            <a:r>
              <a:rPr lang="en-ID" sz="1200" dirty="0">
                <a:effectLst/>
                <a:latin typeface="DeVinne Txt BT" panose="02020604070705020303" pitchFamily="18" charset="0"/>
                <a:ea typeface="Times New Roman" panose="02020603050405020304" pitchFamily="18" charset="0"/>
              </a:rPr>
              <a:t> </a:t>
            </a:r>
            <a:r>
              <a:rPr lang="en-ID" sz="1200" dirty="0" err="1">
                <a:effectLst/>
                <a:latin typeface="DeVinne Txt BT" panose="02020604070705020303" pitchFamily="18" charset="0"/>
                <a:ea typeface="Times New Roman" panose="02020603050405020304" pitchFamily="18" charset="0"/>
              </a:rPr>
              <a:t>mutlak</a:t>
            </a:r>
            <a:r>
              <a:rPr lang="en-ID" sz="1200" dirty="0">
                <a:effectLst/>
                <a:latin typeface="DeVinne Txt BT" panose="02020604070705020303" pitchFamily="18" charset="0"/>
                <a:ea typeface="Times New Roman" panose="02020603050405020304" pitchFamily="18" charset="0"/>
              </a:rPr>
              <a:t> </a:t>
            </a:r>
            <a:endParaRPr lang="en-ID" sz="1000" dirty="0">
              <a:latin typeface="DeVinne Txt BT" panose="02020604070705020303" pitchFamily="18" charset="0"/>
            </a:endParaRPr>
          </a:p>
        </p:txBody>
      </p:sp>
      <p:cxnSp>
        <p:nvCxnSpPr>
          <p:cNvPr id="20" name="Straight Connector 19">
            <a:extLst>
              <a:ext uri="{FF2B5EF4-FFF2-40B4-BE49-F238E27FC236}">
                <a16:creationId xmlns:a16="http://schemas.microsoft.com/office/drawing/2014/main" id="{07886C31-95A5-4C73-B223-411BB068FF26}"/>
              </a:ext>
            </a:extLst>
          </p:cNvPr>
          <p:cNvCxnSpPr>
            <a:cxnSpLocks/>
          </p:cNvCxnSpPr>
          <p:nvPr/>
        </p:nvCxnSpPr>
        <p:spPr>
          <a:xfrm>
            <a:off x="3013484" y="2497460"/>
            <a:ext cx="3462535"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85C4F8C2-ABC1-4B80-B9A9-64E0234DC7FE}"/>
              </a:ext>
            </a:extLst>
          </p:cNvPr>
          <p:cNvCxnSpPr>
            <a:cxnSpLocks/>
          </p:cNvCxnSpPr>
          <p:nvPr/>
        </p:nvCxnSpPr>
        <p:spPr>
          <a:xfrm>
            <a:off x="1858907" y="4009628"/>
            <a:ext cx="2065021" cy="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5E89F362-0D82-4502-BC40-27D91B8B9504}"/>
              </a:ext>
            </a:extLst>
          </p:cNvPr>
          <p:cNvCxnSpPr>
            <a:cxnSpLocks/>
          </p:cNvCxnSpPr>
          <p:nvPr/>
        </p:nvCxnSpPr>
        <p:spPr>
          <a:xfrm>
            <a:off x="5819346" y="4009628"/>
            <a:ext cx="2065021" cy="0"/>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29D0431-E1A1-4E84-8D64-1E66F0B69453}"/>
              </a:ext>
            </a:extLst>
          </p:cNvPr>
          <p:cNvCxnSpPr>
            <a:cxnSpLocks/>
          </p:cNvCxnSpPr>
          <p:nvPr/>
        </p:nvCxnSpPr>
        <p:spPr>
          <a:xfrm flipV="1">
            <a:off x="4489648" y="2368894"/>
            <a:ext cx="0" cy="128566"/>
          </a:xfrm>
          <a:prstGeom prst="line">
            <a:avLst/>
          </a:prstGeom>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70F48063-0991-45C4-9F81-3F1C8C73FACB}"/>
              </a:ext>
            </a:extLst>
          </p:cNvPr>
          <p:cNvCxnSpPr>
            <a:cxnSpLocks/>
          </p:cNvCxnSpPr>
          <p:nvPr/>
        </p:nvCxnSpPr>
        <p:spPr>
          <a:xfrm>
            <a:off x="3013484" y="2497460"/>
            <a:ext cx="0" cy="1864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D926CD5D-181B-4B59-BFD1-C64EB97F0606}"/>
              </a:ext>
            </a:extLst>
          </p:cNvPr>
          <p:cNvCxnSpPr>
            <a:cxnSpLocks/>
          </p:cNvCxnSpPr>
          <p:nvPr/>
        </p:nvCxnSpPr>
        <p:spPr>
          <a:xfrm>
            <a:off x="6476019" y="2497460"/>
            <a:ext cx="0" cy="1568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A1710123-5E7B-4426-B167-FDCDBA154596}"/>
              </a:ext>
            </a:extLst>
          </p:cNvPr>
          <p:cNvCxnSpPr/>
          <p:nvPr/>
        </p:nvCxnSpPr>
        <p:spPr>
          <a:xfrm>
            <a:off x="3013484" y="3011768"/>
            <a:ext cx="0" cy="2160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E2CBE00D-CBA6-4312-B705-B753B6C829B0}"/>
              </a:ext>
            </a:extLst>
          </p:cNvPr>
          <p:cNvCxnSpPr/>
          <p:nvPr/>
        </p:nvCxnSpPr>
        <p:spPr>
          <a:xfrm>
            <a:off x="6480062" y="3011768"/>
            <a:ext cx="0" cy="2160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02E34A54-600E-450F-BAEB-A74080F9BB38}"/>
              </a:ext>
            </a:extLst>
          </p:cNvPr>
          <p:cNvCxnSpPr>
            <a:cxnSpLocks/>
          </p:cNvCxnSpPr>
          <p:nvPr/>
        </p:nvCxnSpPr>
        <p:spPr>
          <a:xfrm flipV="1">
            <a:off x="2928414" y="3881062"/>
            <a:ext cx="0" cy="128566"/>
          </a:xfrm>
          <a:prstGeom prst="line">
            <a:avLst/>
          </a:prstGeom>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95B09D59-2392-41DE-93DB-BD8A13C97BAF}"/>
              </a:ext>
            </a:extLst>
          </p:cNvPr>
          <p:cNvCxnSpPr>
            <a:cxnSpLocks/>
          </p:cNvCxnSpPr>
          <p:nvPr/>
        </p:nvCxnSpPr>
        <p:spPr>
          <a:xfrm flipV="1">
            <a:off x="6755481" y="3836272"/>
            <a:ext cx="0" cy="128566"/>
          </a:xfrm>
          <a:prstGeom prst="line">
            <a:avLst/>
          </a:prstGeom>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8456EA79-6BE6-400F-8F61-50AEF5BE43E7}"/>
              </a:ext>
            </a:extLst>
          </p:cNvPr>
          <p:cNvCxnSpPr/>
          <p:nvPr/>
        </p:nvCxnSpPr>
        <p:spPr>
          <a:xfrm>
            <a:off x="3828783" y="4544139"/>
            <a:ext cx="0" cy="2160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a:extLst>
              <a:ext uri="{FF2B5EF4-FFF2-40B4-BE49-F238E27FC236}">
                <a16:creationId xmlns:a16="http://schemas.microsoft.com/office/drawing/2014/main" id="{91CE3354-F43C-462F-9B15-E2A0461D00F9}"/>
              </a:ext>
            </a:extLst>
          </p:cNvPr>
          <p:cNvCxnSpPr/>
          <p:nvPr/>
        </p:nvCxnSpPr>
        <p:spPr>
          <a:xfrm>
            <a:off x="1725441" y="4544139"/>
            <a:ext cx="0" cy="2160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4EA3E268-B77F-4D2E-AC7B-D1E855D8155A}"/>
              </a:ext>
            </a:extLst>
          </p:cNvPr>
          <p:cNvCxnSpPr/>
          <p:nvPr/>
        </p:nvCxnSpPr>
        <p:spPr>
          <a:xfrm>
            <a:off x="5998958" y="4534788"/>
            <a:ext cx="0" cy="2160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974367A8-3A09-44CF-81E2-245D48A4D760}"/>
              </a:ext>
            </a:extLst>
          </p:cNvPr>
          <p:cNvCxnSpPr/>
          <p:nvPr/>
        </p:nvCxnSpPr>
        <p:spPr>
          <a:xfrm>
            <a:off x="7884367" y="4544139"/>
            <a:ext cx="0" cy="2160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1149E885-4129-46DA-B9B4-B390AAA03A75}"/>
              </a:ext>
            </a:extLst>
          </p:cNvPr>
          <p:cNvCxnSpPr>
            <a:cxnSpLocks/>
          </p:cNvCxnSpPr>
          <p:nvPr/>
        </p:nvCxnSpPr>
        <p:spPr>
          <a:xfrm flipH="1">
            <a:off x="7871885" y="4009628"/>
            <a:ext cx="12482" cy="1517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3" name="Straight Arrow Connector 52">
            <a:extLst>
              <a:ext uri="{FF2B5EF4-FFF2-40B4-BE49-F238E27FC236}">
                <a16:creationId xmlns:a16="http://schemas.microsoft.com/office/drawing/2014/main" id="{16FA8E5F-FFB6-4496-887C-40E6C96203FC}"/>
              </a:ext>
            </a:extLst>
          </p:cNvPr>
          <p:cNvCxnSpPr>
            <a:cxnSpLocks/>
          </p:cNvCxnSpPr>
          <p:nvPr/>
        </p:nvCxnSpPr>
        <p:spPr>
          <a:xfrm flipH="1">
            <a:off x="5806864" y="4052296"/>
            <a:ext cx="12482" cy="1517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4" name="Straight Arrow Connector 53">
            <a:extLst>
              <a:ext uri="{FF2B5EF4-FFF2-40B4-BE49-F238E27FC236}">
                <a16:creationId xmlns:a16="http://schemas.microsoft.com/office/drawing/2014/main" id="{B5DF685C-5EC2-4A3E-A189-B48AB759436C}"/>
              </a:ext>
            </a:extLst>
          </p:cNvPr>
          <p:cNvCxnSpPr>
            <a:cxnSpLocks/>
          </p:cNvCxnSpPr>
          <p:nvPr/>
        </p:nvCxnSpPr>
        <p:spPr>
          <a:xfrm flipH="1">
            <a:off x="1828026" y="4009627"/>
            <a:ext cx="12482" cy="1517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5" name="Straight Arrow Connector 54">
            <a:extLst>
              <a:ext uri="{FF2B5EF4-FFF2-40B4-BE49-F238E27FC236}">
                <a16:creationId xmlns:a16="http://schemas.microsoft.com/office/drawing/2014/main" id="{DF9D83E6-1459-4758-8FAC-C11AE6D8A1E4}"/>
              </a:ext>
            </a:extLst>
          </p:cNvPr>
          <p:cNvCxnSpPr>
            <a:cxnSpLocks/>
          </p:cNvCxnSpPr>
          <p:nvPr/>
        </p:nvCxnSpPr>
        <p:spPr>
          <a:xfrm flipH="1">
            <a:off x="3915850" y="4026170"/>
            <a:ext cx="12482" cy="1517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088" y="1887229"/>
            <a:ext cx="3358009" cy="936104"/>
          </a:xfrm>
          <a:solidFill>
            <a:srgbClr val="FFC000"/>
          </a:solidFill>
        </p:spPr>
        <p:txBody>
          <a:bodyPr>
            <a:normAutofit fontScale="90000"/>
          </a:bodyPr>
          <a:lstStyle/>
          <a:p>
            <a:br>
              <a:rPr lang="en-ID" sz="1800" b="1" i="0" dirty="0">
                <a:solidFill>
                  <a:srgbClr val="000000"/>
                </a:solidFill>
                <a:effectLst/>
                <a:latin typeface="Times New Roman" panose="02020603050405020304" pitchFamily="18" charset="0"/>
              </a:rPr>
            </a:br>
            <a:br>
              <a:rPr lang="en-ID" sz="1800" b="1" i="0" dirty="0">
                <a:solidFill>
                  <a:srgbClr val="000000"/>
                </a:solidFill>
                <a:effectLst/>
                <a:latin typeface="Times New Roman" panose="02020603050405020304" pitchFamily="18" charset="0"/>
              </a:rPr>
            </a:br>
            <a:r>
              <a:rPr lang="en-ID" sz="1800" b="1" i="0" dirty="0" err="1">
                <a:solidFill>
                  <a:srgbClr val="000000"/>
                </a:solidFill>
                <a:effectLst/>
                <a:latin typeface="Times New Roman" panose="02020603050405020304" pitchFamily="18" charset="0"/>
              </a:rPr>
              <a:t>Tujuan</a:t>
            </a:r>
            <a:r>
              <a:rPr lang="en-ID" sz="1800" b="1" i="0" dirty="0">
                <a:solidFill>
                  <a:srgbClr val="000000"/>
                </a:solidFill>
                <a:effectLst/>
                <a:latin typeface="Times New Roman" panose="02020603050405020304" pitchFamily="18" charset="0"/>
              </a:rPr>
              <a:t> </a:t>
            </a:r>
            <a:r>
              <a:rPr lang="en-ID" sz="1800" b="1" i="0" dirty="0" err="1">
                <a:solidFill>
                  <a:srgbClr val="000000"/>
                </a:solidFill>
                <a:effectLst/>
                <a:latin typeface="Times New Roman" panose="02020603050405020304" pitchFamily="18" charset="0"/>
              </a:rPr>
              <a:t>menggunakan</a:t>
            </a:r>
            <a:r>
              <a:rPr lang="en-ID" sz="1800" b="1" i="0" dirty="0">
                <a:solidFill>
                  <a:srgbClr val="000000"/>
                </a:solidFill>
                <a:effectLst/>
                <a:latin typeface="Times New Roman" panose="02020603050405020304" pitchFamily="18" charset="0"/>
              </a:rPr>
              <a:t> </a:t>
            </a:r>
            <a:r>
              <a:rPr lang="en-ID" sz="1800" b="1" i="0" dirty="0" err="1">
                <a:solidFill>
                  <a:srgbClr val="000000"/>
                </a:solidFill>
                <a:effectLst/>
                <a:latin typeface="Times New Roman" panose="02020603050405020304" pitchFamily="18" charset="0"/>
              </a:rPr>
              <a:t>Multivariat</a:t>
            </a:r>
            <a:br>
              <a:rPr lang="en-ID" sz="1800" b="1" i="0" dirty="0">
                <a:solidFill>
                  <a:srgbClr val="000000"/>
                </a:solidFill>
                <a:effectLst/>
                <a:latin typeface="Times New Roman" panose="02020603050405020304" pitchFamily="18" charset="0"/>
              </a:rPr>
            </a:br>
            <a:br>
              <a:rPr lang="en-ID" sz="1800" b="1" i="1" dirty="0">
                <a:solidFill>
                  <a:srgbClr val="000000"/>
                </a:solidFill>
                <a:effectLst/>
                <a:latin typeface="Courier New" panose="02070309020205020404" pitchFamily="49" charset="0"/>
              </a:rPr>
            </a:br>
            <a:endParaRPr lang="id-ID" dirty="0"/>
          </a:p>
        </p:txBody>
      </p:sp>
      <p:sp>
        <p:nvSpPr>
          <p:cNvPr id="3" name="Content Placeholder 2"/>
          <p:cNvSpPr>
            <a:spLocks noGrp="1"/>
          </p:cNvSpPr>
          <p:nvPr>
            <p:ph idx="1"/>
          </p:nvPr>
        </p:nvSpPr>
        <p:spPr>
          <a:xfrm>
            <a:off x="3707904" y="1226045"/>
            <a:ext cx="5112568" cy="3439579"/>
          </a:xfrm>
          <a:ln>
            <a:solidFill>
              <a:srgbClr val="FFC000"/>
            </a:solidFill>
          </a:ln>
        </p:spPr>
        <p:txBody>
          <a:bodyPr>
            <a:normAutofit/>
          </a:bodyPr>
          <a:lstStyle/>
          <a:p>
            <a:pPr marL="0" indent="0" algn="just">
              <a:lnSpc>
                <a:spcPct val="150000"/>
              </a:lnSpc>
              <a:buNone/>
            </a:pPr>
            <a:r>
              <a:rPr lang="en-ID" sz="1900" dirty="0" err="1">
                <a:effectLst/>
                <a:latin typeface="Times New Roman" panose="02020603050405020304" pitchFamily="18" charset="0"/>
                <a:ea typeface="Calibri" panose="020F0502020204030204" pitchFamily="34" charset="0"/>
              </a:rPr>
              <a:t>Kesalahan</a:t>
            </a:r>
            <a:r>
              <a:rPr lang="en-ID" sz="1900" dirty="0">
                <a:effectLst/>
                <a:latin typeface="Times New Roman" panose="02020603050405020304" pitchFamily="18" charset="0"/>
                <a:ea typeface="Calibri" panose="020F0502020204030204" pitchFamily="34" charset="0"/>
              </a:rPr>
              <a:t> </a:t>
            </a:r>
            <a:r>
              <a:rPr lang="en-ID" sz="1900" dirty="0" err="1">
                <a:effectLst/>
                <a:latin typeface="Times New Roman" panose="02020603050405020304" pitchFamily="18" charset="0"/>
                <a:ea typeface="Calibri" panose="020F0502020204030204" pitchFamily="34" charset="0"/>
              </a:rPr>
              <a:t>dalam</a:t>
            </a:r>
            <a:r>
              <a:rPr lang="en-ID" sz="1900" dirty="0">
                <a:effectLst/>
                <a:latin typeface="Times New Roman" panose="02020603050405020304" pitchFamily="18" charset="0"/>
                <a:ea typeface="Calibri" panose="020F0502020204030204" pitchFamily="34" charset="0"/>
              </a:rPr>
              <a:t> </a:t>
            </a:r>
            <a:r>
              <a:rPr lang="en-ID" sz="1900" dirty="0" err="1">
                <a:effectLst/>
                <a:latin typeface="Times New Roman" panose="02020603050405020304" pitchFamily="18" charset="0"/>
                <a:ea typeface="Calibri" panose="020F0502020204030204" pitchFamily="34" charset="0"/>
              </a:rPr>
              <a:t>pengukuran</a:t>
            </a:r>
            <a:r>
              <a:rPr lang="en-ID" sz="1900" dirty="0">
                <a:effectLst/>
                <a:latin typeface="Times New Roman" panose="02020603050405020304" pitchFamily="18" charset="0"/>
                <a:ea typeface="Calibri" panose="020F0502020204030204" pitchFamily="34" charset="0"/>
              </a:rPr>
              <a:t> </a:t>
            </a:r>
            <a:r>
              <a:rPr lang="en-ID" sz="1900" dirty="0" err="1">
                <a:effectLst/>
                <a:latin typeface="Times New Roman" panose="02020603050405020304" pitchFamily="18" charset="0"/>
                <a:ea typeface="Calibri" panose="020F0502020204030204" pitchFamily="34" charset="0"/>
              </a:rPr>
              <a:t>adalah</a:t>
            </a:r>
            <a:r>
              <a:rPr lang="en-ID" sz="1900" dirty="0">
                <a:effectLst/>
                <a:latin typeface="Times New Roman" panose="02020603050405020304" pitchFamily="18" charset="0"/>
                <a:ea typeface="Calibri" panose="020F0502020204030204" pitchFamily="34" charset="0"/>
              </a:rPr>
              <a:t> </a:t>
            </a:r>
            <a:r>
              <a:rPr lang="en-ID" sz="1900" dirty="0" err="1">
                <a:effectLst/>
                <a:latin typeface="Times New Roman" panose="02020603050405020304" pitchFamily="18" charset="0"/>
                <a:ea typeface="Calibri" panose="020F0502020204030204" pitchFamily="34" charset="0"/>
              </a:rPr>
              <a:t>tingkatan</a:t>
            </a:r>
            <a:r>
              <a:rPr lang="en-ID" sz="1900" dirty="0">
                <a:effectLst/>
                <a:latin typeface="Times New Roman" panose="02020603050405020304" pitchFamily="18" charset="0"/>
                <a:ea typeface="Calibri" panose="020F0502020204030204" pitchFamily="34" charset="0"/>
              </a:rPr>
              <a:t> di mana </a:t>
            </a:r>
            <a:r>
              <a:rPr lang="en-ID" sz="1900" dirty="0" err="1">
                <a:effectLst/>
                <a:latin typeface="Times New Roman" panose="02020603050405020304" pitchFamily="18" charset="0"/>
                <a:ea typeface="Calibri" panose="020F0502020204030204" pitchFamily="34" charset="0"/>
              </a:rPr>
              <a:t>nilai-nilai</a:t>
            </a:r>
            <a:r>
              <a:rPr lang="en-ID" sz="1900" dirty="0">
                <a:effectLst/>
                <a:latin typeface="Times New Roman" panose="02020603050405020304" pitchFamily="18" charset="0"/>
                <a:ea typeface="Calibri" panose="020F0502020204030204" pitchFamily="34" charset="0"/>
              </a:rPr>
              <a:t> yang </a:t>
            </a:r>
            <a:r>
              <a:rPr lang="en-ID" sz="1900" dirty="0" err="1">
                <a:effectLst/>
                <a:latin typeface="Times New Roman" panose="02020603050405020304" pitchFamily="18" charset="0"/>
                <a:ea typeface="Calibri" panose="020F0502020204030204" pitchFamily="34" charset="0"/>
              </a:rPr>
              <a:t>diobservasi</a:t>
            </a:r>
            <a:r>
              <a:rPr lang="en-ID" sz="1900" dirty="0">
                <a:effectLst/>
                <a:latin typeface="Times New Roman" panose="02020603050405020304" pitchFamily="18" charset="0"/>
                <a:ea typeface="Calibri" panose="020F0502020204030204" pitchFamily="34" charset="0"/>
              </a:rPr>
              <a:t> </a:t>
            </a:r>
            <a:r>
              <a:rPr lang="en-ID" sz="1900" dirty="0" err="1">
                <a:effectLst/>
                <a:latin typeface="Times New Roman" panose="02020603050405020304" pitchFamily="18" charset="0"/>
                <a:ea typeface="Calibri" panose="020F0502020204030204" pitchFamily="34" charset="0"/>
              </a:rPr>
              <a:t>tidak</a:t>
            </a:r>
            <a:r>
              <a:rPr lang="en-ID" sz="1900" dirty="0">
                <a:effectLst/>
                <a:latin typeface="Times New Roman" panose="02020603050405020304" pitchFamily="18" charset="0"/>
                <a:ea typeface="Calibri" panose="020F0502020204030204" pitchFamily="34" charset="0"/>
              </a:rPr>
              <a:t> </a:t>
            </a:r>
            <a:r>
              <a:rPr lang="en-ID" sz="1900" dirty="0" err="1">
                <a:effectLst/>
                <a:latin typeface="Times New Roman" panose="02020603050405020304" pitchFamily="18" charset="0"/>
                <a:ea typeface="Calibri" panose="020F0502020204030204" pitchFamily="34" charset="0"/>
              </a:rPr>
              <a:t>dapat</a:t>
            </a:r>
            <a:r>
              <a:rPr lang="en-ID" sz="1900" dirty="0">
                <a:effectLst/>
                <a:latin typeface="Times New Roman" panose="02020603050405020304" pitchFamily="18" charset="0"/>
                <a:ea typeface="Calibri" panose="020F0502020204030204" pitchFamily="34" charset="0"/>
              </a:rPr>
              <a:t> </a:t>
            </a:r>
            <a:r>
              <a:rPr lang="en-ID" sz="1900" dirty="0" err="1">
                <a:effectLst/>
                <a:latin typeface="Times New Roman" panose="02020603050405020304" pitchFamily="18" charset="0"/>
                <a:ea typeface="Calibri" panose="020F0502020204030204" pitchFamily="34" charset="0"/>
              </a:rPr>
              <a:t>mewakili</a:t>
            </a:r>
            <a:r>
              <a:rPr lang="en-ID" sz="1900" dirty="0">
                <a:effectLst/>
                <a:latin typeface="Times New Roman" panose="02020603050405020304" pitchFamily="18" charset="0"/>
                <a:ea typeface="Calibri" panose="020F0502020204030204" pitchFamily="34" charset="0"/>
              </a:rPr>
              <a:t> </a:t>
            </a:r>
            <a:r>
              <a:rPr lang="en-ID" sz="1900" dirty="0" err="1">
                <a:effectLst/>
                <a:latin typeface="Times New Roman" panose="02020603050405020304" pitchFamily="18" charset="0"/>
                <a:ea typeface="Calibri" panose="020F0502020204030204" pitchFamily="34" charset="0"/>
              </a:rPr>
              <a:t>dari</a:t>
            </a:r>
            <a:r>
              <a:rPr lang="en-ID" sz="1900" dirty="0">
                <a:effectLst/>
                <a:latin typeface="Times New Roman" panose="02020603050405020304" pitchFamily="18" charset="0"/>
                <a:ea typeface="Calibri" panose="020F0502020204030204" pitchFamily="34" charset="0"/>
              </a:rPr>
              <a:t> </a:t>
            </a:r>
            <a:r>
              <a:rPr lang="en-ID" sz="1900" dirty="0" err="1">
                <a:effectLst/>
                <a:latin typeface="Times New Roman" panose="02020603050405020304" pitchFamily="18" charset="0"/>
                <a:ea typeface="Calibri" panose="020F0502020204030204" pitchFamily="34" charset="0"/>
              </a:rPr>
              <a:t>nilai-nilai</a:t>
            </a:r>
            <a:r>
              <a:rPr lang="en-ID" sz="1900" dirty="0">
                <a:effectLst/>
                <a:latin typeface="Times New Roman" panose="02020603050405020304" pitchFamily="18" charset="0"/>
                <a:ea typeface="Calibri" panose="020F0502020204030204" pitchFamily="34" charset="0"/>
              </a:rPr>
              <a:t> yang </a:t>
            </a:r>
            <a:r>
              <a:rPr lang="en-ID" sz="1900" dirty="0" err="1">
                <a:effectLst/>
                <a:latin typeface="Times New Roman" panose="02020603050405020304" pitchFamily="18" charset="0"/>
                <a:ea typeface="Calibri" panose="020F0502020204030204" pitchFamily="34" charset="0"/>
              </a:rPr>
              <a:t>benar</a:t>
            </a:r>
            <a:r>
              <a:rPr lang="en-ID" sz="1900" dirty="0">
                <a:effectLst/>
                <a:latin typeface="Times New Roman" panose="02020603050405020304" pitchFamily="18" charset="0"/>
                <a:ea typeface="Calibri" panose="020F0502020204030204" pitchFamily="34" charset="0"/>
              </a:rPr>
              <a:t>.</a:t>
            </a:r>
            <a:endParaRPr lang="en-ID" sz="1500" dirty="0">
              <a:effectLst/>
              <a:latin typeface="Times New Roman" panose="02020603050405020304" pitchFamily="18" charset="0"/>
              <a:ea typeface="Calibri" panose="020F0502020204030204" pitchFamily="34" charset="0"/>
              <a:cs typeface="Arial" panose="020B0604020202020204" pitchFamily="34" charset="0"/>
            </a:endParaRPr>
          </a:p>
          <a:p>
            <a:pPr marL="514350" indent="-285750" algn="just">
              <a:lnSpc>
                <a:spcPct val="150000"/>
              </a:lnSpc>
              <a:buFont typeface="Wingdings" panose="05000000000000000000" pitchFamily="2" charset="2"/>
              <a:buChar char="Ø"/>
            </a:pPr>
            <a:r>
              <a:rPr lang="en-ID" sz="1700" dirty="0" err="1">
                <a:effectLst/>
                <a:latin typeface="Times New Roman" panose="02020603050405020304" pitchFamily="18" charset="0"/>
                <a:ea typeface="Calibri" panose="020F0502020204030204" pitchFamily="34" charset="0"/>
                <a:cs typeface="Arial" panose="020B0604020202020204" pitchFamily="34" charset="0"/>
              </a:rPr>
              <a:t>Kesalahan</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tipe</a:t>
            </a:r>
            <a:r>
              <a:rPr lang="en-ID" sz="1700" dirty="0">
                <a:effectLst/>
                <a:latin typeface="Times New Roman" panose="02020603050405020304" pitchFamily="18" charset="0"/>
                <a:ea typeface="Calibri" panose="020F0502020204030204" pitchFamily="34" charset="0"/>
                <a:cs typeface="Arial" panose="020B0604020202020204" pitchFamily="34" charset="0"/>
              </a:rPr>
              <a:t> I (α) </a:t>
            </a:r>
            <a:r>
              <a:rPr lang="en-ID" sz="17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Probabilitas</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menolak</a:t>
            </a:r>
            <a:r>
              <a:rPr lang="en-ID" sz="1700" dirty="0">
                <a:effectLst/>
                <a:latin typeface="Times New Roman" panose="02020603050405020304" pitchFamily="18" charset="0"/>
                <a:ea typeface="Calibri" panose="020F0502020204030204" pitchFamily="34" charset="0"/>
                <a:cs typeface="Arial" panose="020B0604020202020204" pitchFamily="34" charset="0"/>
              </a:rPr>
              <a:t> H</a:t>
            </a:r>
            <a:r>
              <a:rPr lang="en-ID" sz="1700" baseline="-25000" dirty="0">
                <a:effectLst/>
                <a:latin typeface="Times New Roman" panose="02020603050405020304" pitchFamily="18" charset="0"/>
                <a:ea typeface="Calibri" panose="020F0502020204030204" pitchFamily="34" charset="0"/>
                <a:cs typeface="Arial" panose="020B0604020202020204" pitchFamily="34" charset="0"/>
              </a:rPr>
              <a:t>0</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padahal</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sebenarnya</a:t>
            </a:r>
            <a:r>
              <a:rPr lang="en-ID" sz="1700" dirty="0">
                <a:effectLst/>
                <a:latin typeface="Times New Roman" panose="02020603050405020304" pitchFamily="18" charset="0"/>
                <a:ea typeface="Calibri" panose="020F0502020204030204" pitchFamily="34" charset="0"/>
                <a:cs typeface="Arial" panose="020B0604020202020204" pitchFamily="34" charset="0"/>
              </a:rPr>
              <a:t> H</a:t>
            </a:r>
            <a:r>
              <a:rPr lang="en-ID" sz="1700" baseline="-25000" dirty="0">
                <a:effectLst/>
                <a:latin typeface="Times New Roman" panose="02020603050405020304" pitchFamily="18" charset="0"/>
                <a:ea typeface="Calibri" panose="020F0502020204030204" pitchFamily="34" charset="0"/>
                <a:cs typeface="Arial" panose="020B0604020202020204" pitchFamily="34" charset="0"/>
              </a:rPr>
              <a:t>0</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benar</a:t>
            </a:r>
            <a:r>
              <a:rPr lang="en-ID" sz="1700" dirty="0">
                <a:effectLst/>
                <a:latin typeface="Times New Roman" panose="02020603050405020304" pitchFamily="18" charset="0"/>
                <a:ea typeface="Calibri" panose="020F0502020204030204" pitchFamily="34" charset="0"/>
                <a:cs typeface="Arial" panose="020B0604020202020204" pitchFamily="34" charset="0"/>
              </a:rPr>
              <a:t>.</a:t>
            </a:r>
          </a:p>
          <a:p>
            <a:pPr marL="514350" indent="-285750" algn="just">
              <a:lnSpc>
                <a:spcPct val="150000"/>
              </a:lnSpc>
              <a:buFont typeface="Wingdings" panose="05000000000000000000" pitchFamily="2" charset="2"/>
              <a:buChar char="Ø"/>
            </a:pPr>
            <a:r>
              <a:rPr lang="en-ID" sz="1700" dirty="0" err="1">
                <a:effectLst/>
                <a:latin typeface="Times New Roman" panose="02020603050405020304" pitchFamily="18" charset="0"/>
                <a:ea typeface="Calibri" panose="020F0502020204030204" pitchFamily="34" charset="0"/>
                <a:cs typeface="Arial" panose="020B0604020202020204" pitchFamily="34" charset="0"/>
              </a:rPr>
              <a:t>Kesalahan</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tipe</a:t>
            </a:r>
            <a:r>
              <a:rPr lang="en-ID" sz="1700" dirty="0">
                <a:effectLst/>
                <a:latin typeface="Times New Roman" panose="02020603050405020304" pitchFamily="18" charset="0"/>
                <a:ea typeface="Calibri" panose="020F0502020204030204" pitchFamily="34" charset="0"/>
                <a:cs typeface="Arial" panose="020B0604020202020204" pitchFamily="34" charset="0"/>
              </a:rPr>
              <a:t> II (β)</a:t>
            </a:r>
            <a:r>
              <a:rPr lang="en-ID" sz="17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Probabilitas</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menerima</a:t>
            </a:r>
            <a:r>
              <a:rPr lang="en-ID" sz="1700" dirty="0">
                <a:effectLst/>
                <a:latin typeface="Times New Roman" panose="02020603050405020304" pitchFamily="18" charset="0"/>
                <a:ea typeface="Calibri" panose="020F0502020204030204" pitchFamily="34" charset="0"/>
                <a:cs typeface="Arial" panose="020B0604020202020204" pitchFamily="34" charset="0"/>
              </a:rPr>
              <a:t> H</a:t>
            </a:r>
            <a:r>
              <a:rPr lang="en-ID" sz="1700" baseline="-25000" dirty="0">
                <a:effectLst/>
                <a:latin typeface="Times New Roman" panose="02020603050405020304" pitchFamily="18" charset="0"/>
                <a:ea typeface="Calibri" panose="020F0502020204030204" pitchFamily="34" charset="0"/>
                <a:cs typeface="Arial" panose="020B0604020202020204" pitchFamily="34" charset="0"/>
              </a:rPr>
              <a:t>0</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padahal</a:t>
            </a:r>
            <a:r>
              <a:rPr lang="en-ID" sz="1700" dirty="0">
                <a:effectLst/>
                <a:latin typeface="Times New Roman" panose="02020603050405020304" pitchFamily="18" charset="0"/>
                <a:ea typeface="Calibri" panose="020F0502020204030204" pitchFamily="34" charset="0"/>
                <a:cs typeface="Arial" panose="020B0604020202020204" pitchFamily="34" charset="0"/>
              </a:rPr>
              <a:t> </a:t>
            </a:r>
            <a:r>
              <a:rPr lang="en-ID" sz="1700" dirty="0" err="1">
                <a:effectLst/>
                <a:latin typeface="Times New Roman" panose="02020603050405020304" pitchFamily="18" charset="0"/>
                <a:ea typeface="Calibri" panose="020F0502020204030204" pitchFamily="34" charset="0"/>
                <a:cs typeface="Arial" panose="020B0604020202020204" pitchFamily="34" charset="0"/>
              </a:rPr>
              <a:t>sebenarnya</a:t>
            </a:r>
            <a:r>
              <a:rPr lang="en-ID" sz="1700" dirty="0">
                <a:effectLst/>
                <a:latin typeface="Times New Roman" panose="02020603050405020304" pitchFamily="18" charset="0"/>
                <a:ea typeface="Calibri" panose="020F0502020204030204" pitchFamily="34" charset="0"/>
                <a:cs typeface="Arial" panose="020B0604020202020204" pitchFamily="34" charset="0"/>
              </a:rPr>
              <a:t> H</a:t>
            </a:r>
            <a:r>
              <a:rPr lang="en-ID" sz="1700" baseline="-25000" dirty="0">
                <a:effectLst/>
                <a:latin typeface="Times New Roman" panose="02020603050405020304" pitchFamily="18" charset="0"/>
                <a:ea typeface="Calibri" panose="020F0502020204030204" pitchFamily="34" charset="0"/>
                <a:cs typeface="Arial" panose="020B0604020202020204" pitchFamily="34" charset="0"/>
              </a:rPr>
              <a:t>0</a:t>
            </a:r>
            <a:r>
              <a:rPr lang="en-ID" sz="1700" dirty="0">
                <a:effectLst/>
                <a:latin typeface="Times New Roman" panose="02020603050405020304" pitchFamily="18" charset="0"/>
                <a:ea typeface="Calibri" panose="020F0502020204030204" pitchFamily="34" charset="0"/>
                <a:cs typeface="Arial" panose="020B0604020202020204" pitchFamily="34" charset="0"/>
              </a:rPr>
              <a:t> salah.</a:t>
            </a:r>
            <a:endParaRPr lang="en-ID" sz="17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50000"/>
              </a:lnSpc>
              <a:buNone/>
            </a:pPr>
            <a:endParaRPr lang="id-ID" dirty="0"/>
          </a:p>
        </p:txBody>
      </p:sp>
      <p:sp>
        <p:nvSpPr>
          <p:cNvPr id="4" name="Text Placeholder 3"/>
          <p:cNvSpPr>
            <a:spLocks noGrp="1"/>
          </p:cNvSpPr>
          <p:nvPr>
            <p:ph type="body" sz="half" idx="2"/>
          </p:nvPr>
        </p:nvSpPr>
        <p:spPr>
          <a:xfrm>
            <a:off x="110089" y="2497460"/>
            <a:ext cx="3358009" cy="2880320"/>
          </a:xfrm>
          <a:solidFill>
            <a:schemeClr val="bg1"/>
          </a:solidFill>
          <a:ln>
            <a:solidFill>
              <a:srgbClr val="0000CC"/>
            </a:solidFill>
          </a:ln>
        </p:spPr>
        <p:txBody>
          <a:bodyPr>
            <a:normAutofit fontScale="92500"/>
          </a:bodyPr>
          <a:lstStyle/>
          <a:p>
            <a:pPr marL="342900" lvl="0" indent="-342900" algn="just">
              <a:lnSpc>
                <a:spcPct val="150000"/>
              </a:lnSpc>
              <a:buFont typeface="+mj-lt"/>
              <a:buAutoNum type="arabicPeriod"/>
            </a:pPr>
            <a:r>
              <a:rPr lang="en-ID" sz="1600" dirty="0" err="1">
                <a:effectLst/>
                <a:latin typeface="Times New Roman" panose="02020603050405020304" pitchFamily="18" charset="0"/>
                <a:ea typeface="Calibri" panose="020F0502020204030204" pitchFamily="34" charset="0"/>
                <a:cs typeface="Arial" panose="020B0604020202020204" pitchFamily="34" charset="0"/>
              </a:rPr>
              <a:t>Penyederhanaan</a:t>
            </a:r>
            <a:r>
              <a:rPr lang="en-ID" sz="1600" dirty="0">
                <a:effectLst/>
                <a:latin typeface="Times New Roman" panose="02020603050405020304" pitchFamily="18" charset="0"/>
                <a:ea typeface="Calibri" panose="020F0502020204030204" pitchFamily="34" charset="0"/>
                <a:cs typeface="Arial" panose="020B0604020202020204" pitchFamily="34" charset="0"/>
              </a:rPr>
              <a:t> dan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meringkas</a:t>
            </a:r>
            <a:r>
              <a:rPr lang="en-ID" sz="1600" dirty="0">
                <a:effectLst/>
                <a:latin typeface="Times New Roman" panose="02020603050405020304" pitchFamily="18" charset="0"/>
                <a:ea typeface="Calibri" panose="020F0502020204030204" pitchFamily="34" charset="0"/>
                <a:cs typeface="Arial" panose="020B0604020202020204" pitchFamily="34" charset="0"/>
              </a:rPr>
              <a:t> data. </a:t>
            </a:r>
          </a:p>
          <a:p>
            <a:pPr marL="342900" lvl="0" indent="-342900" algn="just">
              <a:lnSpc>
                <a:spcPct val="150000"/>
              </a:lnSpc>
              <a:buFont typeface="+mj-lt"/>
              <a:buAutoNum type="arabicPeriod"/>
            </a:pPr>
            <a:r>
              <a:rPr lang="en-ID" sz="1600" dirty="0" err="1">
                <a:effectLst/>
                <a:latin typeface="Times New Roman" panose="02020603050405020304" pitchFamily="18" charset="0"/>
                <a:ea typeface="Calibri" panose="020F0502020204030204" pitchFamily="34" charset="0"/>
                <a:cs typeface="Arial" panose="020B0604020202020204" pitchFamily="34" charset="0"/>
              </a:rPr>
              <a:t>Penyortiran</a:t>
            </a:r>
            <a:r>
              <a:rPr lang="en-ID" sz="1600" dirty="0">
                <a:effectLst/>
                <a:latin typeface="Times New Roman" panose="02020603050405020304" pitchFamily="18" charset="0"/>
                <a:ea typeface="Calibri" panose="020F0502020204030204" pitchFamily="34" charset="0"/>
                <a:cs typeface="Arial" panose="020B0604020202020204" pitchFamily="34" charset="0"/>
              </a:rPr>
              <a:t> dan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pengelompokan</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p>
          <a:p>
            <a:pPr marL="342900" lvl="0" indent="-342900" algn="just">
              <a:lnSpc>
                <a:spcPct val="150000"/>
              </a:lnSpc>
              <a:buFont typeface="+mj-lt"/>
              <a:buAutoNum type="arabicPeriod"/>
            </a:pPr>
            <a:r>
              <a:rPr lang="en-ID" sz="1600" dirty="0" err="1">
                <a:effectLst/>
                <a:latin typeface="Times New Roman" panose="02020603050405020304" pitchFamily="18" charset="0"/>
                <a:ea typeface="Calibri" panose="020F0502020204030204" pitchFamily="34" charset="0"/>
                <a:cs typeface="Arial" panose="020B0604020202020204" pitchFamily="34" charset="0"/>
              </a:rPr>
              <a:t>Penelitian</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ketergantungan</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antarvariabel</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p>
          <a:p>
            <a:pPr marL="342900" lvl="0" indent="-342900" algn="just">
              <a:lnSpc>
                <a:spcPct val="150000"/>
              </a:lnSpc>
              <a:buFont typeface="+mj-lt"/>
              <a:buAutoNum type="arabicPeriod"/>
            </a:pPr>
            <a:r>
              <a:rPr lang="en-ID" sz="1600" dirty="0" err="1">
                <a:effectLst/>
                <a:latin typeface="Times New Roman" panose="02020603050405020304" pitchFamily="18" charset="0"/>
                <a:ea typeface="Calibri" panose="020F0502020204030204" pitchFamily="34" charset="0"/>
                <a:cs typeface="Arial" panose="020B0604020202020204" pitchFamily="34" charset="0"/>
              </a:rPr>
              <a:t>Prediksi</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p>
          <a:p>
            <a:pPr marL="342900" lvl="0" indent="-342900" algn="just">
              <a:lnSpc>
                <a:spcPct val="150000"/>
              </a:lnSpc>
              <a:buFont typeface="+mj-lt"/>
              <a:buAutoNum type="arabicPeriod"/>
            </a:pPr>
            <a:r>
              <a:rPr lang="en-ID" sz="1600" dirty="0" err="1">
                <a:effectLst/>
                <a:latin typeface="Times New Roman" panose="02020603050405020304" pitchFamily="18" charset="0"/>
                <a:ea typeface="Calibri" panose="020F0502020204030204" pitchFamily="34" charset="0"/>
                <a:cs typeface="Arial" panose="020B0604020202020204" pitchFamily="34" charset="0"/>
              </a:rPr>
              <a:t>Konstruksi</a:t>
            </a:r>
            <a:r>
              <a:rPr lang="en-ID" sz="1600" dirty="0">
                <a:effectLst/>
                <a:latin typeface="Times New Roman" panose="02020603050405020304" pitchFamily="18" charset="0"/>
                <a:ea typeface="Calibri" panose="020F0502020204030204" pitchFamily="34" charset="0"/>
                <a:cs typeface="Arial" panose="020B0604020202020204" pitchFamily="34" charset="0"/>
              </a:rPr>
              <a:t> dan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pengujian</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hipotesis</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p>
          <a:p>
            <a:endParaRPr lang="id-ID" dirty="0"/>
          </a:p>
        </p:txBody>
      </p:sp>
      <p:sp>
        <p:nvSpPr>
          <p:cNvPr id="6" name="TextBox 5">
            <a:extLst>
              <a:ext uri="{FF2B5EF4-FFF2-40B4-BE49-F238E27FC236}">
                <a16:creationId xmlns:a16="http://schemas.microsoft.com/office/drawing/2014/main" id="{F54F741A-FE5A-43E8-9011-4D03D76C6806}"/>
              </a:ext>
            </a:extLst>
          </p:cNvPr>
          <p:cNvSpPr txBox="1"/>
          <p:nvPr/>
        </p:nvSpPr>
        <p:spPr>
          <a:xfrm>
            <a:off x="6084168" y="4153644"/>
            <a:ext cx="2808312" cy="307777"/>
          </a:xfrm>
          <a:prstGeom prst="rect">
            <a:avLst/>
          </a:prstGeom>
          <a:noFill/>
        </p:spPr>
        <p:txBody>
          <a:bodyPr wrap="square">
            <a:spAutoFit/>
          </a:bodyPr>
          <a:lstStyle/>
          <a:p>
            <a:r>
              <a:rPr lang="en-ID" sz="1400" dirty="0" err="1">
                <a:effectLst/>
                <a:latin typeface="Times New Roman" panose="02020603050405020304" pitchFamily="18" charset="0"/>
                <a:ea typeface="Calibri" panose="020F0502020204030204" pitchFamily="34" charset="0"/>
              </a:rPr>
              <a:t>Sumber</a:t>
            </a:r>
            <a:r>
              <a:rPr lang="en-ID" sz="1400" dirty="0">
                <a:effectLst/>
                <a:latin typeface="Times New Roman" panose="02020603050405020304" pitchFamily="18" charset="0"/>
                <a:ea typeface="Calibri" panose="020F0502020204030204" pitchFamily="34" charset="0"/>
              </a:rPr>
              <a:t>: Johnson &amp; Wichern (2007)</a:t>
            </a:r>
            <a:endParaRPr lang="en-ID" sz="1400" dirty="0"/>
          </a:p>
        </p:txBody>
      </p:sp>
      <p:sp>
        <p:nvSpPr>
          <p:cNvPr id="7" name="Rectangle 6">
            <a:extLst>
              <a:ext uri="{FF2B5EF4-FFF2-40B4-BE49-F238E27FC236}">
                <a16:creationId xmlns:a16="http://schemas.microsoft.com/office/drawing/2014/main" id="{56C58FB2-B6D0-4BE2-9F8D-48AA21AAB71D}"/>
              </a:ext>
            </a:extLst>
          </p:cNvPr>
          <p:cNvSpPr/>
          <p:nvPr/>
        </p:nvSpPr>
        <p:spPr>
          <a:xfrm>
            <a:off x="3707904" y="608257"/>
            <a:ext cx="4752528" cy="576064"/>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en-ID" sz="1800" b="1" i="0">
                <a:solidFill>
                  <a:srgbClr val="000000"/>
                </a:solidFill>
                <a:effectLst/>
                <a:latin typeface="Times New Roman" panose="02020603050405020304" pitchFamily="18" charset="0"/>
              </a:rPr>
              <a:t>Signifikansi dan Kekuatan </a:t>
            </a:r>
            <a:r>
              <a:rPr lang="en-ID" sz="1800" b="1" i="1">
                <a:solidFill>
                  <a:srgbClr val="000000"/>
                </a:solidFill>
                <a:effectLst/>
                <a:latin typeface="Times New Roman" panose="02020603050405020304" pitchFamily="18" charset="0"/>
              </a:rPr>
              <a:t>(power)</a:t>
            </a:r>
            <a:r>
              <a:rPr lang="en-ID" sz="1800" b="1" i="0">
                <a:solidFill>
                  <a:srgbClr val="000000"/>
                </a:solidFill>
                <a:effectLst/>
                <a:latin typeface="Times New Roman" panose="02020603050405020304" pitchFamily="18" charset="0"/>
              </a:rPr>
              <a:t> Statistika</a:t>
            </a:r>
            <a:endParaRPr lang="en-ID" sz="1800" b="1" i="1" dirty="0">
              <a:solidFill>
                <a:srgbClr val="000000"/>
              </a:solidFill>
              <a:effectLst/>
              <a:latin typeface="Courier New" panose="02070309020205020404" pitchFamily="49" charset="0"/>
            </a:endParaRPr>
          </a:p>
        </p:txBody>
      </p:sp>
    </p:spTree>
    <p:extLst>
      <p:ext uri="{BB962C8B-B14F-4D97-AF65-F5344CB8AC3E}">
        <p14:creationId xmlns:p14="http://schemas.microsoft.com/office/powerpoint/2010/main" val="254624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3D740-F5D6-4733-92BD-79DE2505D942}"/>
              </a:ext>
            </a:extLst>
          </p:cNvPr>
          <p:cNvSpPr>
            <a:spLocks noGrp="1"/>
          </p:cNvSpPr>
          <p:nvPr>
            <p:ph type="title"/>
          </p:nvPr>
        </p:nvSpPr>
        <p:spPr>
          <a:xfrm>
            <a:off x="113274" y="904406"/>
            <a:ext cx="3008313" cy="968375"/>
          </a:xfrm>
        </p:spPr>
        <p:txBody>
          <a:bodyPr/>
          <a:lstStyle/>
          <a:p>
            <a:r>
              <a:rPr lang="en-ID" sz="2000" dirty="0">
                <a:effectLst/>
                <a:latin typeface="Times New Roman" panose="02020603050405020304" pitchFamily="18" charset="0"/>
                <a:ea typeface="Calibri" panose="020F0502020204030204" pitchFamily="34" charset="0"/>
                <a:cs typeface="Arial" panose="020B0604020202020204" pitchFamily="34" charset="0"/>
              </a:rPr>
              <a:t>1. Teknik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Dependen</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endParaRPr lang="en-ID" dirty="0"/>
          </a:p>
        </p:txBody>
      </p:sp>
      <p:sp>
        <p:nvSpPr>
          <p:cNvPr id="3" name="Content Placeholder 2">
            <a:extLst>
              <a:ext uri="{FF2B5EF4-FFF2-40B4-BE49-F238E27FC236}">
                <a16:creationId xmlns:a16="http://schemas.microsoft.com/office/drawing/2014/main" id="{AF64FE2B-EE81-4878-BBA7-2C870524DEED}"/>
              </a:ext>
            </a:extLst>
          </p:cNvPr>
          <p:cNvSpPr>
            <a:spLocks noGrp="1"/>
          </p:cNvSpPr>
          <p:nvPr>
            <p:ph idx="1"/>
          </p:nvPr>
        </p:nvSpPr>
        <p:spPr>
          <a:xfrm>
            <a:off x="3575050" y="1201316"/>
            <a:ext cx="5111750" cy="3903820"/>
          </a:xfrm>
        </p:spPr>
        <p:txBody>
          <a:bodyPr>
            <a:normAutofit/>
          </a:bodyPr>
          <a:lstStyle/>
          <a:p>
            <a:pPr>
              <a:buAutoNum type="arabicParenBoth"/>
            </a:pPr>
            <a:r>
              <a:rPr lang="en-ID" sz="1600" dirty="0" err="1">
                <a:latin typeface="Times New Roman" panose="02020603050405020304" pitchFamily="18" charset="0"/>
                <a:ea typeface="Calibri" panose="020F0502020204030204" pitchFamily="34" charset="0"/>
              </a:rPr>
              <a:t>Jumlah</a:t>
            </a:r>
            <a:r>
              <a:rPr lang="en-ID" sz="1600" dirty="0">
                <a:latin typeface="Times New Roman" panose="02020603050405020304" pitchFamily="18" charset="0"/>
                <a:ea typeface="Calibri" panose="020F0502020204030204" pitchFamily="34" charset="0"/>
              </a:rPr>
              <a:t> </a:t>
            </a:r>
            <a:r>
              <a:rPr lang="en-ID" sz="1600" dirty="0" err="1">
                <a:latin typeface="Times New Roman" panose="02020603050405020304" pitchFamily="18" charset="0"/>
                <a:ea typeface="Calibri" panose="020F0502020204030204" pitchFamily="34" charset="0"/>
              </a:rPr>
              <a:t>dari</a:t>
            </a:r>
            <a:r>
              <a:rPr lang="en-ID" sz="1600" dirty="0">
                <a:latin typeface="Times New Roman" panose="02020603050405020304" pitchFamily="18" charset="0"/>
                <a:ea typeface="Calibri" panose="020F0502020204030204" pitchFamily="34" charset="0"/>
              </a:rPr>
              <a:t> </a:t>
            </a:r>
            <a:r>
              <a:rPr lang="en-ID" sz="1600" dirty="0" err="1">
                <a:latin typeface="Times New Roman" panose="02020603050405020304" pitchFamily="18" charset="0"/>
                <a:ea typeface="Calibri" panose="020F0502020204030204" pitchFamily="34" charset="0"/>
              </a:rPr>
              <a:t>variabel</a:t>
            </a:r>
            <a:r>
              <a:rPr lang="en-ID" sz="1600" dirty="0">
                <a:latin typeface="Times New Roman" panose="02020603050405020304" pitchFamily="18" charset="0"/>
                <a:ea typeface="Calibri" panose="020F0502020204030204" pitchFamily="34" charset="0"/>
              </a:rPr>
              <a:t> </a:t>
            </a:r>
            <a:r>
              <a:rPr lang="en-ID" sz="1600" dirty="0" err="1">
                <a:latin typeface="Times New Roman" panose="02020603050405020304" pitchFamily="18" charset="0"/>
                <a:ea typeface="Calibri" panose="020F0502020204030204" pitchFamily="34" charset="0"/>
              </a:rPr>
              <a:t>dependen</a:t>
            </a:r>
            <a:endParaRPr lang="en-ID" sz="1600" dirty="0">
              <a:latin typeface="Times New Roman" panose="02020603050405020304" pitchFamily="18" charset="0"/>
              <a:ea typeface="Calibri" panose="020F0502020204030204" pitchFamily="34" charset="0"/>
            </a:endParaRPr>
          </a:p>
          <a:p>
            <a:pPr marL="0" indent="0" algn="just">
              <a:buNone/>
            </a:pPr>
            <a:r>
              <a:rPr lang="en-ID" sz="1600" dirty="0">
                <a:latin typeface="Times New Roman" panose="02020603050405020304" pitchFamily="18" charset="0"/>
                <a:ea typeface="Calibri" panose="020F0502020204030204" pitchFamily="34" charset="0"/>
              </a:rPr>
              <a:t>T</a:t>
            </a:r>
            <a:r>
              <a:rPr lang="en-ID" sz="1600" dirty="0">
                <a:effectLst/>
                <a:latin typeface="Times New Roman" panose="02020603050405020304" pitchFamily="18" charset="0"/>
                <a:ea typeface="Calibri" panose="020F0502020204030204" pitchFamily="34" charset="0"/>
              </a:rPr>
              <a:t>eknik </a:t>
            </a:r>
            <a:r>
              <a:rPr lang="en-ID" sz="1600" dirty="0" err="1">
                <a:effectLst/>
                <a:latin typeface="Times New Roman" panose="02020603050405020304" pitchFamily="18" charset="0"/>
                <a:ea typeface="Calibri" panose="020F0502020204030204" pitchFamily="34" charset="0"/>
              </a:rPr>
              <a:t>dependen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dapat</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diklasifikasikan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untuk</a:t>
            </a:r>
            <a:r>
              <a:rPr lang="en-ID" sz="1600" dirty="0">
                <a:effectLst/>
                <a:latin typeface="Times New Roman" panose="02020603050405020304" pitchFamily="18" charset="0"/>
                <a:ea typeface="Calibri" panose="020F0502020204030204" pitchFamily="34" charset="0"/>
              </a:rPr>
              <a:t> yang </a:t>
            </a:r>
            <a:r>
              <a:rPr lang="en-ID" sz="1600" dirty="0" err="1">
                <a:effectLst/>
                <a:latin typeface="Times New Roman" panose="02020603050405020304" pitchFamily="18" charset="0"/>
                <a:ea typeface="Calibri" panose="020F0502020204030204" pitchFamily="34" charset="0"/>
              </a:rPr>
              <a:t>mempunyai</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variabel</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dependen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tunggal</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beberapa</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variabel</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dependen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atau</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bahkan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beberapa</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hubungan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dependen</a:t>
            </a:r>
            <a:r>
              <a:rPr lang="en-ID" sz="1600" dirty="0">
                <a:effectLst/>
                <a:latin typeface="Times New Roman" panose="02020603050405020304" pitchFamily="18" charset="0"/>
                <a:ea typeface="Calibri" panose="020F0502020204030204" pitchFamily="34" charset="0"/>
              </a:rPr>
              <a:t>/</a:t>
            </a:r>
            <a:r>
              <a:rPr lang="en-ID" sz="1600" dirty="0" err="1">
                <a:effectLst/>
                <a:latin typeface="Times New Roman" panose="02020603050405020304" pitchFamily="18" charset="0"/>
                <a:ea typeface="Calibri" panose="020F0502020204030204" pitchFamily="34" charset="0"/>
              </a:rPr>
              <a:t>independen</a:t>
            </a:r>
            <a:r>
              <a:rPr lang="en-ID" sz="1600" dirty="0">
                <a:effectLst/>
                <a:latin typeface="Times New Roman" panose="02020603050405020304" pitchFamily="18" charset="0"/>
                <a:ea typeface="Calibri" panose="020F0502020204030204" pitchFamily="34" charset="0"/>
              </a:rPr>
              <a:t>. </a:t>
            </a:r>
          </a:p>
          <a:p>
            <a:pPr marL="0" indent="0" algn="just">
              <a:buNone/>
            </a:pPr>
            <a:endParaRPr lang="en-ID" sz="1600" dirty="0">
              <a:effectLst/>
              <a:latin typeface="Times New Roman" panose="02020603050405020304" pitchFamily="18" charset="0"/>
              <a:ea typeface="Calibri" panose="020F0502020204030204" pitchFamily="34" charset="0"/>
            </a:endParaRPr>
          </a:p>
          <a:p>
            <a:pPr algn="just">
              <a:buAutoNum type="alphaLcPeriod"/>
            </a:pPr>
            <a:r>
              <a:rPr lang="en-ID" sz="1600" dirty="0">
                <a:effectLst/>
                <a:latin typeface="Times New Roman" panose="02020603050405020304" pitchFamily="18" charset="0"/>
                <a:ea typeface="Calibri" panose="020F0502020204030204" pitchFamily="34" charset="0"/>
              </a:rPr>
              <a:t>Jika </a:t>
            </a:r>
            <a:r>
              <a:rPr lang="en-ID" sz="1600" dirty="0" err="1">
                <a:effectLst/>
                <a:latin typeface="Times New Roman" panose="02020603050405020304" pitchFamily="18" charset="0"/>
                <a:ea typeface="Calibri" panose="020F0502020204030204" pitchFamily="34" charset="0"/>
              </a:rPr>
              <a:t>analisis</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melibatkan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variabel</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dependen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tunggal</a:t>
            </a:r>
            <a:r>
              <a:rPr lang="en-ID" sz="1600" dirty="0">
                <a:effectLst/>
                <a:latin typeface="Times New Roman" panose="02020603050405020304" pitchFamily="18" charset="0"/>
                <a:ea typeface="Calibri" panose="020F0502020204030204" pitchFamily="34" charset="0"/>
              </a:rPr>
              <a:t> yang </a:t>
            </a:r>
            <a:r>
              <a:rPr lang="en-ID" sz="1600" dirty="0" err="1">
                <a:effectLst/>
                <a:latin typeface="Times New Roman" panose="02020603050405020304" pitchFamily="18" charset="0"/>
                <a:ea typeface="Calibri" panose="020F0502020204030204" pitchFamily="34" charset="0"/>
              </a:rPr>
              <a:t>metrik</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teknik</a:t>
            </a:r>
            <a:r>
              <a:rPr lang="en-ID" sz="1600" dirty="0">
                <a:effectLst/>
                <a:latin typeface="Times New Roman" panose="02020603050405020304" pitchFamily="18" charset="0"/>
                <a:ea typeface="Calibri" panose="020F0502020204030204" pitchFamily="34" charset="0"/>
              </a:rPr>
              <a:t> yang </a:t>
            </a:r>
            <a:r>
              <a:rPr lang="en-ID" sz="1600" dirty="0" err="1">
                <a:effectLst/>
                <a:latin typeface="Times New Roman" panose="02020603050405020304" pitchFamily="18" charset="0"/>
                <a:ea typeface="Calibri" panose="020F0502020204030204" pitchFamily="34" charset="0"/>
              </a:rPr>
              <a:t>sesuai</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dapat</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menggunakan</a:t>
            </a:r>
            <a:r>
              <a:rPr lang="en-ID" sz="1600" dirty="0">
                <a:effectLst/>
                <a:latin typeface="Times New Roman" panose="02020603050405020304" pitchFamily="18" charset="0"/>
                <a:ea typeface="Calibri" panose="020F0502020204030204" pitchFamily="34" charset="0"/>
              </a:rPr>
              <a:t> </a:t>
            </a:r>
            <a:r>
              <a:rPr lang="en-ID" sz="1600" i="1" dirty="0">
                <a:effectLst/>
                <a:latin typeface="Times New Roman" panose="02020603050405020304" pitchFamily="18" charset="0"/>
                <a:ea typeface="Calibri" panose="020F0502020204030204" pitchFamily="34" charset="0"/>
              </a:rPr>
              <a:t>multiple regression analysis </a:t>
            </a:r>
            <a:r>
              <a:rPr lang="en-ID" sz="1600" dirty="0" err="1">
                <a:effectLst/>
                <a:latin typeface="Times New Roman" panose="02020603050405020304" pitchFamily="18" charset="0"/>
                <a:ea typeface="Calibri" panose="020F0502020204030204" pitchFamily="34" charset="0"/>
              </a:rPr>
              <a:t>atau</a:t>
            </a:r>
            <a:r>
              <a:rPr lang="en-ID" sz="1600" dirty="0">
                <a:effectLst/>
                <a:latin typeface="Times New Roman" panose="02020603050405020304" pitchFamily="18" charset="0"/>
                <a:ea typeface="Calibri" panose="020F0502020204030204" pitchFamily="34" charset="0"/>
              </a:rPr>
              <a:t> </a:t>
            </a:r>
            <a:r>
              <a:rPr lang="en-ID" sz="1600" i="1" dirty="0">
                <a:effectLst/>
                <a:latin typeface="Times New Roman" panose="02020603050405020304" pitchFamily="18" charset="0"/>
                <a:ea typeface="Calibri" panose="020F0502020204030204" pitchFamily="34" charset="0"/>
              </a:rPr>
              <a:t>conjoint analysis</a:t>
            </a:r>
            <a:r>
              <a:rPr lang="en-ID" sz="1600" dirty="0">
                <a:effectLst/>
                <a:latin typeface="Times New Roman" panose="02020603050405020304" pitchFamily="18" charset="0"/>
                <a:ea typeface="Calibri" panose="020F0502020204030204" pitchFamily="34" charset="0"/>
              </a:rPr>
              <a:t>. </a:t>
            </a:r>
          </a:p>
          <a:p>
            <a:pPr algn="just">
              <a:buAutoNum type="alphaLcPeriod"/>
            </a:pPr>
            <a:r>
              <a:rPr lang="en-ID" sz="1600" dirty="0">
                <a:latin typeface="Times New Roman" panose="02020603050405020304" pitchFamily="18" charset="0"/>
                <a:ea typeface="Calibri" panose="020F0502020204030204" pitchFamily="34" charset="0"/>
                <a:cs typeface="Arial" panose="020B0604020202020204" pitchFamily="34" charset="0"/>
              </a:rPr>
              <a:t>J</a:t>
            </a:r>
            <a:r>
              <a:rPr lang="en-ID" sz="1600" dirty="0">
                <a:effectLst/>
                <a:latin typeface="Times New Roman" panose="02020603050405020304" pitchFamily="18" charset="0"/>
                <a:ea typeface="Calibri" panose="020F0502020204030204" pitchFamily="34" charset="0"/>
                <a:cs typeface="Arial" panose="020B0604020202020204" pitchFamily="34" charset="0"/>
              </a:rPr>
              <a:t>ika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dependen</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tunggal</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nonmetrik</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atau</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kategorial</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maka</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teknik</a:t>
            </a:r>
            <a:r>
              <a:rPr lang="en-ID" sz="1600" dirty="0">
                <a:effectLst/>
                <a:latin typeface="Times New Roman" panose="02020603050405020304" pitchFamily="18" charset="0"/>
                <a:ea typeface="Calibri" panose="020F0502020204030204" pitchFamily="34" charset="0"/>
                <a:cs typeface="Arial" panose="020B0604020202020204" pitchFamily="34" charset="0"/>
              </a:rPr>
              <a:t> yang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sesuai</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dirty="0" err="1">
                <a:effectLst/>
                <a:latin typeface="Times New Roman" panose="02020603050405020304" pitchFamily="18" charset="0"/>
                <a:ea typeface="Calibri" panose="020F0502020204030204" pitchFamily="34" charset="0"/>
                <a:cs typeface="Arial" panose="020B0604020202020204" pitchFamily="34" charset="0"/>
              </a:rPr>
              <a:t>adalah</a:t>
            </a:r>
            <a:r>
              <a:rPr lang="en-ID" sz="1600" dirty="0">
                <a:effectLst/>
                <a:latin typeface="Times New Roman" panose="02020603050405020304" pitchFamily="18" charset="0"/>
                <a:ea typeface="Calibri" panose="020F0502020204030204" pitchFamily="34" charset="0"/>
                <a:cs typeface="Arial" panose="020B0604020202020204" pitchFamily="34" charset="0"/>
              </a:rPr>
              <a:t> </a:t>
            </a:r>
            <a:r>
              <a:rPr lang="en-ID" sz="1600" i="1" dirty="0">
                <a:effectLst/>
                <a:latin typeface="Times New Roman" panose="02020603050405020304" pitchFamily="18" charset="0"/>
                <a:ea typeface="Calibri" panose="020F0502020204030204" pitchFamily="34" charset="0"/>
                <a:cs typeface="Arial" panose="020B0604020202020204" pitchFamily="34" charset="0"/>
              </a:rPr>
              <a:t>multiple discriminant analysis </a:t>
            </a:r>
            <a:r>
              <a:rPr lang="en-ID" sz="1600" dirty="0">
                <a:effectLst/>
                <a:latin typeface="Times New Roman" panose="02020603050405020304" pitchFamily="18" charset="0"/>
                <a:ea typeface="Calibri" panose="020F0502020204030204" pitchFamily="34" charset="0"/>
                <a:cs typeface="Arial" panose="020B0604020202020204" pitchFamily="34" charset="0"/>
              </a:rPr>
              <a:t>dan </a:t>
            </a:r>
            <a:r>
              <a:rPr lang="en-ID" sz="1600" i="1" dirty="0">
                <a:effectLst/>
                <a:latin typeface="Times New Roman" panose="02020603050405020304" pitchFamily="18" charset="0"/>
                <a:ea typeface="Calibri" panose="020F0502020204030204" pitchFamily="34" charset="0"/>
                <a:cs typeface="Arial" panose="020B0604020202020204" pitchFamily="34" charset="0"/>
              </a:rPr>
              <a:t>linear probability models</a:t>
            </a:r>
            <a:r>
              <a:rPr lang="en-ID" sz="1600" dirty="0">
                <a:effectLst/>
                <a:latin typeface="Times New Roman" panose="02020603050405020304" pitchFamily="18" charset="0"/>
                <a:ea typeface="Calibri" panose="020F0502020204030204" pitchFamily="34" charset="0"/>
                <a:cs typeface="Arial" panose="020B0604020202020204" pitchFamily="34" charset="0"/>
              </a:rPr>
              <a:t>.</a:t>
            </a:r>
            <a:endParaRPr lang="en-ID" sz="1600" dirty="0">
              <a:effectLst/>
              <a:latin typeface="Calibri" panose="020F0502020204030204" pitchFamily="34" charset="0"/>
              <a:ea typeface="Calibri" panose="020F0502020204030204" pitchFamily="34" charset="0"/>
              <a:cs typeface="Arial" panose="020B0604020202020204" pitchFamily="34" charset="0"/>
            </a:endParaRPr>
          </a:p>
          <a:p>
            <a:pPr marL="0" indent="0" algn="just">
              <a:buNone/>
            </a:pPr>
            <a:endParaRPr lang="en-ID" sz="2800" b="1" dirty="0"/>
          </a:p>
        </p:txBody>
      </p:sp>
      <p:sp>
        <p:nvSpPr>
          <p:cNvPr id="4" name="Text Placeholder 3">
            <a:extLst>
              <a:ext uri="{FF2B5EF4-FFF2-40B4-BE49-F238E27FC236}">
                <a16:creationId xmlns:a16="http://schemas.microsoft.com/office/drawing/2014/main" id="{D346282C-DF2F-422B-9F80-40E7181A0EE2}"/>
              </a:ext>
            </a:extLst>
          </p:cNvPr>
          <p:cNvSpPr>
            <a:spLocks noGrp="1"/>
          </p:cNvSpPr>
          <p:nvPr>
            <p:ph type="body" sz="half" idx="2"/>
          </p:nvPr>
        </p:nvSpPr>
        <p:spPr>
          <a:xfrm>
            <a:off x="64261" y="1907286"/>
            <a:ext cx="3358010" cy="2491879"/>
          </a:xfrm>
          <a:solidFill>
            <a:srgbClr val="FFC000"/>
          </a:solidFill>
        </p:spPr>
        <p:txBody>
          <a:bodyPr/>
          <a:lstStyle/>
          <a:p>
            <a:pPr algn="just"/>
            <a:r>
              <a:rPr lang="en-ID" sz="1400" dirty="0">
                <a:effectLst/>
                <a:latin typeface="Times New Roman" panose="02020603050405020304" pitchFamily="18" charset="0"/>
                <a:ea typeface="Calibri" panose="020F0502020204030204" pitchFamily="34" charset="0"/>
              </a:rPr>
              <a:t>Teknik </a:t>
            </a:r>
            <a:r>
              <a:rPr lang="en-ID" sz="1400" dirty="0" err="1">
                <a:latin typeface="Times New Roman" panose="02020603050405020304" pitchFamily="18" charset="0"/>
                <a:ea typeface="Calibri" panose="020F0502020204030204" pitchFamily="34" charset="0"/>
              </a:rPr>
              <a:t>dependen</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dimanfaatkan</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dalam</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menguji</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pengaruh</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suatu</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variabel</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variabel</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independen</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terhadap</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variabel</a:t>
            </a:r>
            <a:r>
              <a:rPr lang="en-ID" sz="1400" dirty="0">
                <a:effectLst/>
                <a:latin typeface="Times New Roman" panose="02020603050405020304" pitchFamily="18" charset="0"/>
                <a:ea typeface="Calibri" panose="020F0502020204030204" pitchFamily="34" charset="0"/>
              </a:rPr>
              <a:t> yang lain (</a:t>
            </a:r>
            <a:r>
              <a:rPr lang="en-ID" sz="1400" dirty="0" err="1">
                <a:effectLst/>
                <a:latin typeface="Times New Roman" panose="02020603050405020304" pitchFamily="18" charset="0"/>
                <a:ea typeface="Calibri" panose="020F0502020204030204" pitchFamily="34" charset="0"/>
              </a:rPr>
              <a:t>variabel</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dependen</a:t>
            </a:r>
            <a:r>
              <a:rPr lang="en-ID" sz="1400" dirty="0">
                <a:effectLst/>
                <a:latin typeface="Times New Roman" panose="02020603050405020304" pitchFamily="18" charset="0"/>
                <a:ea typeface="Calibri" panose="020F0502020204030204" pitchFamily="34" charset="0"/>
              </a:rPr>
              <a:t>). </a:t>
            </a:r>
          </a:p>
          <a:p>
            <a:endParaRPr lang="en-ID" sz="1400" dirty="0">
              <a:latin typeface="Times New Roman" panose="02020603050405020304" pitchFamily="18" charset="0"/>
            </a:endParaRPr>
          </a:p>
          <a:p>
            <a:r>
              <a:rPr lang="en-ID" sz="1400" dirty="0">
                <a:effectLst/>
                <a:latin typeface="Times New Roman" panose="02020603050405020304" pitchFamily="18" charset="0"/>
                <a:ea typeface="Calibri" panose="020F0502020204030204" pitchFamily="34" charset="0"/>
                <a:cs typeface="Arial" panose="020B0604020202020204" pitchFamily="34" charset="0"/>
              </a:rPr>
              <a:t>Teknik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dependen</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dibedakan</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berdasarkan</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dua</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kriteria</a:t>
            </a:r>
            <a:r>
              <a:rPr lang="en-ID" sz="1400" dirty="0">
                <a:effectLst/>
                <a:latin typeface="Times New Roman" panose="02020603050405020304" pitchFamily="18" charset="0"/>
                <a:ea typeface="Calibri" panose="020F0502020204030204" pitchFamily="34" charset="0"/>
                <a:cs typeface="Arial" panose="020B0604020202020204" pitchFamily="34" charset="0"/>
              </a:rPr>
              <a:t>.</a:t>
            </a:r>
            <a:endParaRPr lang="en-ID" dirty="0">
              <a:latin typeface="Times New Roman" panose="02020603050405020304" pitchFamily="18" charset="0"/>
              <a:ea typeface="Calibri" panose="020F0502020204030204" pitchFamily="34" charset="0"/>
              <a:cs typeface="Arial" panose="020B0604020202020204" pitchFamily="34" charset="0"/>
            </a:endParaRPr>
          </a:p>
          <a:p>
            <a:r>
              <a:rPr lang="en-ID" sz="1400" dirty="0">
                <a:effectLst/>
                <a:latin typeface="Times New Roman" panose="02020603050405020304" pitchFamily="18" charset="0"/>
                <a:ea typeface="Calibri" panose="020F0502020204030204" pitchFamily="34" charset="0"/>
                <a:cs typeface="Arial" panose="020B0604020202020204" pitchFamily="34" charset="0"/>
              </a:rPr>
              <a:t>(1)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jumlah</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dependen</a:t>
            </a:r>
            <a:endParaRPr lang="en-ID" dirty="0">
              <a:latin typeface="Times New Roman" panose="02020603050405020304" pitchFamily="18" charset="0"/>
              <a:ea typeface="Calibri" panose="020F0502020204030204" pitchFamily="34" charset="0"/>
              <a:cs typeface="Arial" panose="020B0604020202020204" pitchFamily="34" charset="0"/>
            </a:endParaRPr>
          </a:p>
          <a:p>
            <a:r>
              <a:rPr lang="en-ID" sz="1400" dirty="0">
                <a:effectLst/>
                <a:latin typeface="Times New Roman" panose="02020603050405020304" pitchFamily="18" charset="0"/>
                <a:ea typeface="Calibri" panose="020F0502020204030204" pitchFamily="34" charset="0"/>
                <a:cs typeface="Arial" panose="020B0604020202020204" pitchFamily="34" charset="0"/>
              </a:rPr>
              <a:t>(2)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jenis</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pengukuran</a:t>
            </a:r>
            <a:r>
              <a:rPr lang="en-ID" sz="1400" dirty="0">
                <a:effectLst/>
                <a:latin typeface="Times New Roman" panose="02020603050405020304" pitchFamily="18" charset="0"/>
                <a:ea typeface="Calibri" panose="020F0502020204030204" pitchFamily="34" charset="0"/>
                <a:cs typeface="Arial" panose="020B0604020202020204" pitchFamily="34" charset="0"/>
              </a:rPr>
              <a:t> yang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dipakai</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endParaRPr lang="en-ID" sz="1400" dirty="0">
              <a:effectLst/>
              <a:latin typeface="Calibri" panose="020F0502020204030204" pitchFamily="34" charset="0"/>
              <a:ea typeface="Calibri" panose="020F0502020204030204" pitchFamily="34" charset="0"/>
              <a:cs typeface="Arial" panose="020B0604020202020204" pitchFamily="34" charset="0"/>
            </a:endParaRPr>
          </a:p>
          <a:p>
            <a:endParaRPr lang="en-ID" dirty="0"/>
          </a:p>
        </p:txBody>
      </p:sp>
      <p:sp>
        <p:nvSpPr>
          <p:cNvPr id="6" name="Rectangle 5">
            <a:extLst>
              <a:ext uri="{FF2B5EF4-FFF2-40B4-BE49-F238E27FC236}">
                <a16:creationId xmlns:a16="http://schemas.microsoft.com/office/drawing/2014/main" id="{517B903D-413D-4592-91DD-165BDFC3734C}"/>
              </a:ext>
            </a:extLst>
          </p:cNvPr>
          <p:cNvSpPr/>
          <p:nvPr/>
        </p:nvSpPr>
        <p:spPr>
          <a:xfrm>
            <a:off x="5508104" y="549020"/>
            <a:ext cx="3096344" cy="6522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err="1"/>
              <a:t>Klasifikasi</a:t>
            </a:r>
            <a:r>
              <a:rPr lang="en-US" dirty="0"/>
              <a:t> Teknik </a:t>
            </a:r>
            <a:r>
              <a:rPr lang="en-US" dirty="0" err="1"/>
              <a:t>Analisis</a:t>
            </a:r>
            <a:r>
              <a:rPr lang="en-US" dirty="0"/>
              <a:t> </a:t>
            </a:r>
            <a:r>
              <a:rPr lang="en-US" dirty="0" err="1"/>
              <a:t>Multivariat</a:t>
            </a:r>
            <a:endParaRPr lang="en-ID" dirty="0"/>
          </a:p>
        </p:txBody>
      </p:sp>
      <p:sp>
        <p:nvSpPr>
          <p:cNvPr id="7" name="Arrow: Curved Up 6">
            <a:extLst>
              <a:ext uri="{FF2B5EF4-FFF2-40B4-BE49-F238E27FC236}">
                <a16:creationId xmlns:a16="http://schemas.microsoft.com/office/drawing/2014/main" id="{E56F746F-84E5-4AE4-A298-2233EE959894}"/>
              </a:ext>
            </a:extLst>
          </p:cNvPr>
          <p:cNvSpPr/>
          <p:nvPr/>
        </p:nvSpPr>
        <p:spPr>
          <a:xfrm>
            <a:off x="2664242" y="4297660"/>
            <a:ext cx="1763742" cy="807476"/>
          </a:xfrm>
          <a:prstGeom prst="curved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D">
              <a:solidFill>
                <a:schemeClr val="tx1"/>
              </a:solidFill>
            </a:endParaRPr>
          </a:p>
        </p:txBody>
      </p:sp>
    </p:spTree>
    <p:extLst>
      <p:ext uri="{BB962C8B-B14F-4D97-AF65-F5344CB8AC3E}">
        <p14:creationId xmlns:p14="http://schemas.microsoft.com/office/powerpoint/2010/main" val="1027777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3D740-F5D6-4733-92BD-79DE2505D942}"/>
              </a:ext>
            </a:extLst>
          </p:cNvPr>
          <p:cNvSpPr>
            <a:spLocks noGrp="1"/>
          </p:cNvSpPr>
          <p:nvPr>
            <p:ph type="title"/>
          </p:nvPr>
        </p:nvSpPr>
        <p:spPr>
          <a:xfrm>
            <a:off x="113274" y="904406"/>
            <a:ext cx="3008313" cy="968375"/>
          </a:xfrm>
        </p:spPr>
        <p:txBody>
          <a:bodyPr/>
          <a:lstStyle/>
          <a:p>
            <a:r>
              <a:rPr lang="en-ID" sz="2000" dirty="0">
                <a:effectLst/>
                <a:latin typeface="Times New Roman" panose="02020603050405020304" pitchFamily="18" charset="0"/>
                <a:ea typeface="Calibri" panose="020F0502020204030204" pitchFamily="34" charset="0"/>
                <a:cs typeface="Arial" panose="020B0604020202020204" pitchFamily="34" charset="0"/>
              </a:rPr>
              <a:t>1. Teknik </a:t>
            </a:r>
            <a:r>
              <a:rPr lang="en-ID" sz="2000" dirty="0" err="1">
                <a:effectLst/>
                <a:latin typeface="Times New Roman" panose="02020603050405020304" pitchFamily="18" charset="0"/>
                <a:ea typeface="Calibri" panose="020F0502020204030204" pitchFamily="34" charset="0"/>
                <a:cs typeface="Arial" panose="020B0604020202020204" pitchFamily="34" charset="0"/>
              </a:rPr>
              <a:t>Dependen</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endParaRPr lang="en-ID" dirty="0"/>
          </a:p>
        </p:txBody>
      </p:sp>
      <p:sp>
        <p:nvSpPr>
          <p:cNvPr id="3" name="Content Placeholder 2">
            <a:extLst>
              <a:ext uri="{FF2B5EF4-FFF2-40B4-BE49-F238E27FC236}">
                <a16:creationId xmlns:a16="http://schemas.microsoft.com/office/drawing/2014/main" id="{AF64FE2B-EE81-4878-BBA7-2C870524DEED}"/>
              </a:ext>
            </a:extLst>
          </p:cNvPr>
          <p:cNvSpPr>
            <a:spLocks noGrp="1"/>
          </p:cNvSpPr>
          <p:nvPr>
            <p:ph idx="1"/>
          </p:nvPr>
        </p:nvSpPr>
        <p:spPr>
          <a:xfrm>
            <a:off x="3575050" y="1201316"/>
            <a:ext cx="5111750" cy="3903820"/>
          </a:xfrm>
        </p:spPr>
        <p:txBody>
          <a:bodyPr>
            <a:normAutofit lnSpcReduction="10000"/>
          </a:bodyPr>
          <a:lstStyle/>
          <a:p>
            <a:pPr marL="0" indent="0" algn="just">
              <a:buNone/>
            </a:pPr>
            <a:r>
              <a:rPr lang="en-ID" sz="1500" dirty="0">
                <a:effectLst/>
                <a:latin typeface="Times New Roman" panose="02020603050405020304" pitchFamily="18" charset="0"/>
                <a:ea typeface="Calibri" panose="020F0502020204030204" pitchFamily="34" charset="0"/>
                <a:cs typeface="Arial" panose="020B0604020202020204" pitchFamily="34" charset="0"/>
              </a:rPr>
              <a:t>(2) </a:t>
            </a:r>
            <a:r>
              <a:rPr lang="en-ID" sz="1500" dirty="0" err="1">
                <a:latin typeface="Times New Roman" panose="02020603050405020304" pitchFamily="18" charset="0"/>
                <a:ea typeface="Calibri" panose="020F0502020204030204" pitchFamily="34" charset="0"/>
                <a:cs typeface="Arial" panose="020B0604020202020204" pitchFamily="34" charset="0"/>
              </a:rPr>
              <a:t>J</a:t>
            </a:r>
            <a:r>
              <a:rPr lang="en-ID" sz="1500" dirty="0" err="1">
                <a:effectLst/>
                <a:latin typeface="Times New Roman" panose="02020603050405020304" pitchFamily="18" charset="0"/>
                <a:ea typeface="Calibri" panose="020F0502020204030204" pitchFamily="34" charset="0"/>
                <a:cs typeface="Arial" panose="020B0604020202020204" pitchFamily="34" charset="0"/>
              </a:rPr>
              <a:t>enis</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pengukuran</a:t>
            </a:r>
            <a:r>
              <a:rPr lang="en-ID" sz="1500" dirty="0">
                <a:effectLst/>
                <a:latin typeface="Times New Roman" panose="02020603050405020304" pitchFamily="18" charset="0"/>
                <a:ea typeface="Calibri" panose="020F0502020204030204" pitchFamily="34" charset="0"/>
                <a:cs typeface="Arial" panose="020B0604020202020204" pitchFamily="34" charset="0"/>
              </a:rPr>
              <a:t> yang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dipakai</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p>
          <a:p>
            <a:pPr marL="0" indent="0" algn="just">
              <a:buNone/>
            </a:pPr>
            <a:r>
              <a:rPr lang="en-ID" sz="1500" dirty="0">
                <a:latin typeface="Times New Roman" panose="02020603050405020304" pitchFamily="18" charset="0"/>
                <a:ea typeface="Calibri" panose="020F0502020204030204" pitchFamily="34" charset="0"/>
                <a:cs typeface="Arial" panose="020B0604020202020204" pitchFamily="34" charset="0"/>
              </a:rPr>
              <a:t>T</a:t>
            </a:r>
            <a:r>
              <a:rPr lang="en-ID" sz="1500" dirty="0">
                <a:effectLst/>
                <a:latin typeface="Times New Roman" panose="02020603050405020304" pitchFamily="18" charset="0"/>
                <a:ea typeface="Calibri" panose="020F0502020204030204" pitchFamily="34" charset="0"/>
                <a:cs typeface="Arial" panose="020B0604020202020204" pitchFamily="34" charset="0"/>
              </a:rPr>
              <a:t>eknik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dependen</a:t>
            </a:r>
            <a:r>
              <a:rPr lang="en-ID" sz="1500" dirty="0">
                <a:effectLst/>
                <a:latin typeface="Times New Roman" panose="02020603050405020304" pitchFamily="18" charset="0"/>
                <a:ea typeface="Calibri" panose="020F0502020204030204" pitchFamily="34" charset="0"/>
                <a:cs typeface="Arial" panose="020B0604020202020204" pitchFamily="34" charset="0"/>
              </a:rPr>
              <a:t> juga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diklasifikasikan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baik</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dependen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metrik</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kuantitatif</a:t>
            </a:r>
            <a:r>
              <a:rPr lang="en-ID" sz="1500" dirty="0">
                <a:effectLst/>
                <a:latin typeface="Times New Roman" panose="02020603050405020304" pitchFamily="18" charset="0"/>
                <a:ea typeface="Calibri" panose="020F0502020204030204" pitchFamily="34" charset="0"/>
                <a:cs typeface="Arial" panose="020B0604020202020204" pitchFamily="34" charset="0"/>
              </a:rPr>
              <a:t>/</a:t>
            </a:r>
            <a:r>
              <a:rPr lang="en-ID" sz="1500" dirty="0" err="1">
                <a:effectLst/>
                <a:latin typeface="Times New Roman" panose="02020603050405020304" pitchFamily="18" charset="0"/>
                <a:ea typeface="Calibri" panose="020F0502020204030204" pitchFamily="34" charset="0"/>
                <a:cs typeface="Arial" panose="020B0604020202020204" pitchFamily="34" charset="0"/>
              </a:rPr>
              <a:t>numerik</a:t>
            </a:r>
            <a:r>
              <a:rPr lang="en-ID" sz="1500" dirty="0">
                <a:effectLst/>
                <a:latin typeface="Times New Roman" panose="02020603050405020304" pitchFamily="18" charset="0"/>
                <a:ea typeface="Calibri" panose="020F0502020204030204" pitchFamily="34" charset="0"/>
                <a:cs typeface="Arial" panose="020B0604020202020204" pitchFamily="34" charset="0"/>
              </a:rPr>
              <a:t>) yang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diperoleh</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hasil</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pengukuran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suatu</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objek</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atau</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nonmetrik</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kualitatif</a:t>
            </a:r>
            <a:r>
              <a:rPr lang="en-ID" sz="1500" dirty="0">
                <a:effectLst/>
                <a:latin typeface="Times New Roman" panose="02020603050405020304" pitchFamily="18" charset="0"/>
                <a:ea typeface="Calibri" panose="020F0502020204030204" pitchFamily="34" charset="0"/>
                <a:cs typeface="Arial" panose="020B0604020202020204" pitchFamily="34" charset="0"/>
              </a:rPr>
              <a:t>/</a:t>
            </a:r>
            <a:r>
              <a:rPr lang="en-ID" sz="1500" dirty="0" err="1">
                <a:effectLst/>
                <a:latin typeface="Times New Roman" panose="02020603050405020304" pitchFamily="18" charset="0"/>
                <a:ea typeface="Calibri" panose="020F0502020204030204" pitchFamily="34" charset="0"/>
                <a:cs typeface="Arial" panose="020B0604020202020204" pitchFamily="34" charset="0"/>
              </a:rPr>
              <a:t>kategorial</a:t>
            </a:r>
            <a:r>
              <a:rPr lang="en-ID" sz="1500" dirty="0">
                <a:effectLst/>
                <a:latin typeface="Times New Roman" panose="02020603050405020304" pitchFamily="18" charset="0"/>
                <a:ea typeface="Calibri" panose="020F0502020204030204" pitchFamily="34" charset="0"/>
                <a:cs typeface="Arial" panose="020B0604020202020204" pitchFamily="34" charset="0"/>
              </a:rPr>
              <a:t>) yang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merupakan</a:t>
            </a:r>
            <a:r>
              <a:rPr lang="en-ID" sz="1500" dirty="0">
                <a:effectLst/>
                <a:latin typeface="Times New Roman" panose="02020603050405020304" pitchFamily="18" charset="0"/>
                <a:ea typeface="Calibri" panose="020F0502020204030204" pitchFamily="34" charset="0"/>
                <a:cs typeface="Arial" panose="020B0604020202020204" pitchFamily="34" charset="0"/>
              </a:rPr>
              <a:t> data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kualitatif</a:t>
            </a:r>
            <a:r>
              <a:rPr lang="en-ID" sz="1500" dirty="0">
                <a:effectLst/>
                <a:latin typeface="Times New Roman" panose="02020603050405020304" pitchFamily="18" charset="0"/>
                <a:ea typeface="Calibri" panose="020F0502020204030204" pitchFamily="34" charset="0"/>
                <a:cs typeface="Arial" panose="020B0604020202020204" pitchFamily="34" charset="0"/>
              </a:rPr>
              <a:t> yang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diperoleh</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pengategorian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suatu</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objek</a:t>
            </a:r>
            <a:r>
              <a:rPr lang="en-ID" sz="1500" dirty="0">
                <a:effectLst/>
                <a:latin typeface="Times New Roman" panose="02020603050405020304" pitchFamily="18" charset="0"/>
                <a:ea typeface="Calibri" panose="020F0502020204030204" pitchFamily="34" charset="0"/>
                <a:cs typeface="Arial" panose="020B0604020202020204" pitchFamily="34" charset="0"/>
              </a:rPr>
              <a:t>.</a:t>
            </a:r>
          </a:p>
          <a:p>
            <a:pPr marL="0" indent="0" algn="just">
              <a:buNone/>
            </a:pPr>
            <a:endParaRPr lang="en-ID" sz="1500" dirty="0">
              <a:effectLst/>
              <a:latin typeface="Calibri" panose="020F0502020204030204" pitchFamily="34" charset="0"/>
              <a:ea typeface="Calibri" panose="020F0502020204030204" pitchFamily="34" charset="0"/>
              <a:cs typeface="Arial" panose="020B0604020202020204" pitchFamily="34" charset="0"/>
            </a:endParaRPr>
          </a:p>
          <a:p>
            <a:pPr algn="just">
              <a:buAutoNum type="alphaLcPeriod"/>
            </a:pPr>
            <a:r>
              <a:rPr lang="en-ID" sz="1500" dirty="0">
                <a:effectLst/>
                <a:latin typeface="Times New Roman" panose="02020603050405020304" pitchFamily="18" charset="0"/>
                <a:ea typeface="Calibri" panose="020F0502020204030204" pitchFamily="34" charset="0"/>
                <a:cs typeface="Arial" panose="020B0604020202020204" pitchFamily="34" charset="0"/>
              </a:rPr>
              <a:t>Jika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independen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adalah</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nonmetrik</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teknik</a:t>
            </a:r>
            <a:r>
              <a:rPr lang="en-ID" sz="1500" dirty="0">
                <a:effectLst/>
                <a:latin typeface="Times New Roman" panose="02020603050405020304" pitchFamily="18" charset="0"/>
                <a:ea typeface="Calibri" panose="020F0502020204030204" pitchFamily="34" charset="0"/>
                <a:cs typeface="Arial" panose="020B0604020202020204" pitchFamily="34" charset="0"/>
              </a:rPr>
              <a:t> yang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dipilih</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i="1" dirty="0">
                <a:effectLst/>
                <a:latin typeface="Times New Roman" panose="02020603050405020304" pitchFamily="18" charset="0"/>
                <a:ea typeface="Calibri" panose="020F0502020204030204" pitchFamily="34" charset="0"/>
                <a:cs typeface="Arial" panose="020B0604020202020204" pitchFamily="34" charset="0"/>
              </a:rPr>
              <a:t>multivariate analysis of variance </a:t>
            </a:r>
            <a:r>
              <a:rPr lang="en-ID" sz="1500" dirty="0">
                <a:effectLst/>
                <a:latin typeface="Times New Roman" panose="02020603050405020304" pitchFamily="18" charset="0"/>
                <a:ea typeface="Calibri" panose="020F0502020204030204" pitchFamily="34" charset="0"/>
                <a:cs typeface="Arial" panose="020B0604020202020204" pitchFamily="34" charset="0"/>
              </a:rPr>
              <a:t>(</a:t>
            </a:r>
            <a:r>
              <a:rPr lang="en-ID" sz="1500" dirty="0" err="1">
                <a:effectLst/>
                <a:latin typeface="Times New Roman" panose="02020603050405020304" pitchFamily="18" charset="0"/>
                <a:ea typeface="Calibri" panose="020F0502020204030204" pitchFamily="34" charset="0"/>
                <a:cs typeface="Arial" panose="020B0604020202020204" pitchFamily="34" charset="0"/>
              </a:rPr>
              <a:t>Manova</a:t>
            </a:r>
            <a:r>
              <a:rPr lang="en-ID" sz="1500" dirty="0">
                <a:effectLst/>
                <a:latin typeface="Times New Roman" panose="02020603050405020304" pitchFamily="18" charset="0"/>
                <a:ea typeface="Calibri" panose="020F0502020204030204" pitchFamily="34" charset="0"/>
                <a:cs typeface="Arial" panose="020B0604020202020204" pitchFamily="34" charset="0"/>
              </a:rPr>
              <a:t>).</a:t>
            </a:r>
          </a:p>
          <a:p>
            <a:pPr algn="just">
              <a:buAutoNum type="alphaLcPeriod"/>
            </a:pPr>
            <a:r>
              <a:rPr lang="en-ID" sz="1500" dirty="0">
                <a:effectLst/>
                <a:latin typeface="Times New Roman" panose="02020603050405020304" pitchFamily="18" charset="0"/>
                <a:ea typeface="Calibri" panose="020F0502020204030204" pitchFamily="34" charset="0"/>
                <a:cs typeface="Arial" panose="020B0604020202020204" pitchFamily="34" charset="0"/>
              </a:rPr>
              <a:t> Jika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independen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adalah</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metrik</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maka</a:t>
            </a:r>
            <a:r>
              <a:rPr lang="en-ID" sz="1500" dirty="0">
                <a:effectLst/>
                <a:latin typeface="Times New Roman" panose="02020603050405020304" pitchFamily="18" charset="0"/>
                <a:ea typeface="Calibri" panose="020F0502020204030204" pitchFamily="34" charset="0"/>
                <a:cs typeface="Arial" panose="020B0604020202020204" pitchFamily="34" charset="0"/>
              </a:rPr>
              <a:t> yang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sesuai</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i="1" dirty="0">
                <a:effectLst/>
                <a:latin typeface="Times New Roman" panose="02020603050405020304" pitchFamily="18" charset="0"/>
                <a:ea typeface="Calibri" panose="020F0502020204030204" pitchFamily="34" charset="0"/>
                <a:cs typeface="Arial" panose="020B0604020202020204" pitchFamily="34" charset="0"/>
              </a:rPr>
              <a:t>canonical correlation</a:t>
            </a:r>
            <a:r>
              <a:rPr lang="en-ID" sz="1500" dirty="0">
                <a:effectLst/>
                <a:latin typeface="Times New Roman" panose="02020603050405020304" pitchFamily="18" charset="0"/>
                <a:ea typeface="Calibri" panose="020F0502020204030204" pitchFamily="34" charset="0"/>
                <a:cs typeface="Arial" panose="020B0604020202020204" pitchFamily="34" charset="0"/>
              </a:rPr>
              <a:t>. Jika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beberapa</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dependen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adalah</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nonmetrik</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maka</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ditransformasikan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menggunakan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i="1" dirty="0">
                <a:effectLst/>
                <a:latin typeface="Times New Roman" panose="02020603050405020304" pitchFamily="18" charset="0"/>
                <a:ea typeface="Calibri" panose="020F0502020204030204" pitchFamily="34" charset="0"/>
                <a:cs typeface="Arial" panose="020B0604020202020204" pitchFamily="34" charset="0"/>
              </a:rPr>
              <a:t>coding</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i="1" dirty="0">
                <a:effectLst/>
                <a:latin typeface="Times New Roman" panose="02020603050405020304" pitchFamily="18" charset="0"/>
                <a:ea typeface="Calibri" panose="020F0502020204030204" pitchFamily="34" charset="0"/>
                <a:cs typeface="Arial" panose="020B0604020202020204" pitchFamily="34" charset="0"/>
              </a:rPr>
              <a:t>dummy</a:t>
            </a:r>
            <a:r>
              <a:rPr lang="en-ID" sz="1500" dirty="0">
                <a:effectLst/>
                <a:latin typeface="Times New Roman" panose="02020603050405020304" pitchFamily="18" charset="0"/>
                <a:ea typeface="Calibri" panose="020F0502020204030204" pitchFamily="34" charset="0"/>
                <a:cs typeface="Arial" panose="020B0604020202020204" pitchFamily="34" charset="0"/>
              </a:rPr>
              <a:t> (0–1) dan </a:t>
            </a:r>
            <a:r>
              <a:rPr lang="en-ID" sz="1500" i="1" dirty="0">
                <a:effectLst/>
                <a:latin typeface="Times New Roman" panose="02020603050405020304" pitchFamily="18" charset="0"/>
                <a:ea typeface="Calibri" panose="020F0502020204030204" pitchFamily="34" charset="0"/>
                <a:cs typeface="Arial" panose="020B0604020202020204" pitchFamily="34" charset="0"/>
              </a:rPr>
              <a:t>canonical correlation analysis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digunakan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kembali</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p>
          <a:p>
            <a:pPr algn="just">
              <a:buAutoNum type="alphaLcPeriod"/>
            </a:pPr>
            <a:r>
              <a:rPr lang="en-ID" sz="1500" dirty="0">
                <a:latin typeface="Times New Roman" panose="02020603050405020304" pitchFamily="18" charset="0"/>
                <a:ea typeface="Calibri" panose="020F0502020204030204" pitchFamily="34" charset="0"/>
                <a:cs typeface="Arial" panose="020B0604020202020204" pitchFamily="34" charset="0"/>
              </a:rPr>
              <a:t>J</a:t>
            </a:r>
            <a:r>
              <a:rPr lang="en-ID" sz="1500" dirty="0">
                <a:effectLst/>
                <a:latin typeface="Times New Roman" panose="02020603050405020304" pitchFamily="18" charset="0"/>
                <a:ea typeface="Calibri" panose="020F0502020204030204" pitchFamily="34" charset="0"/>
                <a:cs typeface="Arial" panose="020B0604020202020204" pitchFamily="34" charset="0"/>
              </a:rPr>
              <a:t>ika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terdapat</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serangkaian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hubungan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dependen</a:t>
            </a:r>
            <a:r>
              <a:rPr lang="en-ID" sz="1500" dirty="0">
                <a:effectLst/>
                <a:latin typeface="Times New Roman" panose="02020603050405020304" pitchFamily="18" charset="0"/>
                <a:ea typeface="Calibri" panose="020F0502020204030204" pitchFamily="34" charset="0"/>
                <a:cs typeface="Arial" panose="020B0604020202020204" pitchFamily="34" charset="0"/>
              </a:rPr>
              <a:t>/</a:t>
            </a:r>
            <a:r>
              <a:rPr lang="en-ID" sz="1500" dirty="0" err="1">
                <a:effectLst/>
                <a:latin typeface="Times New Roman" panose="02020603050405020304" pitchFamily="18" charset="0"/>
                <a:ea typeface="Calibri" panose="020F0502020204030204" pitchFamily="34" charset="0"/>
                <a:cs typeface="Arial" panose="020B0604020202020204" pitchFamily="34" charset="0"/>
              </a:rPr>
              <a:t>independen</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maka</a:t>
            </a:r>
            <a:r>
              <a:rPr lang="en-ID" sz="1500" dirty="0">
                <a:effectLst/>
                <a:latin typeface="Times New Roman" panose="02020603050405020304" pitchFamily="18" charset="0"/>
                <a:ea typeface="Calibri" panose="020F0502020204030204" pitchFamily="34" charset="0"/>
                <a:cs typeface="Arial" panose="020B0604020202020204" pitchFamily="34" charset="0"/>
              </a:rPr>
              <a:t> yang </a:t>
            </a:r>
            <a:r>
              <a:rPr lang="en-ID" sz="1500" dirty="0" err="1">
                <a:effectLst/>
                <a:latin typeface="Times New Roman" panose="02020603050405020304" pitchFamily="18" charset="0"/>
                <a:ea typeface="Calibri" panose="020F0502020204030204" pitchFamily="34" charset="0"/>
                <a:cs typeface="Arial" panose="020B0604020202020204" pitchFamily="34" charset="0"/>
              </a:rPr>
              <a:t>sesuai</a:t>
            </a:r>
            <a:r>
              <a:rPr lang="en-ID" sz="1500" dirty="0">
                <a:effectLst/>
                <a:latin typeface="Times New Roman" panose="02020603050405020304" pitchFamily="18" charset="0"/>
                <a:ea typeface="Calibri" panose="020F0502020204030204" pitchFamily="34" charset="0"/>
                <a:cs typeface="Arial" panose="020B0604020202020204" pitchFamily="34" charset="0"/>
              </a:rPr>
              <a:t> </a:t>
            </a:r>
            <a:r>
              <a:rPr lang="en-ID" sz="1500" i="1" dirty="0">
                <a:effectLst/>
                <a:latin typeface="Times New Roman" panose="02020603050405020304" pitchFamily="18" charset="0"/>
                <a:ea typeface="Calibri" panose="020F0502020204030204" pitchFamily="34" charset="0"/>
                <a:cs typeface="Arial" panose="020B0604020202020204" pitchFamily="34" charset="0"/>
              </a:rPr>
              <a:t>structural equation </a:t>
            </a:r>
            <a:r>
              <a:rPr lang="en-ID" sz="1500" i="1" dirty="0" err="1">
                <a:effectLst/>
                <a:latin typeface="Times New Roman" panose="02020603050405020304" pitchFamily="18" charset="0"/>
                <a:ea typeface="Calibri" panose="020F0502020204030204" pitchFamily="34" charset="0"/>
                <a:cs typeface="Arial" panose="020B0604020202020204" pitchFamily="34" charset="0"/>
              </a:rPr>
              <a:t>modeling</a:t>
            </a:r>
            <a:r>
              <a:rPr lang="en-ID" sz="1500" dirty="0">
                <a:effectLst/>
                <a:latin typeface="Times New Roman" panose="02020603050405020304" pitchFamily="18" charset="0"/>
                <a:ea typeface="Calibri" panose="020F0502020204030204" pitchFamily="34" charset="0"/>
                <a:cs typeface="Arial" panose="020B0604020202020204" pitchFamily="34" charset="0"/>
              </a:rPr>
              <a:t>.</a:t>
            </a:r>
            <a:endParaRPr lang="en-ID" sz="1500" dirty="0">
              <a:effectLst/>
              <a:latin typeface="Calibri" panose="020F0502020204030204" pitchFamily="34" charset="0"/>
              <a:ea typeface="Calibri" panose="020F0502020204030204" pitchFamily="34" charset="0"/>
              <a:cs typeface="Arial" panose="020B0604020202020204" pitchFamily="34" charset="0"/>
            </a:endParaRPr>
          </a:p>
          <a:p>
            <a:pPr marL="0" indent="0" algn="just">
              <a:buNone/>
            </a:pPr>
            <a:endParaRPr lang="en-ID" sz="1600" dirty="0">
              <a:effectLst/>
              <a:latin typeface="Times New Roman" panose="02020603050405020304" pitchFamily="18" charset="0"/>
              <a:ea typeface="Calibri" panose="020F0502020204030204" pitchFamily="34" charset="0"/>
            </a:endParaRPr>
          </a:p>
        </p:txBody>
      </p:sp>
      <p:sp>
        <p:nvSpPr>
          <p:cNvPr id="4" name="Text Placeholder 3">
            <a:extLst>
              <a:ext uri="{FF2B5EF4-FFF2-40B4-BE49-F238E27FC236}">
                <a16:creationId xmlns:a16="http://schemas.microsoft.com/office/drawing/2014/main" id="{D346282C-DF2F-422B-9F80-40E7181A0EE2}"/>
              </a:ext>
            </a:extLst>
          </p:cNvPr>
          <p:cNvSpPr>
            <a:spLocks noGrp="1"/>
          </p:cNvSpPr>
          <p:nvPr>
            <p:ph type="body" sz="half" idx="2"/>
          </p:nvPr>
        </p:nvSpPr>
        <p:spPr>
          <a:xfrm>
            <a:off x="64261" y="1907286"/>
            <a:ext cx="3358010" cy="2491879"/>
          </a:xfrm>
          <a:solidFill>
            <a:srgbClr val="FFC000"/>
          </a:solidFill>
        </p:spPr>
        <p:txBody>
          <a:bodyPr/>
          <a:lstStyle/>
          <a:p>
            <a:pPr algn="just"/>
            <a:r>
              <a:rPr lang="en-ID" sz="1400" dirty="0">
                <a:effectLst/>
                <a:latin typeface="Times New Roman" panose="02020603050405020304" pitchFamily="18" charset="0"/>
                <a:ea typeface="Calibri" panose="020F0502020204030204" pitchFamily="34" charset="0"/>
              </a:rPr>
              <a:t>Teknik </a:t>
            </a:r>
            <a:r>
              <a:rPr lang="en-ID" sz="1400" dirty="0" err="1">
                <a:latin typeface="Times New Roman" panose="02020603050405020304" pitchFamily="18" charset="0"/>
                <a:ea typeface="Calibri" panose="020F0502020204030204" pitchFamily="34" charset="0"/>
              </a:rPr>
              <a:t>dependen</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dimanfaatkan</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dalam</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menguji</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pengaruh</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suatu</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variabel</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variabel</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independen</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terhadap</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variabel</a:t>
            </a:r>
            <a:r>
              <a:rPr lang="en-ID" sz="1400" dirty="0">
                <a:effectLst/>
                <a:latin typeface="Times New Roman" panose="02020603050405020304" pitchFamily="18" charset="0"/>
                <a:ea typeface="Calibri" panose="020F0502020204030204" pitchFamily="34" charset="0"/>
              </a:rPr>
              <a:t> yang lain (</a:t>
            </a:r>
            <a:r>
              <a:rPr lang="en-ID" sz="1400" dirty="0" err="1">
                <a:effectLst/>
                <a:latin typeface="Times New Roman" panose="02020603050405020304" pitchFamily="18" charset="0"/>
                <a:ea typeface="Calibri" panose="020F0502020204030204" pitchFamily="34" charset="0"/>
              </a:rPr>
              <a:t>variabel</a:t>
            </a:r>
            <a:r>
              <a:rPr lang="en-ID" sz="1400" dirty="0">
                <a:effectLst/>
                <a:latin typeface="Times New Roman" panose="02020603050405020304" pitchFamily="18" charset="0"/>
                <a:ea typeface="Calibri" panose="020F0502020204030204" pitchFamily="34" charset="0"/>
              </a:rPr>
              <a:t> </a:t>
            </a:r>
            <a:r>
              <a:rPr lang="en-ID" sz="1400" dirty="0" err="1">
                <a:effectLst/>
                <a:latin typeface="Times New Roman" panose="02020603050405020304" pitchFamily="18" charset="0"/>
                <a:ea typeface="Calibri" panose="020F0502020204030204" pitchFamily="34" charset="0"/>
              </a:rPr>
              <a:t>dependen</a:t>
            </a:r>
            <a:r>
              <a:rPr lang="en-ID" sz="1400" dirty="0">
                <a:effectLst/>
                <a:latin typeface="Times New Roman" panose="02020603050405020304" pitchFamily="18" charset="0"/>
                <a:ea typeface="Calibri" panose="020F0502020204030204" pitchFamily="34" charset="0"/>
              </a:rPr>
              <a:t>). </a:t>
            </a:r>
          </a:p>
          <a:p>
            <a:endParaRPr lang="en-ID" sz="1400" dirty="0">
              <a:latin typeface="Times New Roman" panose="02020603050405020304" pitchFamily="18" charset="0"/>
            </a:endParaRPr>
          </a:p>
          <a:p>
            <a:r>
              <a:rPr lang="en-ID" sz="1400" dirty="0">
                <a:effectLst/>
                <a:latin typeface="Times New Roman" panose="02020603050405020304" pitchFamily="18" charset="0"/>
                <a:ea typeface="Calibri" panose="020F0502020204030204" pitchFamily="34" charset="0"/>
                <a:cs typeface="Arial" panose="020B0604020202020204" pitchFamily="34" charset="0"/>
              </a:rPr>
              <a:t>Teknik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dependen</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dapat</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dibedakan</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berdasarkan</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dua</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kriteria</a:t>
            </a:r>
            <a:r>
              <a:rPr lang="en-ID" sz="1400" dirty="0">
                <a:effectLst/>
                <a:latin typeface="Times New Roman" panose="02020603050405020304" pitchFamily="18" charset="0"/>
                <a:ea typeface="Calibri" panose="020F0502020204030204" pitchFamily="34" charset="0"/>
                <a:cs typeface="Arial" panose="020B0604020202020204" pitchFamily="34" charset="0"/>
              </a:rPr>
              <a:t>.</a:t>
            </a:r>
            <a:endParaRPr lang="en-ID" dirty="0">
              <a:latin typeface="Times New Roman" panose="02020603050405020304" pitchFamily="18" charset="0"/>
              <a:ea typeface="Calibri" panose="020F0502020204030204" pitchFamily="34" charset="0"/>
              <a:cs typeface="Arial" panose="020B0604020202020204" pitchFamily="34" charset="0"/>
            </a:endParaRPr>
          </a:p>
          <a:p>
            <a:r>
              <a:rPr lang="en-ID" sz="1400" dirty="0">
                <a:effectLst/>
                <a:latin typeface="Times New Roman" panose="02020603050405020304" pitchFamily="18" charset="0"/>
                <a:ea typeface="Calibri" panose="020F0502020204030204" pitchFamily="34" charset="0"/>
                <a:cs typeface="Arial" panose="020B0604020202020204" pitchFamily="34" charset="0"/>
              </a:rPr>
              <a:t>(1)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jumlah</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dependen</a:t>
            </a:r>
            <a:endParaRPr lang="en-ID" dirty="0">
              <a:latin typeface="Times New Roman" panose="02020603050405020304" pitchFamily="18" charset="0"/>
              <a:ea typeface="Calibri" panose="020F0502020204030204" pitchFamily="34" charset="0"/>
              <a:cs typeface="Arial" panose="020B0604020202020204" pitchFamily="34" charset="0"/>
            </a:endParaRPr>
          </a:p>
          <a:p>
            <a:r>
              <a:rPr lang="en-ID" sz="1400" dirty="0">
                <a:effectLst/>
                <a:latin typeface="Times New Roman" panose="02020603050405020304" pitchFamily="18" charset="0"/>
                <a:ea typeface="Calibri" panose="020F0502020204030204" pitchFamily="34" charset="0"/>
                <a:cs typeface="Arial" panose="020B0604020202020204" pitchFamily="34" charset="0"/>
              </a:rPr>
              <a:t>(2)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jenis</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dari</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skala</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pengukuran</a:t>
            </a:r>
            <a:r>
              <a:rPr lang="en-ID" sz="1400" dirty="0">
                <a:effectLst/>
                <a:latin typeface="Times New Roman" panose="02020603050405020304" pitchFamily="18" charset="0"/>
                <a:ea typeface="Calibri" panose="020F0502020204030204" pitchFamily="34" charset="0"/>
                <a:cs typeface="Arial" panose="020B0604020202020204" pitchFamily="34" charset="0"/>
              </a:rPr>
              <a:t> yang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dipakai</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dalam</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r>
              <a:rPr lang="en-ID" sz="1400" dirty="0" err="1">
                <a:effectLst/>
                <a:latin typeface="Times New Roman" panose="02020603050405020304" pitchFamily="18" charset="0"/>
                <a:ea typeface="Calibri" panose="020F0502020204030204" pitchFamily="34" charset="0"/>
                <a:cs typeface="Arial" panose="020B0604020202020204" pitchFamily="34" charset="0"/>
              </a:rPr>
              <a:t>variabel</a:t>
            </a:r>
            <a:r>
              <a:rPr lang="en-ID" sz="1400" dirty="0">
                <a:effectLst/>
                <a:latin typeface="Times New Roman" panose="02020603050405020304" pitchFamily="18" charset="0"/>
                <a:ea typeface="Calibri" panose="020F0502020204030204" pitchFamily="34" charset="0"/>
                <a:cs typeface="Arial" panose="020B0604020202020204" pitchFamily="34" charset="0"/>
              </a:rPr>
              <a:t>. </a:t>
            </a:r>
            <a:endParaRPr lang="en-ID" sz="1400" dirty="0">
              <a:effectLst/>
              <a:latin typeface="Calibri" panose="020F0502020204030204" pitchFamily="34" charset="0"/>
              <a:ea typeface="Calibri" panose="020F0502020204030204" pitchFamily="34" charset="0"/>
              <a:cs typeface="Arial" panose="020B0604020202020204" pitchFamily="34" charset="0"/>
            </a:endParaRPr>
          </a:p>
          <a:p>
            <a:endParaRPr lang="en-ID" dirty="0"/>
          </a:p>
        </p:txBody>
      </p:sp>
      <p:sp>
        <p:nvSpPr>
          <p:cNvPr id="6" name="Rectangle 5">
            <a:extLst>
              <a:ext uri="{FF2B5EF4-FFF2-40B4-BE49-F238E27FC236}">
                <a16:creationId xmlns:a16="http://schemas.microsoft.com/office/drawing/2014/main" id="{517B903D-413D-4592-91DD-165BDFC3734C}"/>
              </a:ext>
            </a:extLst>
          </p:cNvPr>
          <p:cNvSpPr/>
          <p:nvPr/>
        </p:nvSpPr>
        <p:spPr>
          <a:xfrm>
            <a:off x="5508104" y="549020"/>
            <a:ext cx="3096344" cy="6522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err="1"/>
              <a:t>Klasifikasi</a:t>
            </a:r>
            <a:r>
              <a:rPr lang="en-US" dirty="0"/>
              <a:t> Teknik </a:t>
            </a:r>
            <a:r>
              <a:rPr lang="en-US" dirty="0" err="1"/>
              <a:t>Analisis</a:t>
            </a:r>
            <a:r>
              <a:rPr lang="en-US" dirty="0"/>
              <a:t> </a:t>
            </a:r>
            <a:r>
              <a:rPr lang="en-US" dirty="0" err="1"/>
              <a:t>Multivariat</a:t>
            </a:r>
            <a:endParaRPr lang="en-ID" dirty="0"/>
          </a:p>
        </p:txBody>
      </p:sp>
      <p:sp>
        <p:nvSpPr>
          <p:cNvPr id="7" name="Arrow: Curved Up 6">
            <a:extLst>
              <a:ext uri="{FF2B5EF4-FFF2-40B4-BE49-F238E27FC236}">
                <a16:creationId xmlns:a16="http://schemas.microsoft.com/office/drawing/2014/main" id="{E56F746F-84E5-4AE4-A298-2233EE959894}"/>
              </a:ext>
            </a:extLst>
          </p:cNvPr>
          <p:cNvSpPr/>
          <p:nvPr/>
        </p:nvSpPr>
        <p:spPr>
          <a:xfrm rot="622948">
            <a:off x="1957803" y="4597791"/>
            <a:ext cx="1887454" cy="727462"/>
          </a:xfrm>
          <a:prstGeom prst="curvedUpArrow">
            <a:avLst>
              <a:gd name="adj1" fmla="val 25000"/>
              <a:gd name="adj2" fmla="val 52750"/>
              <a:gd name="adj3" fmla="val 26364"/>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D">
              <a:solidFill>
                <a:schemeClr val="tx1"/>
              </a:solidFill>
            </a:endParaRPr>
          </a:p>
        </p:txBody>
      </p:sp>
    </p:spTree>
    <p:extLst>
      <p:ext uri="{BB962C8B-B14F-4D97-AF65-F5344CB8AC3E}">
        <p14:creationId xmlns:p14="http://schemas.microsoft.com/office/powerpoint/2010/main" val="1009473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E7D36087-9E46-49C5-8C74-DC72539C176A}"/>
                  </a:ext>
                </a:extLst>
              </p:cNvPr>
              <p:cNvGraphicFramePr>
                <a:graphicFrameLocks noGrp="1"/>
              </p:cNvGraphicFramePr>
              <p:nvPr>
                <p:extLst>
                  <p:ext uri="{D42A27DB-BD31-4B8C-83A1-F6EECF244321}">
                    <p14:modId xmlns:p14="http://schemas.microsoft.com/office/powerpoint/2010/main" val="3798398771"/>
                  </p:ext>
                </p:extLst>
              </p:nvPr>
            </p:nvGraphicFramePr>
            <p:xfrm>
              <a:off x="1951016" y="1133315"/>
              <a:ext cx="5241967" cy="3899901"/>
            </p:xfrm>
            <a:graphic>
              <a:graphicData uri="http://schemas.openxmlformats.org/drawingml/2006/table">
                <a:tbl>
                  <a:tblPr firstRow="1" firstCol="1" bandRow="1">
                    <a:tableStyleId>{2D5ABB26-0587-4C30-8999-92F81FD0307C}</a:tableStyleId>
                  </a:tblPr>
                  <a:tblGrid>
                    <a:gridCol w="1625854">
                      <a:extLst>
                        <a:ext uri="{9D8B030D-6E8A-4147-A177-3AD203B41FA5}">
                          <a16:colId xmlns:a16="http://schemas.microsoft.com/office/drawing/2014/main" val="1222164928"/>
                        </a:ext>
                      </a:extLst>
                    </a:gridCol>
                    <a:gridCol w="3616113">
                      <a:extLst>
                        <a:ext uri="{9D8B030D-6E8A-4147-A177-3AD203B41FA5}">
                          <a16:colId xmlns:a16="http://schemas.microsoft.com/office/drawing/2014/main" val="1643899381"/>
                        </a:ext>
                      </a:extLst>
                    </a:gridCol>
                  </a:tblGrid>
                  <a:tr h="413904">
                    <a:tc>
                      <a:txBody>
                        <a:bodyPr/>
                        <a:lstStyle/>
                        <a:p>
                          <a:pPr marL="457200" algn="just">
                            <a:lnSpc>
                              <a:spcPct val="150000"/>
                            </a:lnSpc>
                          </a:pPr>
                          <a:r>
                            <a:rPr lang="en-ID" sz="1000" dirty="0">
                              <a:effectLst/>
                            </a:rPr>
                            <a:t>Canonical Correlation</a:t>
                          </a:r>
                          <a:endParaRPr lang="en-ID" sz="1100" dirty="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6840" algn="just">
                            <a:lnSpc>
                              <a:spcPct val="150000"/>
                            </a:lnSpc>
                          </a:pPr>
                          <a14:m>
                            <m:oMath xmlns:m="http://schemas.openxmlformats.org/officeDocument/2006/math">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𝑌</m:t>
                                  </m:r>
                                </m:e>
                                <m:sub>
                                  <m:r>
                                    <a:rPr lang="en-ID" sz="1000">
                                      <a:effectLst/>
                                      <a:latin typeface="Cambria Math" panose="02040503050406030204" pitchFamily="18" charset="0"/>
                                    </a:rPr>
                                    <m:t>1</m:t>
                                  </m:r>
                                </m:sub>
                              </m:sSub>
                              <m:r>
                                <a:rPr lang="en-ID" sz="1000">
                                  <a:effectLst/>
                                  <a:latin typeface="Cambria Math" panose="02040503050406030204" pitchFamily="18" charset="0"/>
                                </a:rPr>
                                <m:t>+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𝑌</m:t>
                                  </m:r>
                                </m:e>
                                <m:sub>
                                  <m:r>
                                    <a:rPr lang="en-ID" sz="1000">
                                      <a:effectLst/>
                                      <a:latin typeface="Cambria Math" panose="02040503050406030204" pitchFamily="18" charset="0"/>
                                    </a:rPr>
                                    <m:t>2</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𝑌</m:t>
                                  </m:r>
                                </m:e>
                                <m:sub>
                                  <m:r>
                                    <a:rPr lang="en-ID" sz="1000">
                                      <a:effectLst/>
                                      <a:latin typeface="Cambria Math" panose="02040503050406030204" pitchFamily="18" charset="0"/>
                                    </a:rPr>
                                    <m:t>3</m:t>
                                  </m:r>
                                </m:sub>
                              </m:sSub>
                              <m:r>
                                <a:rPr lang="en-ID" sz="1000">
                                  <a:effectLst/>
                                  <a:latin typeface="Cambria Math" panose="02040503050406030204" pitchFamily="18" charset="0"/>
                                </a:rPr>
                                <m:t>+ . . .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𝑌</m:t>
                                  </m:r>
                                </m:e>
                                <m:sub>
                                  <m:r>
                                    <a:rPr lang="en-ID" sz="1000">
                                      <a:effectLst/>
                                      <a:latin typeface="Cambria Math" panose="02040503050406030204" pitchFamily="18" charset="0"/>
                                    </a:rPr>
                                    <m:t>𝑛</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1</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2</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3</m:t>
                                  </m:r>
                                </m:sub>
                              </m:sSub>
                              <m:r>
                                <a:rPr lang="en-ID" sz="1000">
                                  <a:effectLst/>
                                  <a:latin typeface="Cambria Math" panose="02040503050406030204" pitchFamily="18" charset="0"/>
                                </a:rPr>
                                <m:t>+ … +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𝑛</m:t>
                                  </m:r>
                                </m:sub>
                              </m:sSub>
                            </m:oMath>
                          </a14:m>
                          <a:r>
                            <a:rPr lang="en-ID" sz="1000">
                              <a:effectLst/>
                            </a:rPr>
                            <a:t>         </a:t>
                          </a:r>
                          <a:endParaRPr lang="en-ID" sz="1100">
                            <a:effectLst/>
                          </a:endParaRPr>
                        </a:p>
                        <a:p>
                          <a:pPr marL="116840" algn="just">
                            <a:lnSpc>
                              <a:spcPct val="150000"/>
                            </a:lnSpc>
                            <a:spcAft>
                              <a:spcPts val="800"/>
                            </a:spcAft>
                          </a:pPr>
                          <a:r>
                            <a:rPr lang="en-ID" sz="1000">
                              <a:effectLst/>
                            </a:rPr>
                            <a:t>(metrik, nonmetrik)          (metrik, nonmetrik)</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3015672"/>
                      </a:ext>
                    </a:extLst>
                  </a:tr>
                  <a:tr h="413904">
                    <a:tc>
                      <a:txBody>
                        <a:bodyPr/>
                        <a:lstStyle/>
                        <a:p>
                          <a:pPr marL="457200" algn="just">
                            <a:lnSpc>
                              <a:spcPct val="150000"/>
                            </a:lnSpc>
                          </a:pPr>
                          <a:r>
                            <a:rPr lang="en-ID" sz="1000">
                              <a:effectLst/>
                            </a:rPr>
                            <a:t>Multivariate Analysis of Variance</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225" algn="just">
                            <a:lnSpc>
                              <a:spcPct val="150000"/>
                            </a:lnSpc>
                          </a:pPr>
                          <a14:m>
                            <m:oMath xmlns:m="http://schemas.openxmlformats.org/officeDocument/2006/math">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𝑌</m:t>
                                  </m:r>
                                </m:e>
                                <m:sub>
                                  <m:r>
                                    <a:rPr lang="en-ID" sz="1000">
                                      <a:effectLst/>
                                      <a:latin typeface="Cambria Math" panose="02040503050406030204" pitchFamily="18" charset="0"/>
                                    </a:rPr>
                                    <m:t>1</m:t>
                                  </m:r>
                                </m:sub>
                              </m:sSub>
                              <m:r>
                                <a:rPr lang="en-ID" sz="1000">
                                  <a:effectLst/>
                                  <a:latin typeface="Cambria Math" panose="02040503050406030204" pitchFamily="18" charset="0"/>
                                </a:rPr>
                                <m:t>+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𝑌</m:t>
                                  </m:r>
                                </m:e>
                                <m:sub>
                                  <m:r>
                                    <a:rPr lang="en-ID" sz="1000">
                                      <a:effectLst/>
                                      <a:latin typeface="Cambria Math" panose="02040503050406030204" pitchFamily="18" charset="0"/>
                                    </a:rPr>
                                    <m:t>2</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𝑌</m:t>
                                  </m:r>
                                </m:e>
                                <m:sub>
                                  <m:r>
                                    <a:rPr lang="en-ID" sz="1000">
                                      <a:effectLst/>
                                      <a:latin typeface="Cambria Math" panose="02040503050406030204" pitchFamily="18" charset="0"/>
                                    </a:rPr>
                                    <m:t>3</m:t>
                                  </m:r>
                                </m:sub>
                              </m:sSub>
                              <m:r>
                                <a:rPr lang="en-ID" sz="1000">
                                  <a:effectLst/>
                                  <a:latin typeface="Cambria Math" panose="02040503050406030204" pitchFamily="18" charset="0"/>
                                </a:rPr>
                                <m:t>+ . . .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𝑌</m:t>
                                  </m:r>
                                </m:e>
                                <m:sub>
                                  <m:r>
                                    <a:rPr lang="en-ID" sz="1000">
                                      <a:effectLst/>
                                      <a:latin typeface="Cambria Math" panose="02040503050406030204" pitchFamily="18" charset="0"/>
                                    </a:rPr>
                                    <m:t>𝑛</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1</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2</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3</m:t>
                                  </m:r>
                                </m:sub>
                              </m:sSub>
                              <m:r>
                                <a:rPr lang="en-ID" sz="1000">
                                  <a:effectLst/>
                                  <a:latin typeface="Cambria Math" panose="02040503050406030204" pitchFamily="18" charset="0"/>
                                </a:rPr>
                                <m:t>+ … +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𝑛</m:t>
                                  </m:r>
                                </m:sub>
                              </m:sSub>
                            </m:oMath>
                          </a14:m>
                          <a:r>
                            <a:rPr lang="en-ID" sz="1000">
                              <a:effectLst/>
                            </a:rPr>
                            <a:t>  </a:t>
                          </a:r>
                          <a:endParaRPr lang="en-ID" sz="1100">
                            <a:effectLst/>
                          </a:endParaRPr>
                        </a:p>
                        <a:p>
                          <a:pPr marL="457200" algn="just">
                            <a:lnSpc>
                              <a:spcPct val="150000"/>
                            </a:lnSpc>
                            <a:spcAft>
                              <a:spcPts val="800"/>
                            </a:spcAft>
                          </a:pPr>
                          <a:r>
                            <a:rPr lang="en-ID" sz="1000">
                              <a:effectLst/>
                            </a:rPr>
                            <a:t>        (metrik)                            (nonmetrik)</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7900508"/>
                      </a:ext>
                    </a:extLst>
                  </a:tr>
                  <a:tr h="413904">
                    <a:tc>
                      <a:txBody>
                        <a:bodyPr/>
                        <a:lstStyle/>
                        <a:p>
                          <a:pPr marL="457200" algn="just">
                            <a:lnSpc>
                              <a:spcPct val="150000"/>
                            </a:lnSpc>
                          </a:pPr>
                          <a:r>
                            <a:rPr lang="en-ID" sz="1000">
                              <a:effectLst/>
                            </a:rPr>
                            <a:t>Analysis of Variance</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50000"/>
                            </a:lnSpc>
                          </a:pPr>
                          <a14:m>
                            <m:oMathPara xmlns:m="http://schemas.openxmlformats.org/officeDocument/2006/math">
                              <m:oMathParaPr>
                                <m:jc m:val="centerGroup"/>
                              </m:oMathParaPr>
                              <m:oMath xmlns:m="http://schemas.openxmlformats.org/officeDocument/2006/math">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                    </m:t>
                                    </m:r>
                                    <m:r>
                                      <a:rPr lang="en-ID" sz="1000">
                                        <a:effectLst/>
                                        <a:latin typeface="Cambria Math" panose="02040503050406030204" pitchFamily="18" charset="0"/>
                                      </a:rPr>
                                      <m:t>𝑌</m:t>
                                    </m:r>
                                  </m:e>
                                  <m:sub>
                                    <m:r>
                                      <a:rPr lang="en-ID" sz="1000">
                                        <a:effectLst/>
                                        <a:latin typeface="Cambria Math" panose="02040503050406030204" pitchFamily="18" charset="0"/>
                                      </a:rPr>
                                      <m:t>1</m:t>
                                    </m:r>
                                  </m:sub>
                                </m:sSub>
                                <m:r>
                                  <a:rPr lang="en-ID" sz="1000">
                                    <a:effectLst/>
                                    <a:latin typeface="Cambria Math" panose="02040503050406030204" pitchFamily="18" charset="0"/>
                                  </a:rPr>
                                  <m:t>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1</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2</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3</m:t>
                                    </m:r>
                                  </m:sub>
                                </m:sSub>
                                <m:r>
                                  <a:rPr lang="en-ID" sz="1000">
                                    <a:effectLst/>
                                    <a:latin typeface="Cambria Math" panose="02040503050406030204" pitchFamily="18" charset="0"/>
                                  </a:rPr>
                                  <m:t>+ … +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𝑛</m:t>
                                    </m:r>
                                  </m:sub>
                                </m:sSub>
                              </m:oMath>
                            </m:oMathPara>
                          </a14:m>
                          <a:endParaRPr lang="en-ID" sz="1100">
                            <a:effectLst/>
                          </a:endParaRPr>
                        </a:p>
                        <a:p>
                          <a:pPr marL="457200" algn="just">
                            <a:lnSpc>
                              <a:spcPct val="150000"/>
                            </a:lnSpc>
                            <a:spcAft>
                              <a:spcPts val="800"/>
                            </a:spcAft>
                          </a:pPr>
                          <a:r>
                            <a:rPr lang="en-ID" sz="1000">
                              <a:effectLst/>
                            </a:rPr>
                            <a:t>        (metrik)                            (nonmetrik)</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05971470"/>
                      </a:ext>
                    </a:extLst>
                  </a:tr>
                  <a:tr h="632547">
                    <a:tc>
                      <a:txBody>
                        <a:bodyPr/>
                        <a:lstStyle/>
                        <a:p>
                          <a:pPr marL="457200" algn="just">
                            <a:lnSpc>
                              <a:spcPct val="150000"/>
                            </a:lnSpc>
                          </a:pPr>
                          <a:r>
                            <a:rPr lang="en-ID" sz="1000">
                              <a:effectLst/>
                            </a:rPr>
                            <a:t>Multiple Discriminant Analysis</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50000"/>
                            </a:lnSpc>
                          </a:pPr>
                          <a14:m>
                            <m:oMathPara xmlns:m="http://schemas.openxmlformats.org/officeDocument/2006/math">
                              <m:oMathParaPr>
                                <m:jc m:val="centerGroup"/>
                              </m:oMathParaPr>
                              <m:oMath xmlns:m="http://schemas.openxmlformats.org/officeDocument/2006/math">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                    </m:t>
                                    </m:r>
                                    <m:r>
                                      <a:rPr lang="en-ID" sz="1000">
                                        <a:effectLst/>
                                        <a:latin typeface="Cambria Math" panose="02040503050406030204" pitchFamily="18" charset="0"/>
                                      </a:rPr>
                                      <m:t>𝑌</m:t>
                                    </m:r>
                                  </m:e>
                                  <m:sub>
                                    <m:r>
                                      <a:rPr lang="en-ID" sz="1000">
                                        <a:effectLst/>
                                        <a:latin typeface="Cambria Math" panose="02040503050406030204" pitchFamily="18" charset="0"/>
                                      </a:rPr>
                                      <m:t>1</m:t>
                                    </m:r>
                                  </m:sub>
                                </m:sSub>
                                <m:r>
                                  <a:rPr lang="en-ID" sz="1000">
                                    <a:effectLst/>
                                    <a:latin typeface="Cambria Math" panose="02040503050406030204" pitchFamily="18" charset="0"/>
                                  </a:rPr>
                                  <m:t>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1</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2</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3</m:t>
                                    </m:r>
                                  </m:sub>
                                </m:sSub>
                                <m:r>
                                  <a:rPr lang="en-ID" sz="1000">
                                    <a:effectLst/>
                                    <a:latin typeface="Cambria Math" panose="02040503050406030204" pitchFamily="18" charset="0"/>
                                  </a:rPr>
                                  <m:t>+ … +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𝑛</m:t>
                                    </m:r>
                                  </m:sub>
                                </m:sSub>
                              </m:oMath>
                            </m:oMathPara>
                          </a14:m>
                          <a:endParaRPr lang="en-ID" sz="1100">
                            <a:effectLst/>
                          </a:endParaRPr>
                        </a:p>
                        <a:p>
                          <a:pPr marL="457200" algn="just">
                            <a:lnSpc>
                              <a:spcPct val="150000"/>
                            </a:lnSpc>
                            <a:spcAft>
                              <a:spcPts val="800"/>
                            </a:spcAft>
                          </a:pPr>
                          <a:r>
                            <a:rPr lang="en-ID" sz="1000">
                              <a:effectLst/>
                            </a:rPr>
                            <a:t>       (nonmetrik)		     (metrik)</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9928250"/>
                      </a:ext>
                    </a:extLst>
                  </a:tr>
                  <a:tr h="413904">
                    <a:tc>
                      <a:txBody>
                        <a:bodyPr/>
                        <a:lstStyle/>
                        <a:p>
                          <a:pPr marL="457200" algn="just">
                            <a:lnSpc>
                              <a:spcPct val="150000"/>
                            </a:lnSpc>
                          </a:pPr>
                          <a:r>
                            <a:rPr lang="en-ID" sz="1000">
                              <a:effectLst/>
                            </a:rPr>
                            <a:t>Multiple Regression Analysis</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225" algn="just">
                            <a:lnSpc>
                              <a:spcPct val="150000"/>
                            </a:lnSpc>
                          </a:pPr>
                          <a14:m>
                            <m:oMathPara xmlns:m="http://schemas.openxmlformats.org/officeDocument/2006/math">
                              <m:oMathParaPr>
                                <m:jc m:val="centerGroup"/>
                              </m:oMathParaPr>
                              <m:oMath xmlns:m="http://schemas.openxmlformats.org/officeDocument/2006/math">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                    </m:t>
                                    </m:r>
                                    <m:r>
                                      <a:rPr lang="en-ID" sz="1000">
                                        <a:effectLst/>
                                        <a:latin typeface="Cambria Math" panose="02040503050406030204" pitchFamily="18" charset="0"/>
                                      </a:rPr>
                                      <m:t>𝑌</m:t>
                                    </m:r>
                                  </m:e>
                                  <m:sub>
                                    <m:r>
                                      <a:rPr lang="en-ID" sz="1000">
                                        <a:effectLst/>
                                        <a:latin typeface="Cambria Math" panose="02040503050406030204" pitchFamily="18" charset="0"/>
                                      </a:rPr>
                                      <m:t>1</m:t>
                                    </m:r>
                                  </m:sub>
                                </m:sSub>
                                <m:r>
                                  <a:rPr lang="en-ID" sz="1000">
                                    <a:effectLst/>
                                    <a:latin typeface="Cambria Math" panose="02040503050406030204" pitchFamily="18" charset="0"/>
                                  </a:rPr>
                                  <m:t>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1</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2</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3</m:t>
                                    </m:r>
                                  </m:sub>
                                </m:sSub>
                                <m:r>
                                  <a:rPr lang="en-ID" sz="1000">
                                    <a:effectLst/>
                                    <a:latin typeface="Cambria Math" panose="02040503050406030204" pitchFamily="18" charset="0"/>
                                  </a:rPr>
                                  <m:t>+ … +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𝑛</m:t>
                                    </m:r>
                                  </m:sub>
                                </m:sSub>
                              </m:oMath>
                            </m:oMathPara>
                          </a14:m>
                          <a:endParaRPr lang="en-ID" sz="1100">
                            <a:effectLst/>
                          </a:endParaRPr>
                        </a:p>
                        <a:p>
                          <a:pPr marL="457200" algn="just">
                            <a:lnSpc>
                              <a:spcPct val="150000"/>
                            </a:lnSpc>
                            <a:spcAft>
                              <a:spcPts val="800"/>
                            </a:spcAft>
                          </a:pPr>
                          <a:r>
                            <a:rPr lang="en-ID" sz="1000">
                              <a:effectLst/>
                            </a:rPr>
                            <a:t>        (metrik)                      (metrik, nonmetrik)</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0453845"/>
                      </a:ext>
                    </a:extLst>
                  </a:tr>
                  <a:tr h="413904">
                    <a:tc>
                      <a:txBody>
                        <a:bodyPr/>
                        <a:lstStyle/>
                        <a:p>
                          <a:pPr marL="457200" algn="just">
                            <a:lnSpc>
                              <a:spcPct val="150000"/>
                            </a:lnSpc>
                          </a:pPr>
                          <a:r>
                            <a:rPr lang="en-ID" sz="1000">
                              <a:effectLst/>
                            </a:rPr>
                            <a:t>Conjoint Analysis</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2395" algn="just">
                            <a:lnSpc>
                              <a:spcPct val="150000"/>
                            </a:lnSpc>
                          </a:pPr>
                          <a14:m>
                            <m:oMathPara xmlns:m="http://schemas.openxmlformats.org/officeDocument/2006/math">
                              <m:oMathParaPr>
                                <m:jc m:val="centerGroup"/>
                              </m:oMathParaPr>
                              <m:oMath xmlns:m="http://schemas.openxmlformats.org/officeDocument/2006/math">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                    </m:t>
                                    </m:r>
                                    <m:r>
                                      <a:rPr lang="en-ID" sz="1000">
                                        <a:effectLst/>
                                        <a:latin typeface="Cambria Math" panose="02040503050406030204" pitchFamily="18" charset="0"/>
                                      </a:rPr>
                                      <m:t>𝑌</m:t>
                                    </m:r>
                                  </m:e>
                                  <m:sub>
                                    <m:r>
                                      <a:rPr lang="en-ID" sz="1000">
                                        <a:effectLst/>
                                        <a:latin typeface="Cambria Math" panose="02040503050406030204" pitchFamily="18" charset="0"/>
                                      </a:rPr>
                                      <m:t>1</m:t>
                                    </m:r>
                                  </m:sub>
                                </m:sSub>
                                <m:r>
                                  <a:rPr lang="en-ID" sz="1000">
                                    <a:effectLst/>
                                    <a:latin typeface="Cambria Math" panose="02040503050406030204" pitchFamily="18" charset="0"/>
                                  </a:rPr>
                                  <m:t>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1</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2</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3</m:t>
                                    </m:r>
                                  </m:sub>
                                </m:sSub>
                                <m:r>
                                  <a:rPr lang="en-ID" sz="1000">
                                    <a:effectLst/>
                                    <a:latin typeface="Cambria Math" panose="02040503050406030204" pitchFamily="18" charset="0"/>
                                  </a:rPr>
                                  <m:t>+ … +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𝑛</m:t>
                                    </m:r>
                                  </m:sub>
                                </m:sSub>
                              </m:oMath>
                            </m:oMathPara>
                          </a14:m>
                          <a:endParaRPr lang="en-ID" sz="1100">
                            <a:effectLst/>
                          </a:endParaRPr>
                        </a:p>
                        <a:p>
                          <a:pPr marL="457200" algn="just">
                            <a:lnSpc>
                              <a:spcPct val="150000"/>
                            </a:lnSpc>
                            <a:spcAft>
                              <a:spcPts val="800"/>
                            </a:spcAft>
                          </a:pPr>
                          <a:r>
                            <a:rPr lang="en-ID" sz="1000">
                              <a:effectLst/>
                            </a:rPr>
                            <a:t>(nonmetrik, metrik)		 (nonmetrik)</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7923405"/>
                      </a:ext>
                    </a:extLst>
                  </a:tr>
                  <a:tr h="1069833">
                    <a:tc>
                      <a:txBody>
                        <a:bodyPr/>
                        <a:lstStyle/>
                        <a:p>
                          <a:pPr marL="457200" algn="just">
                            <a:lnSpc>
                              <a:spcPct val="150000"/>
                            </a:lnSpc>
                          </a:pPr>
                          <a:r>
                            <a:rPr lang="en-ID" sz="1000">
                              <a:effectLst/>
                            </a:rPr>
                            <a:t>Structural Equation Modeling</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algn="just">
                            <a:lnSpc>
                              <a:spcPct val="150000"/>
                            </a:lnSpc>
                          </a:pPr>
                          <a14:m>
                            <m:oMathPara xmlns:m="http://schemas.openxmlformats.org/officeDocument/2006/math">
                              <m:oMathParaPr>
                                <m:jc m:val="centerGroup"/>
                              </m:oMathParaPr>
                              <m:oMath xmlns:m="http://schemas.openxmlformats.org/officeDocument/2006/math">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                    </m:t>
                                    </m:r>
                                    <m:r>
                                      <a:rPr lang="en-ID" sz="1000">
                                        <a:effectLst/>
                                        <a:latin typeface="Cambria Math" panose="02040503050406030204" pitchFamily="18" charset="0"/>
                                      </a:rPr>
                                      <m:t>𝑌</m:t>
                                    </m:r>
                                  </m:e>
                                  <m:sub>
                                    <m:r>
                                      <a:rPr lang="en-ID" sz="1000">
                                        <a:effectLst/>
                                        <a:latin typeface="Cambria Math" panose="02040503050406030204" pitchFamily="18" charset="0"/>
                                      </a:rPr>
                                      <m:t>1</m:t>
                                    </m:r>
                                  </m:sub>
                                </m:sSub>
                                <m:r>
                                  <a:rPr lang="en-ID" sz="1000">
                                    <a:effectLst/>
                                    <a:latin typeface="Cambria Math" panose="02040503050406030204" pitchFamily="18" charset="0"/>
                                  </a:rPr>
                                  <m:t>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11</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12</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13</m:t>
                                    </m:r>
                                  </m:sub>
                                </m:sSub>
                                <m:r>
                                  <a:rPr lang="en-ID" sz="1000">
                                    <a:effectLst/>
                                    <a:latin typeface="Cambria Math" panose="02040503050406030204" pitchFamily="18" charset="0"/>
                                  </a:rPr>
                                  <m:t>+ … +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1</m:t>
                                    </m:r>
                                    <m:r>
                                      <a:rPr lang="en-ID" sz="1000">
                                        <a:effectLst/>
                                        <a:latin typeface="Cambria Math" panose="02040503050406030204" pitchFamily="18" charset="0"/>
                                      </a:rPr>
                                      <m:t>𝑛</m:t>
                                    </m:r>
                                  </m:sub>
                                </m:sSub>
                              </m:oMath>
                            </m:oMathPara>
                          </a14:m>
                          <a:endParaRPr lang="en-ID" sz="1100" dirty="0">
                            <a:effectLst/>
                          </a:endParaRPr>
                        </a:p>
                        <a:p>
                          <a:pPr marL="457200" algn="just">
                            <a:lnSpc>
                              <a:spcPct val="150000"/>
                            </a:lnSpc>
                          </a:pPr>
                          <a14:m>
                            <m:oMathPara xmlns:m="http://schemas.openxmlformats.org/officeDocument/2006/math">
                              <m:oMathParaPr>
                                <m:jc m:val="centerGroup"/>
                              </m:oMathParaPr>
                              <m:oMath xmlns:m="http://schemas.openxmlformats.org/officeDocument/2006/math">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                    </m:t>
                                    </m:r>
                                    <m:r>
                                      <a:rPr lang="en-ID" sz="1000">
                                        <a:effectLst/>
                                        <a:latin typeface="Cambria Math" panose="02040503050406030204" pitchFamily="18" charset="0"/>
                                      </a:rPr>
                                      <m:t>𝑌</m:t>
                                    </m:r>
                                  </m:e>
                                  <m:sub>
                                    <m:r>
                                      <a:rPr lang="en-ID" sz="1000">
                                        <a:effectLst/>
                                        <a:latin typeface="Cambria Math" panose="02040503050406030204" pitchFamily="18" charset="0"/>
                                      </a:rPr>
                                      <m:t>2</m:t>
                                    </m:r>
                                  </m:sub>
                                </m:sSub>
                                <m:r>
                                  <a:rPr lang="en-ID" sz="1000">
                                    <a:effectLst/>
                                    <a:latin typeface="Cambria Math" panose="02040503050406030204" pitchFamily="18" charset="0"/>
                                  </a:rPr>
                                  <m:t>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21</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22</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23</m:t>
                                    </m:r>
                                  </m:sub>
                                </m:sSub>
                                <m:r>
                                  <a:rPr lang="en-ID" sz="1000">
                                    <a:effectLst/>
                                    <a:latin typeface="Cambria Math" panose="02040503050406030204" pitchFamily="18" charset="0"/>
                                  </a:rPr>
                                  <m:t>+ … +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2</m:t>
                                    </m:r>
                                    <m:r>
                                      <a:rPr lang="en-ID" sz="1000">
                                        <a:effectLst/>
                                        <a:latin typeface="Cambria Math" panose="02040503050406030204" pitchFamily="18" charset="0"/>
                                      </a:rPr>
                                      <m:t>𝑛</m:t>
                                    </m:r>
                                  </m:sub>
                                </m:sSub>
                              </m:oMath>
                            </m:oMathPara>
                          </a14:m>
                          <a:endParaRPr lang="en-ID" sz="1100" dirty="0">
                            <a:effectLst/>
                          </a:endParaRPr>
                        </a:p>
                        <a:p>
                          <a:pPr marL="457200" algn="just">
                            <a:lnSpc>
                              <a:spcPct val="150000"/>
                            </a:lnSpc>
                          </a:pPr>
                          <a14:m>
                            <m:oMathPara xmlns:m="http://schemas.openxmlformats.org/officeDocument/2006/math">
                              <m:oMathParaPr>
                                <m:jc m:val="centerGroup"/>
                              </m:oMathParaPr>
                              <m:oMath xmlns:m="http://schemas.openxmlformats.org/officeDocument/2006/math">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                    </m:t>
                                    </m:r>
                                    <m:r>
                                      <a:rPr lang="en-ID" sz="1000">
                                        <a:effectLst/>
                                        <a:latin typeface="Cambria Math" panose="02040503050406030204" pitchFamily="18" charset="0"/>
                                      </a:rPr>
                                      <m:t>𝑌</m:t>
                                    </m:r>
                                  </m:e>
                                  <m:sub>
                                    <m:r>
                                      <a:rPr lang="en-ID" sz="1000">
                                        <a:effectLst/>
                                        <a:latin typeface="Cambria Math" panose="02040503050406030204" pitchFamily="18" charset="0"/>
                                      </a:rPr>
                                      <m:t>𝑚</m:t>
                                    </m:r>
                                  </m:sub>
                                </m:sSub>
                                <m:r>
                                  <a:rPr lang="en-ID" sz="1000">
                                    <a:effectLst/>
                                    <a:latin typeface="Cambria Math" panose="02040503050406030204" pitchFamily="18" charset="0"/>
                                  </a:rPr>
                                  <m:t>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𝑚</m:t>
                                    </m:r>
                                    <m:r>
                                      <a:rPr lang="en-ID" sz="1000">
                                        <a:effectLst/>
                                        <a:latin typeface="Cambria Math" panose="02040503050406030204" pitchFamily="18" charset="0"/>
                                      </a:rPr>
                                      <m:t>1</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𝑚</m:t>
                                    </m:r>
                                    <m:r>
                                      <a:rPr lang="en-ID" sz="1000">
                                        <a:effectLst/>
                                        <a:latin typeface="Cambria Math" panose="02040503050406030204" pitchFamily="18" charset="0"/>
                                      </a:rPr>
                                      <m:t>2</m:t>
                                    </m:r>
                                  </m:sub>
                                </m:sSub>
                                <m:r>
                                  <a:rPr lang="en-ID" sz="1000">
                                    <a:effectLst/>
                                    <a:latin typeface="Cambria Math" panose="02040503050406030204" pitchFamily="18" charset="0"/>
                                  </a:rPr>
                                  <m:t>+</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𝑚</m:t>
                                    </m:r>
                                    <m:r>
                                      <a:rPr lang="en-ID" sz="1000">
                                        <a:effectLst/>
                                        <a:latin typeface="Cambria Math" panose="02040503050406030204" pitchFamily="18" charset="0"/>
                                      </a:rPr>
                                      <m:t>3</m:t>
                                    </m:r>
                                  </m:sub>
                                </m:sSub>
                                <m:r>
                                  <a:rPr lang="en-ID" sz="1000">
                                    <a:effectLst/>
                                    <a:latin typeface="Cambria Math" panose="02040503050406030204" pitchFamily="18" charset="0"/>
                                  </a:rPr>
                                  <m:t>+ … + </m:t>
                                </m:r>
                                <m:sSub>
                                  <m:sSubPr>
                                    <m:ctrlPr>
                                      <a:rPr lang="en-ID" sz="1000" i="1">
                                        <a:effectLst/>
                                        <a:latin typeface="Cambria Math" panose="02040503050406030204" pitchFamily="18" charset="0"/>
                                      </a:rPr>
                                    </m:ctrlPr>
                                  </m:sSubPr>
                                  <m:e>
                                    <m:r>
                                      <a:rPr lang="en-ID" sz="1000">
                                        <a:effectLst/>
                                        <a:latin typeface="Cambria Math" panose="02040503050406030204" pitchFamily="18" charset="0"/>
                                      </a:rPr>
                                      <m:t>𝑋</m:t>
                                    </m:r>
                                  </m:e>
                                  <m:sub>
                                    <m:r>
                                      <a:rPr lang="en-ID" sz="1000">
                                        <a:effectLst/>
                                        <a:latin typeface="Cambria Math" panose="02040503050406030204" pitchFamily="18" charset="0"/>
                                      </a:rPr>
                                      <m:t>𝑚𝑛</m:t>
                                    </m:r>
                                  </m:sub>
                                </m:sSub>
                              </m:oMath>
                            </m:oMathPara>
                          </a14:m>
                          <a:endParaRPr lang="en-ID" sz="1100" dirty="0">
                            <a:effectLst/>
                          </a:endParaRPr>
                        </a:p>
                        <a:p>
                          <a:pPr marL="457200" algn="just">
                            <a:lnSpc>
                              <a:spcPct val="150000"/>
                            </a:lnSpc>
                            <a:spcAft>
                              <a:spcPts val="800"/>
                            </a:spcAft>
                          </a:pPr>
                          <a:r>
                            <a:rPr lang="en-ID" sz="1000" dirty="0">
                              <a:effectLst/>
                            </a:rPr>
                            <a:t>        (</a:t>
                          </a:r>
                          <a:r>
                            <a:rPr lang="en-ID" sz="1000" dirty="0" err="1">
                              <a:effectLst/>
                            </a:rPr>
                            <a:t>metrik</a:t>
                          </a:r>
                          <a:r>
                            <a:rPr lang="en-ID" sz="1000" dirty="0">
                              <a:effectLst/>
                            </a:rPr>
                            <a:t>)	(</a:t>
                          </a:r>
                          <a:r>
                            <a:rPr lang="en-ID" sz="1000" dirty="0" err="1">
                              <a:effectLst/>
                            </a:rPr>
                            <a:t>metrik</a:t>
                          </a:r>
                          <a:r>
                            <a:rPr lang="en-ID" sz="1000" dirty="0">
                              <a:effectLst/>
                            </a:rPr>
                            <a:t>, </a:t>
                          </a:r>
                          <a:r>
                            <a:rPr lang="en-ID" sz="1000" dirty="0" err="1">
                              <a:effectLst/>
                            </a:rPr>
                            <a:t>nonmetrik</a:t>
                          </a:r>
                          <a:r>
                            <a:rPr lang="en-ID" sz="1000" dirty="0">
                              <a:effectLst/>
                            </a:rPr>
                            <a:t>)</a:t>
                          </a:r>
                          <a:endParaRPr lang="en-ID" sz="1100" dirty="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8052414"/>
                      </a:ext>
                    </a:extLst>
                  </a:tr>
                </a:tbl>
              </a:graphicData>
            </a:graphic>
          </p:graphicFrame>
        </mc:Choice>
        <mc:Fallback xmlns="">
          <p:graphicFrame>
            <p:nvGraphicFramePr>
              <p:cNvPr id="4" name="Table 3">
                <a:extLst>
                  <a:ext uri="{FF2B5EF4-FFF2-40B4-BE49-F238E27FC236}">
                    <a16:creationId xmlns:a16="http://schemas.microsoft.com/office/drawing/2014/main" id="{E7D36087-9E46-49C5-8C74-DC72539C176A}"/>
                  </a:ext>
                </a:extLst>
              </p:cNvPr>
              <p:cNvGraphicFramePr>
                <a:graphicFrameLocks noGrp="1"/>
              </p:cNvGraphicFramePr>
              <p:nvPr>
                <p:extLst>
                  <p:ext uri="{D42A27DB-BD31-4B8C-83A1-F6EECF244321}">
                    <p14:modId xmlns:p14="http://schemas.microsoft.com/office/powerpoint/2010/main" val="3798398771"/>
                  </p:ext>
                </p:extLst>
              </p:nvPr>
            </p:nvGraphicFramePr>
            <p:xfrm>
              <a:off x="1951016" y="1133315"/>
              <a:ext cx="5241967" cy="3899901"/>
            </p:xfrm>
            <a:graphic>
              <a:graphicData uri="http://schemas.openxmlformats.org/drawingml/2006/table">
                <a:tbl>
                  <a:tblPr firstRow="1" firstCol="1" bandRow="1">
                    <a:tableStyleId>{2D5ABB26-0587-4C30-8999-92F81FD0307C}</a:tableStyleId>
                  </a:tblPr>
                  <a:tblGrid>
                    <a:gridCol w="1625854">
                      <a:extLst>
                        <a:ext uri="{9D8B030D-6E8A-4147-A177-3AD203B41FA5}">
                          <a16:colId xmlns:a16="http://schemas.microsoft.com/office/drawing/2014/main" val="1222164928"/>
                        </a:ext>
                      </a:extLst>
                    </a:gridCol>
                    <a:gridCol w="3616113">
                      <a:extLst>
                        <a:ext uri="{9D8B030D-6E8A-4147-A177-3AD203B41FA5}">
                          <a16:colId xmlns:a16="http://schemas.microsoft.com/office/drawing/2014/main" val="1643899381"/>
                        </a:ext>
                      </a:extLst>
                    </a:gridCol>
                  </a:tblGrid>
                  <a:tr h="433578">
                    <a:tc>
                      <a:txBody>
                        <a:bodyPr/>
                        <a:lstStyle/>
                        <a:p>
                          <a:pPr marL="457200" algn="just">
                            <a:lnSpc>
                              <a:spcPct val="150000"/>
                            </a:lnSpc>
                          </a:pPr>
                          <a:r>
                            <a:rPr lang="en-ID" sz="1000" dirty="0">
                              <a:effectLst/>
                            </a:rPr>
                            <a:t>Canonical Correlation</a:t>
                          </a:r>
                          <a:endParaRPr lang="en-ID" sz="1100" dirty="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45194" t="-1408" r="-506" b="-805634"/>
                          </a:stretch>
                        </a:blipFill>
                      </a:tcPr>
                    </a:tc>
                    <a:extLst>
                      <a:ext uri="{0D108BD9-81ED-4DB2-BD59-A6C34878D82A}">
                        <a16:rowId xmlns:a16="http://schemas.microsoft.com/office/drawing/2014/main" val="3463015672"/>
                      </a:ext>
                    </a:extLst>
                  </a:tr>
                  <a:tr h="433578">
                    <a:tc>
                      <a:txBody>
                        <a:bodyPr/>
                        <a:lstStyle/>
                        <a:p>
                          <a:pPr marL="457200" algn="just">
                            <a:lnSpc>
                              <a:spcPct val="150000"/>
                            </a:lnSpc>
                          </a:pPr>
                          <a:r>
                            <a:rPr lang="en-ID" sz="1000">
                              <a:effectLst/>
                            </a:rPr>
                            <a:t>Multivariate Analysis of Variance</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45194" t="-100000" r="-506" b="-694444"/>
                          </a:stretch>
                        </a:blipFill>
                      </a:tcPr>
                    </a:tc>
                    <a:extLst>
                      <a:ext uri="{0D108BD9-81ED-4DB2-BD59-A6C34878D82A}">
                        <a16:rowId xmlns:a16="http://schemas.microsoft.com/office/drawing/2014/main" val="787900508"/>
                      </a:ext>
                    </a:extLst>
                  </a:tr>
                  <a:tr h="433578">
                    <a:tc>
                      <a:txBody>
                        <a:bodyPr/>
                        <a:lstStyle/>
                        <a:p>
                          <a:pPr marL="457200" algn="just">
                            <a:lnSpc>
                              <a:spcPct val="150000"/>
                            </a:lnSpc>
                          </a:pPr>
                          <a:r>
                            <a:rPr lang="en-ID" sz="1000">
                              <a:effectLst/>
                            </a:rPr>
                            <a:t>Analysis of Variance</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45194" t="-202817" r="-506" b="-604225"/>
                          </a:stretch>
                        </a:blipFill>
                      </a:tcPr>
                    </a:tc>
                    <a:extLst>
                      <a:ext uri="{0D108BD9-81ED-4DB2-BD59-A6C34878D82A}">
                        <a16:rowId xmlns:a16="http://schemas.microsoft.com/office/drawing/2014/main" val="1305971470"/>
                      </a:ext>
                    </a:extLst>
                  </a:tr>
                  <a:tr h="662178">
                    <a:tc>
                      <a:txBody>
                        <a:bodyPr/>
                        <a:lstStyle/>
                        <a:p>
                          <a:pPr marL="457200" algn="just">
                            <a:lnSpc>
                              <a:spcPct val="150000"/>
                            </a:lnSpc>
                          </a:pPr>
                          <a:r>
                            <a:rPr lang="en-ID" sz="1000">
                              <a:effectLst/>
                            </a:rPr>
                            <a:t>Multiple Discriminant Analysis</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45194" t="-197248" r="-506" b="-293578"/>
                          </a:stretch>
                        </a:blipFill>
                      </a:tcPr>
                    </a:tc>
                    <a:extLst>
                      <a:ext uri="{0D108BD9-81ED-4DB2-BD59-A6C34878D82A}">
                        <a16:rowId xmlns:a16="http://schemas.microsoft.com/office/drawing/2014/main" val="309928250"/>
                      </a:ext>
                    </a:extLst>
                  </a:tr>
                  <a:tr h="433578">
                    <a:tc>
                      <a:txBody>
                        <a:bodyPr/>
                        <a:lstStyle/>
                        <a:p>
                          <a:pPr marL="457200" algn="just">
                            <a:lnSpc>
                              <a:spcPct val="150000"/>
                            </a:lnSpc>
                          </a:pPr>
                          <a:r>
                            <a:rPr lang="en-ID" sz="1000">
                              <a:effectLst/>
                            </a:rPr>
                            <a:t>Multiple Regression Analysis</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45194" t="-456338" r="-506" b="-350704"/>
                          </a:stretch>
                        </a:blipFill>
                      </a:tcPr>
                    </a:tc>
                    <a:extLst>
                      <a:ext uri="{0D108BD9-81ED-4DB2-BD59-A6C34878D82A}">
                        <a16:rowId xmlns:a16="http://schemas.microsoft.com/office/drawing/2014/main" val="3510453845"/>
                      </a:ext>
                    </a:extLst>
                  </a:tr>
                  <a:tr h="433578">
                    <a:tc>
                      <a:txBody>
                        <a:bodyPr/>
                        <a:lstStyle/>
                        <a:p>
                          <a:pPr marL="457200" algn="just">
                            <a:lnSpc>
                              <a:spcPct val="150000"/>
                            </a:lnSpc>
                          </a:pPr>
                          <a:r>
                            <a:rPr lang="en-ID" sz="1000">
                              <a:effectLst/>
                            </a:rPr>
                            <a:t>Conjoint Analysis</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45194" t="-556338" r="-506" b="-250704"/>
                          </a:stretch>
                        </a:blipFill>
                      </a:tcPr>
                    </a:tc>
                    <a:extLst>
                      <a:ext uri="{0D108BD9-81ED-4DB2-BD59-A6C34878D82A}">
                        <a16:rowId xmlns:a16="http://schemas.microsoft.com/office/drawing/2014/main" val="3017923405"/>
                      </a:ext>
                    </a:extLst>
                  </a:tr>
                  <a:tr h="1069833">
                    <a:tc>
                      <a:txBody>
                        <a:bodyPr/>
                        <a:lstStyle/>
                        <a:p>
                          <a:pPr marL="457200" algn="just">
                            <a:lnSpc>
                              <a:spcPct val="150000"/>
                            </a:lnSpc>
                          </a:pPr>
                          <a:r>
                            <a:rPr lang="en-ID" sz="1000">
                              <a:effectLst/>
                            </a:rPr>
                            <a:t>Structural Equation Modeling</a:t>
                          </a:r>
                          <a:endParaRPr lang="en-ID" sz="1100">
                            <a:effectLst/>
                            <a:latin typeface="Calibri" panose="020F0502020204030204" pitchFamily="34" charset="0"/>
                            <a:ea typeface="Calibri" panose="020F0502020204030204" pitchFamily="34" charset="0"/>
                            <a:cs typeface="Arial" panose="020B0604020202020204" pitchFamily="34" charset="0"/>
                          </a:endParaRPr>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marL="65593" marR="655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45194" t="-264773" r="-506" b="-1136"/>
                          </a:stretch>
                        </a:blipFill>
                      </a:tcPr>
                    </a:tc>
                    <a:extLst>
                      <a:ext uri="{0D108BD9-81ED-4DB2-BD59-A6C34878D82A}">
                        <a16:rowId xmlns:a16="http://schemas.microsoft.com/office/drawing/2014/main" val="3798052414"/>
                      </a:ext>
                    </a:extLst>
                  </a:tr>
                </a:tbl>
              </a:graphicData>
            </a:graphic>
          </p:graphicFrame>
        </mc:Fallback>
      </mc:AlternateContent>
      <p:sp>
        <p:nvSpPr>
          <p:cNvPr id="6" name="TextBox 5">
            <a:extLst>
              <a:ext uri="{FF2B5EF4-FFF2-40B4-BE49-F238E27FC236}">
                <a16:creationId xmlns:a16="http://schemas.microsoft.com/office/drawing/2014/main" id="{5E879E7B-D509-4E8F-BC78-215D1BCE0103}"/>
              </a:ext>
            </a:extLst>
          </p:cNvPr>
          <p:cNvSpPr txBox="1"/>
          <p:nvPr/>
        </p:nvSpPr>
        <p:spPr>
          <a:xfrm>
            <a:off x="2620983" y="632239"/>
            <a:ext cx="4572000" cy="369332"/>
          </a:xfrm>
          <a:prstGeom prst="rect">
            <a:avLst/>
          </a:prstGeom>
          <a:noFill/>
        </p:spPr>
        <p:txBody>
          <a:bodyPr wrap="square">
            <a:spAutoFit/>
          </a:bodyPr>
          <a:lstStyle/>
          <a:p>
            <a:r>
              <a:rPr lang="en-ID" sz="1800" dirty="0" err="1">
                <a:effectLst/>
                <a:latin typeface="Times New Roman" panose="02020603050405020304" pitchFamily="18" charset="0"/>
                <a:ea typeface="Calibri" panose="020F0502020204030204" pitchFamily="34" charset="0"/>
              </a:rPr>
              <a:t>Hubungan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antara</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Metode</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Dependen</a:t>
            </a:r>
            <a:endParaRPr lang="en-ID" dirty="0"/>
          </a:p>
        </p:txBody>
      </p:sp>
      <p:sp>
        <p:nvSpPr>
          <p:cNvPr id="8" name="TextBox 7">
            <a:extLst>
              <a:ext uri="{FF2B5EF4-FFF2-40B4-BE49-F238E27FC236}">
                <a16:creationId xmlns:a16="http://schemas.microsoft.com/office/drawing/2014/main" id="{B34B34BD-DF9E-4259-B856-74F075CB3370}"/>
              </a:ext>
            </a:extLst>
          </p:cNvPr>
          <p:cNvSpPr txBox="1"/>
          <p:nvPr/>
        </p:nvSpPr>
        <p:spPr>
          <a:xfrm>
            <a:off x="1835696" y="5108129"/>
            <a:ext cx="4572000" cy="307777"/>
          </a:xfrm>
          <a:prstGeom prst="rect">
            <a:avLst/>
          </a:prstGeom>
          <a:noFill/>
        </p:spPr>
        <p:txBody>
          <a:bodyPr wrap="square">
            <a:spAutoFit/>
          </a:bodyPr>
          <a:lstStyle/>
          <a:p>
            <a:r>
              <a:rPr lang="en-ID" sz="1400" i="1" dirty="0" err="1">
                <a:effectLst/>
                <a:latin typeface="Times New Roman" panose="02020603050405020304" pitchFamily="18" charset="0"/>
                <a:ea typeface="Calibri" panose="020F0502020204030204" pitchFamily="34" charset="0"/>
              </a:rPr>
              <a:t>Sumber</a:t>
            </a:r>
            <a:r>
              <a:rPr lang="en-ID" sz="1400" i="1" dirty="0">
                <a:effectLst/>
                <a:latin typeface="Times New Roman" panose="02020603050405020304" pitchFamily="18" charset="0"/>
                <a:ea typeface="Calibri" panose="020F0502020204030204" pitchFamily="34" charset="0"/>
              </a:rPr>
              <a:t> : Hair </a:t>
            </a:r>
            <a:r>
              <a:rPr lang="en-ID" sz="1400" i="1" dirty="0" err="1">
                <a:effectLst/>
                <a:latin typeface="Times New Roman" panose="02020603050405020304" pitchFamily="18" charset="0"/>
                <a:ea typeface="Calibri" panose="020F0502020204030204" pitchFamily="34" charset="0"/>
              </a:rPr>
              <a:t>dkk</a:t>
            </a:r>
            <a:r>
              <a:rPr lang="en-ID" sz="1400" i="1" dirty="0">
                <a:effectLst/>
                <a:latin typeface="Times New Roman" panose="02020603050405020304" pitchFamily="18" charset="0"/>
                <a:ea typeface="Calibri" panose="020F0502020204030204" pitchFamily="34" charset="0"/>
              </a:rPr>
              <a:t> (2019)</a:t>
            </a:r>
            <a:endParaRPr lang="en-ID" sz="1400" dirty="0"/>
          </a:p>
        </p:txBody>
      </p:sp>
    </p:spTree>
    <p:extLst>
      <p:ext uri="{BB962C8B-B14F-4D97-AF65-F5344CB8AC3E}">
        <p14:creationId xmlns:p14="http://schemas.microsoft.com/office/powerpoint/2010/main" val="3413290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3D740-F5D6-4733-92BD-79DE2505D942}"/>
              </a:ext>
            </a:extLst>
          </p:cNvPr>
          <p:cNvSpPr>
            <a:spLocks noGrp="1"/>
          </p:cNvSpPr>
          <p:nvPr>
            <p:ph type="title"/>
          </p:nvPr>
        </p:nvSpPr>
        <p:spPr>
          <a:xfrm>
            <a:off x="113274" y="904406"/>
            <a:ext cx="3008313" cy="968375"/>
          </a:xfrm>
        </p:spPr>
        <p:txBody>
          <a:bodyPr/>
          <a:lstStyle/>
          <a:p>
            <a:r>
              <a:rPr lang="en-ID" dirty="0">
                <a:latin typeface="Times New Roman" panose="02020603050405020304" pitchFamily="18" charset="0"/>
                <a:ea typeface="Calibri" panose="020F0502020204030204" pitchFamily="34" charset="0"/>
                <a:cs typeface="Arial" panose="020B0604020202020204" pitchFamily="34" charset="0"/>
              </a:rPr>
              <a:t>2.</a:t>
            </a:r>
            <a:r>
              <a:rPr lang="en-ID" sz="2000" dirty="0">
                <a:effectLst/>
                <a:latin typeface="Times New Roman" panose="02020603050405020304" pitchFamily="18" charset="0"/>
                <a:ea typeface="Calibri" panose="020F0502020204030204" pitchFamily="34" charset="0"/>
                <a:cs typeface="Arial" panose="020B0604020202020204" pitchFamily="34" charset="0"/>
              </a:rPr>
              <a:t> Teknik </a:t>
            </a:r>
            <a:r>
              <a:rPr lang="en-ID" dirty="0" err="1">
                <a:latin typeface="Times New Roman" panose="02020603050405020304" pitchFamily="18" charset="0"/>
                <a:ea typeface="Calibri" panose="020F0502020204030204" pitchFamily="34" charset="0"/>
                <a:cs typeface="Arial" panose="020B0604020202020204" pitchFamily="34" charset="0"/>
              </a:rPr>
              <a:t>Interd</a:t>
            </a:r>
            <a:r>
              <a:rPr lang="en-ID" sz="2000" dirty="0" err="1">
                <a:effectLst/>
                <a:latin typeface="Times New Roman" panose="02020603050405020304" pitchFamily="18" charset="0"/>
                <a:ea typeface="Calibri" panose="020F0502020204030204" pitchFamily="34" charset="0"/>
                <a:cs typeface="Arial" panose="020B0604020202020204" pitchFamily="34" charset="0"/>
              </a:rPr>
              <a:t>ependen</a:t>
            </a:r>
            <a:r>
              <a:rPr lang="en-ID" sz="2000" dirty="0">
                <a:effectLst/>
                <a:latin typeface="Times New Roman" panose="02020603050405020304" pitchFamily="18" charset="0"/>
                <a:ea typeface="Calibri" panose="020F0502020204030204" pitchFamily="34" charset="0"/>
                <a:cs typeface="Arial" panose="020B0604020202020204" pitchFamily="34" charset="0"/>
              </a:rPr>
              <a:t> </a:t>
            </a:r>
            <a:endParaRPr lang="en-ID" dirty="0"/>
          </a:p>
        </p:txBody>
      </p:sp>
      <p:sp>
        <p:nvSpPr>
          <p:cNvPr id="3" name="Content Placeholder 2">
            <a:extLst>
              <a:ext uri="{FF2B5EF4-FFF2-40B4-BE49-F238E27FC236}">
                <a16:creationId xmlns:a16="http://schemas.microsoft.com/office/drawing/2014/main" id="{AF64FE2B-EE81-4878-BBA7-2C870524DEED}"/>
              </a:ext>
            </a:extLst>
          </p:cNvPr>
          <p:cNvSpPr>
            <a:spLocks noGrp="1"/>
          </p:cNvSpPr>
          <p:nvPr>
            <p:ph idx="1"/>
          </p:nvPr>
        </p:nvSpPr>
        <p:spPr>
          <a:xfrm>
            <a:off x="3628682" y="1633364"/>
            <a:ext cx="5111750" cy="3903820"/>
          </a:xfrm>
        </p:spPr>
        <p:txBody>
          <a:bodyPr>
            <a:normAutofit/>
          </a:bodyPr>
          <a:lstStyle/>
          <a:p>
            <a:pPr algn="just">
              <a:buAutoNum type="alphaLcPeriod"/>
            </a:pPr>
            <a:r>
              <a:rPr lang="en-ID" sz="1800" dirty="0" err="1">
                <a:effectLst/>
                <a:latin typeface="Times New Roman" panose="02020603050405020304" pitchFamily="18" charset="0"/>
                <a:ea typeface="Calibri" panose="020F0502020204030204" pitchFamily="34" charset="0"/>
              </a:rPr>
              <a:t>Semua</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variabel</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dianalisis</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secara</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simultan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untuk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menemukan</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struktur</a:t>
            </a:r>
            <a:r>
              <a:rPr lang="en-ID" sz="1800" dirty="0">
                <a:effectLst/>
                <a:latin typeface="Times New Roman" panose="02020603050405020304" pitchFamily="18" charset="0"/>
                <a:ea typeface="Calibri" panose="020F0502020204030204" pitchFamily="34" charset="0"/>
              </a:rPr>
              <a:t> yang </a:t>
            </a:r>
            <a:r>
              <a:rPr lang="en-ID" sz="1800" dirty="0" err="1">
                <a:effectLst/>
                <a:latin typeface="Times New Roman" panose="02020603050405020304" pitchFamily="18" charset="0"/>
                <a:ea typeface="Calibri" panose="020F0502020204030204" pitchFamily="34" charset="0"/>
              </a:rPr>
              <a:t>mendasari</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seluruh</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kelompok</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variabel</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tersebut</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maka</a:t>
            </a:r>
            <a:r>
              <a:rPr lang="en-ID" sz="1800" dirty="0">
                <a:effectLst/>
                <a:latin typeface="Times New Roman" panose="02020603050405020304" pitchFamily="18" charset="0"/>
                <a:ea typeface="Calibri" panose="020F0502020204030204" pitchFamily="34" charset="0"/>
              </a:rPr>
              <a:t> </a:t>
            </a:r>
            <a:r>
              <a:rPr lang="en-ID" sz="1800" dirty="0" err="1">
                <a:effectLst/>
                <a:latin typeface="Times New Roman" panose="02020603050405020304" pitchFamily="18" charset="0"/>
                <a:ea typeface="Calibri" panose="020F0502020204030204" pitchFamily="34" charset="0"/>
              </a:rPr>
              <a:t>teknik</a:t>
            </a:r>
            <a:r>
              <a:rPr lang="en-ID" sz="1800" dirty="0">
                <a:effectLst/>
                <a:latin typeface="Times New Roman" panose="02020603050405020304" pitchFamily="18" charset="0"/>
                <a:ea typeface="Calibri" panose="020F0502020204030204" pitchFamily="34" charset="0"/>
              </a:rPr>
              <a:t> yang </a:t>
            </a:r>
            <a:r>
              <a:rPr lang="en-ID" sz="1800" dirty="0" err="1">
                <a:effectLst/>
                <a:latin typeface="Times New Roman" panose="02020603050405020304" pitchFamily="18" charset="0"/>
                <a:ea typeface="Calibri" panose="020F0502020204030204" pitchFamily="34" charset="0"/>
              </a:rPr>
              <a:t>sesuai</a:t>
            </a:r>
            <a:r>
              <a:rPr lang="en-ID" sz="1800" dirty="0">
                <a:effectLst/>
                <a:latin typeface="Times New Roman" panose="02020603050405020304" pitchFamily="18" charset="0"/>
                <a:ea typeface="Calibri" panose="020F0502020204030204" pitchFamily="34" charset="0"/>
              </a:rPr>
              <a:t>, </a:t>
            </a:r>
            <a:r>
              <a:rPr lang="en-ID" sz="1800" i="1" dirty="0">
                <a:effectLst/>
                <a:latin typeface="Times New Roman" panose="02020603050405020304" pitchFamily="18" charset="0"/>
                <a:ea typeface="Calibri" panose="020F0502020204030204" pitchFamily="34" charset="0"/>
              </a:rPr>
              <a:t>factor analysis </a:t>
            </a:r>
            <a:r>
              <a:rPr lang="en-ID" sz="1800" dirty="0" err="1">
                <a:effectLst/>
                <a:latin typeface="Times New Roman" panose="02020603050405020304" pitchFamily="18" charset="0"/>
                <a:ea typeface="Calibri" panose="020F0502020204030204" pitchFamily="34" charset="0"/>
              </a:rPr>
              <a:t>atau</a:t>
            </a:r>
            <a:r>
              <a:rPr lang="en-ID" sz="1800" dirty="0">
                <a:effectLst/>
                <a:latin typeface="Times New Roman" panose="02020603050405020304" pitchFamily="18" charset="0"/>
                <a:ea typeface="Calibri" panose="020F0502020204030204" pitchFamily="34" charset="0"/>
              </a:rPr>
              <a:t> </a:t>
            </a:r>
            <a:r>
              <a:rPr lang="en-ID" sz="1800" i="1" dirty="0">
                <a:effectLst/>
                <a:latin typeface="Times New Roman" panose="02020603050405020304" pitchFamily="18" charset="0"/>
                <a:ea typeface="Calibri" panose="020F0502020204030204" pitchFamily="34" charset="0"/>
              </a:rPr>
              <a:t>confirmatory factor analysis</a:t>
            </a:r>
          </a:p>
          <a:p>
            <a:pPr algn="just">
              <a:buFont typeface="Arial" pitchFamily="34" charset="0"/>
              <a:buAutoNum type="alphaLcPeriod"/>
            </a:pPr>
            <a:r>
              <a:rPr lang="en-ID" sz="1800" dirty="0">
                <a:effectLst/>
                <a:latin typeface="Times New Roman" panose="02020603050405020304" pitchFamily="18" charset="0"/>
                <a:ea typeface="Calibri" panose="020F0502020204030204" pitchFamily="34" charset="0"/>
                <a:cs typeface="Arial" panose="020B0604020202020204" pitchFamily="34" charset="0"/>
              </a:rPr>
              <a:t>Jika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kasus</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atau</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responden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dikelompokkan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untuk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menunjukkan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struktur</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maka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menggunakan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i="1" dirty="0">
                <a:effectLst/>
                <a:latin typeface="Times New Roman" panose="02020603050405020304" pitchFamily="18" charset="0"/>
                <a:ea typeface="Calibri" panose="020F0502020204030204" pitchFamily="34" charset="0"/>
                <a:cs typeface="Arial" panose="020B0604020202020204" pitchFamily="34" charset="0"/>
              </a:rPr>
              <a:t>cluster analysis</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endParaRPr lang="en-ID" sz="1800" dirty="0">
              <a:latin typeface="Times New Roman" panose="02020603050405020304" pitchFamily="18" charset="0"/>
              <a:ea typeface="Calibri" panose="020F0502020204030204" pitchFamily="34" charset="0"/>
              <a:cs typeface="Arial" panose="020B0604020202020204" pitchFamily="34" charset="0"/>
            </a:endParaRPr>
          </a:p>
          <a:p>
            <a:pPr algn="just">
              <a:buFont typeface="Arial" pitchFamily="34" charset="0"/>
              <a:buAutoNum type="alphaLcPeriod"/>
            </a:pPr>
            <a:r>
              <a:rPr lang="en-ID" sz="1800" dirty="0">
                <a:effectLst/>
                <a:latin typeface="Times New Roman" panose="02020603050405020304" pitchFamily="18" charset="0"/>
                <a:ea typeface="Calibri" panose="020F0502020204030204" pitchFamily="34" charset="0"/>
                <a:cs typeface="Arial" panose="020B0604020202020204" pitchFamily="34" charset="0"/>
              </a:rPr>
              <a:t>Jika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perhatian</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diarahkan</a:t>
            </a:r>
            <a:r>
              <a:rPr lang="en-ID" sz="1800" dirty="0">
                <a:effectLst/>
                <a:latin typeface="Times New Roman" panose="02020603050405020304" pitchFamily="18" charset="0"/>
                <a:ea typeface="Calibri" panose="020F0502020204030204" pitchFamily="34" charset="0"/>
                <a:cs typeface="Arial" panose="020B0604020202020204" pitchFamily="34" charset="0"/>
              </a:rPr>
              <a:t> pada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struktur</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objek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maka</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teknik</a:t>
            </a:r>
            <a:r>
              <a:rPr lang="en-ID" sz="1800" dirty="0">
                <a:effectLst/>
                <a:latin typeface="Times New Roman" panose="02020603050405020304" pitchFamily="18" charset="0"/>
                <a:ea typeface="Calibri" panose="020F0502020204030204" pitchFamily="34" charset="0"/>
                <a:cs typeface="Arial" panose="020B0604020202020204" pitchFamily="34" charset="0"/>
              </a:rPr>
              <a:t> </a:t>
            </a:r>
            <a:r>
              <a:rPr lang="en-ID" sz="1800" i="1" dirty="0">
                <a:effectLst/>
                <a:latin typeface="Times New Roman" panose="02020603050405020304" pitchFamily="18" charset="0"/>
                <a:ea typeface="Calibri" panose="020F0502020204030204" pitchFamily="34" charset="0"/>
                <a:cs typeface="Arial" panose="020B0604020202020204" pitchFamily="34" charset="0"/>
              </a:rPr>
              <a:t>perceptual mapping </a:t>
            </a:r>
            <a:r>
              <a:rPr lang="en-ID" sz="1800" dirty="0">
                <a:effectLst/>
                <a:latin typeface="Times New Roman" panose="02020603050405020304" pitchFamily="18" charset="0"/>
                <a:ea typeface="Calibri" panose="020F0502020204030204" pitchFamily="34" charset="0"/>
                <a:cs typeface="Arial" panose="020B0604020202020204" pitchFamily="34" charset="0"/>
              </a:rPr>
              <a:t>yang </a:t>
            </a:r>
            <a:r>
              <a:rPr lang="en-ID" sz="1800" dirty="0" err="1">
                <a:effectLst/>
                <a:latin typeface="Times New Roman" panose="02020603050405020304" pitchFamily="18" charset="0"/>
                <a:ea typeface="Calibri" panose="020F0502020204030204" pitchFamily="34" charset="0"/>
                <a:cs typeface="Arial" panose="020B0604020202020204" pitchFamily="34" charset="0"/>
              </a:rPr>
              <a:t>dipilih</a:t>
            </a:r>
            <a:r>
              <a:rPr lang="en-ID" sz="1800" dirty="0">
                <a:effectLst/>
                <a:latin typeface="Times New Roman" panose="02020603050405020304" pitchFamily="18" charset="0"/>
                <a:ea typeface="Calibri" panose="020F0502020204030204" pitchFamily="34" charset="0"/>
                <a:cs typeface="Arial" panose="020B0604020202020204" pitchFamily="34" charset="0"/>
              </a:rPr>
              <a:t>.</a:t>
            </a:r>
            <a:endParaRPr lang="en-ID" sz="1800" dirty="0">
              <a:effectLst/>
              <a:latin typeface="Calibri" panose="020F0502020204030204" pitchFamily="34" charset="0"/>
              <a:ea typeface="Calibri" panose="020F0502020204030204" pitchFamily="34" charset="0"/>
              <a:cs typeface="Arial" panose="020B0604020202020204" pitchFamily="34" charset="0"/>
            </a:endParaRPr>
          </a:p>
          <a:p>
            <a:pPr algn="just">
              <a:buAutoNum type="alphaLcPeriod"/>
            </a:pPr>
            <a:endParaRPr lang="en-ID" sz="1600" dirty="0">
              <a:effectLst/>
              <a:latin typeface="Times New Roman" panose="02020603050405020304" pitchFamily="18" charset="0"/>
              <a:ea typeface="Calibri" panose="020F0502020204030204" pitchFamily="34" charset="0"/>
            </a:endParaRPr>
          </a:p>
        </p:txBody>
      </p:sp>
      <p:sp>
        <p:nvSpPr>
          <p:cNvPr id="4" name="Text Placeholder 3">
            <a:extLst>
              <a:ext uri="{FF2B5EF4-FFF2-40B4-BE49-F238E27FC236}">
                <a16:creationId xmlns:a16="http://schemas.microsoft.com/office/drawing/2014/main" id="{D346282C-DF2F-422B-9F80-40E7181A0EE2}"/>
              </a:ext>
            </a:extLst>
          </p:cNvPr>
          <p:cNvSpPr>
            <a:spLocks noGrp="1"/>
          </p:cNvSpPr>
          <p:nvPr>
            <p:ph type="body" sz="half" idx="2"/>
          </p:nvPr>
        </p:nvSpPr>
        <p:spPr>
          <a:xfrm>
            <a:off x="64261" y="1907287"/>
            <a:ext cx="3358010" cy="1166238"/>
          </a:xfrm>
          <a:solidFill>
            <a:srgbClr val="FFC000"/>
          </a:solidFill>
        </p:spPr>
        <p:txBody>
          <a:bodyPr>
            <a:normAutofit/>
          </a:bodyPr>
          <a:lstStyle/>
          <a:p>
            <a:pPr algn="just"/>
            <a:r>
              <a:rPr lang="en-ID" sz="1600" dirty="0">
                <a:effectLst/>
                <a:latin typeface="Times New Roman" panose="02020603050405020304" pitchFamily="18" charset="0"/>
                <a:ea typeface="Calibri" panose="020F0502020204030204" pitchFamily="34" charset="0"/>
              </a:rPr>
              <a:t>Pada </a:t>
            </a:r>
            <a:r>
              <a:rPr lang="en-ID" sz="1600" dirty="0" err="1">
                <a:effectLst/>
                <a:latin typeface="Times New Roman" panose="02020603050405020304" pitchFamily="18" charset="0"/>
                <a:ea typeface="Calibri" panose="020F0502020204030204" pitchFamily="34" charset="0"/>
              </a:rPr>
              <a:t>teknik</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interdependen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variabel</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tidak</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dapat</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diklasifikasikan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sebagai</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variabel</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dependen</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atau</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variabel</a:t>
            </a:r>
            <a:r>
              <a:rPr lang="en-ID" sz="1600" dirty="0">
                <a:effectLst/>
                <a:latin typeface="Times New Roman" panose="02020603050405020304" pitchFamily="18" charset="0"/>
                <a:ea typeface="Calibri" panose="020F0502020204030204" pitchFamily="34" charset="0"/>
              </a:rPr>
              <a:t> </a:t>
            </a:r>
            <a:r>
              <a:rPr lang="en-ID" sz="1600" dirty="0" err="1">
                <a:effectLst/>
                <a:latin typeface="Times New Roman" panose="02020603050405020304" pitchFamily="18" charset="0"/>
                <a:ea typeface="Calibri" panose="020F0502020204030204" pitchFamily="34" charset="0"/>
              </a:rPr>
              <a:t>independen</a:t>
            </a:r>
            <a:r>
              <a:rPr lang="en-ID" sz="1600" dirty="0">
                <a:effectLst/>
                <a:latin typeface="Times New Roman" panose="02020603050405020304" pitchFamily="18" charset="0"/>
                <a:ea typeface="Calibri" panose="020F0502020204030204" pitchFamily="34" charset="0"/>
              </a:rPr>
              <a:t>. </a:t>
            </a:r>
          </a:p>
          <a:p>
            <a:pPr algn="just"/>
            <a:endParaRPr lang="en-ID" sz="1400" dirty="0">
              <a:latin typeface="Times New Roman" panose="02020603050405020304" pitchFamily="18" charset="0"/>
            </a:endParaRPr>
          </a:p>
          <a:p>
            <a:endParaRPr lang="en-ID" dirty="0"/>
          </a:p>
        </p:txBody>
      </p:sp>
      <p:sp>
        <p:nvSpPr>
          <p:cNvPr id="6" name="Rectangle 5">
            <a:extLst>
              <a:ext uri="{FF2B5EF4-FFF2-40B4-BE49-F238E27FC236}">
                <a16:creationId xmlns:a16="http://schemas.microsoft.com/office/drawing/2014/main" id="{517B903D-413D-4592-91DD-165BDFC3734C}"/>
              </a:ext>
            </a:extLst>
          </p:cNvPr>
          <p:cNvSpPr/>
          <p:nvPr/>
        </p:nvSpPr>
        <p:spPr>
          <a:xfrm>
            <a:off x="5508104" y="549020"/>
            <a:ext cx="3096344" cy="65229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err="1"/>
              <a:t>Klasifikasi</a:t>
            </a:r>
            <a:r>
              <a:rPr lang="en-US" dirty="0"/>
              <a:t> Teknik </a:t>
            </a:r>
            <a:r>
              <a:rPr lang="en-US" dirty="0" err="1"/>
              <a:t>Analisis</a:t>
            </a:r>
            <a:r>
              <a:rPr lang="en-US" dirty="0"/>
              <a:t> </a:t>
            </a:r>
            <a:r>
              <a:rPr lang="en-US" dirty="0" err="1"/>
              <a:t>Multivariat</a:t>
            </a:r>
            <a:endParaRPr lang="en-ID" dirty="0"/>
          </a:p>
        </p:txBody>
      </p:sp>
      <p:sp>
        <p:nvSpPr>
          <p:cNvPr id="7" name="Arrow: Curved Up 6">
            <a:extLst>
              <a:ext uri="{FF2B5EF4-FFF2-40B4-BE49-F238E27FC236}">
                <a16:creationId xmlns:a16="http://schemas.microsoft.com/office/drawing/2014/main" id="{E56F746F-84E5-4AE4-A298-2233EE959894}"/>
              </a:ext>
            </a:extLst>
          </p:cNvPr>
          <p:cNvSpPr/>
          <p:nvPr/>
        </p:nvSpPr>
        <p:spPr>
          <a:xfrm rot="1483614">
            <a:off x="1675610" y="3434932"/>
            <a:ext cx="1887454" cy="727462"/>
          </a:xfrm>
          <a:prstGeom prst="curvedUpArrow">
            <a:avLst>
              <a:gd name="adj1" fmla="val 25000"/>
              <a:gd name="adj2" fmla="val 52750"/>
              <a:gd name="adj3" fmla="val 26364"/>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D">
              <a:solidFill>
                <a:schemeClr val="tx1"/>
              </a:solidFill>
            </a:endParaRPr>
          </a:p>
        </p:txBody>
      </p:sp>
    </p:spTree>
    <p:extLst>
      <p:ext uri="{BB962C8B-B14F-4D97-AF65-F5344CB8AC3E}">
        <p14:creationId xmlns:p14="http://schemas.microsoft.com/office/powerpoint/2010/main" val="39868074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Bab 1</Template>
  <TotalTime>343</TotalTime>
  <Words>2256</Words>
  <Application>Microsoft Office PowerPoint</Application>
  <PresentationFormat>On-screen Show (16:10)</PresentationFormat>
  <Paragraphs>291</Paragraphs>
  <Slides>27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27</vt:i4>
      </vt:variant>
    </vt:vector>
  </HeadingPairs>
  <TitlesOfParts>
    <vt:vector size="37" baseType="lpstr">
      <vt:lpstr>Arial</vt:lpstr>
      <vt:lpstr>Bodoni MT Condensed</vt:lpstr>
      <vt:lpstr>Calibri</vt:lpstr>
      <vt:lpstr>Cambria Math</vt:lpstr>
      <vt:lpstr>Courier New</vt:lpstr>
      <vt:lpstr>DeVinne Txt BT</vt:lpstr>
      <vt:lpstr>Sylfaen</vt:lpstr>
      <vt:lpstr>Times New Roman</vt:lpstr>
      <vt:lpstr>Wingdings</vt:lpstr>
      <vt:lpstr>Office Theme</vt:lpstr>
      <vt:lpstr>PENGANTAR ANALISIS MULTIVARIAT</vt:lpstr>
      <vt:lpstr>PowerPoint Presentation</vt:lpstr>
      <vt:lpstr>PowerPoint Presentation</vt:lpstr>
      <vt:lpstr>PowerPoint Presentation</vt:lpstr>
      <vt:lpstr>  Tujuan menggunakan Multivariat  </vt:lpstr>
      <vt:lpstr>1. Teknik Dependen </vt:lpstr>
      <vt:lpstr>1. Teknik Dependen </vt:lpstr>
      <vt:lpstr>PowerPoint Presentation</vt:lpstr>
      <vt:lpstr>2. Teknik Interdependen </vt:lpstr>
      <vt:lpstr>2. Teknik Interdependen </vt:lpstr>
      <vt:lpstr>PowerPoint Presentation</vt:lpstr>
      <vt:lpstr>JENIS-JENIS DATA</vt:lpstr>
      <vt:lpstr>  Data merupakan fakta maupun angka yang dikumpulkan, dianalisis, serta dirangkum untuk dipresentasikan dan diinterpretasikan (Anderson dkk, 2014; Harlan, 2004).   Data dapat diartikan sebagai kumpulan fakta maupun angka atau segala sesuatu yang dapat diyakini untuk kebenarannya, sehingga dapat dimanfaatkan sebagai dasar untuk menarik sebuah kesimpulan.   Data yang terkumpul tersebut dalam sebuah studi tertentu dapat disebut sebagai set data.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ANALISIS MULTIVARIAT</dc:title>
  <dc:creator>Rini</dc:creator>
  <cp:lastModifiedBy>Rini</cp:lastModifiedBy>
  <cp:revision>3</cp:revision>
  <dcterms:created xsi:type="dcterms:W3CDTF">2021-09-11T10:06:30Z</dcterms:created>
  <dcterms:modified xsi:type="dcterms:W3CDTF">2021-09-12T15:49:14Z</dcterms:modified>
</cp:coreProperties>
</file>