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8" r:id="rId7"/>
    <p:sldId id="269" r:id="rId8"/>
    <p:sldId id="260" r:id="rId9"/>
    <p:sldId id="270" r:id="rId10"/>
    <p:sldId id="261" r:id="rId11"/>
    <p:sldId id="272" r:id="rId12"/>
    <p:sldId id="262" r:id="rId13"/>
    <p:sldId id="273" r:id="rId14"/>
    <p:sldId id="274" r:id="rId15"/>
    <p:sldId id="264" r:id="rId16"/>
    <p:sldId id="265" r:id="rId17"/>
  </p:sldIdLst>
  <p:sldSz cx="18288000" cy="10287000"/>
  <p:notesSz cx="6858000" cy="9144000"/>
  <p:embeddedFontLst>
    <p:embeddedFont>
      <p:font typeface="Now Bold" panose="020B0604020202020204" charset="0"/>
      <p:regular r:id="rId18"/>
    </p:embeddedFont>
    <p:embeddedFont>
      <p:font typeface="Ovo" panose="020B0604020202020204" charset="0"/>
      <p:regular r:id="rId19"/>
    </p:embeddedFont>
    <p:embeddedFont>
      <p:font typeface="Now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22" autoAdjust="0"/>
  </p:normalViewPr>
  <p:slideViewPr>
    <p:cSldViewPr>
      <p:cViewPr varScale="1">
        <p:scale>
          <a:sx n="49" d="100"/>
          <a:sy n="49" d="100"/>
        </p:scale>
        <p:origin x="44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11.jpeg"/><Relationship Id="rId2" Type="http://schemas.microsoft.com/office/2007/relationships/media" Target="../media/media1.mp3"/><Relationship Id="rId16" Type="http://schemas.openxmlformats.org/officeDocument/2006/relationships/image" Target="../media/image14.sv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42.gif"/><Relationship Id="rId5" Type="http://schemas.openxmlformats.org/officeDocument/2006/relationships/image" Target="../media/image38.pn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8" Type="http://schemas.openxmlformats.org/officeDocument/2006/relationships/image" Target="../media/image322.svg"/><Relationship Id="rId3" Type="http://schemas.openxmlformats.org/officeDocument/2006/relationships/image" Target="../media/image1.jpeg"/><Relationship Id="rId21" Type="http://schemas.openxmlformats.org/officeDocument/2006/relationships/image" Target="../media/image9.png"/><Relationship Id="rId7" Type="http://schemas.openxmlformats.org/officeDocument/2006/relationships/image" Target="../media/image23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1.svg"/><Relationship Id="rId20" Type="http://schemas.openxmlformats.org/officeDocument/2006/relationships/image" Target="../media/image46.jpg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8.png"/><Relationship Id="rId2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8" Type="http://schemas.openxmlformats.org/officeDocument/2006/relationships/image" Target="../media/image32.svg"/><Relationship Id="rId3" Type="http://schemas.openxmlformats.org/officeDocument/2006/relationships/image" Target="../media/image1.jpeg"/><Relationship Id="rId21" Type="http://schemas.openxmlformats.org/officeDocument/2006/relationships/image" Target="../media/image47.png"/><Relationship Id="rId7" Type="http://schemas.openxmlformats.org/officeDocument/2006/relationships/image" Target="../media/image23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svg"/><Relationship Id="rId20" Type="http://schemas.openxmlformats.org/officeDocument/2006/relationships/image" Target="../media/image5.png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19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8.png"/><Relationship Id="rId2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1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12" Type="http://schemas.openxmlformats.org/officeDocument/2006/relationships/image" Target="../media/image2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3.svg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openxmlformats.org/officeDocument/2006/relationships/image" Target="../media/image303.svg"/><Relationship Id="rId10" Type="http://schemas.openxmlformats.org/officeDocument/2006/relationships/image" Target="../media/image4.png"/><Relationship Id="rId19" Type="http://schemas.openxmlformats.org/officeDocument/2006/relationships/image" Target="../media/image51.jpe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png"/><Relationship Id="rId1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12" Type="http://schemas.openxmlformats.org/officeDocument/2006/relationships/image" Target="../media/image2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4.svg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openxmlformats.org/officeDocument/2006/relationships/image" Target="../media/image304.svg"/><Relationship Id="rId10" Type="http://schemas.openxmlformats.org/officeDocument/2006/relationships/image" Target="../media/image4.png"/><Relationship Id="rId19" Type="http://schemas.openxmlformats.org/officeDocument/2006/relationships/image" Target="../media/image52.jpe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png"/><Relationship Id="rId3" Type="http://schemas.openxmlformats.org/officeDocument/2006/relationships/image" Target="../media/image23.png"/><Relationship Id="rId7" Type="http://schemas.openxmlformats.org/officeDocument/2006/relationships/image" Target="../media/image14.svg"/><Relationship Id="rId12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00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1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12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10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141.svg"/><Relationship Id="rId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9697" y="1028700"/>
            <a:ext cx="2028577" cy="461040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4753042" y="5088800"/>
            <a:ext cx="3693721" cy="5756629"/>
            <a:chOff x="0" y="0"/>
            <a:chExt cx="3365500" cy="5245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BF774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7"/>
              <a:stretch>
                <a:fillRect t="-7825" b="-7008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8"/>
              <a:stretch>
                <a:fillRect t="-137943" b="-27056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0075695">
            <a:off x="4068985" y="-218841"/>
            <a:ext cx="3589056" cy="1614196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559668" y="571258"/>
            <a:ext cx="1152306" cy="1627418"/>
            <a:chOff x="0" y="0"/>
            <a:chExt cx="3267456" cy="46146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10"/>
              <a:stretch>
                <a:fillRect l="-4" r="-4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56770" y="48203"/>
              <a:ext cx="3142190" cy="3592604"/>
            </a:xfrm>
            <a:custGeom>
              <a:avLst/>
              <a:gdLst/>
              <a:ahLst/>
              <a:cxnLst/>
              <a:rect l="l" t="t" r="r" b="b"/>
              <a:pathLst>
                <a:path w="3142190" h="3592604">
                  <a:moveTo>
                    <a:pt x="3142190" y="35325"/>
                  </a:moveTo>
                  <a:lnTo>
                    <a:pt x="3106219" y="3592604"/>
                  </a:lnTo>
                  <a:lnTo>
                    <a:pt x="0" y="3558211"/>
                  </a:lnTo>
                  <a:lnTo>
                    <a:pt x="28183" y="0"/>
                  </a:lnTo>
                  <a:lnTo>
                    <a:pt x="3142190" y="35325"/>
                  </a:lnTo>
                  <a:close/>
                </a:path>
              </a:pathLst>
            </a:custGeom>
            <a:solidFill>
              <a:srgbClr val="6D1D1D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163710" y="571258"/>
            <a:ext cx="1152306" cy="1627418"/>
            <a:chOff x="0" y="0"/>
            <a:chExt cx="3267456" cy="46146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10"/>
              <a:stretch>
                <a:fillRect l="-4" r="-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6770" y="48203"/>
              <a:ext cx="3142190" cy="3592604"/>
            </a:xfrm>
            <a:custGeom>
              <a:avLst/>
              <a:gdLst/>
              <a:ahLst/>
              <a:cxnLst/>
              <a:rect l="l" t="t" r="r" b="b"/>
              <a:pathLst>
                <a:path w="3142190" h="3592604">
                  <a:moveTo>
                    <a:pt x="3142190" y="35325"/>
                  </a:moveTo>
                  <a:lnTo>
                    <a:pt x="3106219" y="3592604"/>
                  </a:lnTo>
                  <a:lnTo>
                    <a:pt x="0" y="3558211"/>
                  </a:lnTo>
                  <a:lnTo>
                    <a:pt x="28183" y="0"/>
                  </a:lnTo>
                  <a:lnTo>
                    <a:pt x="3142190" y="35325"/>
                  </a:lnTo>
                  <a:close/>
                </a:path>
              </a:pathLst>
            </a:custGeom>
            <a:solidFill>
              <a:srgbClr val="BF7744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743110" y="571258"/>
            <a:ext cx="1152306" cy="1627418"/>
            <a:chOff x="0" y="0"/>
            <a:chExt cx="3267456" cy="46146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10"/>
              <a:stretch>
                <a:fillRect l="-4" r="-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6770" y="48203"/>
              <a:ext cx="3142190" cy="3592604"/>
            </a:xfrm>
            <a:custGeom>
              <a:avLst/>
              <a:gdLst/>
              <a:ahLst/>
              <a:cxnLst/>
              <a:rect l="l" t="t" r="r" b="b"/>
              <a:pathLst>
                <a:path w="3142190" h="3592604">
                  <a:moveTo>
                    <a:pt x="3142190" y="35325"/>
                  </a:moveTo>
                  <a:lnTo>
                    <a:pt x="3106219" y="3592604"/>
                  </a:lnTo>
                  <a:lnTo>
                    <a:pt x="0" y="3558211"/>
                  </a:lnTo>
                  <a:lnTo>
                    <a:pt x="28183" y="0"/>
                  </a:lnTo>
                  <a:lnTo>
                    <a:pt x="3142190" y="35325"/>
                  </a:lnTo>
                  <a:close/>
                </a:path>
              </a:pathLst>
            </a:custGeom>
            <a:solidFill>
              <a:srgbClr val="CFC8C0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593" r="42781" b="77515"/>
          <a:stretch>
            <a:fillRect/>
          </a:stretch>
        </p:blipFill>
        <p:spPr>
          <a:xfrm>
            <a:off x="9419024" y="3655315"/>
            <a:ext cx="8284092" cy="42998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 b="32395"/>
          <a:stretch>
            <a:fillRect/>
          </a:stretch>
        </p:blipFill>
        <p:spPr>
          <a:xfrm rot="-367319">
            <a:off x="1829441" y="7827296"/>
            <a:ext cx="705185" cy="41597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20782" y="2217108"/>
            <a:ext cx="391192" cy="39866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9778486" y="4361434"/>
            <a:ext cx="8080129" cy="283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1"/>
              </a:lnSpc>
            </a:pPr>
            <a:r>
              <a:rPr lang="en-US" sz="7271" dirty="0">
                <a:solidFill>
                  <a:srgbClr val="6D1D1D"/>
                </a:solidFill>
                <a:latin typeface="Ovo"/>
              </a:rPr>
              <a:t>Indonesia </a:t>
            </a:r>
            <a:r>
              <a:rPr lang="en-US" sz="7271" dirty="0" smtClean="0">
                <a:solidFill>
                  <a:srgbClr val="6D1D1D"/>
                </a:solidFill>
                <a:latin typeface="Ovo"/>
              </a:rPr>
              <a:t>as an</a:t>
            </a:r>
          </a:p>
          <a:p>
            <a:pPr algn="ctr">
              <a:lnSpc>
                <a:spcPts val="7271"/>
              </a:lnSpc>
            </a:pPr>
            <a:r>
              <a:rPr lang="en-US" sz="7271" dirty="0" smtClean="0">
                <a:solidFill>
                  <a:srgbClr val="6D1D1D"/>
                </a:solidFill>
                <a:latin typeface="Ovo"/>
              </a:rPr>
              <a:t>Archipelagic</a:t>
            </a:r>
          </a:p>
          <a:p>
            <a:pPr algn="ctr">
              <a:lnSpc>
                <a:spcPts val="7271"/>
              </a:lnSpc>
            </a:pPr>
            <a:r>
              <a:rPr lang="en-US" sz="7271" dirty="0" smtClean="0">
                <a:solidFill>
                  <a:srgbClr val="6D1D1D"/>
                </a:solidFill>
                <a:latin typeface="Ovo"/>
              </a:rPr>
              <a:t>Country</a:t>
            </a:r>
            <a:endParaRPr lang="en-US" sz="7271" dirty="0">
              <a:solidFill>
                <a:srgbClr val="6D1D1D"/>
              </a:solidFill>
              <a:latin typeface="Ovo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571871">
            <a:off x="16327010" y="7239399"/>
            <a:ext cx="2027692" cy="68181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230541">
            <a:off x="9136169" y="3628496"/>
            <a:ext cx="2027692" cy="681812"/>
          </a:xfrm>
          <a:prstGeom prst="rect">
            <a:avLst/>
          </a:prstGeom>
        </p:spPr>
      </p:pic>
      <p:grpSp>
        <p:nvGrpSpPr>
          <p:cNvPr id="31" name="Group 9"/>
          <p:cNvGrpSpPr>
            <a:grpSpLocks noChangeAspect="1"/>
          </p:cNvGrpSpPr>
          <p:nvPr/>
        </p:nvGrpSpPr>
        <p:grpSpPr>
          <a:xfrm rot="21232879">
            <a:off x="1006280" y="1434739"/>
            <a:ext cx="7901879" cy="7090327"/>
            <a:chOff x="0" y="0"/>
            <a:chExt cx="12823190" cy="11506200"/>
          </a:xfrm>
        </p:grpSpPr>
        <p:sp>
          <p:nvSpPr>
            <p:cNvPr id="32" name="Freeform 10"/>
            <p:cNvSpPr/>
            <p:nvPr/>
          </p:nvSpPr>
          <p:spPr>
            <a:xfrm>
              <a:off x="364490" y="283210"/>
              <a:ext cx="12143740" cy="9904730"/>
            </a:xfrm>
            <a:custGeom>
              <a:avLst/>
              <a:gdLst/>
              <a:ahLst/>
              <a:cxnLst/>
              <a:rect l="l" t="t" r="r" b="b"/>
              <a:pathLst>
                <a:path w="12143740" h="9904730">
                  <a:moveTo>
                    <a:pt x="12143740" y="9904730"/>
                  </a:moveTo>
                  <a:lnTo>
                    <a:pt x="0" y="9904730"/>
                  </a:lnTo>
                  <a:lnTo>
                    <a:pt x="0" y="0"/>
                  </a:lnTo>
                  <a:lnTo>
                    <a:pt x="12143740" y="0"/>
                  </a:lnTo>
                  <a:lnTo>
                    <a:pt x="12143740" y="9904730"/>
                  </a:lnTo>
                  <a:close/>
                </a:path>
              </a:pathLst>
            </a:custGeom>
            <a:blipFill>
              <a:blip r:embed="rId17"/>
              <a:stretch>
                <a:fillRect l="-11210" r="-11210"/>
              </a:stretch>
            </a:blipFill>
          </p:spPr>
        </p:sp>
        <p:sp>
          <p:nvSpPr>
            <p:cNvPr id="33" name="Freeform 11"/>
            <p:cNvSpPr/>
            <p:nvPr/>
          </p:nvSpPr>
          <p:spPr>
            <a:xfrm>
              <a:off x="0" y="0"/>
              <a:ext cx="12823190" cy="11506200"/>
            </a:xfrm>
            <a:custGeom>
              <a:avLst/>
              <a:gdLst/>
              <a:ahLst/>
              <a:cxnLst/>
              <a:rect l="l" t="t" r="r" b="b"/>
              <a:pathLst>
                <a:path w="12823190" h="11506200">
                  <a:moveTo>
                    <a:pt x="12823190" y="11506200"/>
                  </a:moveTo>
                  <a:lnTo>
                    <a:pt x="0" y="11506200"/>
                  </a:lnTo>
                  <a:lnTo>
                    <a:pt x="0" y="0"/>
                  </a:lnTo>
                  <a:lnTo>
                    <a:pt x="12823190" y="0"/>
                  </a:lnTo>
                  <a:lnTo>
                    <a:pt x="12823190" y="11506200"/>
                  </a:lnTo>
                  <a:close/>
                </a:path>
              </a:pathLst>
            </a:custGeom>
            <a:blipFill>
              <a:blip r:embed="rId18"/>
              <a:stretch>
                <a:fillRect t="-11" b="-11"/>
              </a:stretch>
            </a:blip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 l="864" r="864"/>
          <a:stretch>
            <a:fillRect/>
          </a:stretch>
        </p:blipFill>
        <p:spPr>
          <a:xfrm rot="-1039191">
            <a:off x="79139" y="6847554"/>
            <a:ext cx="2345949" cy="3344618"/>
          </a:xfrm>
          <a:prstGeom prst="rect">
            <a:avLst/>
          </a:prstGeom>
        </p:spPr>
      </p:pic>
      <p:pic>
        <p:nvPicPr>
          <p:cNvPr id="3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639561">
            <a:off x="11198542" y="2515349"/>
            <a:ext cx="6797485" cy="2421604"/>
          </a:xfrm>
          <a:prstGeom prst="rect">
            <a:avLst/>
          </a:prstGeom>
        </p:spPr>
      </p:pic>
      <p:sp>
        <p:nvSpPr>
          <p:cNvPr id="36" name="TextBox 25"/>
          <p:cNvSpPr txBox="1"/>
          <p:nvPr/>
        </p:nvSpPr>
        <p:spPr>
          <a:xfrm>
            <a:off x="11977574" y="3153090"/>
            <a:ext cx="8080129" cy="96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1"/>
              </a:lnSpc>
            </a:pPr>
            <a:r>
              <a:rPr lang="en-US" sz="7271" b="1" dirty="0" smtClean="0">
                <a:solidFill>
                  <a:srgbClr val="6D1D1D"/>
                </a:solidFill>
                <a:latin typeface="Ovo"/>
              </a:rPr>
              <a:t>UNIT 1</a:t>
            </a:r>
            <a:endParaRPr lang="en-US" sz="7271" b="1" dirty="0">
              <a:solidFill>
                <a:srgbClr val="6D1D1D"/>
              </a:solidFill>
              <a:latin typeface="Ovo"/>
            </a:endParaRPr>
          </a:p>
        </p:txBody>
      </p:sp>
      <p:pic>
        <p:nvPicPr>
          <p:cNvPr id="8" name="y2mate.com - NO COPYRIGHT Corporate Motivational EDM Music for Video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211578" y="95091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9"/>
    </mc:Choice>
    <mc:Fallback>
      <p:transition spd="slow" advTm="1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/>
      <p:bldP spid="36" grpId="0"/>
    </p:bldLst>
  </p:timing>
  <p:extLst>
    <p:ext uri="{E180D4A7-C9FB-4DFB-919C-405C955672EB}">
      <p14:showEvtLst xmlns:p14="http://schemas.microsoft.com/office/powerpoint/2010/main">
        <p14:playEvt time="50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5400000">
            <a:off x="1467953" y="-452019"/>
            <a:ext cx="6176366" cy="8292877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BF7744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4"/>
              <a:stretch>
                <a:fillRect t="-275" r="-18931" b="-500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0461">
            <a:off x="3238616" y="8543496"/>
            <a:ext cx="6269325" cy="1375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6944" t="7052" b="41346"/>
          <a:stretch>
            <a:fillRect/>
          </a:stretch>
        </p:blipFill>
        <p:spPr>
          <a:xfrm rot="10800000">
            <a:off x="273317" y="1447987"/>
            <a:ext cx="6769370" cy="7519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50954" y="1662418"/>
            <a:ext cx="6057668" cy="259059"/>
            <a:chOff x="0" y="0"/>
            <a:chExt cx="13363584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13363584" cy="69850"/>
            </a:xfrm>
            <a:custGeom>
              <a:avLst/>
              <a:gdLst/>
              <a:ahLst/>
              <a:cxnLst/>
              <a:rect l="l" t="t" r="r" b="b"/>
              <a:pathLst>
                <a:path w="13363584" h="69850">
                  <a:moveTo>
                    <a:pt x="13072754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63584" y="69850"/>
                  </a:lnTo>
                  <a:lnTo>
                    <a:pt x="13363584" y="0"/>
                  </a:lnTo>
                  <a:close/>
                </a:path>
              </a:pathLst>
            </a:custGeom>
            <a:solidFill>
              <a:srgbClr val="6D1D1D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14116" y="1964600"/>
            <a:ext cx="5780360" cy="689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spc="45" dirty="0" err="1">
                <a:solidFill>
                  <a:srgbClr val="000000"/>
                </a:solidFill>
                <a:latin typeface="Now"/>
              </a:rPr>
              <a:t>Blusse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 (2013) in his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study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also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shows the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maritime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power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of the archipelago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in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Southeast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Asia before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arrival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of Europeans.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During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that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time, major and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minor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ports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thrived and the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region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was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3200" spc="45" dirty="0" err="1">
                <a:solidFill>
                  <a:srgbClr val="000000"/>
                </a:solidFill>
                <a:latin typeface="Now"/>
              </a:rPr>
              <a:t>centre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 of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a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complex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network of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trading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routes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, bringing goods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from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interior rivers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and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connecting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these with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sea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ports that linked </a:t>
            </a: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across</a:t>
            </a:r>
          </a:p>
          <a:p>
            <a:pPr algn="just">
              <a:spcBef>
                <a:spcPct val="0"/>
              </a:spcBef>
            </a:pPr>
            <a:r>
              <a:rPr lang="en-US" sz="3200" spc="45" dirty="0" smtClean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3200" spc="45" dirty="0">
                <a:solidFill>
                  <a:srgbClr val="000000"/>
                </a:solidFill>
                <a:latin typeface="Now"/>
              </a:rPr>
              <a:t>region and beyond.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79054">
            <a:off x="6421923" y="5532764"/>
            <a:ext cx="2392497" cy="446153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155719">
            <a:off x="2084862" y="9688198"/>
            <a:ext cx="5607091" cy="239790"/>
            <a:chOff x="0" y="0"/>
            <a:chExt cx="13363584" cy="571500"/>
          </a:xfrm>
        </p:grpSpPr>
        <p:sp>
          <p:nvSpPr>
            <p:cNvPr id="14" name="Freeform 14"/>
            <p:cNvSpPr/>
            <p:nvPr/>
          </p:nvSpPr>
          <p:spPr>
            <a:xfrm>
              <a:off x="0" y="255270"/>
              <a:ext cx="13363584" cy="69850"/>
            </a:xfrm>
            <a:custGeom>
              <a:avLst/>
              <a:gdLst/>
              <a:ahLst/>
              <a:cxnLst/>
              <a:rect l="l" t="t" r="r" b="b"/>
              <a:pathLst>
                <a:path w="13363584" h="69850">
                  <a:moveTo>
                    <a:pt x="13072754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363584" y="69850"/>
                  </a:lnTo>
                  <a:lnTo>
                    <a:pt x="13363584" y="0"/>
                  </a:lnTo>
                  <a:close/>
                </a:path>
              </a:pathLst>
            </a:custGeom>
            <a:solidFill>
              <a:srgbClr val="6D1D1D"/>
            </a:solidFill>
          </p:spPr>
        </p:sp>
      </p:grpSp>
      <p:sp>
        <p:nvSpPr>
          <p:cNvPr id="15" name="TextBox 15"/>
          <p:cNvSpPr txBox="1"/>
          <p:nvPr/>
        </p:nvSpPr>
        <p:spPr>
          <a:xfrm rot="155719">
            <a:off x="9870283" y="6788219"/>
            <a:ext cx="5617553" cy="60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17"/>
              </a:lnSpc>
              <a:spcBef>
                <a:spcPct val="0"/>
              </a:spcBef>
            </a:pPr>
            <a:endParaRPr lang="en-US" sz="1726" spc="34" dirty="0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2417"/>
              </a:lnSpc>
              <a:spcBef>
                <a:spcPct val="0"/>
              </a:spcBef>
            </a:pPr>
            <a:endParaRPr lang="en-US" sz="1726" spc="34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50416">
            <a:off x="5706680" y="1221720"/>
            <a:ext cx="2349351" cy="74175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72116" y="7817347"/>
            <a:ext cx="2009541" cy="9038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6909" y="1583265"/>
            <a:ext cx="444562" cy="453057"/>
          </a:xfrm>
          <a:prstGeom prst="rect">
            <a:avLst/>
          </a:prstGeom>
        </p:spPr>
      </p:pic>
      <p:pic>
        <p:nvPicPr>
          <p:cNvPr id="1026" name="Picture 2" descr="MATERI KEDATANGAN BANGSA EROPA KE INDONESIA | Focusky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0"/>
          <a:stretch/>
        </p:blipFill>
        <p:spPr bwMode="auto">
          <a:xfrm>
            <a:off x="7879288" y="663960"/>
            <a:ext cx="7133708" cy="468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31852" t="30322" r="28909" b="13429"/>
          <a:stretch/>
        </p:blipFill>
        <p:spPr>
          <a:xfrm>
            <a:off x="10930238" y="4226093"/>
            <a:ext cx="6752452" cy="5442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950941" y="9668368"/>
            <a:ext cx="1694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Port of </a:t>
            </a:r>
            <a:r>
              <a:rPr lang="en-US" sz="2000" dirty="0" err="1" smtClean="0"/>
              <a:t>Banten</a:t>
            </a:r>
            <a:endParaRPr lang="en-US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96"/>
    </mc:Choice>
    <mc:Fallback>
      <p:transition spd="slow" advTm="2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389914">
            <a:off x="11274574" y="2969460"/>
            <a:ext cx="1923642" cy="1071635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2182138" y="2027063"/>
            <a:ext cx="4843900" cy="7549173"/>
            <a:chOff x="0" y="0"/>
            <a:chExt cx="3365500" cy="5245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47822" b="65647"/>
          <a:stretch>
            <a:fillRect/>
          </a:stretch>
        </p:blipFill>
        <p:spPr>
          <a:xfrm rot="-10800000">
            <a:off x="12377233" y="3059007"/>
            <a:ext cx="5831489" cy="72279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752750" y="3170231"/>
            <a:ext cx="5080459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The importance of sea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for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Indonesia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can be seen in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motto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Jalasveva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Jayamahe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(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Our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Glory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is at the Seas). This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is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Indonesian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Navy’s motto,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which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was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originally created during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err="1" smtClean="0">
                <a:solidFill>
                  <a:srgbClr val="000000"/>
                </a:solidFill>
                <a:latin typeface="Now"/>
              </a:rPr>
              <a:t>Majapahit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era to ignite the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spirit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of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Majapahit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soldiers in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fights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against the enemy on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waters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. It is also manifest in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motto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“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Nenek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moyangku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 err="1" smtClean="0">
                <a:solidFill>
                  <a:srgbClr val="000000"/>
                </a:solidFill>
                <a:latin typeface="Now"/>
              </a:rPr>
              <a:t>seorang</a:t>
            </a:r>
            <a:endParaRPr lang="en-US" sz="2400" spc="34" dirty="0" smtClean="0">
              <a:solidFill>
                <a:srgbClr val="000000"/>
              </a:solidFill>
              <a:latin typeface="Now"/>
            </a:endParaRPr>
          </a:p>
          <a:p>
            <a:pPr algn="just">
              <a:spcBef>
                <a:spcPct val="0"/>
              </a:spcBef>
            </a:pPr>
            <a:r>
              <a:rPr lang="en-US" sz="2400" spc="34" dirty="0" err="1" smtClean="0">
                <a:solidFill>
                  <a:srgbClr val="000000"/>
                </a:solidFill>
                <a:latin typeface="Now"/>
              </a:rPr>
              <a:t>pelaut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” (my ancestors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were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seafarers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). Two great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kingdoms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in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the archipelago,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namely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err="1" smtClean="0">
                <a:solidFill>
                  <a:srgbClr val="000000"/>
                </a:solidFill>
                <a:latin typeface="Now"/>
              </a:rPr>
              <a:t>Majapahit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and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Sriwijaya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are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well-known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as dominant rulers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in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Southeast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Asia during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13th–16</a:t>
            </a:r>
            <a:r>
              <a:rPr lang="en-US" sz="2400" spc="34" baseline="30000" dirty="0" smtClean="0">
                <a:solidFill>
                  <a:srgbClr val="000000"/>
                </a:solidFill>
                <a:latin typeface="Now"/>
              </a:rPr>
              <a:t>th</a:t>
            </a:r>
            <a:endParaRPr lang="en-US" sz="2400" spc="34" dirty="0" smtClean="0">
              <a:solidFill>
                <a:srgbClr val="000000"/>
              </a:solidFill>
              <a:latin typeface="Now"/>
            </a:endParaRP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century 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and 7th to 13th </a:t>
            </a: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century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smtClean="0">
                <a:solidFill>
                  <a:srgbClr val="000000"/>
                </a:solidFill>
                <a:latin typeface="Now"/>
              </a:rPr>
              <a:t>respectively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77150" y="339212"/>
            <a:ext cx="2576299" cy="48042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b="32395"/>
          <a:stretch>
            <a:fillRect/>
          </a:stretch>
        </p:blipFill>
        <p:spPr>
          <a:xfrm rot="-367319">
            <a:off x="10687957" y="2558726"/>
            <a:ext cx="1091003" cy="64356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760773">
            <a:off x="10746108" y="7367628"/>
            <a:ext cx="1072734" cy="59075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593" r="18023" b="77395"/>
          <a:stretch>
            <a:fillRect/>
          </a:stretch>
        </p:blipFill>
        <p:spPr>
          <a:xfrm>
            <a:off x="12092298" y="217466"/>
            <a:ext cx="6043353" cy="264192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2421030" y="475121"/>
            <a:ext cx="5708139" cy="212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89"/>
              </a:lnSpc>
              <a:spcBef>
                <a:spcPct val="0"/>
              </a:spcBef>
            </a:pPr>
            <a:r>
              <a:rPr lang="en-US" sz="4800" dirty="0">
                <a:solidFill>
                  <a:srgbClr val="6D1D1D"/>
                </a:solidFill>
                <a:latin typeface="Ovo"/>
              </a:rPr>
              <a:t>T</a:t>
            </a:r>
            <a:r>
              <a:rPr lang="en-US" sz="4800" dirty="0" smtClean="0">
                <a:solidFill>
                  <a:srgbClr val="6D1D1D"/>
                </a:solidFill>
                <a:latin typeface="Ovo"/>
              </a:rPr>
              <a:t>he </a:t>
            </a:r>
            <a:r>
              <a:rPr lang="en-US" sz="4800" dirty="0">
                <a:solidFill>
                  <a:srgbClr val="6D1D1D"/>
                </a:solidFill>
                <a:latin typeface="Ovo"/>
              </a:rPr>
              <a:t>G</a:t>
            </a:r>
            <a:r>
              <a:rPr lang="en-US" sz="4800" dirty="0" smtClean="0">
                <a:solidFill>
                  <a:srgbClr val="6D1D1D"/>
                </a:solidFill>
                <a:latin typeface="Ovo"/>
              </a:rPr>
              <a:t>lory </a:t>
            </a:r>
            <a:r>
              <a:rPr lang="en-US" sz="4800" dirty="0">
                <a:solidFill>
                  <a:srgbClr val="6D1D1D"/>
                </a:solidFill>
                <a:latin typeface="Ovo"/>
              </a:rPr>
              <a:t>of </a:t>
            </a:r>
            <a:r>
              <a:rPr lang="en-US" sz="4800" dirty="0" err="1">
                <a:solidFill>
                  <a:srgbClr val="6D1D1D"/>
                </a:solidFill>
                <a:latin typeface="Ovo"/>
              </a:rPr>
              <a:t>Majapahit</a:t>
            </a:r>
            <a:r>
              <a:rPr lang="en-US" sz="4800" dirty="0">
                <a:solidFill>
                  <a:srgbClr val="6D1D1D"/>
                </a:solidFill>
                <a:latin typeface="Ovo"/>
              </a:rPr>
              <a:t> and </a:t>
            </a:r>
            <a:r>
              <a:rPr lang="en-US" sz="4800" dirty="0" err="1">
                <a:solidFill>
                  <a:srgbClr val="6D1D1D"/>
                </a:solidFill>
                <a:latin typeface="Ovo"/>
              </a:rPr>
              <a:t>Sriwijaya</a:t>
            </a:r>
            <a:endParaRPr lang="en-US" sz="4800" dirty="0">
              <a:solidFill>
                <a:srgbClr val="6D1D1D"/>
              </a:solidFill>
              <a:latin typeface="Ovo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590196">
            <a:off x="10614454" y="223439"/>
            <a:ext cx="2027692" cy="6818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 l="864" r="864"/>
          <a:stretch>
            <a:fillRect/>
          </a:stretch>
        </p:blipFill>
        <p:spPr>
          <a:xfrm rot="-576994">
            <a:off x="16418758" y="-327749"/>
            <a:ext cx="2605731" cy="3714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4" y="2374832"/>
            <a:ext cx="11869376" cy="71882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327913" y="2438306"/>
            <a:ext cx="612036" cy="623731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24515" y="2477980"/>
            <a:ext cx="612036" cy="623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-10075695">
            <a:off x="15352535" y="2426519"/>
            <a:ext cx="2812597" cy="1264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59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8"/>
    </mc:Choice>
    <mc:Fallback>
      <p:transition spd="slow" advTm="2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389914">
            <a:off x="4200606" y="110656"/>
            <a:ext cx="1923642" cy="1071635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2182138" y="2027063"/>
            <a:ext cx="4843900" cy="7549173"/>
            <a:chOff x="0" y="0"/>
            <a:chExt cx="3365500" cy="5245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47822" b="65647"/>
          <a:stretch>
            <a:fillRect/>
          </a:stretch>
        </p:blipFill>
        <p:spPr>
          <a:xfrm rot="-10800000">
            <a:off x="12377233" y="3059007"/>
            <a:ext cx="5831489" cy="72279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752750" y="3170231"/>
            <a:ext cx="5080459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The importance of sea for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Indonesia can be seen in 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motto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Jalasveva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Jayamahe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(Our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Glory is at the Seas). This is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Indonesian Navy’s motto, which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was originally created during 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Majapahit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era to ignite the spirit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of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Majapahit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soldiers in 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fights against the enemy on 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waters. It is also manifest in the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motto “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Nenek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moyangku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seorang</a:t>
            </a:r>
            <a:endParaRPr lang="en-US" sz="2400" spc="34" dirty="0">
              <a:solidFill>
                <a:srgbClr val="000000"/>
              </a:solidFill>
              <a:latin typeface="Now"/>
            </a:endParaRPr>
          </a:p>
          <a:p>
            <a:pPr algn="just">
              <a:spcBef>
                <a:spcPct val="0"/>
              </a:spcBef>
            </a:pP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pelaut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” (my ancestors were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seafarers). Two great kingdoms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in the archipelago, namely</a:t>
            </a:r>
          </a:p>
          <a:p>
            <a:pPr algn="just">
              <a:spcBef>
                <a:spcPct val="0"/>
              </a:spcBef>
            </a:pP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Majapahit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 and </a:t>
            </a:r>
            <a:r>
              <a:rPr lang="en-US" sz="2400" spc="34" dirty="0" err="1">
                <a:solidFill>
                  <a:srgbClr val="000000"/>
                </a:solidFill>
                <a:latin typeface="Now"/>
              </a:rPr>
              <a:t>Sriwijaya</a:t>
            </a:r>
            <a:r>
              <a:rPr lang="en-US" sz="2400" spc="34" dirty="0">
                <a:solidFill>
                  <a:srgbClr val="000000"/>
                </a:solidFill>
                <a:latin typeface="Now"/>
              </a:rPr>
              <a:t>, are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well-known as dominant rulers in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Southeast Asia during 13th–16</a:t>
            </a:r>
            <a:r>
              <a:rPr lang="en-US" sz="2400" spc="34" baseline="30000" dirty="0">
                <a:solidFill>
                  <a:srgbClr val="000000"/>
                </a:solidFill>
                <a:latin typeface="Now"/>
              </a:rPr>
              <a:t>th</a:t>
            </a:r>
            <a:endParaRPr lang="en-US" sz="2400" spc="34" dirty="0">
              <a:solidFill>
                <a:srgbClr val="000000"/>
              </a:solidFill>
              <a:latin typeface="Now"/>
            </a:endParaRP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century and 7th to 13th century</a:t>
            </a:r>
          </a:p>
          <a:p>
            <a:pPr algn="just">
              <a:spcBef>
                <a:spcPct val="0"/>
              </a:spcBef>
            </a:pPr>
            <a:r>
              <a:rPr lang="en-US" sz="2400" spc="34" dirty="0">
                <a:solidFill>
                  <a:srgbClr val="000000"/>
                </a:solidFill>
                <a:latin typeface="Now"/>
              </a:rPr>
              <a:t>respectively.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77150" y="339212"/>
            <a:ext cx="2576299" cy="48042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b="32395"/>
          <a:stretch>
            <a:fillRect/>
          </a:stretch>
        </p:blipFill>
        <p:spPr>
          <a:xfrm rot="-367319">
            <a:off x="10687957" y="2558726"/>
            <a:ext cx="1091003" cy="64356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760773">
            <a:off x="10746108" y="7367628"/>
            <a:ext cx="1072734" cy="59075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593" r="18023" b="77395"/>
          <a:stretch>
            <a:fillRect/>
          </a:stretch>
        </p:blipFill>
        <p:spPr>
          <a:xfrm>
            <a:off x="12092298" y="217466"/>
            <a:ext cx="6043353" cy="264192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2421030" y="475121"/>
            <a:ext cx="5708139" cy="212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89"/>
              </a:lnSpc>
              <a:spcBef>
                <a:spcPct val="0"/>
              </a:spcBef>
            </a:pPr>
            <a:r>
              <a:rPr lang="en-US" sz="4800" dirty="0">
                <a:solidFill>
                  <a:srgbClr val="6D1D1D"/>
                </a:solidFill>
                <a:latin typeface="Ovo"/>
              </a:rPr>
              <a:t>T</a:t>
            </a:r>
            <a:r>
              <a:rPr lang="en-US" sz="4800" dirty="0" smtClean="0">
                <a:solidFill>
                  <a:srgbClr val="6D1D1D"/>
                </a:solidFill>
                <a:latin typeface="Ovo"/>
              </a:rPr>
              <a:t>he </a:t>
            </a:r>
            <a:r>
              <a:rPr lang="en-US" sz="4800" dirty="0">
                <a:solidFill>
                  <a:srgbClr val="6D1D1D"/>
                </a:solidFill>
                <a:latin typeface="Ovo"/>
              </a:rPr>
              <a:t>G</a:t>
            </a:r>
            <a:r>
              <a:rPr lang="en-US" sz="4800" dirty="0" smtClean="0">
                <a:solidFill>
                  <a:srgbClr val="6D1D1D"/>
                </a:solidFill>
                <a:latin typeface="Ovo"/>
              </a:rPr>
              <a:t>lory </a:t>
            </a:r>
            <a:r>
              <a:rPr lang="en-US" sz="4800" dirty="0">
                <a:solidFill>
                  <a:srgbClr val="6D1D1D"/>
                </a:solidFill>
                <a:latin typeface="Ovo"/>
              </a:rPr>
              <a:t>of </a:t>
            </a:r>
            <a:r>
              <a:rPr lang="en-US" sz="4800" dirty="0" err="1">
                <a:solidFill>
                  <a:srgbClr val="6D1D1D"/>
                </a:solidFill>
                <a:latin typeface="Ovo"/>
              </a:rPr>
              <a:t>Majapahit</a:t>
            </a:r>
            <a:r>
              <a:rPr lang="en-US" sz="4800" dirty="0">
                <a:solidFill>
                  <a:srgbClr val="6D1D1D"/>
                </a:solidFill>
                <a:latin typeface="Ovo"/>
              </a:rPr>
              <a:t> and </a:t>
            </a:r>
            <a:r>
              <a:rPr lang="en-US" sz="4800" dirty="0" err="1">
                <a:solidFill>
                  <a:srgbClr val="6D1D1D"/>
                </a:solidFill>
                <a:latin typeface="Ovo"/>
              </a:rPr>
              <a:t>Sriwijaya</a:t>
            </a:r>
            <a:endParaRPr lang="en-US" sz="4800" dirty="0">
              <a:solidFill>
                <a:srgbClr val="6D1D1D"/>
              </a:solidFill>
              <a:latin typeface="Ovo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590196">
            <a:off x="10614454" y="223439"/>
            <a:ext cx="2027692" cy="6818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 l="864" r="864"/>
          <a:stretch>
            <a:fillRect/>
          </a:stretch>
        </p:blipFill>
        <p:spPr>
          <a:xfrm rot="-576994">
            <a:off x="16418758" y="-327749"/>
            <a:ext cx="2605731" cy="37149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10075695">
            <a:off x="15352535" y="2426519"/>
            <a:ext cx="2812597" cy="12649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30" y="866649"/>
            <a:ext cx="8789775" cy="8940027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643811" y="1009987"/>
            <a:ext cx="612036" cy="6237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710028" y="1037640"/>
            <a:ext cx="612036" cy="6237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3"/>
    </mc:Choice>
    <mc:Fallback>
      <p:transition spd="slow" advTm="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0853" r="36364" b="6491"/>
          <a:stretch>
            <a:fillRect/>
          </a:stretch>
        </p:blipFill>
        <p:spPr>
          <a:xfrm>
            <a:off x="9976636" y="0"/>
            <a:ext cx="8311364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43825" y="2130091"/>
            <a:ext cx="7479038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Now"/>
              </a:rPr>
              <a:t>Unfortunately,  Indonesians’ way of life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and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national development tend to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be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based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on land cultures, instead of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maritime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or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sea-based cultures. This land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paradigm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to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some extent has been influenced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by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European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colonialism. The application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of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Now"/>
              </a:rPr>
              <a:t>Cultuur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ow"/>
              </a:rPr>
              <a:t>Stelsel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 (Forced Cultivation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System/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Now"/>
              </a:rPr>
              <a:t>tanam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ow"/>
              </a:rPr>
              <a:t>paksa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) in the nineteenth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century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reflects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this land-based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policy.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35640">
            <a:off x="12986294" y="-525430"/>
            <a:ext cx="5584827" cy="2038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9433" t="2385" r="3013" b="41847"/>
          <a:stretch>
            <a:fillRect/>
          </a:stretch>
        </p:blipFill>
        <p:spPr>
          <a:xfrm>
            <a:off x="9414561" y="9563100"/>
            <a:ext cx="8873439" cy="723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864" r="864"/>
          <a:stretch>
            <a:fillRect/>
          </a:stretch>
        </p:blipFill>
        <p:spPr>
          <a:xfrm rot="-837380">
            <a:off x="6261806" y="-37970"/>
            <a:ext cx="2605731" cy="371498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10725915">
            <a:off x="1853747" y="1509920"/>
            <a:ext cx="4774124" cy="7440426"/>
            <a:chOff x="0" y="0"/>
            <a:chExt cx="3365500" cy="5245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9"/>
              <a:stretch>
                <a:fillRect t="-7825" b="-7008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10"/>
              <a:stretch>
                <a:fillRect t="-137943" b="-27056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88884">
            <a:off x="9128613" y="8898417"/>
            <a:ext cx="1281770" cy="714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 b="41519"/>
          <a:stretch>
            <a:fillRect/>
          </a:stretch>
        </p:blipFill>
        <p:spPr>
          <a:xfrm rot="5400000">
            <a:off x="5226057" y="5814236"/>
            <a:ext cx="2344903" cy="31166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1054647">
            <a:off x="3336198" y="1236719"/>
            <a:ext cx="2185120" cy="73474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616069">
            <a:off x="520823" y="6849368"/>
            <a:ext cx="2154138" cy="300228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63389" y="2130091"/>
            <a:ext cx="9248110" cy="5926173"/>
            <a:chOff x="858217" y="1609272"/>
            <a:chExt cx="7474235" cy="4620996"/>
          </a:xfrm>
        </p:grpSpPr>
        <p:sp>
          <p:nvSpPr>
            <p:cNvPr id="18" name="Freeform 18"/>
            <p:cNvSpPr/>
            <p:nvPr/>
          </p:nvSpPr>
          <p:spPr>
            <a:xfrm rot="21234951">
              <a:off x="858217" y="1609272"/>
              <a:ext cx="7474235" cy="462099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18"/>
              <a:stretch>
                <a:fillRect l="-4" r="-4"/>
              </a:stretch>
            </a:blipFill>
          </p:spPr>
        </p:sp>
        <p:pic>
          <p:nvPicPr>
            <p:cNvPr id="2050" name="Picture 2" descr="http://ptpn10.co.id/uploads/awal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90911">
              <a:off x="1169379" y="1837518"/>
              <a:ext cx="6668416" cy="381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 rot="21384370">
              <a:off x="5518437" y="5524592"/>
              <a:ext cx="2201783" cy="287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Source: </a:t>
              </a:r>
              <a:r>
                <a:rPr lang="en-US" dirty="0" err="1" smtClean="0"/>
                <a:t>Dokumentasi</a:t>
              </a:r>
              <a:r>
                <a:rPr lang="en-US" dirty="0" smtClean="0"/>
                <a:t> PTPN</a:t>
              </a:r>
              <a:endParaRPr lang="en-US" dirty="0"/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8"/>
          <a:srcRect l="864" r="864"/>
          <a:stretch>
            <a:fillRect/>
          </a:stretch>
        </p:blipFill>
        <p:spPr>
          <a:xfrm rot="-837380">
            <a:off x="7585472" y="8286550"/>
            <a:ext cx="2605731" cy="3714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92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1"/>
    </mc:Choice>
    <mc:Fallback>
      <p:transition spd="slow" advTm="1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0853" r="36364" b="6491"/>
          <a:stretch>
            <a:fillRect/>
          </a:stretch>
        </p:blipFill>
        <p:spPr>
          <a:xfrm>
            <a:off x="9976636" y="0"/>
            <a:ext cx="8311364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43825" y="2130091"/>
            <a:ext cx="7479038" cy="7109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Under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the application of this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colonial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policy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, the natives were forced to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plant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specific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crops that were exported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and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gave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financial benefits to the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colonial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government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. This land-based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economic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activities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forced the natives to shift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their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maritime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cultures to agricultural ones.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Thus,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maritime spirit (</a:t>
            </a:r>
            <a:r>
              <a:rPr lang="en-US" sz="2800" dirty="0" err="1">
                <a:solidFill>
                  <a:srgbClr val="000000"/>
                </a:solidFill>
                <a:latin typeface="Now"/>
              </a:rPr>
              <a:t>jiwa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Now"/>
              </a:rPr>
              <a:t>bahari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) which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had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become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the pride of the Indonesians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for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hundreds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of years was eliminated. </a:t>
            </a:r>
          </a:p>
          <a:p>
            <a:pPr algn="ctr">
              <a:lnSpc>
                <a:spcPct val="150000"/>
              </a:lnSpc>
            </a:pPr>
            <a:endParaRPr lang="en-US" sz="2800" dirty="0" smtClean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35640">
            <a:off x="12986294" y="-525430"/>
            <a:ext cx="5584827" cy="2038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9433" t="2385" r="3013" b="41847"/>
          <a:stretch>
            <a:fillRect/>
          </a:stretch>
        </p:blipFill>
        <p:spPr>
          <a:xfrm>
            <a:off x="9414561" y="9563100"/>
            <a:ext cx="8873439" cy="723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864" r="864"/>
          <a:stretch>
            <a:fillRect/>
          </a:stretch>
        </p:blipFill>
        <p:spPr>
          <a:xfrm rot="-837380">
            <a:off x="6261806" y="-37970"/>
            <a:ext cx="2605731" cy="371498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10725915">
            <a:off x="1853747" y="1509920"/>
            <a:ext cx="4774124" cy="7440426"/>
            <a:chOff x="0" y="0"/>
            <a:chExt cx="3365500" cy="5245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9"/>
              <a:stretch>
                <a:fillRect t="-7825" b="-7008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10"/>
              <a:stretch>
                <a:fillRect t="-137943" b="-27056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988884">
            <a:off x="9128613" y="8898417"/>
            <a:ext cx="1281770" cy="7140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 b="41519"/>
          <a:stretch>
            <a:fillRect/>
          </a:stretch>
        </p:blipFill>
        <p:spPr>
          <a:xfrm rot="5400000">
            <a:off x="4383186" y="1744224"/>
            <a:ext cx="2344903" cy="31166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172959">
            <a:off x="4057267" y="3249429"/>
            <a:ext cx="2185120" cy="73474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616069">
            <a:off x="520823" y="6849368"/>
            <a:ext cx="2154138" cy="3002282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8"/>
          <a:srcRect l="864" r="864"/>
          <a:stretch>
            <a:fillRect/>
          </a:stretch>
        </p:blipFill>
        <p:spPr>
          <a:xfrm rot="-837380">
            <a:off x="7585472" y="8286550"/>
            <a:ext cx="2605731" cy="371498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2258534"/>
            <a:ext cx="8899122" cy="5926173"/>
            <a:chOff x="685800" y="2258534"/>
            <a:chExt cx="8899122" cy="5926173"/>
          </a:xfrm>
        </p:grpSpPr>
        <p:grpSp>
          <p:nvGrpSpPr>
            <p:cNvPr id="23" name="Group 22"/>
            <p:cNvGrpSpPr/>
            <p:nvPr/>
          </p:nvGrpSpPr>
          <p:grpSpPr>
            <a:xfrm>
              <a:off x="685800" y="2258534"/>
              <a:ext cx="8899122" cy="5926173"/>
              <a:chOff x="858217" y="1609272"/>
              <a:chExt cx="7474235" cy="4620996"/>
            </a:xfrm>
          </p:grpSpPr>
          <p:sp>
            <p:nvSpPr>
              <p:cNvPr id="18" name="Freeform 18"/>
              <p:cNvSpPr/>
              <p:nvPr/>
            </p:nvSpPr>
            <p:spPr>
              <a:xfrm rot="21234951">
                <a:off x="858217" y="1609272"/>
                <a:ext cx="7474235" cy="4620996"/>
              </a:xfrm>
              <a:custGeom>
                <a:avLst/>
                <a:gdLst/>
                <a:ahLst/>
                <a:cxnLst/>
                <a:rect l="l" t="t" r="r" b="b"/>
                <a:pathLst>
                  <a:path w="3267456" h="4618736">
                    <a:moveTo>
                      <a:pt x="3267456" y="4618736"/>
                    </a:moveTo>
                    <a:lnTo>
                      <a:pt x="0" y="4618736"/>
                    </a:lnTo>
                    <a:lnTo>
                      <a:pt x="0" y="0"/>
                    </a:lnTo>
                    <a:lnTo>
                      <a:pt x="3267456" y="0"/>
                    </a:lnTo>
                    <a:lnTo>
                      <a:pt x="3267456" y="4618736"/>
                    </a:lnTo>
                    <a:close/>
                  </a:path>
                </a:pathLst>
              </a:custGeom>
              <a:blipFill>
                <a:blip r:embed="rId18"/>
                <a:stretch>
                  <a:fillRect l="-4" r="-4"/>
                </a:stretch>
              </a:blipFill>
            </p:spPr>
          </p:sp>
          <p:sp>
            <p:nvSpPr>
              <p:cNvPr id="22" name="TextBox 21"/>
              <p:cNvSpPr txBox="1"/>
              <p:nvPr/>
            </p:nvSpPr>
            <p:spPr>
              <a:xfrm rot="21226169">
                <a:off x="6191153" y="5639103"/>
                <a:ext cx="1959932" cy="287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Source: </a:t>
                </a:r>
                <a:r>
                  <a:rPr lang="en-US" dirty="0" err="1" smtClean="0"/>
                  <a:t>TropenMuseum</a:t>
                </a:r>
                <a:endParaRPr lang="en-US" dirty="0"/>
              </a:p>
            </p:txBody>
          </p:sp>
        </p:grpSp>
        <p:pic>
          <p:nvPicPr>
            <p:cNvPr id="3074" name="Picture 2" descr="Rakyat di Jawa menyortir daun tembakau pada masa kolonial Hindia Belanda.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59795">
              <a:off x="1226739" y="2470240"/>
              <a:ext cx="7713248" cy="5142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3965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4"/>
    </mc:Choice>
    <mc:Fallback>
      <p:transition spd="slow" advTm="1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8997" r="79083" b="64486"/>
          <a:stretch>
            <a:fillRect/>
          </a:stretch>
        </p:blipFill>
        <p:spPr>
          <a:xfrm rot="-10800000">
            <a:off x="2146982" y="2384431"/>
            <a:ext cx="10350789" cy="71003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6208">
            <a:off x="1751131" y="2044032"/>
            <a:ext cx="2027692" cy="68181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5400000">
            <a:off x="-11271922" y="-2872596"/>
            <a:ext cx="10287000" cy="16032192"/>
            <a:chOff x="0" y="0"/>
            <a:chExt cx="3365500" cy="5245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BF7744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8"/>
              <a:stretch>
                <a:fillRect t="-7825" b="-7008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9"/>
              <a:stretch>
                <a:fillRect t="-137943" b="-2705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67992" y="2524407"/>
            <a:ext cx="444562" cy="45305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142648" y="2655686"/>
            <a:ext cx="3790763" cy="5353745"/>
            <a:chOff x="0" y="0"/>
            <a:chExt cx="3267456" cy="46146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11"/>
              <a:stretch>
                <a:fillRect l="-4" r="-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6770" y="48203"/>
              <a:ext cx="3142190" cy="3592604"/>
            </a:xfrm>
            <a:custGeom>
              <a:avLst/>
              <a:gdLst/>
              <a:ahLst/>
              <a:cxnLst/>
              <a:rect l="l" t="t" r="r" b="b"/>
              <a:pathLst>
                <a:path w="3142190" h="3592604">
                  <a:moveTo>
                    <a:pt x="3142190" y="35325"/>
                  </a:moveTo>
                  <a:lnTo>
                    <a:pt x="3106219" y="3592604"/>
                  </a:lnTo>
                  <a:lnTo>
                    <a:pt x="0" y="3558211"/>
                  </a:lnTo>
                  <a:lnTo>
                    <a:pt x="28183" y="0"/>
                  </a:lnTo>
                  <a:lnTo>
                    <a:pt x="3142190" y="35325"/>
                  </a:lnTo>
                  <a:close/>
                </a:path>
              </a:pathLst>
            </a:custGeom>
            <a:blipFill>
              <a:blip r:embed="rId12"/>
              <a:stretch>
                <a:fillRect l="-6913" r="-691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764978" y="3003875"/>
            <a:ext cx="9114796" cy="7168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Under </a:t>
            </a:r>
            <a:r>
              <a:rPr lang="en-US" sz="2499" dirty="0" err="1">
                <a:solidFill>
                  <a:srgbClr val="000000"/>
                </a:solidFill>
                <a:latin typeface="Now"/>
              </a:rPr>
              <a:t>Jokowi’s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 presidency, there have been attempts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to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revitalize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Indonesia’s past maritime glory. It is visible in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president’s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first-term rule. This vision was called the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World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Maritime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Axis (</a:t>
            </a:r>
            <a:r>
              <a:rPr lang="en-US" sz="2499" dirty="0" err="1">
                <a:solidFill>
                  <a:srgbClr val="000000"/>
                </a:solidFill>
                <a:latin typeface="Now"/>
              </a:rPr>
              <a:t>Poros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Now"/>
              </a:rPr>
              <a:t>Maritim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Now"/>
              </a:rPr>
              <a:t>Dunia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). This was stated in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President’s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Regulation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number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16 2017. 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endParaRPr lang="en-US" sz="2499" dirty="0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Indonesian Maritime Regulation states that PMD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aims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to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make Indonesia as an advanced, independent,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and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strong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country. By declaring as a maritime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state, Indonesia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has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to be able to make the best use of its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maritime</a:t>
            </a:r>
          </a:p>
          <a:p>
            <a:pPr algn="ctr">
              <a:lnSpc>
                <a:spcPts val="425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potentials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in the fields of economy, security, and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defense. </a:t>
            </a:r>
            <a:endParaRPr lang="en-US" sz="2499" dirty="0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4250"/>
              </a:lnSpc>
              <a:spcBef>
                <a:spcPct val="0"/>
              </a:spcBef>
            </a:pPr>
            <a:endParaRPr lang="en-US" sz="2499" dirty="0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ts val="4250"/>
              </a:lnSpc>
              <a:spcBef>
                <a:spcPct val="0"/>
              </a:spcBef>
            </a:pPr>
            <a:endParaRPr lang="en-US" sz="2499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15748" y="2384431"/>
            <a:ext cx="444562" cy="453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616069">
            <a:off x="16525906" y="-349863"/>
            <a:ext cx="2154138" cy="3002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7"/>
    </mc:Choice>
    <mc:Fallback>
      <p:transition spd="slow" advTm="1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120" y="1196967"/>
            <a:ext cx="9109914" cy="78930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57108" r="7287" b="81134"/>
          <a:stretch>
            <a:fillRect/>
          </a:stretch>
        </p:blipFill>
        <p:spPr>
          <a:xfrm rot="10781149">
            <a:off x="1494745" y="1590223"/>
            <a:ext cx="7050664" cy="32454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18850">
            <a:off x="1737100" y="2105164"/>
            <a:ext cx="6565920" cy="2158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2"/>
              </a:lnSpc>
              <a:spcBef>
                <a:spcPct val="0"/>
              </a:spcBef>
            </a:pPr>
            <a:r>
              <a:rPr lang="en-US" sz="2437" spc="48">
                <a:solidFill>
                  <a:srgbClr val="000000"/>
                </a:solidFill>
                <a:latin typeface="Now"/>
              </a:rPr>
              <a:t>Blusse, Leonard.2013. “Port Cities of Southeast Asia: 1400-1800”, in : Peter Clark (ed.). The Oxford Handbook of Cities in World History, pp. 346-363. Oxford: Oxford University Press.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5400000">
            <a:off x="13248999" y="3148182"/>
            <a:ext cx="3287267" cy="5123174"/>
            <a:chOff x="0" y="0"/>
            <a:chExt cx="3365500" cy="5245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93" r="23913" b="70296"/>
          <a:stretch>
            <a:fillRect/>
          </a:stretch>
        </p:blipFill>
        <p:spPr>
          <a:xfrm>
            <a:off x="9977618" y="3425346"/>
            <a:ext cx="6749767" cy="3471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11097">
            <a:off x="12357705" y="3026069"/>
            <a:ext cx="2027692" cy="68181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483803" y="4715284"/>
            <a:ext cx="7775497" cy="130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10"/>
              </a:lnSpc>
            </a:pPr>
            <a:r>
              <a:rPr lang="en-US" sz="9009" dirty="0" smtClean="0">
                <a:solidFill>
                  <a:srgbClr val="6D1D1D"/>
                </a:solidFill>
                <a:latin typeface="Ovo"/>
              </a:rPr>
              <a:t>References</a:t>
            </a:r>
            <a:endParaRPr lang="en-US" sz="9009" dirty="0">
              <a:solidFill>
                <a:srgbClr val="6D1D1D"/>
              </a:solidFill>
              <a:latin typeface="Ovo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57108" r="7287" b="81134"/>
          <a:stretch>
            <a:fillRect/>
          </a:stretch>
        </p:blipFill>
        <p:spPr>
          <a:xfrm rot="10781149">
            <a:off x="1494745" y="5451310"/>
            <a:ext cx="7050664" cy="324546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18850">
            <a:off x="1738580" y="6102617"/>
            <a:ext cx="6565135" cy="1895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  <a:spcBef>
                <a:spcPct val="0"/>
              </a:spcBef>
            </a:pPr>
            <a:r>
              <a:rPr lang="en-US" sz="2698" spc="53">
                <a:solidFill>
                  <a:srgbClr val="000000"/>
                </a:solidFill>
                <a:latin typeface="Now"/>
              </a:rPr>
              <a:t>Kato, T. Matriliny and Migration: Evolving Minangkabau Traditions in Indonesia, Ithaca: Cornell University Press 1982.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0"/>
    </mc:Choice>
    <mc:Fallback>
      <p:transition spd="slow" advTm="1997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484"/>
          <a:stretch>
            <a:fillRect/>
          </a:stretch>
        </p:blipFill>
        <p:spPr>
          <a:xfrm>
            <a:off x="10929745" y="926435"/>
            <a:ext cx="6926917" cy="87395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47563" y="1463615"/>
            <a:ext cx="4560518" cy="6123313"/>
            <a:chOff x="0" y="0"/>
            <a:chExt cx="4076700" cy="5473700"/>
          </a:xfrm>
        </p:grpSpPr>
        <p:sp>
          <p:nvSpPr>
            <p:cNvPr id="5" name="Freeform 5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BF774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5"/>
              <a:stretch>
                <a:fillRect t="-275" r="-18931" b="-5006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53048" y="1489309"/>
            <a:ext cx="1293776" cy="7668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81307">
            <a:off x="1956693" y="2414021"/>
            <a:ext cx="7481301" cy="11369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60495">
            <a:off x="16561698" y="8073094"/>
            <a:ext cx="1694757" cy="21184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56291">
            <a:off x="16866849" y="9422625"/>
            <a:ext cx="792880" cy="4443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56693" y="1673403"/>
            <a:ext cx="391192" cy="3986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494147">
            <a:off x="11152990" y="402522"/>
            <a:ext cx="2207207" cy="74217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507668" y="2450473"/>
            <a:ext cx="5893586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Now"/>
              </a:rPr>
              <a:t>As the largest archipelagic country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in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world, Indonesia consists of a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big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number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of islands. The data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released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by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the Indonesian Ministry of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Maritime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and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Fishery, which was based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from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the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latest report in 2020, 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mentions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that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there are 16.771 islands in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area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. Out of these number, 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five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islands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are considered to be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the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biggest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and major ones. These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are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Java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, Sumatra, Kalimantan, </a:t>
            </a:r>
            <a:r>
              <a:rPr lang="en-US" sz="2499" dirty="0" smtClean="0">
                <a:solidFill>
                  <a:srgbClr val="000000"/>
                </a:solidFill>
                <a:latin typeface="Now"/>
              </a:rPr>
              <a:t>Sulawesi,</a:t>
            </a:r>
          </a:p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sz="2499" dirty="0" smtClean="0">
                <a:solidFill>
                  <a:srgbClr val="000000"/>
                </a:solidFill>
                <a:latin typeface="Now"/>
              </a:rPr>
              <a:t>and </a:t>
            </a:r>
            <a:r>
              <a:rPr lang="en-US" sz="2499" dirty="0">
                <a:solidFill>
                  <a:srgbClr val="000000"/>
                </a:solidFill>
                <a:latin typeface="Now"/>
              </a:rPr>
              <a:t>Papua.</a:t>
            </a:r>
          </a:p>
        </p:txBody>
      </p:sp>
      <p:sp>
        <p:nvSpPr>
          <p:cNvPr id="18" name="Freeform 9"/>
          <p:cNvSpPr/>
          <p:nvPr/>
        </p:nvSpPr>
        <p:spPr>
          <a:xfrm>
            <a:off x="236126" y="953074"/>
            <a:ext cx="10660474" cy="8287168"/>
          </a:xfrm>
          <a:custGeom>
            <a:avLst/>
            <a:gdLst/>
            <a:ahLst/>
            <a:cxnLst/>
            <a:rect l="l" t="t" r="r" b="b"/>
            <a:pathLst>
              <a:path w="3267456" h="4618736">
                <a:moveTo>
                  <a:pt x="3267456" y="4618736"/>
                </a:moveTo>
                <a:lnTo>
                  <a:pt x="0" y="4618736"/>
                </a:lnTo>
                <a:lnTo>
                  <a:pt x="0" y="0"/>
                </a:lnTo>
                <a:lnTo>
                  <a:pt x="3267456" y="0"/>
                </a:lnTo>
                <a:lnTo>
                  <a:pt x="3267456" y="4618736"/>
                </a:lnTo>
                <a:close/>
              </a:path>
            </a:pathLst>
          </a:custGeom>
          <a:blipFill>
            <a:blip r:embed="rId15"/>
            <a:stretch>
              <a:fillRect l="-4" r="-4"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6" y="926435"/>
            <a:ext cx="11011824" cy="79345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2"/>
    </mc:Choice>
    <mc:Fallback>
      <p:transition spd="slow" advTm="1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4916" y="-5935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5873" y="77202"/>
            <a:ext cx="3795158" cy="5095680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BF7744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4"/>
              <a:stretch>
                <a:fillRect t="-275" r="-18931" b="-500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2480" b="65833"/>
          <a:stretch>
            <a:fillRect/>
          </a:stretch>
        </p:blipFill>
        <p:spPr>
          <a:xfrm rot="-10800000">
            <a:off x="1334406" y="124693"/>
            <a:ext cx="13469352" cy="34761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83305" y="308015"/>
            <a:ext cx="1333792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Now"/>
              </a:rPr>
              <a:t>Indonesia 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is located between the Indian and Pacific Oceans </a:t>
            </a:r>
            <a:r>
              <a:rPr lang="en-US" sz="3200" dirty="0" smtClean="0">
                <a:solidFill>
                  <a:srgbClr val="000000"/>
                </a:solidFill>
                <a:latin typeface="Now"/>
              </a:rPr>
              <a:t>in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Now"/>
              </a:rPr>
              <a:t>Southeast Asia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</a:t>
            </a:r>
            <a:r>
              <a:rPr lang="en-US" sz="3200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linking mainland Asia with the Pacific world. </a:t>
            </a:r>
            <a:r>
              <a:rPr lang="en-US" sz="3200" dirty="0" smtClean="0">
                <a:solidFill>
                  <a:srgbClr val="000000"/>
                </a:solidFill>
                <a:latin typeface="Now"/>
              </a:rPr>
              <a:t>This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Now"/>
              </a:rPr>
              <a:t>strategic 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location enables it to be the melting pot of highly </a:t>
            </a:r>
            <a:r>
              <a:rPr lang="en-US" sz="3200" dirty="0" smtClean="0">
                <a:solidFill>
                  <a:srgbClr val="000000"/>
                </a:solidFill>
                <a:latin typeface="Now"/>
              </a:rPr>
              <a:t>varied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Now"/>
              </a:rPr>
              <a:t>ethnicities 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from </a:t>
            </a:r>
            <a:r>
              <a:rPr lang="en-US" sz="3200" dirty="0" smtClean="0">
                <a:solidFill>
                  <a:srgbClr val="000000"/>
                </a:solidFill>
                <a:latin typeface="Now"/>
              </a:rPr>
              <a:t>all around 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the world.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94205" y="3814971"/>
            <a:ext cx="284917" cy="2903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12883" t="4553" r="27629" b="2097"/>
          <a:stretch>
            <a:fillRect/>
          </a:stretch>
        </p:blipFill>
        <p:spPr>
          <a:xfrm rot="-549066">
            <a:off x="-103927" y="6203217"/>
            <a:ext cx="1590537" cy="39229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28740">
            <a:off x="1440502" y="8651252"/>
            <a:ext cx="705185" cy="6153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39561">
            <a:off x="-2882687" y="8560172"/>
            <a:ext cx="6797485" cy="24216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1095" y="3069099"/>
            <a:ext cx="2705485" cy="151633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21372" y="3224656"/>
            <a:ext cx="12066628" cy="6807534"/>
            <a:chOff x="6248402" y="3692206"/>
            <a:chExt cx="11734797" cy="6535436"/>
          </a:xfrm>
        </p:grpSpPr>
        <p:sp>
          <p:nvSpPr>
            <p:cNvPr id="14" name="Freeform 14"/>
            <p:cNvSpPr/>
            <p:nvPr/>
          </p:nvSpPr>
          <p:spPr>
            <a:xfrm rot="16200000">
              <a:off x="8848083" y="1092525"/>
              <a:ext cx="6535436" cy="11734797"/>
            </a:xfrm>
            <a:custGeom>
              <a:avLst/>
              <a:gdLst/>
              <a:ahLst/>
              <a:cxnLst/>
              <a:rect l="l" t="t" r="r" b="b"/>
              <a:pathLst>
                <a:path w="1774190" h="2425700">
                  <a:moveTo>
                    <a:pt x="1774190" y="2425700"/>
                  </a:moveTo>
                  <a:lnTo>
                    <a:pt x="0" y="2425700"/>
                  </a:lnTo>
                  <a:lnTo>
                    <a:pt x="0" y="0"/>
                  </a:lnTo>
                  <a:lnTo>
                    <a:pt x="1774190" y="0"/>
                  </a:lnTo>
                  <a:lnTo>
                    <a:pt x="1774190" y="2425700"/>
                  </a:lnTo>
                  <a:close/>
                </a:path>
              </a:pathLst>
            </a:custGeom>
            <a:blipFill>
              <a:blip r:embed="rId11"/>
              <a:stretch>
                <a:fillRect t="-17" b="-17"/>
              </a:stretch>
            </a:blipFill>
          </p:spPr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358" y="3967365"/>
              <a:ext cx="11080818" cy="5976735"/>
            </a:xfrm>
            <a:prstGeom prst="rect">
              <a:avLst/>
            </a:prstGeom>
          </p:spPr>
        </p:pic>
      </p:grpSp>
      <p:sp>
        <p:nvSpPr>
          <p:cNvPr id="20" name="TextBox 8"/>
          <p:cNvSpPr txBox="1"/>
          <p:nvPr/>
        </p:nvSpPr>
        <p:spPr>
          <a:xfrm>
            <a:off x="12877800" y="9652470"/>
            <a:ext cx="6719129" cy="379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Now"/>
              </a:rPr>
              <a:t>Jalur</a:t>
            </a:r>
            <a:r>
              <a:rPr lang="en-US" dirty="0" smtClean="0">
                <a:solidFill>
                  <a:srgbClr val="000000"/>
                </a:solidFill>
                <a:latin typeface="Now"/>
              </a:rPr>
              <a:t> Sutra, source: Geostrategic</a:t>
            </a:r>
            <a:endParaRPr lang="en-US" dirty="0">
              <a:solidFill>
                <a:srgbClr val="000000"/>
              </a:solidFill>
              <a:latin typeface="Now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5"/>
    </mc:Choice>
    <mc:Fallback>
      <p:transition spd="slow" advTm="1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-25400" y="-2798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708" y="919455"/>
            <a:ext cx="3795158" cy="5095680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BF7744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4"/>
              <a:stretch>
                <a:fillRect t="-275" r="-18931" b="-500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2480" b="65833"/>
          <a:stretch>
            <a:fillRect/>
          </a:stretch>
        </p:blipFill>
        <p:spPr>
          <a:xfrm rot="-10800000">
            <a:off x="443992" y="238347"/>
            <a:ext cx="13469352" cy="493453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0339" y="664203"/>
            <a:ext cx="1333792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In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their genetic study on Indonesia, </a:t>
            </a:r>
            <a:r>
              <a:rPr lang="en-US" sz="2800" dirty="0" err="1">
                <a:solidFill>
                  <a:srgbClr val="000000"/>
                </a:solidFill>
                <a:latin typeface="Now"/>
              </a:rPr>
              <a:t>Meryanne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 K. </a:t>
            </a:r>
            <a:r>
              <a:rPr lang="en-US" sz="2800" dirty="0" err="1" smtClean="0">
                <a:solidFill>
                  <a:srgbClr val="000000"/>
                </a:solidFill>
                <a:latin typeface="Now"/>
              </a:rPr>
              <a:t>Tumonggor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and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her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colleagues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found that Indonesia hosts a wide range of linguistic, ethnic,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and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genetic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diversity. Their study on the genetic composition of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Indonesians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identifies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that there have been historic contacts from Chinese, Indians,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Arabs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and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Europeans taking place during the period of 50.000 years in the </a:t>
            </a:r>
            <a:r>
              <a:rPr lang="en-US" sz="2800" dirty="0" smtClean="0">
                <a:solidFill>
                  <a:srgbClr val="000000"/>
                </a:solidFill>
                <a:latin typeface="Now"/>
              </a:rPr>
              <a:t>site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Now"/>
              </a:rPr>
              <a:t>that </a:t>
            </a:r>
            <a:r>
              <a:rPr lang="en-US" sz="2800" dirty="0">
                <a:solidFill>
                  <a:srgbClr val="000000"/>
                </a:solidFill>
                <a:latin typeface="Now"/>
              </a:rPr>
              <a:t>is now known as Indonesia.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94205" y="3814971"/>
            <a:ext cx="284917" cy="2903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12883" t="4553" r="27629" b="2097"/>
          <a:stretch>
            <a:fillRect/>
          </a:stretch>
        </p:blipFill>
        <p:spPr>
          <a:xfrm rot="-549066">
            <a:off x="-103927" y="6203217"/>
            <a:ext cx="1590537" cy="39229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28740">
            <a:off x="1440502" y="8651252"/>
            <a:ext cx="705185" cy="6153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39561">
            <a:off x="-2882687" y="8560172"/>
            <a:ext cx="6797485" cy="24216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380028" y="238346"/>
            <a:ext cx="2705485" cy="151633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850454" y="4542189"/>
            <a:ext cx="7827947" cy="5228783"/>
            <a:chOff x="9850454" y="4542189"/>
            <a:chExt cx="7827947" cy="5228783"/>
          </a:xfrm>
        </p:grpSpPr>
        <p:sp>
          <p:nvSpPr>
            <p:cNvPr id="14" name="Freeform 14"/>
            <p:cNvSpPr/>
            <p:nvPr/>
          </p:nvSpPr>
          <p:spPr>
            <a:xfrm rot="16200000">
              <a:off x="11150036" y="3242607"/>
              <a:ext cx="5228783" cy="7827947"/>
            </a:xfrm>
            <a:custGeom>
              <a:avLst/>
              <a:gdLst/>
              <a:ahLst/>
              <a:cxnLst/>
              <a:rect l="l" t="t" r="r" b="b"/>
              <a:pathLst>
                <a:path w="1774190" h="2425700">
                  <a:moveTo>
                    <a:pt x="1774190" y="2425700"/>
                  </a:moveTo>
                  <a:lnTo>
                    <a:pt x="0" y="2425700"/>
                  </a:lnTo>
                  <a:lnTo>
                    <a:pt x="0" y="0"/>
                  </a:lnTo>
                  <a:lnTo>
                    <a:pt x="1774190" y="0"/>
                  </a:lnTo>
                  <a:lnTo>
                    <a:pt x="1774190" y="2425700"/>
                  </a:lnTo>
                  <a:close/>
                </a:path>
              </a:pathLst>
            </a:custGeom>
            <a:blipFill>
              <a:blip r:embed="rId11"/>
              <a:stretch>
                <a:fillRect t="-17" b="-17"/>
              </a:stretch>
            </a:blipFill>
          </p:spPr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8027" y="4785958"/>
              <a:ext cx="7439751" cy="4741264"/>
            </a:xfrm>
            <a:prstGeom prst="rect">
              <a:avLst/>
            </a:prstGeom>
          </p:spPr>
        </p:pic>
      </p:grpSp>
      <p:sp>
        <p:nvSpPr>
          <p:cNvPr id="17" name="TextBox 8"/>
          <p:cNvSpPr txBox="1"/>
          <p:nvPr/>
        </p:nvSpPr>
        <p:spPr>
          <a:xfrm>
            <a:off x="12472554" y="9427934"/>
            <a:ext cx="5026560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i="1" dirty="0"/>
              <a:t>(Rouffaer dan Ijzerman, 1915 (Deerste Boek):120-121)</a:t>
            </a:r>
            <a:endParaRPr lang="en-US" sz="28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6776" y="4599784"/>
            <a:ext cx="6824150" cy="5341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118" y="4608495"/>
            <a:ext cx="6743700" cy="532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152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77"/>
    </mc:Choice>
    <mc:Fallback>
      <p:transition spd="slow" advTm="2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3474781" y="8248351"/>
            <a:ext cx="4560518" cy="6123313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4"/>
              <a:stretch>
                <a:fillRect t="-275" r="-18931" b="-500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0853" r="45808" b="6491"/>
          <a:stretch>
            <a:fillRect/>
          </a:stretch>
        </p:blipFill>
        <p:spPr>
          <a:xfrm flipH="1">
            <a:off x="-64850" y="-35597"/>
            <a:ext cx="9437449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7201" y="350636"/>
            <a:ext cx="7984750" cy="99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Now Bold"/>
              </a:rPr>
              <a:t>For hundred years before the period of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Dutch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colonization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and the formalization of nation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state,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sea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had been playing an important role in the life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of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people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in the archipelago. Coastal areas or </a:t>
            </a:r>
            <a:r>
              <a:rPr lang="en-US" sz="2400" dirty="0" err="1" smtClean="0">
                <a:solidFill>
                  <a:srgbClr val="000000"/>
                </a:solidFill>
                <a:latin typeface="Now Bold"/>
              </a:rPr>
              <a:t>pesisir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were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considered to be the </a:t>
            </a:r>
            <a:r>
              <a:rPr lang="en-US" sz="2400" dirty="0" err="1">
                <a:solidFill>
                  <a:srgbClr val="000000"/>
                </a:solidFill>
                <a:latin typeface="Now Bold"/>
              </a:rPr>
              <a:t>centres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, not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peripheries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. Anything related to sea had been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central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basis of people’s life. An example can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be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taken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from the sea cultures of </a:t>
            </a:r>
            <a:r>
              <a:rPr lang="en-US" sz="2400" dirty="0" err="1">
                <a:solidFill>
                  <a:srgbClr val="000000"/>
                </a:solidFill>
                <a:latin typeface="Now Bold"/>
              </a:rPr>
              <a:t>Bugis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 people (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South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Sulawesi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), who had been well known for their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sea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navigation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skill. </a:t>
            </a:r>
            <a:r>
              <a:rPr lang="en-US" sz="2400" dirty="0" err="1">
                <a:solidFill>
                  <a:srgbClr val="000000"/>
                </a:solidFill>
                <a:latin typeface="Now Bold"/>
              </a:rPr>
              <a:t>Parimartha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 noted that some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of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Now Bold"/>
              </a:rPr>
              <a:t>Bugis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’ astonishing skill include the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detailed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tabulation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of monsoon patterns, as well as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rhythms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of the winds and local seas. The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tabulations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were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useful for the livelihoods of </a:t>
            </a:r>
            <a:r>
              <a:rPr lang="en-US" sz="2400" dirty="0" err="1">
                <a:solidFill>
                  <a:srgbClr val="000000"/>
                </a:solidFill>
                <a:latin typeface="Now Bold"/>
              </a:rPr>
              <a:t>Bugis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 people,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as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they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became the basis of deciding when it was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safe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sail to catch fish, meet their business partners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in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other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parts of the globe, and other activities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that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affected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their wellbeing.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075695">
            <a:off x="7624489" y="9168590"/>
            <a:ext cx="3039021" cy="13668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 l="12883" t="4553" r="27629" b="2097"/>
          <a:stretch>
            <a:fillRect/>
          </a:stretch>
        </p:blipFill>
        <p:spPr>
          <a:xfrm rot="-151451">
            <a:off x="14695551" y="4847859"/>
            <a:ext cx="2000696" cy="49345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6355">
            <a:off x="15063984" y="8332759"/>
            <a:ext cx="887035" cy="77398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437448" y="2428486"/>
            <a:ext cx="8627349" cy="6756358"/>
            <a:chOff x="6562789" y="952180"/>
            <a:chExt cx="10810811" cy="9334820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6562789" y="952180"/>
              <a:ext cx="10810811" cy="9334820"/>
              <a:chOff x="0" y="0"/>
              <a:chExt cx="12823190" cy="11506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64490" y="283210"/>
                <a:ext cx="12143740" cy="9904730"/>
              </a:xfrm>
              <a:custGeom>
                <a:avLst/>
                <a:gdLst/>
                <a:ahLst/>
                <a:cxnLst/>
                <a:rect l="l" t="t" r="r" b="b"/>
                <a:pathLst>
                  <a:path w="12143740" h="9904730">
                    <a:moveTo>
                      <a:pt x="12143740" y="9904730"/>
                    </a:moveTo>
                    <a:lnTo>
                      <a:pt x="0" y="9904730"/>
                    </a:lnTo>
                    <a:lnTo>
                      <a:pt x="0" y="0"/>
                    </a:lnTo>
                    <a:lnTo>
                      <a:pt x="12143740" y="0"/>
                    </a:lnTo>
                    <a:lnTo>
                      <a:pt x="12143740" y="99047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2823190" cy="11506200"/>
              </a:xfrm>
              <a:custGeom>
                <a:avLst/>
                <a:gdLst/>
                <a:ahLst/>
                <a:cxnLst/>
                <a:rect l="l" t="t" r="r" b="b"/>
                <a:pathLst>
                  <a:path w="12823190" h="11506200">
                    <a:moveTo>
                      <a:pt x="12823190" y="11506200"/>
                    </a:moveTo>
                    <a:lnTo>
                      <a:pt x="0" y="11506200"/>
                    </a:lnTo>
                    <a:lnTo>
                      <a:pt x="0" y="0"/>
                    </a:lnTo>
                    <a:lnTo>
                      <a:pt x="12823190" y="0"/>
                    </a:lnTo>
                    <a:lnTo>
                      <a:pt x="12823190" y="1150620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11" b="-11"/>
                </a:stretch>
              </a:blipFill>
            </p:spPr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72518" y="1143510"/>
              <a:ext cx="10319232" cy="8074003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53269">
            <a:off x="15999655" y="8807829"/>
            <a:ext cx="2158009" cy="888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11836" y="8531041"/>
            <a:ext cx="391192" cy="3986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53269">
            <a:off x="8470354" y="2105791"/>
            <a:ext cx="2027692" cy="6818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28"/>
    </mc:Choice>
    <mc:Fallback>
      <p:transition spd="slow" advTm="2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13543454" y="311363"/>
            <a:ext cx="4560518" cy="6123313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4"/>
              <a:stretch>
                <a:fillRect t="-275" r="-18931" b="-500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0853" r="45808" b="6491"/>
          <a:stretch>
            <a:fillRect/>
          </a:stretch>
        </p:blipFill>
        <p:spPr>
          <a:xfrm flipH="1">
            <a:off x="-685800" y="59925"/>
            <a:ext cx="7556603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76315" y="1007151"/>
            <a:ext cx="4892839" cy="830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Now Bold"/>
              </a:rPr>
              <a:t>Geographical identities of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archipelago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in the past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were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often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defined by the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connection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with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water. The </a:t>
            </a:r>
            <a:r>
              <a:rPr lang="en-US" sz="2400" dirty="0" err="1" smtClean="0">
                <a:solidFill>
                  <a:srgbClr val="000000"/>
                </a:solidFill>
                <a:latin typeface="Now Bold"/>
              </a:rPr>
              <a:t>hulu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latin typeface="Now Bold"/>
              </a:rPr>
              <a:t>hilir</a:t>
            </a:r>
            <a:endParaRPr lang="en-US" sz="2400" dirty="0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distinctions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, for example,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have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been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noted in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pre-colonial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Sumatra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, Sulawesi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and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Kalimantan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These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geographical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markers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were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often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translated into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upland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and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lowland respectively.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They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were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also part of a pattern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that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was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common in the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neighboring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areas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, such as the </a:t>
            </a: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Philippines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Now Bold"/>
              </a:rPr>
              <a:t>and </a:t>
            </a:r>
            <a:r>
              <a:rPr lang="en-US" sz="2400" dirty="0">
                <a:solidFill>
                  <a:srgbClr val="000000"/>
                </a:solidFill>
                <a:latin typeface="Now Bold"/>
              </a:rPr>
              <a:t>the Malay Peninsula.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 l="12883" t="4553" r="27629" b="2097"/>
          <a:stretch>
            <a:fillRect/>
          </a:stretch>
        </p:blipFill>
        <p:spPr>
          <a:xfrm rot="-151451">
            <a:off x="5529797" y="5399608"/>
            <a:ext cx="2000696" cy="49345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26355">
            <a:off x="15063984" y="8332759"/>
            <a:ext cx="887035" cy="7739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82223" y="2029819"/>
            <a:ext cx="391192" cy="3986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188985" y="757757"/>
            <a:ext cx="10151622" cy="9607870"/>
            <a:chOff x="7188985" y="757757"/>
            <a:chExt cx="10151622" cy="9607870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7188985" y="757757"/>
              <a:ext cx="10151622" cy="9607870"/>
              <a:chOff x="0" y="0"/>
              <a:chExt cx="12823190" cy="11506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64490" y="283210"/>
                <a:ext cx="12143740" cy="9904730"/>
              </a:xfrm>
              <a:custGeom>
                <a:avLst/>
                <a:gdLst/>
                <a:ahLst/>
                <a:cxnLst/>
                <a:rect l="l" t="t" r="r" b="b"/>
                <a:pathLst>
                  <a:path w="12143740" h="9904730">
                    <a:moveTo>
                      <a:pt x="12143740" y="9904730"/>
                    </a:moveTo>
                    <a:lnTo>
                      <a:pt x="0" y="9904730"/>
                    </a:lnTo>
                    <a:lnTo>
                      <a:pt x="0" y="0"/>
                    </a:lnTo>
                    <a:lnTo>
                      <a:pt x="12143740" y="0"/>
                    </a:lnTo>
                    <a:lnTo>
                      <a:pt x="12143740" y="99047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2823190" cy="11506200"/>
              </a:xfrm>
              <a:custGeom>
                <a:avLst/>
                <a:gdLst/>
                <a:ahLst/>
                <a:cxnLst/>
                <a:rect l="l" t="t" r="r" b="b"/>
                <a:pathLst>
                  <a:path w="12823190" h="11506200">
                    <a:moveTo>
                      <a:pt x="12823190" y="11506200"/>
                    </a:moveTo>
                    <a:lnTo>
                      <a:pt x="0" y="11506200"/>
                    </a:lnTo>
                    <a:lnTo>
                      <a:pt x="0" y="0"/>
                    </a:lnTo>
                    <a:lnTo>
                      <a:pt x="12823190" y="0"/>
                    </a:lnTo>
                    <a:lnTo>
                      <a:pt x="12823190" y="1150620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11" b="-11"/>
                </a:stretch>
              </a:blipFill>
            </p:spPr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538" y="907452"/>
              <a:ext cx="9659211" cy="847667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0075695">
            <a:off x="9492683" y="310834"/>
            <a:ext cx="3039021" cy="1366815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0075695">
            <a:off x="5078686" y="8850414"/>
            <a:ext cx="3039021" cy="1366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3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55"/>
    </mc:Choice>
    <mc:Fallback>
      <p:transition spd="slow" advTm="2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13543454" y="311363"/>
            <a:ext cx="4560518" cy="6123313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solidFill>
              <a:srgbClr val="6D1D1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4"/>
              <a:stretch>
                <a:fillRect t="-275" r="-18931" b="-500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0853" r="45808" b="6491"/>
          <a:stretch>
            <a:fillRect/>
          </a:stretch>
        </p:blipFill>
        <p:spPr>
          <a:xfrm flipH="1">
            <a:off x="-685800" y="59925"/>
            <a:ext cx="7556603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89521" y="756668"/>
            <a:ext cx="5239214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Now Bold"/>
              </a:rPr>
              <a:t>Many sources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have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documented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that the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vast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array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of water and sea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has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made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people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easily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connected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by sea.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Rather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than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being a separator,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sea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was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seen more as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a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connector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. The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cultures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related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to motion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and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migration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have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become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closely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connected to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people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living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in the </a:t>
            </a:r>
            <a:r>
              <a:rPr lang="en-US" sz="2800" dirty="0" err="1">
                <a:solidFill>
                  <a:srgbClr val="000000"/>
                </a:solidFill>
                <a:latin typeface="Now Bold"/>
              </a:rPr>
              <a:t>muara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 or </a:t>
            </a:r>
            <a:r>
              <a:rPr lang="en-US" sz="2800" dirty="0" err="1" smtClean="0">
                <a:solidFill>
                  <a:srgbClr val="000000"/>
                </a:solidFill>
                <a:latin typeface="Now Bold"/>
              </a:rPr>
              <a:t>hilir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tradition of  </a:t>
            </a:r>
            <a:r>
              <a:rPr lang="en-US" sz="2800" dirty="0" err="1">
                <a:solidFill>
                  <a:srgbClr val="000000"/>
                </a:solidFill>
                <a:latin typeface="Now Bold"/>
              </a:rPr>
              <a:t>merantau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or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non-permanent migration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(Kato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1982) has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been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developed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in the </a:t>
            </a:r>
            <a:r>
              <a:rPr lang="en-US" sz="2800" dirty="0" err="1">
                <a:solidFill>
                  <a:srgbClr val="000000"/>
                </a:solidFill>
                <a:latin typeface="Now Bold"/>
              </a:rPr>
              <a:t>hulu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 area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in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Sumatra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so that they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are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encouraged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to find </a:t>
            </a: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better</a:t>
            </a:r>
          </a:p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Now Bold"/>
              </a:rPr>
              <a:t>living 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in the </a:t>
            </a:r>
            <a:r>
              <a:rPr lang="en-US" sz="2800" dirty="0" err="1">
                <a:solidFill>
                  <a:srgbClr val="000000"/>
                </a:solidFill>
                <a:latin typeface="Now Bold"/>
              </a:rPr>
              <a:t>hilir</a:t>
            </a:r>
            <a:r>
              <a:rPr lang="en-US" sz="2800" dirty="0">
                <a:solidFill>
                  <a:srgbClr val="000000"/>
                </a:solidFill>
                <a:latin typeface="Now Bold"/>
              </a:rPr>
              <a:t>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 l="12883" t="4553" r="27629" b="2097"/>
          <a:stretch>
            <a:fillRect/>
          </a:stretch>
        </p:blipFill>
        <p:spPr>
          <a:xfrm rot="-151451">
            <a:off x="5529797" y="5399608"/>
            <a:ext cx="2000696" cy="493453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26355">
            <a:off x="15063984" y="8332759"/>
            <a:ext cx="887035" cy="7739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82223" y="2029819"/>
            <a:ext cx="391192" cy="39866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188985" y="757757"/>
            <a:ext cx="10151622" cy="9607870"/>
            <a:chOff x="7188985" y="757757"/>
            <a:chExt cx="10151622" cy="9607870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7188985" y="757757"/>
              <a:ext cx="10151622" cy="9607870"/>
              <a:chOff x="0" y="0"/>
              <a:chExt cx="12823190" cy="11506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64490" y="283210"/>
                <a:ext cx="12143740" cy="9904730"/>
              </a:xfrm>
              <a:custGeom>
                <a:avLst/>
                <a:gdLst/>
                <a:ahLst/>
                <a:cxnLst/>
                <a:rect l="l" t="t" r="r" b="b"/>
                <a:pathLst>
                  <a:path w="12143740" h="9904730">
                    <a:moveTo>
                      <a:pt x="12143740" y="9904730"/>
                    </a:moveTo>
                    <a:lnTo>
                      <a:pt x="0" y="9904730"/>
                    </a:lnTo>
                    <a:lnTo>
                      <a:pt x="0" y="0"/>
                    </a:lnTo>
                    <a:lnTo>
                      <a:pt x="12143740" y="0"/>
                    </a:lnTo>
                    <a:lnTo>
                      <a:pt x="12143740" y="99047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12823190" cy="11506200"/>
              </a:xfrm>
              <a:custGeom>
                <a:avLst/>
                <a:gdLst/>
                <a:ahLst/>
                <a:cxnLst/>
                <a:rect l="l" t="t" r="r" b="b"/>
                <a:pathLst>
                  <a:path w="12823190" h="11506200">
                    <a:moveTo>
                      <a:pt x="12823190" y="11506200"/>
                    </a:moveTo>
                    <a:lnTo>
                      <a:pt x="0" y="11506200"/>
                    </a:lnTo>
                    <a:lnTo>
                      <a:pt x="0" y="0"/>
                    </a:lnTo>
                    <a:lnTo>
                      <a:pt x="12823190" y="0"/>
                    </a:lnTo>
                    <a:lnTo>
                      <a:pt x="12823190" y="1150620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11" b="-11"/>
                </a:stretch>
              </a:blipFill>
            </p:spPr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538" y="907452"/>
              <a:ext cx="9659211" cy="847667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0075695">
            <a:off x="9492683" y="310834"/>
            <a:ext cx="3039021" cy="1366815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0075695">
            <a:off x="5078686" y="8850414"/>
            <a:ext cx="3039021" cy="13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5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880"/>
    </mc:Choice>
    <mc:Fallback>
      <p:transition spd="slow" advTm="2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1902" t="733" r="12603" b="81134"/>
          <a:stretch>
            <a:fillRect/>
          </a:stretch>
        </p:blipFill>
        <p:spPr>
          <a:xfrm rot="-10800000">
            <a:off x="11854102" y="276274"/>
            <a:ext cx="6110996" cy="97531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959506" y="888375"/>
            <a:ext cx="5968225" cy="840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The openness and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cosmopolitanism of pre-colonial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Indonesia, which was supported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by sea trade, are illustrated in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the images made by </a:t>
            </a:r>
            <a:r>
              <a:rPr lang="en-US" sz="2800" spc="26" dirty="0" err="1" smtClean="0">
                <a:solidFill>
                  <a:srgbClr val="000000"/>
                </a:solidFill>
                <a:latin typeface="Now"/>
              </a:rPr>
              <a:t>Theodorus</a:t>
            </a:r>
            <a:endParaRPr lang="en-US" sz="2800" spc="26" dirty="0">
              <a:solidFill>
                <a:srgbClr val="000000"/>
              </a:solidFill>
              <a:latin typeface="Now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de </a:t>
            </a:r>
            <a:r>
              <a:rPr lang="en-US" sz="2800" spc="26" dirty="0" err="1" smtClean="0">
                <a:solidFill>
                  <a:srgbClr val="000000"/>
                </a:solidFill>
                <a:latin typeface="Now"/>
              </a:rPr>
              <a:t>Bry</a:t>
            </a: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 and his two sons in their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works </a:t>
            </a:r>
            <a:r>
              <a:rPr lang="en-US" sz="2800" spc="26" dirty="0" err="1" smtClean="0">
                <a:solidFill>
                  <a:srgbClr val="000000"/>
                </a:solidFill>
                <a:latin typeface="Now"/>
              </a:rPr>
              <a:t>Icones</a:t>
            </a: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2800" spc="26" dirty="0" err="1" smtClean="0">
                <a:solidFill>
                  <a:srgbClr val="000000"/>
                </a:solidFill>
                <a:latin typeface="Now"/>
              </a:rPr>
              <a:t>Indiae</a:t>
            </a: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 </a:t>
            </a:r>
            <a:r>
              <a:rPr lang="en-US" sz="2800" spc="26" dirty="0" err="1" smtClean="0">
                <a:solidFill>
                  <a:srgbClr val="000000"/>
                </a:solidFill>
                <a:latin typeface="Now"/>
              </a:rPr>
              <a:t>Orientalis</a:t>
            </a: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 in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1601. This work illustrates the life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in India and the East Indies (the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name of the archipelago that is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now known as Indonesia), and is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considered to be one of early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works about East Indies in Europe. </a:t>
            </a:r>
            <a:endParaRPr lang="en-US" sz="2800" spc="26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t="6924" r="80674" b="2159"/>
          <a:stretch>
            <a:fillRect/>
          </a:stretch>
        </p:blipFill>
        <p:spPr>
          <a:xfrm flipH="1">
            <a:off x="-50784" y="0"/>
            <a:ext cx="2011336" cy="13713653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365844">
            <a:off x="386956" y="4327786"/>
            <a:ext cx="5814083" cy="5808639"/>
            <a:chOff x="0" y="0"/>
            <a:chExt cx="3255264" cy="3252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l="-13070" r="-13070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483169" y="374212"/>
            <a:ext cx="444562" cy="453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753908">
            <a:off x="9224382" y="1782341"/>
            <a:ext cx="2093310" cy="5671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753908">
            <a:off x="-333722" y="72572"/>
            <a:ext cx="2093310" cy="5671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609473">
            <a:off x="10562916" y="9166324"/>
            <a:ext cx="8761402" cy="192203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87940">
            <a:off x="11373619" y="-101237"/>
            <a:ext cx="2380141" cy="800323"/>
          </a:xfrm>
          <a:prstGeom prst="rect">
            <a:avLst/>
          </a:prstGeom>
        </p:spPr>
      </p:pic>
      <p:pic>
        <p:nvPicPr>
          <p:cNvPr id="21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4489" y="4114446"/>
            <a:ext cx="663133" cy="67580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286811" y="345558"/>
            <a:ext cx="7341833" cy="6256885"/>
            <a:chOff x="5182182" y="606528"/>
            <a:chExt cx="7341833" cy="6256885"/>
          </a:xfrm>
        </p:grpSpPr>
        <p:sp>
          <p:nvSpPr>
            <p:cNvPr id="13" name="Freeform 13"/>
            <p:cNvSpPr/>
            <p:nvPr/>
          </p:nvSpPr>
          <p:spPr>
            <a:xfrm rot="21301625">
              <a:off x="5182182" y="606528"/>
              <a:ext cx="7341833" cy="6256885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r="-15"/>
              </a:stretch>
            </a:blipFill>
          </p:spPr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/>
            <a:srcRect l="26235" t="19597" r="22228" b="8971"/>
            <a:stretch/>
          </p:blipFill>
          <p:spPr>
            <a:xfrm rot="21324865">
              <a:off x="5537044" y="796931"/>
              <a:ext cx="6705600" cy="5225405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629647" y="168520"/>
            <a:ext cx="667399" cy="6801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6"/>
    </mc:Choice>
    <mc:Fallback>
      <p:transition spd="slow" advTm="2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1902" t="733" r="12603" b="81134"/>
          <a:stretch>
            <a:fillRect/>
          </a:stretch>
        </p:blipFill>
        <p:spPr>
          <a:xfrm rot="-10800000">
            <a:off x="11854102" y="276274"/>
            <a:ext cx="6110996" cy="97531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091173" y="671979"/>
            <a:ext cx="5831911" cy="904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As </a:t>
            </a:r>
            <a:r>
              <a:rPr lang="en-US" sz="2800" spc="26" dirty="0" err="1" smtClean="0">
                <a:solidFill>
                  <a:srgbClr val="000000"/>
                </a:solidFill>
                <a:latin typeface="Now"/>
              </a:rPr>
              <a:t>Farish</a:t>
            </a: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 Noor noted in his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article written in 2014, images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about </a:t>
            </a:r>
            <a:r>
              <a:rPr lang="en-US" sz="2800" spc="26" dirty="0" err="1" smtClean="0">
                <a:solidFill>
                  <a:srgbClr val="000000"/>
                </a:solidFill>
                <a:latin typeface="Now"/>
              </a:rPr>
              <a:t>Banten</a:t>
            </a: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 (a coastal city in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West Java) port in the 16</a:t>
            </a:r>
            <a:r>
              <a:rPr lang="en-US" sz="2800" spc="26" baseline="30000" dirty="0" smtClean="0">
                <a:solidFill>
                  <a:srgbClr val="000000"/>
                </a:solidFill>
                <a:latin typeface="Now"/>
              </a:rPr>
              <a:t>th</a:t>
            </a:r>
            <a:endParaRPr lang="en-US" sz="2800" spc="26" dirty="0" smtClean="0">
              <a:solidFill>
                <a:srgbClr val="000000"/>
              </a:solidFill>
              <a:latin typeface="Now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century display the pluralism and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cosmopolitanism of the East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Indies. These images show how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ethnically varied the traders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were during the business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activities. The  Arabs, Persians,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Turks, Chinese, Burmese, and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Malays were captured in the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images, mingling well and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spc="26" dirty="0" smtClean="0">
                <a:solidFill>
                  <a:srgbClr val="000000"/>
                </a:solidFill>
                <a:latin typeface="Now"/>
              </a:rPr>
              <a:t>showing harmonious relationship.</a:t>
            </a:r>
            <a:endParaRPr lang="en-US" sz="2800" spc="26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 t="6924" r="80674" b="2159"/>
          <a:stretch>
            <a:fillRect/>
          </a:stretch>
        </p:blipFill>
        <p:spPr>
          <a:xfrm flipH="1">
            <a:off x="-50784" y="0"/>
            <a:ext cx="2011336" cy="13713653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365844">
            <a:off x="386956" y="4327786"/>
            <a:ext cx="5814083" cy="5808639"/>
            <a:chOff x="0" y="0"/>
            <a:chExt cx="3255264" cy="3252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6"/>
              <a:stretch>
                <a:fillRect l="-13070" r="-13070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483169" y="374212"/>
            <a:ext cx="444562" cy="453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753908">
            <a:off x="9224382" y="1782341"/>
            <a:ext cx="2093310" cy="5671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753908">
            <a:off x="-333722" y="72572"/>
            <a:ext cx="2093310" cy="56712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09473">
            <a:off x="9627442" y="9333674"/>
            <a:ext cx="8761402" cy="192203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87940">
            <a:off x="11373619" y="-101237"/>
            <a:ext cx="2380141" cy="800323"/>
          </a:xfrm>
          <a:prstGeom prst="rect">
            <a:avLst/>
          </a:prstGeom>
        </p:spPr>
      </p:pic>
      <p:pic>
        <p:nvPicPr>
          <p:cNvPr id="21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6331" y="3887693"/>
            <a:ext cx="444562" cy="45305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286811" y="345558"/>
            <a:ext cx="7341833" cy="6256885"/>
            <a:chOff x="5182182" y="606528"/>
            <a:chExt cx="7341833" cy="6256885"/>
          </a:xfrm>
        </p:grpSpPr>
        <p:sp>
          <p:nvSpPr>
            <p:cNvPr id="13" name="Freeform 13"/>
            <p:cNvSpPr/>
            <p:nvPr/>
          </p:nvSpPr>
          <p:spPr>
            <a:xfrm rot="21301625">
              <a:off x="5182182" y="606528"/>
              <a:ext cx="7341833" cy="6256885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5"/>
              <a:stretch>
                <a:fillRect l="-15" r="-15"/>
              </a:stretch>
            </a:blipFill>
          </p:spPr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/>
            <a:srcRect l="26235" t="19597" r="22228" b="8971"/>
            <a:stretch/>
          </p:blipFill>
          <p:spPr>
            <a:xfrm rot="21324865">
              <a:off x="5537044" y="796931"/>
              <a:ext cx="6705600" cy="5225405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629647" y="168520"/>
            <a:ext cx="667399" cy="6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7"/>
    </mc:Choice>
    <mc:Fallback>
      <p:transition spd="slow" advTm="1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.4|1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0.7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3.1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</TotalTime>
  <Words>1278</Words>
  <Application>Microsoft Office PowerPoint</Application>
  <PresentationFormat>Custom</PresentationFormat>
  <Paragraphs>197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Now Bold</vt:lpstr>
      <vt:lpstr>Arial</vt:lpstr>
      <vt:lpstr>Ovo</vt:lpstr>
      <vt:lpstr>Now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Scrapbook Pitch Deck Presentation</dc:title>
  <dc:creator>NA</dc:creator>
  <cp:lastModifiedBy>USER</cp:lastModifiedBy>
  <cp:revision>28</cp:revision>
  <dcterms:created xsi:type="dcterms:W3CDTF">2006-08-16T00:00:00Z</dcterms:created>
  <dcterms:modified xsi:type="dcterms:W3CDTF">2021-11-25T22:20:31Z</dcterms:modified>
  <dc:identifier>DAEwpmHlPi4</dc:identifier>
</cp:coreProperties>
</file>