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6" r:id="rId1"/>
  </p:sldMasterIdLst>
  <p:notesMasterIdLst>
    <p:notesMasterId r:id="rId20"/>
  </p:notesMasterIdLst>
  <p:sldIdLst>
    <p:sldId id="256" r:id="rId2"/>
    <p:sldId id="355" r:id="rId3"/>
    <p:sldId id="506" r:id="rId4"/>
    <p:sldId id="509" r:id="rId5"/>
    <p:sldId id="475" r:id="rId6"/>
    <p:sldId id="510" r:id="rId7"/>
    <p:sldId id="277" r:id="rId8"/>
    <p:sldId id="296" r:id="rId9"/>
    <p:sldId id="478" r:id="rId10"/>
    <p:sldId id="480" r:id="rId11"/>
    <p:sldId id="280" r:id="rId12"/>
    <p:sldId id="281" r:id="rId13"/>
    <p:sldId id="446" r:id="rId14"/>
    <p:sldId id="451" r:id="rId15"/>
    <p:sldId id="453" r:id="rId16"/>
    <p:sldId id="468" r:id="rId17"/>
    <p:sldId id="264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1D69E-6D2A-4F69-A03E-75713F8B99E7}" type="datetimeFigureOut">
              <a:rPr lang="en-ID" smtClean="0"/>
              <a:t>30/11/2022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82BB2-D5DE-4DA5-B432-F1EF25F088B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466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CF58D-93CA-4FBE-9295-D15643F9A7E8}" type="slidenum">
              <a:rPr lang="id-ID" smtClean="0"/>
              <a:pPr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8504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9930-3D51-67C2-D8A4-D46A11CEB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9D446-9F83-5D01-869A-343D92561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AB971-170D-BBC1-DBFC-5D6675B7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9A95A-2F96-78B5-FD85-D140D55E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D8025-90E8-0BC5-E8FC-A0B5745E2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5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C7D1E-E6FB-97EA-AC86-A0F584C94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9C0CE7-E732-314F-F821-A49B2B416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C7A91-F7B8-D21A-C8BA-722B683B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7C571-90E4-5490-457C-7E130ED18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AB2BC-FA98-5DFD-6A2B-59D313F7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1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1627DB-5F43-3B2B-D9B3-255EDBE5D8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45DA4-77E6-63A2-323F-711412C37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32DE8-A09D-9115-B32E-D9AEF1D8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4DFFC-8881-BEEA-AFDD-4F5FB0C0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35558-1A78-371F-58E1-0F4F2CA3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1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CD72-D0B9-7925-224F-DA9D3C51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8A757-39E5-6CF1-CC8A-BE01B6D10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58172-4C41-F55E-0318-7EAE28DEA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A9FB1-4FF0-205B-5ACE-AB3B02A89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EDF8F-CF91-B927-A0FC-0F4809CCA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220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1A6C0-7161-9E8D-F945-2B3D0A2FB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D4131-96BD-44A1-BFFD-1B0E7F750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83C58-CE82-8617-D8AD-7F89C2FF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2DB01-5D6F-6A98-A384-7D3B251CE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32C0D-E6A6-30BB-AD55-D4948879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3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246D-B84B-C678-AEDF-ADB344596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D154E-9814-6E6A-5D47-C00A44CA7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AEB32-EB14-7679-6AD5-9A306B5E0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A3E56-AFE2-315F-EF7E-EF060815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DEAA7-2E05-BE7B-4A47-BDA0A4278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119D2-3EF0-EDAB-FB5E-B8A8D5B2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5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3BAC-3AC0-3070-A8F9-E746DF3DB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B5B89-0873-C6F5-17BB-3D9CD6738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FE164-B726-4F50-B996-9BC70EDB1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B66BC-1178-BF22-A694-C26E59B6A1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407390-678A-39CB-0EDD-2DCCA750E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2196D2-D6FB-5F32-BC86-DFD609322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A12EC6-2F63-DB7E-BCC4-8C47A26D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82ED2A-5C1B-CD29-AEFC-8D76AD01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2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84535-A952-E7AE-3B20-1C0911463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1AF6E-CA03-5868-649F-4615B3E53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3AD9C-59DC-9213-B83B-D63A22C8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D235F-C3FE-73DA-4E3C-0AD67528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4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C87C52-6EAD-8A14-779F-3894DC8B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A9FD2-6ED3-F48C-E269-024E9F7BC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B87C2-ECE2-78FB-018E-89FBDCCBF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0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04CF4-5684-9B56-1CB8-D0C781F3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B0869-7907-767C-966F-653554F82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5EA0A-4E36-EE21-F7A6-E47F87DE3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2571F-0B22-4FD9-AA76-B370875C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B3BEC-98E0-9E4F-898C-C2BAF9189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65D1A-C840-A9AF-B080-67F17343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8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E6316-4951-8980-2B3B-163547A48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44EB7-A63B-1266-B04A-4C7CC4B5FD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4ECB4-19AA-E8CD-2934-D5E4BD708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0211D-90BF-C791-6C63-2582A9B5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4EEE7-9AE0-DADC-0AC7-C9F3E3833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E8264-29FE-5C16-7147-333FA9EA4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6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59AD6D-F4F5-B02C-3082-757C0E11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D8CED-87BC-481F-1EAA-26D621956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EE511-BA05-2FD3-8F59-5F409E602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FB728-A2E6-2490-CF17-DC4B9826D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35349-B95D-E752-1386-88C78B0ED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6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3479" y="4312997"/>
            <a:ext cx="9939689" cy="1460544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Widati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Fatmaningrum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, dr.,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MKes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SpGK</a:t>
            </a:r>
            <a:br>
              <a:rPr lang="en-ID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5588" y="934722"/>
            <a:ext cx="10753001" cy="880010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8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PERHITUNGAN KEBUTUHAN ENERGI BASAL DAN HARIAN</a:t>
            </a:r>
          </a:p>
        </p:txBody>
      </p:sp>
    </p:spTree>
    <p:extLst>
      <p:ext uri="{BB962C8B-B14F-4D97-AF65-F5344CB8AC3E}">
        <p14:creationId xmlns:p14="http://schemas.microsoft.com/office/powerpoint/2010/main" val="1891515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355" y="872197"/>
            <a:ext cx="11625645" cy="1320800"/>
          </a:xfrm>
        </p:spPr>
        <p:txBody>
          <a:bodyPr>
            <a:noAutofit/>
          </a:bodyPr>
          <a:lstStyle/>
          <a:p>
            <a:r>
              <a:rPr lang="en-US" sz="3200" b="1" spc="35" dirty="0">
                <a:solidFill>
                  <a:srgbClr val="46464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KEBUTUHAN ENERGI BERDASAR AKTIVITAS FISIK</a:t>
            </a:r>
            <a:b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995430"/>
              </p:ext>
            </p:extLst>
          </p:nvPr>
        </p:nvGraphicFramePr>
        <p:xfrm>
          <a:off x="708969" y="2421207"/>
          <a:ext cx="10520843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3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1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1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5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Kategori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Aktifitas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Frekuensi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per </a:t>
                      </a:r>
                      <a:r>
                        <a:rPr lang="en-US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b="1" spc="3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KEBUTUHAN ENERGI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BMR x 1.2</a:t>
                      </a:r>
                      <a:endParaRPr lang="en-US" sz="28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7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Cukup</a:t>
                      </a: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1-3 </a:t>
                      </a:r>
                      <a:endParaRPr lang="en-US" sz="28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BMR x 1.375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BMR x 1.55</a:t>
                      </a:r>
                      <a:endParaRPr lang="en-US" sz="2400" spc="35" dirty="0">
                        <a:solidFill>
                          <a:srgbClr val="464646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Sangat </a:t>
                      </a:r>
                      <a:r>
                        <a:rPr lang="en-US" sz="2400" spc="35" dirty="0" err="1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6-7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rgbClr val="4646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BMR x 1.725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731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74198" y="0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KATEGORI AKTIFITAS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488731"/>
              </p:ext>
            </p:extLst>
          </p:nvPr>
        </p:nvGraphicFramePr>
        <p:xfrm>
          <a:off x="476250" y="1176338"/>
          <a:ext cx="11270273" cy="47920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7897">
                  <a:extLst>
                    <a:ext uri="{9D8B030D-6E8A-4147-A177-3AD203B41FA5}">
                      <a16:colId xmlns:a16="http://schemas.microsoft.com/office/drawing/2014/main" val="4220100503"/>
                    </a:ext>
                  </a:extLst>
                </a:gridCol>
                <a:gridCol w="3579207">
                  <a:extLst>
                    <a:ext uri="{9D8B030D-6E8A-4147-A177-3AD203B41FA5}">
                      <a16:colId xmlns:a16="http://schemas.microsoft.com/office/drawing/2014/main" val="2728666784"/>
                    </a:ext>
                  </a:extLst>
                </a:gridCol>
                <a:gridCol w="6893169">
                  <a:extLst>
                    <a:ext uri="{9D8B030D-6E8A-4147-A177-3AD203B41FA5}">
                      <a16:colId xmlns:a16="http://schemas.microsoft.com/office/drawing/2014/main" val="406977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KATEGORI AKTIFITAS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KEGIATAN YANG DILAKUKAN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54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tidur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7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bekerja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kantor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sedang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RT, 0,5 jam OR, 6,5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sangat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0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tidur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bekerja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industry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perkebunan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dll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RT, 0,5 jam OR, 6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rumah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sangat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297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tidur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4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berat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 2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sedang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 jam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sangat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</a:t>
                      </a:r>
                      <a:endParaRPr lang="en-US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143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4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A2C0F-BBA3-4600-BC13-0B096875D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accent1">
                    <a:lumMod val="50000"/>
                  </a:schemeClr>
                </a:solidFill>
              </a:rPr>
              <a:t>ANGKA K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EBUTUHAN</a:t>
            </a:r>
            <a:r>
              <a:rPr lang="id-ID" b="1" dirty="0">
                <a:solidFill>
                  <a:schemeClr val="accent1">
                    <a:lumMod val="50000"/>
                  </a:schemeClr>
                </a:solidFill>
              </a:rPr>
              <a:t> ENERGI </a:t>
            </a:r>
            <a:br>
              <a:rPr lang="id-ID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ID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DB792C-778B-4C0F-BC86-6079548A63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983869"/>
              </p:ext>
            </p:extLst>
          </p:nvPr>
        </p:nvGraphicFramePr>
        <p:xfrm>
          <a:off x="698885" y="1311703"/>
          <a:ext cx="10794230" cy="4234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9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2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6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7678">
                <a:tc rowSpan="2">
                  <a:txBody>
                    <a:bodyPr/>
                    <a:lstStyle/>
                    <a:p>
                      <a:pPr algn="ctr"/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JENIS KELAMIN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JENIS AKTIFITAS</a:t>
                      </a:r>
                      <a:endParaRPr lang="id-ID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678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AKTIFITAS </a:t>
                      </a:r>
                      <a:r>
                        <a:rPr lang="id-ID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AKTIFITAS </a:t>
                      </a:r>
                      <a:r>
                        <a:rPr lang="id-ID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AKTIFITAS </a:t>
                      </a:r>
                      <a:r>
                        <a:rPr lang="id-ID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1018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AKI-LAKI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1,56 x BMR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1,76 x BMR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2,10 x BMR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1018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1,55 x BMR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1,70 x BMR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2,00 x BMR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07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76F9-6FDA-4B21-912F-FA6D2C561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546"/>
            <a:ext cx="10515600" cy="1325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Jumlah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kebutuhan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tepat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zat-zat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gizi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berbeda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beda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individu</a:t>
            </a:r>
            <a:r>
              <a:rPr lang="en-ID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327BBB-1E0B-433F-9D30-7E46D74EBA5A}"/>
              </a:ext>
            </a:extLst>
          </p:cNvPr>
          <p:cNvSpPr txBox="1"/>
          <p:nvPr/>
        </p:nvSpPr>
        <p:spPr>
          <a:xfrm>
            <a:off x="409079" y="2598003"/>
            <a:ext cx="8419624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4800" b="1" dirty="0">
                <a:solidFill>
                  <a:schemeClr val="tx1"/>
                </a:solidFill>
              </a:rPr>
              <a:t>Angka Kecukupan Gizi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5B181D-390F-4398-B825-2E4AF45B6F1A}"/>
              </a:ext>
            </a:extLst>
          </p:cNvPr>
          <p:cNvSpPr txBox="1">
            <a:spLocks noChangeArrowheads="1"/>
          </p:cNvSpPr>
          <p:nvPr/>
        </p:nvSpPr>
        <p:spPr>
          <a:xfrm>
            <a:off x="1199145" y="3392915"/>
            <a:ext cx="9984669" cy="2476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Kecukupan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rata-rata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gizi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hampir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golongan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umur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kelamin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aktifitas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derajad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yang optimal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43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072C7D-A4C5-4AC8-8362-EE8DD3DA763A}"/>
              </a:ext>
            </a:extLst>
          </p:cNvPr>
          <p:cNvSpPr/>
          <p:nvPr/>
        </p:nvSpPr>
        <p:spPr>
          <a:xfrm>
            <a:off x="1091381" y="526473"/>
            <a:ext cx="9875275" cy="3244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ID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Angka</a:t>
            </a:r>
            <a:r>
              <a:rPr lang="en-ID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Kecukupan</a:t>
            </a:r>
            <a:r>
              <a:rPr lang="en-ID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Gizi</a:t>
            </a:r>
            <a:r>
              <a:rPr lang="en-ID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AKG) rata-rata per orang per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menurut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kelompok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umur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jenis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kelamin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berat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badan dan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tinggi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badan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tercantum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Menteri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Kesehatan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Nomor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75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2013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Angka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Kecukupan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Gizi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Dianjurkan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Bangsa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Indonesia</a:t>
            </a:r>
            <a:endParaRPr lang="en-ID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59B31-6DEF-4428-839A-F958653201A7}"/>
              </a:ext>
            </a:extLst>
          </p:cNvPr>
          <p:cNvSpPr/>
          <p:nvPr/>
        </p:nvSpPr>
        <p:spPr>
          <a:xfrm>
            <a:off x="820072" y="4360734"/>
            <a:ext cx="10551855" cy="1384995"/>
          </a:xfrm>
          <a:prstGeom prst="rect">
            <a:avLst/>
          </a:prstGeom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361950"/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Rata-rata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kecukupan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energi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protein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penduduk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Indonesia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sebesar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2.100 kilo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kalori</a:t>
            </a:r>
            <a:r>
              <a:rPr lang="en-ID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57 gram protein per orang per </a:t>
            </a:r>
            <a:r>
              <a:rPr lang="en-ID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hari</a:t>
            </a: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535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97DE-1641-433A-9313-CB7E3763F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848" y="-76200"/>
            <a:ext cx="8596668" cy="13208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ANGKA KECUKUPAN GIZI</a:t>
            </a:r>
            <a:endParaRPr lang="en-ID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A3B64E1-C00B-4129-9571-33840ADB44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613" y="914400"/>
            <a:ext cx="11789229" cy="5569527"/>
          </a:xfrm>
        </p:spPr>
      </p:pic>
    </p:spTree>
    <p:extLst>
      <p:ext uri="{BB962C8B-B14F-4D97-AF65-F5344CB8AC3E}">
        <p14:creationId xmlns:p14="http://schemas.microsoft.com/office/powerpoint/2010/main" val="2032715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102525"/>
              </p:ext>
            </p:extLst>
          </p:nvPr>
        </p:nvGraphicFramePr>
        <p:xfrm>
          <a:off x="998805" y="1641777"/>
          <a:ext cx="10339756" cy="23828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8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545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Zat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Gizi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Kandungan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Karbohidrat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60 -  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Lemak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10 - 25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10 - 15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3706" y="691207"/>
            <a:ext cx="11397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KEBUTUHAN ZAT GIZI MAKRO ORANG DEWASA SEHAT</a:t>
            </a:r>
          </a:p>
        </p:txBody>
      </p:sp>
    </p:spTree>
    <p:extLst>
      <p:ext uri="{BB962C8B-B14F-4D97-AF65-F5344CB8AC3E}">
        <p14:creationId xmlns:p14="http://schemas.microsoft.com/office/powerpoint/2010/main" val="1428703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2" y="304800"/>
            <a:ext cx="9435419" cy="1320800"/>
          </a:xfrm>
        </p:spPr>
        <p:txBody>
          <a:bodyPr>
            <a:normAutofit/>
          </a:bodyPr>
          <a:lstStyle/>
          <a:p>
            <a:r>
              <a:rPr lang="id-ID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 apabila kebutuhan energi kita sebesar 2000 kkal maka perhitungannya adalah sebagai berikut: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897" y="1650640"/>
            <a:ext cx="10475576" cy="390609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id-ID" sz="3200" dirty="0"/>
              <a:t>Kebutuhan protein : 15% x 2000 kalori = 300 kalori Diubah menjadi gram dengan cara: kalori protein dibagi 4</a:t>
            </a:r>
            <a:r>
              <a:rPr lang="en-US" sz="3200" dirty="0"/>
              <a:t>, h</a:t>
            </a:r>
            <a:r>
              <a:rPr lang="id-ID" sz="3200" dirty="0"/>
              <a:t>asilnya adalah 75 gram protein</a:t>
            </a:r>
          </a:p>
          <a:p>
            <a:pPr marL="514350" indent="-514350">
              <a:buAutoNum type="arabicParenR" startAt="2"/>
            </a:pPr>
            <a:r>
              <a:rPr lang="id-ID" sz="3200" dirty="0"/>
              <a:t>Kebutuhan lemak : 20% x 2000= 400 kalori. Diubah menjadi gram dengan cara: kalori lemak dibagi dengan 9</a:t>
            </a:r>
            <a:r>
              <a:rPr lang="en-US" sz="3200" dirty="0"/>
              <a:t>, h</a:t>
            </a:r>
            <a:r>
              <a:rPr lang="id-ID" sz="3200" dirty="0"/>
              <a:t>asilnya adalah 44 gram</a:t>
            </a:r>
            <a:endParaRPr lang="en-US" sz="3200" dirty="0"/>
          </a:p>
          <a:p>
            <a:pPr marL="514350" indent="-514350">
              <a:buAutoNum type="arabicParenR" startAt="2"/>
            </a:pPr>
            <a:r>
              <a:rPr lang="id-ID" sz="3200" dirty="0"/>
              <a:t>Kebutuhan karbohidrat : 65% x 2000= 1300 kalori Diubah menjadi gram dengan cara: kalori karbohidrat dibagi 4</a:t>
            </a:r>
            <a:r>
              <a:rPr lang="en-US" sz="3200" dirty="0"/>
              <a:t>, h</a:t>
            </a:r>
            <a:r>
              <a:rPr lang="id-ID" sz="3200" dirty="0"/>
              <a:t>asilnya adalah 325 gram</a:t>
            </a:r>
          </a:p>
          <a:p>
            <a:endParaRPr lang="id-ID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4F4ED6-F315-4DBE-8E51-3EBE76152442}"/>
              </a:ext>
            </a:extLst>
          </p:cNvPr>
          <p:cNvSpPr txBox="1"/>
          <p:nvPr/>
        </p:nvSpPr>
        <p:spPr>
          <a:xfrm>
            <a:off x="834491" y="5708408"/>
            <a:ext cx="11372665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dimakan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sehari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75 g protein, 44 g lemak dam 325 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karbohidrat</a:t>
            </a:r>
            <a:endParaRPr lang="en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665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D:\Copy of UJIAN THP I (TERTUTUP)\My Documents\My Pictures\306066882_6c9b685953_b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10668000" cy="6858000"/>
          </a:xfrm>
          <a:noFill/>
        </p:spPr>
      </p:pic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6024563" y="2857500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te</a:t>
            </a:r>
          </a:p>
        </p:txBody>
      </p:sp>
      <p:sp>
        <p:nvSpPr>
          <p:cNvPr id="6" name="Rectangle 5"/>
          <p:cNvSpPr/>
          <p:nvPr/>
        </p:nvSpPr>
        <p:spPr>
          <a:xfrm>
            <a:off x="1809720" y="285728"/>
            <a:ext cx="41728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Terimakasih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35D2-470C-7A19-2845-3F800C199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462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OUT LINE</a:t>
            </a:r>
            <a:endParaRPr lang="en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78178-8950-EFDB-485D-25FAC1EE2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0183"/>
            <a:ext cx="10515600" cy="2458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kalori</a:t>
            </a:r>
            <a:r>
              <a:rPr lang="en-US" dirty="0"/>
              <a:t> dan </a:t>
            </a:r>
            <a:r>
              <a:rPr lang="en-US" dirty="0" err="1"/>
              <a:t>energi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Energi</a:t>
            </a:r>
            <a:r>
              <a:rPr lang="en-US" dirty="0"/>
              <a:t> Basal</a:t>
            </a:r>
          </a:p>
          <a:p>
            <a:pPr marL="0" indent="0">
              <a:buNone/>
            </a:pPr>
            <a:r>
              <a:rPr lang="en-US" dirty="0"/>
              <a:t>3. Cara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4. Angka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Gizi</a:t>
            </a:r>
            <a:r>
              <a:rPr lang="en-US" dirty="0"/>
              <a:t> yang </a:t>
            </a:r>
            <a:r>
              <a:rPr lang="en-US" dirty="0" err="1"/>
              <a:t>dianjurkan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4267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03156-EB9E-DCB8-38BD-1C169E617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95262"/>
            <a:ext cx="10515600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KALORI dan ENERGI</a:t>
            </a:r>
            <a:endParaRPr lang="en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ECDE6-7819-C3CC-FC5C-DD33398D6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20825"/>
            <a:ext cx="10823917" cy="4351338"/>
          </a:xfrm>
        </p:spPr>
        <p:txBody>
          <a:bodyPr>
            <a:normAutofit fontScale="85000" lnSpcReduction="20000"/>
          </a:bodyPr>
          <a:lstStyle/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/>
              <a:t>KALORI: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kkal</a:t>
            </a:r>
            <a:r>
              <a:rPr lang="en-US" dirty="0"/>
              <a:t> (</a:t>
            </a:r>
            <a:r>
              <a:rPr lang="en-US" dirty="0" err="1"/>
              <a:t>Kal</a:t>
            </a:r>
            <a:r>
              <a:rPr lang="en-US" dirty="0"/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      1 </a:t>
            </a:r>
            <a:r>
              <a:rPr lang="en-US" dirty="0" err="1"/>
              <a:t>Kal</a:t>
            </a:r>
            <a:r>
              <a:rPr lang="en-US" dirty="0"/>
              <a:t> = </a:t>
            </a:r>
            <a:r>
              <a:rPr lang="en-US" dirty="0" err="1"/>
              <a:t>panas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 1 gram air </a:t>
            </a:r>
            <a:r>
              <a:rPr lang="en-US" dirty="0" err="1"/>
              <a:t>dari</a:t>
            </a:r>
            <a:r>
              <a:rPr lang="en-US" dirty="0"/>
              <a:t> 14,5 </a:t>
            </a:r>
            <a:r>
              <a:rPr lang="en-US" dirty="0" err="1"/>
              <a:t>derajad</a:t>
            </a:r>
            <a:r>
              <a:rPr lang="en-US" dirty="0"/>
              <a:t>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      Celsius </a:t>
            </a:r>
            <a:r>
              <a:rPr lang="en-US" dirty="0" err="1"/>
              <a:t>menjadi</a:t>
            </a:r>
            <a:r>
              <a:rPr lang="en-US" dirty="0"/>
              <a:t> 15,5 </a:t>
            </a:r>
            <a:r>
              <a:rPr lang="en-US" dirty="0" err="1"/>
              <a:t>derajat</a:t>
            </a:r>
            <a:r>
              <a:rPr lang="en-US" dirty="0"/>
              <a:t> C</a:t>
            </a:r>
          </a:p>
          <a:p>
            <a:pPr marL="533400" indent="-5334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Karbohidrat</a:t>
            </a:r>
            <a:r>
              <a:rPr lang="en-US" dirty="0"/>
              <a:t>, Lemak dan Protein</a:t>
            </a:r>
          </a:p>
          <a:p>
            <a:pPr marL="990600" indent="-361950"/>
            <a:r>
              <a:rPr lang="en-ID" dirty="0"/>
              <a:t>1 gram </a:t>
            </a:r>
            <a:r>
              <a:rPr lang="en-ID" dirty="0" err="1"/>
              <a:t>Karbohidrat</a:t>
            </a:r>
            <a:r>
              <a:rPr lang="en-ID" dirty="0"/>
              <a:t> </a:t>
            </a:r>
            <a:r>
              <a:rPr lang="en-ID" dirty="0" err="1"/>
              <a:t>mengandung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4 </a:t>
            </a:r>
            <a:r>
              <a:rPr lang="en-ID" dirty="0" err="1"/>
              <a:t>Kal</a:t>
            </a:r>
            <a:endParaRPr lang="en-ID" dirty="0"/>
          </a:p>
          <a:p>
            <a:pPr marL="990600" indent="-361950"/>
            <a:r>
              <a:rPr lang="en-ID" dirty="0"/>
              <a:t>1 gram Lemak </a:t>
            </a:r>
            <a:r>
              <a:rPr lang="en-ID" dirty="0" err="1"/>
              <a:t>mengandung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9 </a:t>
            </a:r>
            <a:r>
              <a:rPr lang="en-ID" dirty="0" err="1"/>
              <a:t>Kal</a:t>
            </a:r>
            <a:endParaRPr lang="en-ID" dirty="0"/>
          </a:p>
          <a:p>
            <a:pPr marL="990600" indent="-361950"/>
            <a:r>
              <a:rPr lang="en-ID" dirty="0"/>
              <a:t>1 gram Protein </a:t>
            </a:r>
            <a:r>
              <a:rPr lang="en-ID" dirty="0" err="1"/>
              <a:t>mengandung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4 </a:t>
            </a:r>
            <a:r>
              <a:rPr lang="en-ID" dirty="0" err="1"/>
              <a:t>Kal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7504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33EF-88CE-8837-671E-06DE0022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DASAR PERHITUNGAN KEBUTUHAN ENERGI</a:t>
            </a:r>
            <a:endParaRPr lang="en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EB928-EDFB-3F61-AE01-E5633D31C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51" y="1690688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Usia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kelamin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Tinggi badan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badan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Aktifitas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1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36866" y="514308"/>
            <a:ext cx="11306605" cy="97656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 PERHITUNGAN KEBUTUHAN ENERGI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2DCAF7-AECC-6C03-8D7C-71C93937B814}"/>
              </a:ext>
            </a:extLst>
          </p:cNvPr>
          <p:cNvSpPr txBox="1"/>
          <p:nvPr/>
        </p:nvSpPr>
        <p:spPr>
          <a:xfrm>
            <a:off x="3046828" y="4200234"/>
            <a:ext cx="69412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BMR = 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basal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     = 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aktifitas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SDA  = 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pembakaran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makanan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10%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konsumsi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total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diabaikan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744316-9B02-1155-6345-D6CE0A309380}"/>
              </a:ext>
            </a:extLst>
          </p:cNvPr>
          <p:cNvSpPr txBox="1"/>
          <p:nvPr/>
        </p:nvSpPr>
        <p:spPr>
          <a:xfrm>
            <a:off x="2419642" y="1914827"/>
            <a:ext cx="6038557" cy="20324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BMR (Basal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Metabolisme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Rate)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 (Physical Activity)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SDA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Dynamic Action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68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A4174-CB27-56DA-C0D8-E4FC09A06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ENERGI BASAL</a:t>
            </a:r>
            <a:endParaRPr lang="en-ID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DABE2-C567-A6DD-6FF8-F5044937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minimal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Istirahat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paling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12 jam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mental dan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istirahat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total</a:t>
            </a: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berbaring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tidur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57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CARA MENGUKUR BMR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738" y="1690688"/>
            <a:ext cx="8229600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Kalorimeter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Kalorimeter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     - O 2</a:t>
            </a:r>
          </a:p>
          <a:p>
            <a:pPr marL="609600" indent="-60960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     - CO 2</a:t>
            </a:r>
          </a:p>
          <a:p>
            <a:pPr marL="609600" indent="-60960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alt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Rumus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Harris Benedict</a:t>
            </a:r>
          </a:p>
          <a:p>
            <a:pPr marL="609600" indent="-609600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Rumus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WHO</a:t>
            </a:r>
          </a:p>
        </p:txBody>
      </p:sp>
    </p:spTree>
    <p:extLst>
      <p:ext uri="{BB962C8B-B14F-4D97-AF65-F5344CB8AC3E}">
        <p14:creationId xmlns:p14="http://schemas.microsoft.com/office/powerpoint/2010/main" val="2396765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87" y="758309"/>
            <a:ext cx="10929425" cy="5341382"/>
          </a:xfrm>
        </p:spPr>
      </p:pic>
    </p:spTree>
    <p:extLst>
      <p:ext uri="{BB962C8B-B14F-4D97-AF65-F5344CB8AC3E}">
        <p14:creationId xmlns:p14="http://schemas.microsoft.com/office/powerpoint/2010/main" val="373741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199" y="1914525"/>
            <a:ext cx="4933950" cy="2867025"/>
          </a:xfrm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Genetik</a:t>
            </a:r>
            <a:endParaRPr lang="en-US" sz="3200" dirty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Jenis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kelamin</a:t>
            </a:r>
            <a:endParaRPr lang="en-US" sz="3200" dirty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Berat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badan</a:t>
            </a:r>
            <a:endParaRPr lang="en-US" sz="3200" dirty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Luas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permukaan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tubuh</a:t>
            </a:r>
            <a:endParaRPr lang="en-US" sz="3200" dirty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Persentasi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lemak</a:t>
            </a:r>
            <a:endParaRPr lang="en-US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320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685A282-4ED0-F62D-1E80-F06C4F925D4B}"/>
              </a:ext>
            </a:extLst>
          </p:cNvPr>
          <p:cNvSpPr txBox="1">
            <a:spLocks noChangeArrowheads="1"/>
          </p:cNvSpPr>
          <p:nvPr/>
        </p:nvSpPr>
        <p:spPr>
          <a:xfrm>
            <a:off x="6800852" y="1914525"/>
            <a:ext cx="3714750" cy="3028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itchFamily="18" charset="0"/>
              </a:rPr>
              <a:t>Diet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Suhu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tubuh</a:t>
            </a:r>
            <a:endParaRPr lang="en-US" sz="3200" dirty="0">
              <a:latin typeface="Times New Roman" pitchFamily="18" charset="0"/>
            </a:endParaRP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Suhu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lingkungan</a:t>
            </a:r>
            <a:endParaRPr lang="en-US" sz="3200" dirty="0">
              <a:latin typeface="Times New Roman" pitchFamily="18" charset="0"/>
            </a:endParaRP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Times New Roman" pitchFamily="18" charset="0"/>
              </a:rPr>
              <a:t>Kelenjar</a:t>
            </a:r>
            <a:endParaRPr lang="en-US" sz="3200" dirty="0">
              <a:latin typeface="Times New Roman" pitchFamily="18" charset="0"/>
            </a:endParaRP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itchFamily="18" charset="0"/>
              </a:rPr>
              <a:t>Latihan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D6B48E-180B-EBC9-7DC8-E44C072C0E5E}"/>
              </a:ext>
            </a:extLst>
          </p:cNvPr>
          <p:cNvSpPr txBox="1"/>
          <p:nvPr/>
        </p:nvSpPr>
        <p:spPr>
          <a:xfrm>
            <a:off x="1504950" y="591184"/>
            <a:ext cx="8782050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FAKTOR YANG MEMPENGARUHI BMR </a:t>
            </a:r>
          </a:p>
        </p:txBody>
      </p:sp>
    </p:spTree>
    <p:extLst>
      <p:ext uri="{BB962C8B-B14F-4D97-AF65-F5344CB8AC3E}">
        <p14:creationId xmlns:p14="http://schemas.microsoft.com/office/powerpoint/2010/main" val="64893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</TotalTime>
  <Words>706</Words>
  <Application>Microsoft Office PowerPoint</Application>
  <PresentationFormat>Widescreen</PresentationFormat>
  <Paragraphs>141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Wingdings 3</vt:lpstr>
      <vt:lpstr>Office Theme</vt:lpstr>
      <vt:lpstr>    Dr. Widati Fatmaningrum, dr., MKes., SpGK </vt:lpstr>
      <vt:lpstr>OUT LINE</vt:lpstr>
      <vt:lpstr>KALORI dan ENERGI</vt:lpstr>
      <vt:lpstr>DASAR PERHITUNGAN KEBUTUHAN ENERGI</vt:lpstr>
      <vt:lpstr>DASAR PERHITUNGAN KEBUTUHAN ENERGI </vt:lpstr>
      <vt:lpstr>ENERGI BASAL</vt:lpstr>
      <vt:lpstr>CARA MENGUKUR BMR</vt:lpstr>
      <vt:lpstr>PowerPoint Presentation</vt:lpstr>
      <vt:lpstr>PowerPoint Presentation</vt:lpstr>
      <vt:lpstr>KEBUTUHAN ENERGI BERDASAR AKTIVITAS FISIK </vt:lpstr>
      <vt:lpstr>KATEGORI AKTIFITAS</vt:lpstr>
      <vt:lpstr>ANGKA KEBUTUHAN ENERGI  </vt:lpstr>
      <vt:lpstr>Jumlah kebutuhan yang tepat akan zat-zat gizi berbeda beda untuk setiap individu </vt:lpstr>
      <vt:lpstr>PowerPoint Presentation</vt:lpstr>
      <vt:lpstr>ANGKA KECUKUPAN GIZI</vt:lpstr>
      <vt:lpstr>PowerPoint Presentation</vt:lpstr>
      <vt:lpstr>Contoh apabila kebutuhan energi kita sebesar 2000 kkal maka perhitungannya adalah sebagai berikut: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Widati Fatmaningrum Departemen Ilmu Kesehatan Masyarakat - Kedokteran Pencegahan Fakultas Kedokteran, Universitas Airlangga</dc:title>
  <dc:creator>Toshiba8</dc:creator>
  <cp:lastModifiedBy>HP</cp:lastModifiedBy>
  <cp:revision>111</cp:revision>
  <dcterms:created xsi:type="dcterms:W3CDTF">2019-06-18T08:54:29Z</dcterms:created>
  <dcterms:modified xsi:type="dcterms:W3CDTF">2022-11-30T15:25:27Z</dcterms:modified>
</cp:coreProperties>
</file>