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utive" pitchFamily="2" charset="0"/>
      <p:regular r:id="rId19"/>
    </p:embeddedFont>
    <p:embeddedFont>
      <p:font typeface="Open Sans" panose="020B0606030504020204" pitchFamily="34" charset="0"/>
      <p:regular r:id="rId20"/>
      <p:bold r:id="rId21"/>
      <p:italic r:id="rId22"/>
      <p:boldItalic r:id="rId23"/>
    </p:embeddedFont>
    <p:embeddedFont>
      <p:font typeface="Poppins" pitchFamily="2"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a2gnNhZ0dghY7BnZ4XpOCyGIH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6"/>
    <p:restoredTop sz="94710"/>
  </p:normalViewPr>
  <p:slideViewPr>
    <p:cSldViewPr snapToGrid="0">
      <p:cViewPr varScale="1">
        <p:scale>
          <a:sx n="96" d="100"/>
          <a:sy n="96" d="100"/>
        </p:scale>
        <p:origin x="18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6c3d8e928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g26c3d8e9286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6c3d8e9286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9" name="Google Shape;389;g26c3d8e9286_0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7" name="Google Shape;32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3"/>
        <p:cNvGrpSpPr/>
        <p:nvPr/>
      </p:nvGrpSpPr>
      <p:grpSpPr>
        <a:xfrm>
          <a:off x="0" y="0"/>
          <a:ext cx="0" cy="0"/>
          <a:chOff x="0" y="0"/>
          <a:chExt cx="0" cy="0"/>
        </a:xfrm>
      </p:grpSpPr>
      <p:sp>
        <p:nvSpPr>
          <p:cNvPr id="84" name="Google Shape;84;p1"/>
          <p:cNvSpPr/>
          <p:nvPr/>
        </p:nvSpPr>
        <p:spPr>
          <a:xfrm>
            <a:off x="5130567" y="-2488892"/>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7687" r="-61976" b="-13044"/>
            </a:stretch>
          </a:blipFill>
          <a:ln>
            <a:noFill/>
          </a:ln>
        </p:spPr>
      </p:sp>
      <p:grpSp>
        <p:nvGrpSpPr>
          <p:cNvPr id="85" name="Google Shape;85;p1"/>
          <p:cNvGrpSpPr/>
          <p:nvPr/>
        </p:nvGrpSpPr>
        <p:grpSpPr>
          <a:xfrm rot="-2700000">
            <a:off x="1943780" y="8435905"/>
            <a:ext cx="4802710" cy="5027837"/>
            <a:chOff x="0" y="-38100"/>
            <a:chExt cx="812800" cy="850900"/>
          </a:xfrm>
        </p:grpSpPr>
        <p:sp>
          <p:nvSpPr>
            <p:cNvPr id="86" name="Google Shape;86;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87" name="Google Shape;87;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8" name="Google Shape;88;p1"/>
          <p:cNvGrpSpPr/>
          <p:nvPr/>
        </p:nvGrpSpPr>
        <p:grpSpPr>
          <a:xfrm rot="-2700000">
            <a:off x="11764570" y="-3640026"/>
            <a:ext cx="4802710" cy="5027837"/>
            <a:chOff x="0" y="-38100"/>
            <a:chExt cx="812800" cy="850900"/>
          </a:xfrm>
        </p:grpSpPr>
        <p:sp>
          <p:nvSpPr>
            <p:cNvPr id="89" name="Google Shape;89;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0" name="Google Shape;90;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1" name="Google Shape;91;p1"/>
          <p:cNvGrpSpPr/>
          <p:nvPr/>
        </p:nvGrpSpPr>
        <p:grpSpPr>
          <a:xfrm rot="-2700000">
            <a:off x="-551710" y="8071451"/>
            <a:ext cx="4802710" cy="5027837"/>
            <a:chOff x="0" y="-38100"/>
            <a:chExt cx="812800" cy="850900"/>
          </a:xfrm>
        </p:grpSpPr>
        <p:sp>
          <p:nvSpPr>
            <p:cNvPr id="92" name="Google Shape;92;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3" name="Google Shape;93;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4" name="Google Shape;94;p1"/>
          <p:cNvGrpSpPr/>
          <p:nvPr/>
        </p:nvGrpSpPr>
        <p:grpSpPr>
          <a:xfrm rot="-2700000">
            <a:off x="14796768" y="-2396526"/>
            <a:ext cx="4802710" cy="5027837"/>
            <a:chOff x="0" y="-38100"/>
            <a:chExt cx="812800" cy="850900"/>
          </a:xfrm>
        </p:grpSpPr>
        <p:sp>
          <p:nvSpPr>
            <p:cNvPr id="95" name="Google Shape;95;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6" name="Google Shape;96;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7" name="Google Shape;97;p1"/>
          <p:cNvGrpSpPr/>
          <p:nvPr/>
        </p:nvGrpSpPr>
        <p:grpSpPr>
          <a:xfrm rot="-2700000">
            <a:off x="1965503" y="9314952"/>
            <a:ext cx="4802710" cy="5027837"/>
            <a:chOff x="0" y="-38100"/>
            <a:chExt cx="812800" cy="850900"/>
          </a:xfrm>
        </p:grpSpPr>
        <p:sp>
          <p:nvSpPr>
            <p:cNvPr id="98" name="Google Shape;98;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9" name="Google Shape;99;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0" name="Google Shape;100;p1"/>
          <p:cNvGrpSpPr/>
          <p:nvPr/>
        </p:nvGrpSpPr>
        <p:grpSpPr>
          <a:xfrm rot="-2700000">
            <a:off x="11764570" y="-4249624"/>
            <a:ext cx="4802710" cy="5027837"/>
            <a:chOff x="0" y="-38100"/>
            <a:chExt cx="812800" cy="850900"/>
          </a:xfrm>
        </p:grpSpPr>
        <p:sp>
          <p:nvSpPr>
            <p:cNvPr id="101" name="Google Shape;101;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2" name="Google Shape;102;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3" name="Google Shape;103;p1"/>
          <p:cNvGrpSpPr/>
          <p:nvPr/>
        </p:nvGrpSpPr>
        <p:grpSpPr>
          <a:xfrm rot="-2700000">
            <a:off x="1965503" y="9883613"/>
            <a:ext cx="4802710" cy="5027837"/>
            <a:chOff x="0" y="-38100"/>
            <a:chExt cx="812800" cy="850900"/>
          </a:xfrm>
        </p:grpSpPr>
        <p:sp>
          <p:nvSpPr>
            <p:cNvPr id="104" name="Google Shape;104;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5" name="Google Shape;105;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6" name="Google Shape;106;p1"/>
          <p:cNvGrpSpPr/>
          <p:nvPr/>
        </p:nvGrpSpPr>
        <p:grpSpPr>
          <a:xfrm rot="-2700000">
            <a:off x="14796768" y="-3425226"/>
            <a:ext cx="4802710" cy="5027837"/>
            <a:chOff x="0" y="-38100"/>
            <a:chExt cx="812800" cy="850900"/>
          </a:xfrm>
        </p:grpSpPr>
        <p:sp>
          <p:nvSpPr>
            <p:cNvPr id="107" name="Google Shape;107;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8" name="Google Shape;108;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9" name="Google Shape;109;p1"/>
          <p:cNvGrpSpPr/>
          <p:nvPr/>
        </p:nvGrpSpPr>
        <p:grpSpPr>
          <a:xfrm rot="-2700000">
            <a:off x="-551710" y="8720047"/>
            <a:ext cx="4802710" cy="5027837"/>
            <a:chOff x="0" y="-38100"/>
            <a:chExt cx="812800" cy="850900"/>
          </a:xfrm>
        </p:grpSpPr>
        <p:sp>
          <p:nvSpPr>
            <p:cNvPr id="110" name="Google Shape;110;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11" name="Google Shape;111;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2" name="Google Shape;112;p1"/>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13" name="Google Shape;113;p1"/>
          <p:cNvSpPr txBox="1"/>
          <p:nvPr/>
        </p:nvSpPr>
        <p:spPr>
          <a:xfrm>
            <a:off x="1315688" y="2744088"/>
            <a:ext cx="8753700" cy="1581000"/>
          </a:xfrm>
          <a:prstGeom prst="rect">
            <a:avLst/>
          </a:prstGeom>
          <a:noFill/>
          <a:ln>
            <a:noFill/>
          </a:ln>
        </p:spPr>
        <p:txBody>
          <a:bodyPr spcFirstLastPara="1" wrap="square" lIns="0" tIns="0" rIns="0" bIns="0" anchor="t" anchorCtr="0">
            <a:spAutoFit/>
          </a:bodyPr>
          <a:lstStyle/>
          <a:p>
            <a:pPr marL="0" marR="0" lvl="0" indent="0" algn="l" rtl="0">
              <a:lnSpc>
                <a:spcPct val="178552"/>
              </a:lnSpc>
              <a:spcBef>
                <a:spcPts val="0"/>
              </a:spcBef>
              <a:spcAft>
                <a:spcPts val="0"/>
              </a:spcAft>
              <a:buClr>
                <a:srgbClr val="000000"/>
              </a:buClr>
              <a:buSzPts val="7600"/>
              <a:buFont typeface="Arial"/>
              <a:buNone/>
            </a:pPr>
            <a:r>
              <a:rPr lang="en-US" sz="7600" b="1" i="0" u="none" strike="noStrike" cap="none">
                <a:solidFill>
                  <a:schemeClr val="dk1"/>
                </a:solidFill>
                <a:latin typeface="Poppins"/>
                <a:ea typeface="Poppins"/>
                <a:cs typeface="Poppins"/>
                <a:sym typeface="Poppins"/>
              </a:rPr>
              <a:t>BERFIKIR</a:t>
            </a:r>
            <a:endParaRPr sz="7600" b="1" i="0" u="none" strike="noStrike" cap="none">
              <a:solidFill>
                <a:schemeClr val="dk1"/>
              </a:solidFill>
              <a:latin typeface="Poppins"/>
              <a:ea typeface="Poppins"/>
              <a:cs typeface="Poppins"/>
              <a:sym typeface="Poppins"/>
            </a:endParaRPr>
          </a:p>
        </p:txBody>
      </p:sp>
      <p:sp>
        <p:nvSpPr>
          <p:cNvPr id="114" name="Google Shape;114;p1"/>
          <p:cNvSpPr txBox="1"/>
          <p:nvPr/>
        </p:nvSpPr>
        <p:spPr>
          <a:xfrm>
            <a:off x="1190207" y="600815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pic>
        <p:nvPicPr>
          <p:cNvPr id="115" name="Google Shape;115;p1"/>
          <p:cNvPicPr preferRelativeResize="0"/>
          <p:nvPr/>
        </p:nvPicPr>
        <p:blipFill rotWithShape="1">
          <a:blip r:embed="rId5">
            <a:alphaModFix/>
          </a:blip>
          <a:srcRect/>
          <a:stretch/>
        </p:blipFill>
        <p:spPr>
          <a:xfrm>
            <a:off x="962950" y="380162"/>
            <a:ext cx="4074179" cy="1901950"/>
          </a:xfrm>
          <a:prstGeom prst="rect">
            <a:avLst/>
          </a:prstGeom>
          <a:noFill/>
          <a:ln>
            <a:noFill/>
          </a:ln>
        </p:spPr>
      </p:pic>
      <p:pic>
        <p:nvPicPr>
          <p:cNvPr id="116" name="Google Shape;116;p1"/>
          <p:cNvPicPr preferRelativeResize="0"/>
          <p:nvPr/>
        </p:nvPicPr>
        <p:blipFill rotWithShape="1">
          <a:blip r:embed="rId6">
            <a:alphaModFix/>
          </a:blip>
          <a:srcRect/>
          <a:stretch/>
        </p:blipFill>
        <p:spPr>
          <a:xfrm>
            <a:off x="15302831" y="-107663"/>
            <a:ext cx="3366169" cy="1898363"/>
          </a:xfrm>
          <a:prstGeom prst="rect">
            <a:avLst/>
          </a:prstGeom>
          <a:noFill/>
          <a:ln>
            <a:noFill/>
          </a:ln>
        </p:spPr>
      </p:pic>
      <p:sp>
        <p:nvSpPr>
          <p:cNvPr id="117" name="Google Shape;117;p1"/>
          <p:cNvSpPr txBox="1"/>
          <p:nvPr/>
        </p:nvSpPr>
        <p:spPr>
          <a:xfrm>
            <a:off x="1315688" y="3852887"/>
            <a:ext cx="8753697" cy="1545038"/>
          </a:xfrm>
          <a:prstGeom prst="rect">
            <a:avLst/>
          </a:prstGeom>
          <a:noFill/>
          <a:ln>
            <a:noFill/>
          </a:ln>
        </p:spPr>
        <p:txBody>
          <a:bodyPr spcFirstLastPara="1" wrap="square" lIns="0" tIns="0" rIns="0" bIns="0" anchor="t" anchorCtr="0">
            <a:spAutoFit/>
          </a:bodyPr>
          <a:lstStyle/>
          <a:p>
            <a:pPr marL="0" marR="0" lvl="0" indent="0" algn="l" rtl="0">
              <a:lnSpc>
                <a:spcPct val="205606"/>
              </a:lnSpc>
              <a:spcBef>
                <a:spcPts val="0"/>
              </a:spcBef>
              <a:spcAft>
                <a:spcPts val="0"/>
              </a:spcAft>
              <a:buClr>
                <a:srgbClr val="000000"/>
              </a:buClr>
              <a:buSzPts val="6600"/>
              <a:buFont typeface="Arial"/>
              <a:buNone/>
            </a:pPr>
            <a:r>
              <a:rPr lang="en-US" sz="6600" b="1" i="0" u="none" strike="noStrike" cap="none">
                <a:solidFill>
                  <a:srgbClr val="21264D"/>
                </a:solidFill>
                <a:latin typeface="Poppins"/>
                <a:ea typeface="Poppins"/>
                <a:cs typeface="Poppins"/>
                <a:sym typeface="Poppins"/>
              </a:rPr>
              <a:t>KREATIF &amp; INOVATIF</a:t>
            </a:r>
            <a:endParaRPr sz="6600" b="1" i="0" u="none" strike="noStrike" cap="none">
              <a:solidFill>
                <a:schemeClr val="dk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63"/>
        <p:cNvGrpSpPr/>
        <p:nvPr/>
      </p:nvGrpSpPr>
      <p:grpSpPr>
        <a:xfrm>
          <a:off x="0" y="0"/>
          <a:ext cx="0" cy="0"/>
          <a:chOff x="0" y="0"/>
          <a:chExt cx="0" cy="0"/>
        </a:xfrm>
      </p:grpSpPr>
      <p:sp>
        <p:nvSpPr>
          <p:cNvPr id="364" name="Google Shape;364;g26c3d8e9286_0_15"/>
          <p:cNvSpPr txBox="1"/>
          <p:nvPr/>
        </p:nvSpPr>
        <p:spPr>
          <a:xfrm>
            <a:off x="1198056" y="1477268"/>
            <a:ext cx="151113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Contoh di Hospitality</a:t>
            </a:r>
            <a:endParaRPr sz="4800" b="1" i="0" u="none" strike="noStrike" cap="none">
              <a:solidFill>
                <a:srgbClr val="21264D"/>
              </a:solidFill>
              <a:latin typeface="Poppins"/>
              <a:ea typeface="Poppins"/>
              <a:cs typeface="Poppins"/>
              <a:sym typeface="Poppins"/>
            </a:endParaRPr>
          </a:p>
        </p:txBody>
      </p:sp>
      <p:sp>
        <p:nvSpPr>
          <p:cNvPr id="365" name="Google Shape;365;g26c3d8e9286_0_15"/>
          <p:cNvSpPr txBox="1"/>
          <p:nvPr/>
        </p:nvSpPr>
        <p:spPr>
          <a:xfrm>
            <a:off x="1198048" y="2716963"/>
            <a:ext cx="15891900" cy="56643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600"/>
              <a:buFont typeface="Arial"/>
              <a:buNone/>
            </a:pPr>
            <a:r>
              <a:rPr lang="en-US" sz="4600" b="0" i="0" u="none" strike="noStrike" cap="none">
                <a:solidFill>
                  <a:schemeClr val="dk1"/>
                </a:solidFill>
                <a:latin typeface="Calibri"/>
                <a:ea typeface="Calibri"/>
                <a:cs typeface="Calibri"/>
                <a:sym typeface="Calibri"/>
              </a:rPr>
              <a:t>Sebagai contoh, sebuah hotel mewujudkan berpikir kreatif dan inovatif dengan mengembangkan program perjalanan berkelanjutan yang melibatkan tamu dalam kegiatan konservasi lingkungan setempat. Dengan menyediakan pengalaman yang bermakna dan memberikan dampak positif pada komunitas lokal, hotel tersebut tidak hanya memenuhi kebutuhan tamu yang peduli lingkungan, tetapi juga memperkuat citra merek dan mendukung keberlanjutan industri perhotelan secara keseluruhan.</a:t>
            </a:r>
            <a:endParaRPr sz="4600" b="0" i="0" u="none" strike="noStrike" cap="none">
              <a:solidFill>
                <a:schemeClr val="dk1"/>
              </a:solidFill>
              <a:latin typeface="Cutive"/>
              <a:ea typeface="Cutive"/>
              <a:cs typeface="Cutive"/>
              <a:sym typeface="Cutive"/>
            </a:endParaRPr>
          </a:p>
        </p:txBody>
      </p:sp>
      <p:grpSp>
        <p:nvGrpSpPr>
          <p:cNvPr id="366" name="Google Shape;366;g26c3d8e9286_0_15"/>
          <p:cNvGrpSpPr/>
          <p:nvPr/>
        </p:nvGrpSpPr>
        <p:grpSpPr>
          <a:xfrm rot="-5400000">
            <a:off x="14063752" y="-4348555"/>
            <a:ext cx="6926719" cy="7161631"/>
            <a:chOff x="-175975" y="-175954"/>
            <a:chExt cx="9235626" cy="9548842"/>
          </a:xfrm>
        </p:grpSpPr>
        <p:grpSp>
          <p:nvGrpSpPr>
            <p:cNvPr id="367" name="Google Shape;367;g26c3d8e9286_0_15"/>
            <p:cNvGrpSpPr/>
            <p:nvPr/>
          </p:nvGrpSpPr>
          <p:grpSpPr>
            <a:xfrm rot="-2700000">
              <a:off x="1011581" y="2751712"/>
              <a:ext cx="5309185" cy="5558053"/>
              <a:chOff x="0" y="-38100"/>
              <a:chExt cx="812800" cy="850900"/>
            </a:xfrm>
          </p:grpSpPr>
          <p:sp>
            <p:nvSpPr>
              <p:cNvPr id="368" name="Google Shape;368;g26c3d8e9286_0_1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69" name="Google Shape;369;g26c3d8e9286_0_15"/>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0" name="Google Shape;370;g26c3d8e9286_0_15"/>
            <p:cNvGrpSpPr/>
            <p:nvPr/>
          </p:nvGrpSpPr>
          <p:grpSpPr>
            <a:xfrm rot="-2700000">
              <a:off x="1831592" y="887168"/>
              <a:ext cx="5309185" cy="5558053"/>
              <a:chOff x="0" y="-38100"/>
              <a:chExt cx="812800" cy="850900"/>
            </a:xfrm>
          </p:grpSpPr>
          <p:sp>
            <p:nvSpPr>
              <p:cNvPr id="371" name="Google Shape;371;g26c3d8e9286_0_1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72" name="Google Shape;372;g26c3d8e9286_0_15"/>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3" name="Google Shape;373;g26c3d8e9286_0_15"/>
            <p:cNvGrpSpPr/>
            <p:nvPr/>
          </p:nvGrpSpPr>
          <p:grpSpPr>
            <a:xfrm rot="-2700000">
              <a:off x="1831592" y="2732125"/>
              <a:ext cx="5309185" cy="5558053"/>
              <a:chOff x="0" y="-38100"/>
              <a:chExt cx="812800" cy="850900"/>
            </a:xfrm>
          </p:grpSpPr>
          <p:sp>
            <p:nvSpPr>
              <p:cNvPr id="374" name="Google Shape;374;g26c3d8e9286_0_1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75" name="Google Shape;375;g26c3d8e9286_0_15"/>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6" name="Google Shape;376;g26c3d8e9286_0_15"/>
            <p:cNvGrpSpPr/>
            <p:nvPr/>
          </p:nvGrpSpPr>
          <p:grpSpPr>
            <a:xfrm rot="-2700000">
              <a:off x="2494923" y="2732125"/>
              <a:ext cx="5309185" cy="5558053"/>
              <a:chOff x="0" y="-38100"/>
              <a:chExt cx="812800" cy="850900"/>
            </a:xfrm>
          </p:grpSpPr>
          <p:sp>
            <p:nvSpPr>
              <p:cNvPr id="377" name="Google Shape;377;g26c3d8e9286_0_1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78" name="Google Shape;378;g26c3d8e9286_0_15"/>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9" name="Google Shape;379;g26c3d8e9286_0_15"/>
            <p:cNvGrpSpPr/>
            <p:nvPr/>
          </p:nvGrpSpPr>
          <p:grpSpPr>
            <a:xfrm rot="-2700000">
              <a:off x="2562909" y="887168"/>
              <a:ext cx="5309185" cy="5558053"/>
              <a:chOff x="0" y="-38100"/>
              <a:chExt cx="812800" cy="850900"/>
            </a:xfrm>
          </p:grpSpPr>
          <p:sp>
            <p:nvSpPr>
              <p:cNvPr id="380" name="Google Shape;380;g26c3d8e9286_0_1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81" name="Google Shape;381;g26c3d8e9286_0_15"/>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82" name="Google Shape;382;g26c3d8e9286_0_15"/>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383" name="Google Shape;383;g26c3d8e9286_0_15"/>
          <p:cNvGrpSpPr/>
          <p:nvPr/>
        </p:nvGrpSpPr>
        <p:grpSpPr>
          <a:xfrm>
            <a:off x="14249400" y="8444354"/>
            <a:ext cx="3537125" cy="1842646"/>
            <a:chOff x="14202254" y="-78589"/>
            <a:chExt cx="3537125" cy="1842646"/>
          </a:xfrm>
        </p:grpSpPr>
        <p:sp>
          <p:nvSpPr>
            <p:cNvPr id="384" name="Google Shape;384;g26c3d8e9286_0_15"/>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85" name="Google Shape;385;g26c3d8e9286_0_15"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386" name="Google Shape;386;g26c3d8e9286_0_15"/>
          <p:cNvSpPr txBox="1"/>
          <p:nvPr/>
        </p:nvSpPr>
        <p:spPr>
          <a:xfrm>
            <a:off x="1338542" y="8927920"/>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90"/>
        <p:cNvGrpSpPr/>
        <p:nvPr/>
      </p:nvGrpSpPr>
      <p:grpSpPr>
        <a:xfrm>
          <a:off x="0" y="0"/>
          <a:ext cx="0" cy="0"/>
          <a:chOff x="0" y="0"/>
          <a:chExt cx="0" cy="0"/>
        </a:xfrm>
      </p:grpSpPr>
      <p:sp>
        <p:nvSpPr>
          <p:cNvPr id="391" name="Google Shape;391;g26c3d8e9286_0_41"/>
          <p:cNvSpPr txBox="1"/>
          <p:nvPr/>
        </p:nvSpPr>
        <p:spPr>
          <a:xfrm>
            <a:off x="2245305" y="6551010"/>
            <a:ext cx="6651600" cy="20847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92" name="Google Shape;392;g26c3d8e9286_0_41"/>
          <p:cNvGrpSpPr/>
          <p:nvPr/>
        </p:nvGrpSpPr>
        <p:grpSpPr>
          <a:xfrm rot="10800000">
            <a:off x="14209447" y="1953771"/>
            <a:ext cx="3280731" cy="3057999"/>
            <a:chOff x="1028706" y="3416530"/>
            <a:chExt cx="2671605" cy="2490226"/>
          </a:xfrm>
        </p:grpSpPr>
        <p:grpSp>
          <p:nvGrpSpPr>
            <p:cNvPr id="393" name="Google Shape;393;g26c3d8e9286_0_41"/>
            <p:cNvGrpSpPr/>
            <p:nvPr/>
          </p:nvGrpSpPr>
          <p:grpSpPr>
            <a:xfrm rot="2700000">
              <a:off x="1966272" y="3924919"/>
              <a:ext cx="1417070" cy="1483495"/>
              <a:chOff x="0" y="-38100"/>
              <a:chExt cx="812800" cy="850900"/>
            </a:xfrm>
          </p:grpSpPr>
          <p:sp>
            <p:nvSpPr>
              <p:cNvPr id="394" name="Google Shape;394;g26c3d8e9286_0_4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95" name="Google Shape;395;g26c3d8e9286_0_41"/>
              <p:cNvSpPr txBox="1"/>
              <p:nvPr/>
            </p:nvSpPr>
            <p:spPr>
              <a:xfrm>
                <a:off x="0" y="-38100"/>
                <a:ext cx="812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6" name="Google Shape;396;g26c3d8e9286_0_41"/>
            <p:cNvGrpSpPr/>
            <p:nvPr/>
          </p:nvGrpSpPr>
          <p:grpSpPr>
            <a:xfrm rot="2700000">
              <a:off x="1413554" y="3761053"/>
              <a:ext cx="1720531" cy="1801181"/>
              <a:chOff x="0" y="-38100"/>
              <a:chExt cx="812800" cy="850900"/>
            </a:xfrm>
          </p:grpSpPr>
          <p:sp>
            <p:nvSpPr>
              <p:cNvPr id="397" name="Google Shape;397;g26c3d8e9286_0_4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98" name="Google Shape;398;g26c3d8e9286_0_41"/>
              <p:cNvSpPr txBox="1"/>
              <p:nvPr/>
            </p:nvSpPr>
            <p:spPr>
              <a:xfrm>
                <a:off x="0" y="-38100"/>
                <a:ext cx="812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399" name="Google Shape;399;g26c3d8e9286_0_41"/>
          <p:cNvGrpSpPr/>
          <p:nvPr/>
        </p:nvGrpSpPr>
        <p:grpSpPr>
          <a:xfrm rot="5400000">
            <a:off x="-1748079" y="8202376"/>
            <a:ext cx="6926719" cy="7161631"/>
            <a:chOff x="-175975" y="-175954"/>
            <a:chExt cx="9235626" cy="9548842"/>
          </a:xfrm>
        </p:grpSpPr>
        <p:grpSp>
          <p:nvGrpSpPr>
            <p:cNvPr id="400" name="Google Shape;400;g26c3d8e9286_0_41"/>
            <p:cNvGrpSpPr/>
            <p:nvPr/>
          </p:nvGrpSpPr>
          <p:grpSpPr>
            <a:xfrm rot="-2700000">
              <a:off x="1011581" y="2751712"/>
              <a:ext cx="5309185" cy="5558053"/>
              <a:chOff x="0" y="-38100"/>
              <a:chExt cx="812800" cy="850900"/>
            </a:xfrm>
          </p:grpSpPr>
          <p:sp>
            <p:nvSpPr>
              <p:cNvPr id="401" name="Google Shape;401;g26c3d8e9286_0_4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402" name="Google Shape;402;g26c3d8e9286_0_41"/>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3" name="Google Shape;403;g26c3d8e9286_0_41"/>
            <p:cNvGrpSpPr/>
            <p:nvPr/>
          </p:nvGrpSpPr>
          <p:grpSpPr>
            <a:xfrm rot="-2700000">
              <a:off x="1831592" y="887168"/>
              <a:ext cx="5309185" cy="5558053"/>
              <a:chOff x="0" y="-38100"/>
              <a:chExt cx="812800" cy="850900"/>
            </a:xfrm>
          </p:grpSpPr>
          <p:sp>
            <p:nvSpPr>
              <p:cNvPr id="404" name="Google Shape;404;g26c3d8e9286_0_4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405" name="Google Shape;405;g26c3d8e9286_0_41"/>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6" name="Google Shape;406;g26c3d8e9286_0_41"/>
            <p:cNvGrpSpPr/>
            <p:nvPr/>
          </p:nvGrpSpPr>
          <p:grpSpPr>
            <a:xfrm rot="-2700000">
              <a:off x="1831592" y="2732125"/>
              <a:ext cx="5309185" cy="5558053"/>
              <a:chOff x="0" y="-38100"/>
              <a:chExt cx="812800" cy="850900"/>
            </a:xfrm>
          </p:grpSpPr>
          <p:sp>
            <p:nvSpPr>
              <p:cNvPr id="407" name="Google Shape;407;g26c3d8e9286_0_4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408" name="Google Shape;408;g26c3d8e9286_0_41"/>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9" name="Google Shape;409;g26c3d8e9286_0_41"/>
            <p:cNvGrpSpPr/>
            <p:nvPr/>
          </p:nvGrpSpPr>
          <p:grpSpPr>
            <a:xfrm rot="-2700000">
              <a:off x="2494923" y="2732125"/>
              <a:ext cx="5309185" cy="5558053"/>
              <a:chOff x="0" y="-38100"/>
              <a:chExt cx="812800" cy="850900"/>
            </a:xfrm>
          </p:grpSpPr>
          <p:sp>
            <p:nvSpPr>
              <p:cNvPr id="410" name="Google Shape;410;g26c3d8e9286_0_4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411" name="Google Shape;411;g26c3d8e9286_0_41"/>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2" name="Google Shape;412;g26c3d8e9286_0_41"/>
            <p:cNvGrpSpPr/>
            <p:nvPr/>
          </p:nvGrpSpPr>
          <p:grpSpPr>
            <a:xfrm rot="-2700000">
              <a:off x="2562909" y="887168"/>
              <a:ext cx="5309185" cy="5558053"/>
              <a:chOff x="0" y="-38100"/>
              <a:chExt cx="812800" cy="850900"/>
            </a:xfrm>
          </p:grpSpPr>
          <p:sp>
            <p:nvSpPr>
              <p:cNvPr id="413" name="Google Shape;413;g26c3d8e9286_0_4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414" name="Google Shape;414;g26c3d8e9286_0_41"/>
              <p:cNvSpPr txBox="1"/>
              <p:nvPr/>
            </p:nvSpPr>
            <p:spPr>
              <a:xfrm>
                <a:off x="0" y="-38100"/>
                <a:ext cx="812700" cy="8508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15" name="Google Shape;415;g26c3d8e9286_0_41"/>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416" name="Google Shape;416;g26c3d8e9286_0_41"/>
          <p:cNvSpPr txBox="1"/>
          <p:nvPr/>
        </p:nvSpPr>
        <p:spPr>
          <a:xfrm>
            <a:off x="1422925" y="1477277"/>
            <a:ext cx="102531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Penutup</a:t>
            </a:r>
            <a:endParaRPr sz="4800" b="1" i="0" u="none" strike="noStrike" cap="none">
              <a:solidFill>
                <a:srgbClr val="21264D"/>
              </a:solidFill>
              <a:latin typeface="Poppins"/>
              <a:ea typeface="Poppins"/>
              <a:cs typeface="Poppins"/>
              <a:sym typeface="Poppins"/>
            </a:endParaRPr>
          </a:p>
        </p:txBody>
      </p:sp>
      <p:sp>
        <p:nvSpPr>
          <p:cNvPr id="417" name="Google Shape;417;g26c3d8e9286_0_41"/>
          <p:cNvSpPr txBox="1"/>
          <p:nvPr/>
        </p:nvSpPr>
        <p:spPr>
          <a:xfrm>
            <a:off x="1422925" y="2776275"/>
            <a:ext cx="12426900" cy="66186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300"/>
              <a:buFont typeface="Arial"/>
              <a:buNone/>
            </a:pPr>
            <a:r>
              <a:rPr lang="en-US" sz="4300" b="0" i="0" u="none" strike="noStrike" cap="none">
                <a:solidFill>
                  <a:schemeClr val="dk1"/>
                </a:solidFill>
                <a:latin typeface="Calibri"/>
                <a:ea typeface="Calibri"/>
                <a:cs typeface="Calibri"/>
                <a:sym typeface="Calibri"/>
              </a:rPr>
              <a:t>Berpikir kreatif dan inovatif merupakan aspek penting dalam pengembangan produk dan layanan di industri perhotelan. Dengan memahami kebutuhan masyarakat sekitar dan menggunakan data secara efektif, hotel dapat menghasilkan solusi yang inovatif dan relevan. Implementasi ide-ide kreatif dengan cermat dan terus-menerus memantau kinerja produk atau layanan adalah kunci untuk memastikan kesuksesan dalam menciptakan nilai tambah bagi tamu </a:t>
            </a:r>
            <a:r>
              <a:rPr lang="en-US" sz="4300">
                <a:solidFill>
                  <a:schemeClr val="dk1"/>
                </a:solidFill>
                <a:latin typeface="Calibri"/>
                <a:ea typeface="Calibri"/>
                <a:cs typeface="Calibri"/>
                <a:sym typeface="Calibri"/>
              </a:rPr>
              <a:t>yang imbasnya</a:t>
            </a:r>
            <a:r>
              <a:rPr lang="en-US" sz="4300" b="0" i="0" u="none" strike="noStrike" cap="none">
                <a:solidFill>
                  <a:schemeClr val="dk1"/>
                </a:solidFill>
                <a:latin typeface="Calibri"/>
                <a:ea typeface="Calibri"/>
                <a:cs typeface="Calibri"/>
                <a:sym typeface="Calibri"/>
              </a:rPr>
              <a:t> memberikan man</a:t>
            </a:r>
            <a:r>
              <a:rPr lang="en-US" sz="4300">
                <a:solidFill>
                  <a:schemeClr val="dk1"/>
                </a:solidFill>
                <a:latin typeface="Calibri"/>
                <a:ea typeface="Calibri"/>
                <a:cs typeface="Calibri"/>
                <a:sym typeface="Calibri"/>
              </a:rPr>
              <a:t>faat pada </a:t>
            </a:r>
            <a:r>
              <a:rPr lang="en-US" sz="4300" b="0" i="0" u="none" strike="noStrike" cap="none">
                <a:solidFill>
                  <a:schemeClr val="dk1"/>
                </a:solidFill>
                <a:latin typeface="Calibri"/>
                <a:ea typeface="Calibri"/>
                <a:cs typeface="Calibri"/>
                <a:sym typeface="Calibri"/>
              </a:rPr>
              <a:t>bisnis.</a:t>
            </a:r>
            <a:endParaRPr sz="4300" b="0" i="0" u="none" strike="noStrike" cap="none">
              <a:solidFill>
                <a:schemeClr val="dk1"/>
              </a:solidFill>
              <a:latin typeface="Cutive"/>
              <a:ea typeface="Cutive"/>
              <a:cs typeface="Cutive"/>
              <a:sym typeface="Cutive"/>
            </a:endParaRPr>
          </a:p>
        </p:txBody>
      </p:sp>
      <p:grpSp>
        <p:nvGrpSpPr>
          <p:cNvPr id="418" name="Google Shape;418;g26c3d8e9286_0_41"/>
          <p:cNvGrpSpPr/>
          <p:nvPr/>
        </p:nvGrpSpPr>
        <p:grpSpPr>
          <a:xfrm>
            <a:off x="14202254" y="-78589"/>
            <a:ext cx="3537125" cy="1842646"/>
            <a:chOff x="14202254" y="-78589"/>
            <a:chExt cx="3537125" cy="1842646"/>
          </a:xfrm>
        </p:grpSpPr>
        <p:sp>
          <p:nvSpPr>
            <p:cNvPr id="419" name="Google Shape;419;g26c3d8e9286_0_41"/>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420" name="Google Shape;420;g26c3d8e9286_0_41" descr="Vokasi Logo 1 – Fakultas Vokasi Unair"/>
            <p:cNvPicPr preferRelativeResize="0"/>
            <p:nvPr/>
          </p:nvPicPr>
          <p:blipFill rotWithShape="1">
            <a:blip r:embed="rId5">
              <a:alphaModFix/>
            </a:blip>
            <a:srcRect/>
            <a:stretch/>
          </p:blipFill>
          <p:spPr>
            <a:xfrm>
              <a:off x="14202254" y="-78589"/>
              <a:ext cx="3275814" cy="1842646"/>
            </a:xfrm>
            <a:prstGeom prst="rect">
              <a:avLst/>
            </a:prstGeom>
            <a:noFill/>
            <a:ln>
              <a:noFill/>
            </a:ln>
          </p:spPr>
        </p:pic>
      </p:grpSp>
      <p:sp>
        <p:nvSpPr>
          <p:cNvPr id="421" name="Google Shape;421;g26c3d8e9286_0_41"/>
          <p:cNvSpPr txBox="1"/>
          <p:nvPr/>
        </p:nvSpPr>
        <p:spPr>
          <a:xfrm>
            <a:off x="13570972" y="9432337"/>
            <a:ext cx="3919200" cy="287700"/>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425"/>
        <p:cNvGrpSpPr/>
        <p:nvPr/>
      </p:nvGrpSpPr>
      <p:grpSpPr>
        <a:xfrm>
          <a:off x="0" y="0"/>
          <a:ext cx="0" cy="0"/>
          <a:chOff x="0" y="0"/>
          <a:chExt cx="0" cy="0"/>
        </a:xfrm>
      </p:grpSpPr>
      <p:sp>
        <p:nvSpPr>
          <p:cNvPr id="426" name="Google Shape;426;p10"/>
          <p:cNvSpPr/>
          <p:nvPr/>
        </p:nvSpPr>
        <p:spPr>
          <a:xfrm>
            <a:off x="4935867" y="-3065133"/>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61343" t="-760" r="-90767" b="-74524"/>
            </a:stretch>
          </a:blipFill>
          <a:ln>
            <a:noFill/>
          </a:ln>
        </p:spPr>
      </p:sp>
      <p:pic>
        <p:nvPicPr>
          <p:cNvPr id="427" name="Google Shape;427;p10"/>
          <p:cNvPicPr preferRelativeResize="0"/>
          <p:nvPr/>
        </p:nvPicPr>
        <p:blipFill rotWithShape="1">
          <a:blip r:embed="rId4">
            <a:alphaModFix/>
          </a:blip>
          <a:srcRect/>
          <a:stretch/>
        </p:blipFill>
        <p:spPr>
          <a:xfrm>
            <a:off x="4989334" y="-3047202"/>
            <a:ext cx="13348234" cy="13348234"/>
          </a:xfrm>
          <a:prstGeom prst="rect">
            <a:avLst/>
          </a:prstGeom>
          <a:noFill/>
          <a:ln>
            <a:noFill/>
          </a:ln>
        </p:spPr>
      </p:pic>
      <p:grpSp>
        <p:nvGrpSpPr>
          <p:cNvPr id="428" name="Google Shape;428;p10"/>
          <p:cNvGrpSpPr/>
          <p:nvPr/>
        </p:nvGrpSpPr>
        <p:grpSpPr>
          <a:xfrm rot="-2700000">
            <a:off x="1943780" y="8435905"/>
            <a:ext cx="4802710" cy="5027837"/>
            <a:chOff x="0" y="-38100"/>
            <a:chExt cx="812800" cy="850900"/>
          </a:xfrm>
        </p:grpSpPr>
        <p:sp>
          <p:nvSpPr>
            <p:cNvPr id="429" name="Google Shape;429;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430" name="Google Shape;430;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1" name="Google Shape;431;p10"/>
          <p:cNvGrpSpPr/>
          <p:nvPr/>
        </p:nvGrpSpPr>
        <p:grpSpPr>
          <a:xfrm rot="-2700000">
            <a:off x="11764570" y="-3640026"/>
            <a:ext cx="4802710" cy="5027837"/>
            <a:chOff x="0" y="-38100"/>
            <a:chExt cx="812800" cy="850900"/>
          </a:xfrm>
        </p:grpSpPr>
        <p:sp>
          <p:nvSpPr>
            <p:cNvPr id="432" name="Google Shape;432;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433" name="Google Shape;433;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4" name="Google Shape;434;p10"/>
          <p:cNvGrpSpPr/>
          <p:nvPr/>
        </p:nvGrpSpPr>
        <p:grpSpPr>
          <a:xfrm rot="-2700000">
            <a:off x="-551710" y="8071451"/>
            <a:ext cx="4802710" cy="5027837"/>
            <a:chOff x="0" y="-38100"/>
            <a:chExt cx="812800" cy="850900"/>
          </a:xfrm>
        </p:grpSpPr>
        <p:sp>
          <p:nvSpPr>
            <p:cNvPr id="435" name="Google Shape;435;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436" name="Google Shape;436;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7" name="Google Shape;437;p10"/>
          <p:cNvGrpSpPr/>
          <p:nvPr/>
        </p:nvGrpSpPr>
        <p:grpSpPr>
          <a:xfrm rot="-2700000">
            <a:off x="14796768" y="-2396526"/>
            <a:ext cx="4802710" cy="5027837"/>
            <a:chOff x="0" y="-38100"/>
            <a:chExt cx="812800" cy="850900"/>
          </a:xfrm>
        </p:grpSpPr>
        <p:sp>
          <p:nvSpPr>
            <p:cNvPr id="438" name="Google Shape;438;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439" name="Google Shape;439;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0" name="Google Shape;440;p10"/>
          <p:cNvGrpSpPr/>
          <p:nvPr/>
        </p:nvGrpSpPr>
        <p:grpSpPr>
          <a:xfrm rot="-2700000">
            <a:off x="1965503" y="9314952"/>
            <a:ext cx="4802710" cy="5027837"/>
            <a:chOff x="0" y="-38100"/>
            <a:chExt cx="812800" cy="850900"/>
          </a:xfrm>
        </p:grpSpPr>
        <p:sp>
          <p:nvSpPr>
            <p:cNvPr id="441" name="Google Shape;441;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442" name="Google Shape;442;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3" name="Google Shape;443;p10"/>
          <p:cNvGrpSpPr/>
          <p:nvPr/>
        </p:nvGrpSpPr>
        <p:grpSpPr>
          <a:xfrm rot="-2700000">
            <a:off x="11764570" y="-4249624"/>
            <a:ext cx="4802710" cy="5027837"/>
            <a:chOff x="0" y="-38100"/>
            <a:chExt cx="812800" cy="850900"/>
          </a:xfrm>
        </p:grpSpPr>
        <p:sp>
          <p:nvSpPr>
            <p:cNvPr id="444" name="Google Shape;444;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45" name="Google Shape;445;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6" name="Google Shape;446;p10"/>
          <p:cNvGrpSpPr/>
          <p:nvPr/>
        </p:nvGrpSpPr>
        <p:grpSpPr>
          <a:xfrm rot="-2700000">
            <a:off x="1965503" y="9883613"/>
            <a:ext cx="4802710" cy="5027837"/>
            <a:chOff x="0" y="-38100"/>
            <a:chExt cx="812800" cy="850900"/>
          </a:xfrm>
        </p:grpSpPr>
        <p:sp>
          <p:nvSpPr>
            <p:cNvPr id="447" name="Google Shape;447;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48" name="Google Shape;448;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9" name="Google Shape;449;p10"/>
          <p:cNvGrpSpPr/>
          <p:nvPr/>
        </p:nvGrpSpPr>
        <p:grpSpPr>
          <a:xfrm rot="-2700000">
            <a:off x="14796768" y="-3425226"/>
            <a:ext cx="4802710" cy="5027837"/>
            <a:chOff x="0" y="-38100"/>
            <a:chExt cx="812800" cy="850900"/>
          </a:xfrm>
        </p:grpSpPr>
        <p:sp>
          <p:nvSpPr>
            <p:cNvPr id="450" name="Google Shape;450;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51" name="Google Shape;451;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52" name="Google Shape;452;p10"/>
          <p:cNvGrpSpPr/>
          <p:nvPr/>
        </p:nvGrpSpPr>
        <p:grpSpPr>
          <a:xfrm rot="-2700000">
            <a:off x="-551710" y="8720047"/>
            <a:ext cx="4802710" cy="5027837"/>
            <a:chOff x="0" y="-38100"/>
            <a:chExt cx="812800" cy="850900"/>
          </a:xfrm>
        </p:grpSpPr>
        <p:sp>
          <p:nvSpPr>
            <p:cNvPr id="453" name="Google Shape;453;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454" name="Google Shape;454;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55" name="Google Shape;455;p10"/>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5">
              <a:alphaModFix/>
            </a:blip>
            <a:stretch>
              <a:fillRect/>
            </a:stretch>
          </a:blipFill>
          <a:ln>
            <a:noFill/>
          </a:ln>
        </p:spPr>
      </p:sp>
      <p:sp>
        <p:nvSpPr>
          <p:cNvPr id="456" name="Google Shape;456;p10"/>
          <p:cNvSpPr txBox="1"/>
          <p:nvPr/>
        </p:nvSpPr>
        <p:spPr>
          <a:xfrm>
            <a:off x="1338542" y="2159016"/>
            <a:ext cx="9784007" cy="1737235"/>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11029"/>
              <a:buFont typeface="Arial"/>
              <a:buNone/>
            </a:pPr>
            <a:r>
              <a:rPr lang="en-US" sz="11029" b="1" i="0" u="none" strike="noStrike" cap="none">
                <a:solidFill>
                  <a:srgbClr val="000000"/>
                </a:solidFill>
                <a:latin typeface="Poppins"/>
                <a:ea typeface="Poppins"/>
                <a:cs typeface="Poppins"/>
                <a:sym typeface="Poppins"/>
              </a:rPr>
              <a:t>TERIMAKASIH</a:t>
            </a:r>
            <a:endParaRPr sz="1400" b="0" i="0" u="none" strike="noStrike" cap="none">
              <a:solidFill>
                <a:srgbClr val="000000"/>
              </a:solidFill>
              <a:latin typeface="Arial"/>
              <a:ea typeface="Arial"/>
              <a:cs typeface="Arial"/>
              <a:sym typeface="Arial"/>
            </a:endParaRPr>
          </a:p>
        </p:txBody>
      </p:sp>
      <p:sp>
        <p:nvSpPr>
          <p:cNvPr id="457" name="Google Shape;457;p10"/>
          <p:cNvSpPr txBox="1"/>
          <p:nvPr/>
        </p:nvSpPr>
        <p:spPr>
          <a:xfrm>
            <a:off x="1338542" y="3908982"/>
            <a:ext cx="8555376" cy="756252"/>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4801"/>
              <a:buFont typeface="Arial"/>
              <a:buNone/>
            </a:pPr>
            <a:r>
              <a:rPr lang="en-US" sz="4801" b="0" i="0" u="none" strike="noStrike" cap="none">
                <a:solidFill>
                  <a:srgbClr val="21264D"/>
                </a:solidFill>
                <a:latin typeface="Poppins"/>
                <a:ea typeface="Poppins"/>
                <a:cs typeface="Poppins"/>
                <a:sym typeface="Poppins"/>
              </a:rPr>
              <a:t>ATAS PERHATIANNYA</a:t>
            </a:r>
            <a:endParaRPr sz="1400" b="0" i="0" u="none" strike="noStrike" cap="none">
              <a:solidFill>
                <a:srgbClr val="000000"/>
              </a:solidFill>
              <a:latin typeface="Arial"/>
              <a:ea typeface="Arial"/>
              <a:cs typeface="Arial"/>
              <a:sym typeface="Arial"/>
            </a:endParaRPr>
          </a:p>
        </p:txBody>
      </p:sp>
      <p:grpSp>
        <p:nvGrpSpPr>
          <p:cNvPr id="458" name="Google Shape;458;p10"/>
          <p:cNvGrpSpPr/>
          <p:nvPr/>
        </p:nvGrpSpPr>
        <p:grpSpPr>
          <a:xfrm>
            <a:off x="740480" y="236776"/>
            <a:ext cx="3537125" cy="1842646"/>
            <a:chOff x="14202254" y="-78589"/>
            <a:chExt cx="3537125" cy="1842646"/>
          </a:xfrm>
        </p:grpSpPr>
        <p:sp>
          <p:nvSpPr>
            <p:cNvPr id="459" name="Google Shape;459;p10"/>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6">
                <a:alphaModFix/>
              </a:blip>
              <a:stretch>
                <a:fillRect/>
              </a:stretch>
            </a:blipFill>
            <a:ln>
              <a:noFill/>
            </a:ln>
          </p:spPr>
        </p:sp>
        <p:pic>
          <p:nvPicPr>
            <p:cNvPr id="460" name="Google Shape;460;p10" descr="Vokasi Logo 1 – Fakultas Vokasi Unair"/>
            <p:cNvPicPr preferRelativeResize="0"/>
            <p:nvPr/>
          </p:nvPicPr>
          <p:blipFill rotWithShape="1">
            <a:blip r:embed="rId7">
              <a:alphaModFix/>
            </a:blip>
            <a:srcRect/>
            <a:stretch/>
          </p:blipFill>
          <p:spPr>
            <a:xfrm>
              <a:off x="14202254" y="-78589"/>
              <a:ext cx="3275815" cy="1842646"/>
            </a:xfrm>
            <a:prstGeom prst="rect">
              <a:avLst/>
            </a:prstGeom>
            <a:noFill/>
            <a:ln>
              <a:noFill/>
            </a:ln>
          </p:spPr>
        </p:pic>
      </p:grpSp>
      <p:sp>
        <p:nvSpPr>
          <p:cNvPr id="461" name="Google Shape;461;p10"/>
          <p:cNvSpPr txBox="1"/>
          <p:nvPr/>
        </p:nvSpPr>
        <p:spPr>
          <a:xfrm>
            <a:off x="1366895" y="581670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21"/>
        <p:cNvGrpSpPr/>
        <p:nvPr/>
      </p:nvGrpSpPr>
      <p:grpSpPr>
        <a:xfrm>
          <a:off x="0" y="0"/>
          <a:ext cx="0" cy="0"/>
          <a:chOff x="0" y="0"/>
          <a:chExt cx="0" cy="0"/>
        </a:xfrm>
      </p:grpSpPr>
      <p:grpSp>
        <p:nvGrpSpPr>
          <p:cNvPr id="122" name="Google Shape;122;p2"/>
          <p:cNvGrpSpPr/>
          <p:nvPr/>
        </p:nvGrpSpPr>
        <p:grpSpPr>
          <a:xfrm>
            <a:off x="15357712" y="4649615"/>
            <a:ext cx="6926752" cy="7161663"/>
            <a:chOff x="-175977" y="-175976"/>
            <a:chExt cx="9235669" cy="9548885"/>
          </a:xfrm>
        </p:grpSpPr>
        <p:grpSp>
          <p:nvGrpSpPr>
            <p:cNvPr id="123" name="Google Shape;123;p2"/>
            <p:cNvGrpSpPr/>
            <p:nvPr/>
          </p:nvGrpSpPr>
          <p:grpSpPr>
            <a:xfrm rot="-2700000">
              <a:off x="1011586" y="2751696"/>
              <a:ext cx="5309215" cy="5558084"/>
              <a:chOff x="0" y="-38100"/>
              <a:chExt cx="812800" cy="850900"/>
            </a:xfrm>
          </p:grpSpPr>
          <p:sp>
            <p:nvSpPr>
              <p:cNvPr id="124" name="Google Shape;124;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25" name="Google Shape;125;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6" name="Google Shape;126;p2"/>
            <p:cNvGrpSpPr/>
            <p:nvPr/>
          </p:nvGrpSpPr>
          <p:grpSpPr>
            <a:xfrm rot="-2700000">
              <a:off x="1831597" y="887152"/>
              <a:ext cx="5309215" cy="5558084"/>
              <a:chOff x="0" y="-38100"/>
              <a:chExt cx="812800" cy="850900"/>
            </a:xfrm>
          </p:grpSpPr>
          <p:sp>
            <p:nvSpPr>
              <p:cNvPr id="127" name="Google Shape;127;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28" name="Google Shape;128;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9" name="Google Shape;129;p2"/>
            <p:cNvGrpSpPr/>
            <p:nvPr/>
          </p:nvGrpSpPr>
          <p:grpSpPr>
            <a:xfrm rot="-2700000">
              <a:off x="1831597" y="2732109"/>
              <a:ext cx="5309215" cy="5558084"/>
              <a:chOff x="0" y="-38100"/>
              <a:chExt cx="812800" cy="850900"/>
            </a:xfrm>
          </p:grpSpPr>
          <p:sp>
            <p:nvSpPr>
              <p:cNvPr id="130" name="Google Shape;130;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31" name="Google Shape;131;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2" name="Google Shape;132;p2"/>
            <p:cNvGrpSpPr/>
            <p:nvPr/>
          </p:nvGrpSpPr>
          <p:grpSpPr>
            <a:xfrm rot="-2700000">
              <a:off x="2494928" y="2732109"/>
              <a:ext cx="5309215" cy="5558084"/>
              <a:chOff x="0" y="-38100"/>
              <a:chExt cx="812800" cy="850900"/>
            </a:xfrm>
          </p:grpSpPr>
          <p:sp>
            <p:nvSpPr>
              <p:cNvPr id="133" name="Google Shape;133;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4" name="Google Shape;134;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5" name="Google Shape;135;p2"/>
            <p:cNvGrpSpPr/>
            <p:nvPr/>
          </p:nvGrpSpPr>
          <p:grpSpPr>
            <a:xfrm rot="-2700000">
              <a:off x="2562914" y="887152"/>
              <a:ext cx="5309215" cy="5558084"/>
              <a:chOff x="0" y="-38100"/>
              <a:chExt cx="812800" cy="850900"/>
            </a:xfrm>
          </p:grpSpPr>
          <p:sp>
            <p:nvSpPr>
              <p:cNvPr id="136" name="Google Shape;13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7" name="Google Shape;137;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8" name="Google Shape;138;p2"/>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139" name="Google Shape;139;p2"/>
          <p:cNvSpPr txBox="1"/>
          <p:nvPr/>
        </p:nvSpPr>
        <p:spPr>
          <a:xfrm>
            <a:off x="1204588" y="893278"/>
            <a:ext cx="6415500" cy="15747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Berfikir Kreatif </a:t>
            </a:r>
            <a:endParaRPr sz="4800" b="1" i="0" u="none" strike="noStrike" cap="none">
              <a:solidFill>
                <a:srgbClr val="21264D"/>
              </a:solidFill>
              <a:latin typeface="Poppins"/>
              <a:ea typeface="Poppins"/>
              <a:cs typeface="Poppins"/>
              <a:sym typeface="Poppins"/>
            </a:endParaRPr>
          </a:p>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dan Inovatif</a:t>
            </a:r>
            <a:endParaRPr sz="4800" b="1" i="0" u="none" strike="noStrike" cap="none">
              <a:solidFill>
                <a:srgbClr val="21264D"/>
              </a:solidFill>
              <a:latin typeface="Poppins"/>
              <a:ea typeface="Poppins"/>
              <a:cs typeface="Poppins"/>
              <a:sym typeface="Poppins"/>
            </a:endParaRPr>
          </a:p>
        </p:txBody>
      </p:sp>
      <p:sp>
        <p:nvSpPr>
          <p:cNvPr id="140" name="Google Shape;140;p2"/>
          <p:cNvSpPr txBox="1"/>
          <p:nvPr/>
        </p:nvSpPr>
        <p:spPr>
          <a:xfrm>
            <a:off x="1204597" y="3092150"/>
            <a:ext cx="14679300" cy="4740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Berpikir kreatif dan inovatif merupakan kemampuan penting dalam pengembangan produk dan layanan di industri perhotelan. Ini melibatkan kemampuan untuk melihat masalah dari sudut pandang yang berbeda dan menemukan solusi yang belum terpikirkan sebelumnya. Dalam konteks perhotelan, berpikir kreatif dan inovatif dapat menghasilkan pengalaman tamu yang unik dan layanan yang membedakan dari pesaing.</a:t>
            </a:r>
            <a:endParaRPr sz="4400" b="0" i="0" u="none" strike="noStrike" cap="none">
              <a:solidFill>
                <a:schemeClr val="dk1"/>
              </a:solidFill>
              <a:latin typeface="Cutive"/>
              <a:ea typeface="Cutive"/>
              <a:cs typeface="Cutive"/>
              <a:sym typeface="Cutive"/>
            </a:endParaRPr>
          </a:p>
        </p:txBody>
      </p:sp>
      <p:sp>
        <p:nvSpPr>
          <p:cNvPr id="141" name="Google Shape;141;p2"/>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142" name="Google Shape;142;p2"/>
          <p:cNvGrpSpPr/>
          <p:nvPr/>
        </p:nvGrpSpPr>
        <p:grpSpPr>
          <a:xfrm>
            <a:off x="14202254" y="-78589"/>
            <a:ext cx="3537125" cy="1842646"/>
            <a:chOff x="14202254" y="-78589"/>
            <a:chExt cx="3537125" cy="1842646"/>
          </a:xfrm>
        </p:grpSpPr>
        <p:sp>
          <p:nvSpPr>
            <p:cNvPr id="143" name="Google Shape;143;p2"/>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144" name="Google Shape;144;p2"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48"/>
        <p:cNvGrpSpPr/>
        <p:nvPr/>
      </p:nvGrpSpPr>
      <p:grpSpPr>
        <a:xfrm>
          <a:off x="0" y="0"/>
          <a:ext cx="0" cy="0"/>
          <a:chOff x="0" y="0"/>
          <a:chExt cx="0" cy="0"/>
        </a:xfrm>
      </p:grpSpPr>
      <p:sp>
        <p:nvSpPr>
          <p:cNvPr id="149" name="Google Shape;149;p3"/>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50" name="Google Shape;150;p3"/>
          <p:cNvGrpSpPr/>
          <p:nvPr/>
        </p:nvGrpSpPr>
        <p:grpSpPr>
          <a:xfrm rot="10800000">
            <a:off x="14209587" y="1954009"/>
            <a:ext cx="3280642" cy="3057907"/>
            <a:chOff x="1028699" y="3416530"/>
            <a:chExt cx="2671625" cy="2490239"/>
          </a:xfrm>
        </p:grpSpPr>
        <p:grpSp>
          <p:nvGrpSpPr>
            <p:cNvPr id="151" name="Google Shape;151;p3"/>
            <p:cNvGrpSpPr/>
            <p:nvPr/>
          </p:nvGrpSpPr>
          <p:grpSpPr>
            <a:xfrm rot="2700000">
              <a:off x="1966263" y="3924922"/>
              <a:ext cx="1417088" cy="1483514"/>
              <a:chOff x="0" y="-38100"/>
              <a:chExt cx="812800" cy="850900"/>
            </a:xfrm>
          </p:grpSpPr>
          <p:sp>
            <p:nvSpPr>
              <p:cNvPr id="152" name="Google Shape;152;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53" name="Google Shape;153;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4" name="Google Shape;154;p3"/>
            <p:cNvGrpSpPr/>
            <p:nvPr/>
          </p:nvGrpSpPr>
          <p:grpSpPr>
            <a:xfrm rot="2700000">
              <a:off x="1413549" y="3761055"/>
              <a:ext cx="1720540" cy="1801190"/>
              <a:chOff x="0" y="-38100"/>
              <a:chExt cx="812800" cy="850900"/>
            </a:xfrm>
          </p:grpSpPr>
          <p:sp>
            <p:nvSpPr>
              <p:cNvPr id="155" name="Google Shape;155;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56" name="Google Shape;156;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57" name="Google Shape;157;p3"/>
          <p:cNvGrpSpPr/>
          <p:nvPr/>
        </p:nvGrpSpPr>
        <p:grpSpPr>
          <a:xfrm rot="5400000">
            <a:off x="-1748095" y="8202375"/>
            <a:ext cx="6926752" cy="7161663"/>
            <a:chOff x="-175977" y="-175976"/>
            <a:chExt cx="9235669" cy="9548885"/>
          </a:xfrm>
        </p:grpSpPr>
        <p:grpSp>
          <p:nvGrpSpPr>
            <p:cNvPr id="158" name="Google Shape;158;p3"/>
            <p:cNvGrpSpPr/>
            <p:nvPr/>
          </p:nvGrpSpPr>
          <p:grpSpPr>
            <a:xfrm rot="-2700000">
              <a:off x="1011586" y="2751696"/>
              <a:ext cx="5309215" cy="5558084"/>
              <a:chOff x="0" y="-38100"/>
              <a:chExt cx="812800" cy="850900"/>
            </a:xfrm>
          </p:grpSpPr>
          <p:sp>
            <p:nvSpPr>
              <p:cNvPr id="159" name="Google Shape;159;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60" name="Google Shape;160;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1" name="Google Shape;161;p3"/>
            <p:cNvGrpSpPr/>
            <p:nvPr/>
          </p:nvGrpSpPr>
          <p:grpSpPr>
            <a:xfrm rot="-2700000">
              <a:off x="1831597" y="887152"/>
              <a:ext cx="5309215" cy="5558084"/>
              <a:chOff x="0" y="-38100"/>
              <a:chExt cx="812800" cy="850900"/>
            </a:xfrm>
          </p:grpSpPr>
          <p:sp>
            <p:nvSpPr>
              <p:cNvPr id="162" name="Google Shape;162;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63" name="Google Shape;163;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4" name="Google Shape;164;p3"/>
            <p:cNvGrpSpPr/>
            <p:nvPr/>
          </p:nvGrpSpPr>
          <p:grpSpPr>
            <a:xfrm rot="-2700000">
              <a:off x="1831597" y="2732109"/>
              <a:ext cx="5309215" cy="5558084"/>
              <a:chOff x="0" y="-38100"/>
              <a:chExt cx="812800" cy="850900"/>
            </a:xfrm>
          </p:grpSpPr>
          <p:sp>
            <p:nvSpPr>
              <p:cNvPr id="165" name="Google Shape;165;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66" name="Google Shape;166;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7" name="Google Shape;167;p3"/>
            <p:cNvGrpSpPr/>
            <p:nvPr/>
          </p:nvGrpSpPr>
          <p:grpSpPr>
            <a:xfrm rot="-2700000">
              <a:off x="2494928" y="2732109"/>
              <a:ext cx="5309215" cy="5558084"/>
              <a:chOff x="0" y="-38100"/>
              <a:chExt cx="812800" cy="850900"/>
            </a:xfrm>
          </p:grpSpPr>
          <p:sp>
            <p:nvSpPr>
              <p:cNvPr id="168" name="Google Shape;168;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69" name="Google Shape;169;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0" name="Google Shape;170;p3"/>
            <p:cNvGrpSpPr/>
            <p:nvPr/>
          </p:nvGrpSpPr>
          <p:grpSpPr>
            <a:xfrm rot="-2700000">
              <a:off x="2562914" y="887152"/>
              <a:ext cx="5309215" cy="5558084"/>
              <a:chOff x="0" y="-38100"/>
              <a:chExt cx="812800" cy="850900"/>
            </a:xfrm>
          </p:grpSpPr>
          <p:sp>
            <p:nvSpPr>
              <p:cNvPr id="171" name="Google Shape;171;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72" name="Google Shape;172;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3" name="Google Shape;173;p3"/>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174" name="Google Shape;174;p3"/>
          <p:cNvSpPr txBox="1"/>
          <p:nvPr/>
        </p:nvSpPr>
        <p:spPr>
          <a:xfrm>
            <a:off x="1476746" y="959030"/>
            <a:ext cx="102531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Memahami Kebutuhan Masyarakat Sekitar</a:t>
            </a:r>
            <a:endParaRPr sz="4800" b="1" i="0" u="none" strike="noStrike" cap="none">
              <a:solidFill>
                <a:srgbClr val="21264D"/>
              </a:solidFill>
              <a:latin typeface="Poppins"/>
              <a:ea typeface="Poppins"/>
              <a:cs typeface="Poppins"/>
              <a:sym typeface="Poppins"/>
            </a:endParaRPr>
          </a:p>
        </p:txBody>
      </p:sp>
      <p:sp>
        <p:nvSpPr>
          <p:cNvPr id="175" name="Google Shape;175;p3"/>
          <p:cNvSpPr txBox="1"/>
          <p:nvPr/>
        </p:nvSpPr>
        <p:spPr>
          <a:xfrm>
            <a:off x="1476746" y="2765732"/>
            <a:ext cx="11798700" cy="54180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4400" b="0" i="0" u="none" strike="noStrike" cap="none">
                <a:solidFill>
                  <a:schemeClr val="dk1"/>
                </a:solidFill>
                <a:latin typeface="Calibri"/>
                <a:ea typeface="Calibri"/>
                <a:cs typeface="Calibri"/>
                <a:sym typeface="Calibri"/>
              </a:rPr>
              <a:t>Untuk berpikir kreatif dan inovatif, penting untuk memahami kebutuhan dan keinginan masyarakat sekitar. Ini dapat dilakukan melalui riset pasar, observasi langsung, atau interaksi dengan tamu. Dengan memahami apa yang diinginkan oleh masyarakat sekitar, hotel dapat mengembangkan produk dan layanan yang relevan dan menarik bagi mereka.</a:t>
            </a:r>
            <a:endParaRPr sz="4400" b="0" i="0" u="none" strike="noStrike" cap="none">
              <a:solidFill>
                <a:schemeClr val="dk1"/>
              </a:solidFill>
              <a:latin typeface="Calibri"/>
              <a:ea typeface="Calibri"/>
              <a:cs typeface="Calibri"/>
              <a:sym typeface="Calibri"/>
            </a:endParaRPr>
          </a:p>
        </p:txBody>
      </p:sp>
      <p:grpSp>
        <p:nvGrpSpPr>
          <p:cNvPr id="176" name="Google Shape;176;p3"/>
          <p:cNvGrpSpPr/>
          <p:nvPr/>
        </p:nvGrpSpPr>
        <p:grpSpPr>
          <a:xfrm>
            <a:off x="14202254" y="-78589"/>
            <a:ext cx="3537125" cy="1842646"/>
            <a:chOff x="14202254" y="-78589"/>
            <a:chExt cx="3537125" cy="1842646"/>
          </a:xfrm>
        </p:grpSpPr>
        <p:sp>
          <p:nvSpPr>
            <p:cNvPr id="177" name="Google Shape;177;p3"/>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178" name="Google Shape;178;p3"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179" name="Google Shape;179;p3"/>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3"/>
        <p:cNvGrpSpPr/>
        <p:nvPr/>
      </p:nvGrpSpPr>
      <p:grpSpPr>
        <a:xfrm>
          <a:off x="0" y="0"/>
          <a:ext cx="0" cy="0"/>
          <a:chOff x="0" y="0"/>
          <a:chExt cx="0" cy="0"/>
        </a:xfrm>
      </p:grpSpPr>
      <p:sp>
        <p:nvSpPr>
          <p:cNvPr id="184" name="Google Shape;184;p4"/>
          <p:cNvSpPr txBox="1"/>
          <p:nvPr/>
        </p:nvSpPr>
        <p:spPr>
          <a:xfrm>
            <a:off x="1338556" y="973647"/>
            <a:ext cx="151113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Strategi Berpikir Kreatif dengan Melihat Kebutuhan Masyarakat  </a:t>
            </a:r>
            <a:endParaRPr sz="4800" b="1" i="0" u="none" strike="noStrike" cap="none">
              <a:solidFill>
                <a:srgbClr val="21264D"/>
              </a:solidFill>
              <a:latin typeface="Poppins"/>
              <a:ea typeface="Poppins"/>
              <a:cs typeface="Poppins"/>
              <a:sym typeface="Poppins"/>
            </a:endParaRPr>
          </a:p>
        </p:txBody>
      </p:sp>
      <p:sp>
        <p:nvSpPr>
          <p:cNvPr id="185" name="Google Shape;185;p4"/>
          <p:cNvSpPr txBox="1"/>
          <p:nvPr/>
        </p:nvSpPr>
        <p:spPr>
          <a:xfrm>
            <a:off x="1338550" y="2853000"/>
            <a:ext cx="15564600" cy="51717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800"/>
              <a:buFont typeface="Arial"/>
              <a:buNone/>
            </a:pPr>
            <a:r>
              <a:rPr lang="en-US" sz="4800" b="0" i="0" u="none" strike="noStrike" cap="none">
                <a:solidFill>
                  <a:schemeClr val="dk1"/>
                </a:solidFill>
                <a:latin typeface="Calibri"/>
                <a:ea typeface="Calibri"/>
                <a:cs typeface="Calibri"/>
                <a:sym typeface="Calibri"/>
              </a:rPr>
              <a:t>Strategi untuk berpikir kreatif dan inovatif dengan melihat kebutuhan masyarakat meliputi brainstorming, analisis tren pasar, dan kolaborasi lintas departemen. Ini melibatkan mengumpulkan data dan informasi yang relevan tentang preferensi, kebiasaan, dan harapan tamu, kemudian menggunakannya sebagai dasar untuk menghasilkan ide-ide baru.</a:t>
            </a:r>
            <a:endParaRPr sz="4800" b="0" i="0" u="none" strike="noStrike" cap="none">
              <a:solidFill>
                <a:schemeClr val="dk1"/>
              </a:solidFill>
              <a:latin typeface="Cutive"/>
              <a:ea typeface="Cutive"/>
              <a:cs typeface="Cutive"/>
              <a:sym typeface="Cutive"/>
            </a:endParaRPr>
          </a:p>
        </p:txBody>
      </p:sp>
      <p:grpSp>
        <p:nvGrpSpPr>
          <p:cNvPr id="186" name="Google Shape;186;p4"/>
          <p:cNvGrpSpPr/>
          <p:nvPr/>
        </p:nvGrpSpPr>
        <p:grpSpPr>
          <a:xfrm rot="-5400000">
            <a:off x="14063734" y="-4348587"/>
            <a:ext cx="6926752" cy="7161663"/>
            <a:chOff x="-175977" y="-175976"/>
            <a:chExt cx="9235669" cy="9548885"/>
          </a:xfrm>
        </p:grpSpPr>
        <p:grpSp>
          <p:nvGrpSpPr>
            <p:cNvPr id="187" name="Google Shape;187;p4"/>
            <p:cNvGrpSpPr/>
            <p:nvPr/>
          </p:nvGrpSpPr>
          <p:grpSpPr>
            <a:xfrm rot="-2700000">
              <a:off x="1011586" y="2751696"/>
              <a:ext cx="5309215" cy="5558084"/>
              <a:chOff x="0" y="-38100"/>
              <a:chExt cx="812800" cy="850900"/>
            </a:xfrm>
          </p:grpSpPr>
          <p:sp>
            <p:nvSpPr>
              <p:cNvPr id="188" name="Google Shape;188;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89" name="Google Shape;189;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0" name="Google Shape;190;p4"/>
            <p:cNvGrpSpPr/>
            <p:nvPr/>
          </p:nvGrpSpPr>
          <p:grpSpPr>
            <a:xfrm rot="-2700000">
              <a:off x="1831597" y="887152"/>
              <a:ext cx="5309215" cy="5558084"/>
              <a:chOff x="0" y="-38100"/>
              <a:chExt cx="812800" cy="850900"/>
            </a:xfrm>
          </p:grpSpPr>
          <p:sp>
            <p:nvSpPr>
              <p:cNvPr id="191" name="Google Shape;191;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92" name="Google Shape;192;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3" name="Google Shape;193;p4"/>
            <p:cNvGrpSpPr/>
            <p:nvPr/>
          </p:nvGrpSpPr>
          <p:grpSpPr>
            <a:xfrm rot="-2700000">
              <a:off x="1831597" y="2732109"/>
              <a:ext cx="5309215" cy="5558084"/>
              <a:chOff x="0" y="-38100"/>
              <a:chExt cx="812800" cy="850900"/>
            </a:xfrm>
          </p:grpSpPr>
          <p:sp>
            <p:nvSpPr>
              <p:cNvPr id="194" name="Google Shape;194;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95" name="Google Shape;195;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6" name="Google Shape;196;p4"/>
            <p:cNvGrpSpPr/>
            <p:nvPr/>
          </p:nvGrpSpPr>
          <p:grpSpPr>
            <a:xfrm rot="-2700000">
              <a:off x="2494928" y="2732109"/>
              <a:ext cx="5309215" cy="5558084"/>
              <a:chOff x="0" y="-38100"/>
              <a:chExt cx="812800" cy="850900"/>
            </a:xfrm>
          </p:grpSpPr>
          <p:sp>
            <p:nvSpPr>
              <p:cNvPr id="197" name="Google Shape;197;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98" name="Google Shape;198;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9" name="Google Shape;199;p4"/>
            <p:cNvGrpSpPr/>
            <p:nvPr/>
          </p:nvGrpSpPr>
          <p:grpSpPr>
            <a:xfrm rot="-2700000">
              <a:off x="2562914" y="887152"/>
              <a:ext cx="5309215" cy="5558084"/>
              <a:chOff x="0" y="-38100"/>
              <a:chExt cx="812800" cy="850900"/>
            </a:xfrm>
          </p:grpSpPr>
          <p:sp>
            <p:nvSpPr>
              <p:cNvPr id="200" name="Google Shape;200;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01" name="Google Shape;201;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02" name="Google Shape;202;p4"/>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03" name="Google Shape;203;p4"/>
          <p:cNvGrpSpPr/>
          <p:nvPr/>
        </p:nvGrpSpPr>
        <p:grpSpPr>
          <a:xfrm>
            <a:off x="14249400" y="8444354"/>
            <a:ext cx="3537125" cy="1842646"/>
            <a:chOff x="14202254" y="-78589"/>
            <a:chExt cx="3537125" cy="1842646"/>
          </a:xfrm>
        </p:grpSpPr>
        <p:sp>
          <p:nvSpPr>
            <p:cNvPr id="204" name="Google Shape;204;p4"/>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05" name="Google Shape;205;p4"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06" name="Google Shape;206;p4"/>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10"/>
        <p:cNvGrpSpPr/>
        <p:nvPr/>
      </p:nvGrpSpPr>
      <p:grpSpPr>
        <a:xfrm>
          <a:off x="0" y="0"/>
          <a:ext cx="0" cy="0"/>
          <a:chOff x="0" y="0"/>
          <a:chExt cx="0" cy="0"/>
        </a:xfrm>
      </p:grpSpPr>
      <p:sp>
        <p:nvSpPr>
          <p:cNvPr id="211" name="Google Shape;211;p5"/>
          <p:cNvSpPr/>
          <p:nvPr/>
        </p:nvSpPr>
        <p:spPr>
          <a:xfrm>
            <a:off x="11372319" y="2226452"/>
            <a:ext cx="6731000" cy="5829046"/>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2" b="-21940"/>
            </a:stretch>
          </a:blipFill>
          <a:ln>
            <a:noFill/>
          </a:ln>
        </p:spPr>
      </p:sp>
      <p:grpSp>
        <p:nvGrpSpPr>
          <p:cNvPr id="212" name="Google Shape;212;p5"/>
          <p:cNvGrpSpPr/>
          <p:nvPr/>
        </p:nvGrpSpPr>
        <p:grpSpPr>
          <a:xfrm>
            <a:off x="15357712" y="4649615"/>
            <a:ext cx="6926752" cy="7161663"/>
            <a:chOff x="-175977" y="-175976"/>
            <a:chExt cx="9235669" cy="9548885"/>
          </a:xfrm>
        </p:grpSpPr>
        <p:grpSp>
          <p:nvGrpSpPr>
            <p:cNvPr id="213" name="Google Shape;213;p5"/>
            <p:cNvGrpSpPr/>
            <p:nvPr/>
          </p:nvGrpSpPr>
          <p:grpSpPr>
            <a:xfrm rot="-2700000">
              <a:off x="1011586" y="2751696"/>
              <a:ext cx="5309215" cy="5558084"/>
              <a:chOff x="0" y="-38100"/>
              <a:chExt cx="812800" cy="850900"/>
            </a:xfrm>
          </p:grpSpPr>
          <p:sp>
            <p:nvSpPr>
              <p:cNvPr id="214" name="Google Shape;214;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15" name="Google Shape;215;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6" name="Google Shape;216;p5"/>
            <p:cNvGrpSpPr/>
            <p:nvPr/>
          </p:nvGrpSpPr>
          <p:grpSpPr>
            <a:xfrm rot="-2700000">
              <a:off x="1831597" y="887152"/>
              <a:ext cx="5309215" cy="5558084"/>
              <a:chOff x="0" y="-38100"/>
              <a:chExt cx="812800" cy="850900"/>
            </a:xfrm>
          </p:grpSpPr>
          <p:sp>
            <p:nvSpPr>
              <p:cNvPr id="217" name="Google Shape;217;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18" name="Google Shape;218;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9" name="Google Shape;219;p5"/>
            <p:cNvGrpSpPr/>
            <p:nvPr/>
          </p:nvGrpSpPr>
          <p:grpSpPr>
            <a:xfrm rot="-2700000">
              <a:off x="1831597" y="2732109"/>
              <a:ext cx="5309215" cy="5558084"/>
              <a:chOff x="0" y="-38100"/>
              <a:chExt cx="812800" cy="850900"/>
            </a:xfrm>
          </p:grpSpPr>
          <p:sp>
            <p:nvSpPr>
              <p:cNvPr id="220" name="Google Shape;220;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21" name="Google Shape;221;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2" name="Google Shape;222;p5"/>
            <p:cNvGrpSpPr/>
            <p:nvPr/>
          </p:nvGrpSpPr>
          <p:grpSpPr>
            <a:xfrm rot="-2700000">
              <a:off x="2494928" y="2732109"/>
              <a:ext cx="5309215" cy="5558084"/>
              <a:chOff x="0" y="-38100"/>
              <a:chExt cx="812800" cy="850900"/>
            </a:xfrm>
          </p:grpSpPr>
          <p:sp>
            <p:nvSpPr>
              <p:cNvPr id="223" name="Google Shape;223;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4" name="Google Shape;224;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5" name="Google Shape;225;p5"/>
            <p:cNvGrpSpPr/>
            <p:nvPr/>
          </p:nvGrpSpPr>
          <p:grpSpPr>
            <a:xfrm rot="-2700000">
              <a:off x="2562914" y="887152"/>
              <a:ext cx="5309215" cy="5558084"/>
              <a:chOff x="0" y="-38100"/>
              <a:chExt cx="812800" cy="850900"/>
            </a:xfrm>
          </p:grpSpPr>
          <p:sp>
            <p:nvSpPr>
              <p:cNvPr id="226" name="Google Shape;226;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7" name="Google Shape;227;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28" name="Google Shape;228;p5"/>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229" name="Google Shape;229;p5"/>
          <p:cNvSpPr txBox="1"/>
          <p:nvPr/>
        </p:nvSpPr>
        <p:spPr>
          <a:xfrm>
            <a:off x="1193959" y="911008"/>
            <a:ext cx="8034000" cy="15747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Analisis Data Kebutuhan Masyarakat Sekitar</a:t>
            </a:r>
            <a:endParaRPr sz="4800" b="1" i="0" u="none" strike="noStrike" cap="none">
              <a:solidFill>
                <a:srgbClr val="21264D"/>
              </a:solidFill>
              <a:latin typeface="Poppins"/>
              <a:ea typeface="Poppins"/>
              <a:cs typeface="Poppins"/>
              <a:sym typeface="Poppins"/>
            </a:endParaRPr>
          </a:p>
        </p:txBody>
      </p:sp>
      <p:sp>
        <p:nvSpPr>
          <p:cNvPr id="230" name="Google Shape;230;p5"/>
          <p:cNvSpPr txBox="1"/>
          <p:nvPr/>
        </p:nvSpPr>
        <p:spPr>
          <a:xfrm>
            <a:off x="1193950" y="3120963"/>
            <a:ext cx="10178400" cy="51717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200"/>
              <a:buFont typeface="Arial"/>
              <a:buNone/>
            </a:pPr>
            <a:r>
              <a:rPr lang="en-US" sz="4200" b="0" i="0" u="none" strike="noStrike" cap="none">
                <a:solidFill>
                  <a:schemeClr val="dk1"/>
                </a:solidFill>
                <a:latin typeface="Calibri"/>
                <a:ea typeface="Calibri"/>
                <a:cs typeface="Calibri"/>
                <a:sym typeface="Calibri"/>
              </a:rPr>
              <a:t>Penting untuk melakukan analisis data yang komprehensif tentang kebutuhan masyarakat sekitar. Ini termasuk menganalisis data demografis, perilaku konsumen, dan tren industri. Dengan memahami data ini, hotel dapat mengidentifikasi peluang yang belum terpenuhi dan mengembangkan produk atau layanan yang sesuai dengan kebutuhan pasar.</a:t>
            </a:r>
            <a:endParaRPr sz="4200" b="0" i="0" u="none" strike="noStrike" cap="none">
              <a:solidFill>
                <a:schemeClr val="dk1"/>
              </a:solidFill>
              <a:latin typeface="Cutive"/>
              <a:ea typeface="Cutive"/>
              <a:cs typeface="Cutive"/>
              <a:sym typeface="Cutive"/>
            </a:endParaRPr>
          </a:p>
        </p:txBody>
      </p:sp>
      <p:sp>
        <p:nvSpPr>
          <p:cNvPr id="231" name="Google Shape;231;p5"/>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232" name="Google Shape;232;p5"/>
          <p:cNvGrpSpPr/>
          <p:nvPr/>
        </p:nvGrpSpPr>
        <p:grpSpPr>
          <a:xfrm>
            <a:off x="14202254" y="-78589"/>
            <a:ext cx="3537125" cy="1842646"/>
            <a:chOff x="14202254" y="-78589"/>
            <a:chExt cx="3537125" cy="1842646"/>
          </a:xfrm>
        </p:grpSpPr>
        <p:sp>
          <p:nvSpPr>
            <p:cNvPr id="233" name="Google Shape;233;p5"/>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234" name="Google Shape;234;p5"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38"/>
        <p:cNvGrpSpPr/>
        <p:nvPr/>
      </p:nvGrpSpPr>
      <p:grpSpPr>
        <a:xfrm>
          <a:off x="0" y="0"/>
          <a:ext cx="0" cy="0"/>
          <a:chOff x="0" y="0"/>
          <a:chExt cx="0" cy="0"/>
        </a:xfrm>
      </p:grpSpPr>
      <p:sp>
        <p:nvSpPr>
          <p:cNvPr id="239" name="Google Shape;239;p6"/>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40" name="Google Shape;240;p6"/>
          <p:cNvGrpSpPr/>
          <p:nvPr/>
        </p:nvGrpSpPr>
        <p:grpSpPr>
          <a:xfrm rot="10800000">
            <a:off x="14209587" y="1954009"/>
            <a:ext cx="3280642" cy="3057907"/>
            <a:chOff x="1028699" y="3416530"/>
            <a:chExt cx="2671625" cy="2490239"/>
          </a:xfrm>
        </p:grpSpPr>
        <p:grpSp>
          <p:nvGrpSpPr>
            <p:cNvPr id="241" name="Google Shape;241;p6"/>
            <p:cNvGrpSpPr/>
            <p:nvPr/>
          </p:nvGrpSpPr>
          <p:grpSpPr>
            <a:xfrm rot="2700000">
              <a:off x="1966263" y="3924922"/>
              <a:ext cx="1417088" cy="1483514"/>
              <a:chOff x="0" y="-38100"/>
              <a:chExt cx="812800" cy="850900"/>
            </a:xfrm>
          </p:grpSpPr>
          <p:sp>
            <p:nvSpPr>
              <p:cNvPr id="242" name="Google Shape;242;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43" name="Google Shape;243;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4" name="Google Shape;244;p6"/>
            <p:cNvGrpSpPr/>
            <p:nvPr/>
          </p:nvGrpSpPr>
          <p:grpSpPr>
            <a:xfrm rot="2700000">
              <a:off x="1413549" y="3761055"/>
              <a:ext cx="1720540" cy="1801190"/>
              <a:chOff x="0" y="-38100"/>
              <a:chExt cx="812800" cy="850900"/>
            </a:xfrm>
          </p:grpSpPr>
          <p:sp>
            <p:nvSpPr>
              <p:cNvPr id="245" name="Google Shape;245;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46" name="Google Shape;246;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47" name="Google Shape;247;p6"/>
          <p:cNvGrpSpPr/>
          <p:nvPr/>
        </p:nvGrpSpPr>
        <p:grpSpPr>
          <a:xfrm rot="5400000">
            <a:off x="-1748095" y="8202375"/>
            <a:ext cx="6926752" cy="7161663"/>
            <a:chOff x="-175977" y="-175976"/>
            <a:chExt cx="9235669" cy="9548885"/>
          </a:xfrm>
        </p:grpSpPr>
        <p:grpSp>
          <p:nvGrpSpPr>
            <p:cNvPr id="248" name="Google Shape;248;p6"/>
            <p:cNvGrpSpPr/>
            <p:nvPr/>
          </p:nvGrpSpPr>
          <p:grpSpPr>
            <a:xfrm rot="-2700000">
              <a:off x="1011586" y="2751696"/>
              <a:ext cx="5309215" cy="5558084"/>
              <a:chOff x="0" y="-38100"/>
              <a:chExt cx="812800" cy="850900"/>
            </a:xfrm>
          </p:grpSpPr>
          <p:sp>
            <p:nvSpPr>
              <p:cNvPr id="249" name="Google Shape;249;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50" name="Google Shape;250;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1" name="Google Shape;251;p6"/>
            <p:cNvGrpSpPr/>
            <p:nvPr/>
          </p:nvGrpSpPr>
          <p:grpSpPr>
            <a:xfrm rot="-2700000">
              <a:off x="1831597" y="887152"/>
              <a:ext cx="5309215" cy="5558084"/>
              <a:chOff x="0" y="-38100"/>
              <a:chExt cx="812800" cy="850900"/>
            </a:xfrm>
          </p:grpSpPr>
          <p:sp>
            <p:nvSpPr>
              <p:cNvPr id="252" name="Google Shape;252;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53" name="Google Shape;253;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4" name="Google Shape;254;p6"/>
            <p:cNvGrpSpPr/>
            <p:nvPr/>
          </p:nvGrpSpPr>
          <p:grpSpPr>
            <a:xfrm rot="-2700000">
              <a:off x="1831597" y="2732109"/>
              <a:ext cx="5309215" cy="5558084"/>
              <a:chOff x="0" y="-38100"/>
              <a:chExt cx="812800" cy="850900"/>
            </a:xfrm>
          </p:grpSpPr>
          <p:sp>
            <p:nvSpPr>
              <p:cNvPr id="255" name="Google Shape;255;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56" name="Google Shape;256;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7" name="Google Shape;257;p6"/>
            <p:cNvGrpSpPr/>
            <p:nvPr/>
          </p:nvGrpSpPr>
          <p:grpSpPr>
            <a:xfrm rot="-2700000">
              <a:off x="2494928" y="2732109"/>
              <a:ext cx="5309215" cy="5558084"/>
              <a:chOff x="0" y="-38100"/>
              <a:chExt cx="812800" cy="850900"/>
            </a:xfrm>
          </p:grpSpPr>
          <p:sp>
            <p:nvSpPr>
              <p:cNvPr id="258" name="Google Shape;258;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59" name="Google Shape;259;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0" name="Google Shape;260;p6"/>
            <p:cNvGrpSpPr/>
            <p:nvPr/>
          </p:nvGrpSpPr>
          <p:grpSpPr>
            <a:xfrm rot="-2700000">
              <a:off x="2562914" y="887152"/>
              <a:ext cx="5309215" cy="5558084"/>
              <a:chOff x="0" y="-38100"/>
              <a:chExt cx="812800" cy="850900"/>
            </a:xfrm>
          </p:grpSpPr>
          <p:sp>
            <p:nvSpPr>
              <p:cNvPr id="261" name="Google Shape;261;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62" name="Google Shape;262;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63" name="Google Shape;263;p6"/>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264" name="Google Shape;264;p6"/>
          <p:cNvSpPr txBox="1"/>
          <p:nvPr/>
        </p:nvSpPr>
        <p:spPr>
          <a:xfrm>
            <a:off x="1482436" y="942179"/>
            <a:ext cx="102531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Pengembangan Produk/Jasa Berbasis Data</a:t>
            </a:r>
            <a:endParaRPr sz="4800" b="1" i="0" u="none" strike="noStrike" cap="none">
              <a:solidFill>
                <a:srgbClr val="21264D"/>
              </a:solidFill>
              <a:latin typeface="Poppins"/>
              <a:ea typeface="Poppins"/>
              <a:cs typeface="Poppins"/>
              <a:sym typeface="Poppins"/>
            </a:endParaRPr>
          </a:p>
        </p:txBody>
      </p:sp>
      <p:sp>
        <p:nvSpPr>
          <p:cNvPr id="265" name="Google Shape;265;p6"/>
          <p:cNvSpPr txBox="1"/>
          <p:nvPr/>
        </p:nvSpPr>
        <p:spPr>
          <a:xfrm>
            <a:off x="1482413" y="3165450"/>
            <a:ext cx="11798700" cy="54180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Pengembangan produk atau layanan berbasis data memungkinkan hotel untuk membuat keputusan yang lebih terinformasi dan relevan dengan kebutuhan pasar. </a:t>
            </a:r>
            <a:r>
              <a:rPr lang="en-US" sz="4400">
                <a:solidFill>
                  <a:schemeClr val="dk1"/>
                </a:solidFill>
                <a:latin typeface="Calibri"/>
                <a:ea typeface="Calibri"/>
                <a:cs typeface="Calibri"/>
                <a:sym typeface="Calibri"/>
              </a:rPr>
              <a:t>M</a:t>
            </a:r>
            <a:r>
              <a:rPr lang="en-US" sz="4400" b="0" i="0" u="none" strike="noStrike" cap="none">
                <a:solidFill>
                  <a:schemeClr val="dk1"/>
                </a:solidFill>
                <a:latin typeface="Calibri"/>
                <a:ea typeface="Calibri"/>
                <a:cs typeface="Calibri"/>
                <a:sym typeface="Calibri"/>
              </a:rPr>
              <a:t>elibatkan penggunaan analisis prediktif dan teknologi big data untuk mengidentifikasi pola dan tren yang dapat membantu dalam merancang produk atau layanan yang inovatif.</a:t>
            </a:r>
            <a:endParaRPr sz="4400" b="0" i="0" u="none" strike="noStrike" cap="none">
              <a:solidFill>
                <a:schemeClr val="dk1"/>
              </a:solidFill>
              <a:latin typeface="Cutive"/>
              <a:ea typeface="Cutive"/>
              <a:cs typeface="Cutive"/>
              <a:sym typeface="Cutive"/>
            </a:endParaRPr>
          </a:p>
        </p:txBody>
      </p:sp>
      <p:grpSp>
        <p:nvGrpSpPr>
          <p:cNvPr id="266" name="Google Shape;266;p6"/>
          <p:cNvGrpSpPr/>
          <p:nvPr/>
        </p:nvGrpSpPr>
        <p:grpSpPr>
          <a:xfrm>
            <a:off x="14202254" y="-78589"/>
            <a:ext cx="3537125" cy="1842646"/>
            <a:chOff x="14202254" y="-78589"/>
            <a:chExt cx="3537125" cy="1842646"/>
          </a:xfrm>
        </p:grpSpPr>
        <p:sp>
          <p:nvSpPr>
            <p:cNvPr id="267" name="Google Shape;267;p6"/>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68" name="Google Shape;268;p6"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69" name="Google Shape;269;p6"/>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73"/>
        <p:cNvGrpSpPr/>
        <p:nvPr/>
      </p:nvGrpSpPr>
      <p:grpSpPr>
        <a:xfrm>
          <a:off x="0" y="0"/>
          <a:ext cx="0" cy="0"/>
          <a:chOff x="0" y="0"/>
          <a:chExt cx="0" cy="0"/>
        </a:xfrm>
      </p:grpSpPr>
      <p:sp>
        <p:nvSpPr>
          <p:cNvPr id="274" name="Google Shape;274;p7"/>
          <p:cNvSpPr txBox="1"/>
          <p:nvPr/>
        </p:nvSpPr>
        <p:spPr>
          <a:xfrm>
            <a:off x="1231381" y="879218"/>
            <a:ext cx="151113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Implementasi Ide Kreatif </a:t>
            </a:r>
            <a:endParaRPr sz="4800" b="1" i="0" u="none" strike="noStrike" cap="none">
              <a:solidFill>
                <a:srgbClr val="21264D"/>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dalam Layanan Tamu</a:t>
            </a:r>
            <a:endParaRPr sz="4800" b="1" i="0" u="none" strike="noStrike" cap="none">
              <a:solidFill>
                <a:srgbClr val="21264D"/>
              </a:solidFill>
              <a:latin typeface="Poppins"/>
              <a:ea typeface="Poppins"/>
              <a:cs typeface="Poppins"/>
              <a:sym typeface="Poppins"/>
            </a:endParaRPr>
          </a:p>
        </p:txBody>
      </p:sp>
      <p:sp>
        <p:nvSpPr>
          <p:cNvPr id="275" name="Google Shape;275;p7"/>
          <p:cNvSpPr txBox="1"/>
          <p:nvPr/>
        </p:nvSpPr>
        <p:spPr>
          <a:xfrm>
            <a:off x="1198048" y="3184138"/>
            <a:ext cx="15891900" cy="44331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800"/>
              <a:buFont typeface="Arial"/>
              <a:buNone/>
            </a:pPr>
            <a:r>
              <a:rPr lang="en-US" sz="4800" b="0" i="0" u="none" strike="noStrike" cap="none">
                <a:solidFill>
                  <a:schemeClr val="dk1"/>
                </a:solidFill>
                <a:latin typeface="Calibri"/>
                <a:ea typeface="Calibri"/>
                <a:cs typeface="Calibri"/>
                <a:sym typeface="Calibri"/>
              </a:rPr>
              <a:t>Ide kreatif yang dihasilkan harus diimplementasikan dengan cermat dalam layanan tamu. Ini melibatkan pelatihan staf, pengembangan prosedur operasional, dan penggunaan teknologi untuk menyampaikan pengalaman yang diinginkan oleh tamu. Dengan implementasi yang tepat, ide kreatif dapat meningkatkan kepuasan tamu dan loyalitas merek.</a:t>
            </a:r>
            <a:endParaRPr sz="4800" b="0" i="0" u="none" strike="noStrike" cap="none">
              <a:solidFill>
                <a:schemeClr val="dk1"/>
              </a:solidFill>
              <a:latin typeface="Cutive"/>
              <a:ea typeface="Cutive"/>
              <a:cs typeface="Cutive"/>
              <a:sym typeface="Cutive"/>
            </a:endParaRPr>
          </a:p>
        </p:txBody>
      </p:sp>
      <p:grpSp>
        <p:nvGrpSpPr>
          <p:cNvPr id="276" name="Google Shape;276;p7"/>
          <p:cNvGrpSpPr/>
          <p:nvPr/>
        </p:nvGrpSpPr>
        <p:grpSpPr>
          <a:xfrm rot="-5400000">
            <a:off x="14063734" y="-4348587"/>
            <a:ext cx="6926752" cy="7161663"/>
            <a:chOff x="-175977" y="-175976"/>
            <a:chExt cx="9235669" cy="9548885"/>
          </a:xfrm>
        </p:grpSpPr>
        <p:grpSp>
          <p:nvGrpSpPr>
            <p:cNvPr id="277" name="Google Shape;277;p7"/>
            <p:cNvGrpSpPr/>
            <p:nvPr/>
          </p:nvGrpSpPr>
          <p:grpSpPr>
            <a:xfrm rot="-2700000">
              <a:off x="1011586" y="2751696"/>
              <a:ext cx="5309215" cy="5558084"/>
              <a:chOff x="0" y="-38100"/>
              <a:chExt cx="812800" cy="850900"/>
            </a:xfrm>
          </p:grpSpPr>
          <p:sp>
            <p:nvSpPr>
              <p:cNvPr id="278" name="Google Shape;278;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79" name="Google Shape;279;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0" name="Google Shape;280;p7"/>
            <p:cNvGrpSpPr/>
            <p:nvPr/>
          </p:nvGrpSpPr>
          <p:grpSpPr>
            <a:xfrm rot="-2700000">
              <a:off x="1831597" y="887152"/>
              <a:ext cx="5309215" cy="5558084"/>
              <a:chOff x="0" y="-38100"/>
              <a:chExt cx="812800" cy="850900"/>
            </a:xfrm>
          </p:grpSpPr>
          <p:sp>
            <p:nvSpPr>
              <p:cNvPr id="281" name="Google Shape;281;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82" name="Google Shape;282;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3" name="Google Shape;283;p7"/>
            <p:cNvGrpSpPr/>
            <p:nvPr/>
          </p:nvGrpSpPr>
          <p:grpSpPr>
            <a:xfrm rot="-2700000">
              <a:off x="1831597" y="2732109"/>
              <a:ext cx="5309215" cy="5558084"/>
              <a:chOff x="0" y="-38100"/>
              <a:chExt cx="812800" cy="850900"/>
            </a:xfrm>
          </p:grpSpPr>
          <p:sp>
            <p:nvSpPr>
              <p:cNvPr id="284" name="Google Shape;284;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85" name="Google Shape;285;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6" name="Google Shape;286;p7"/>
            <p:cNvGrpSpPr/>
            <p:nvPr/>
          </p:nvGrpSpPr>
          <p:grpSpPr>
            <a:xfrm rot="-2700000">
              <a:off x="2494928" y="2732109"/>
              <a:ext cx="5309215" cy="5558084"/>
              <a:chOff x="0" y="-38100"/>
              <a:chExt cx="812800" cy="850900"/>
            </a:xfrm>
          </p:grpSpPr>
          <p:sp>
            <p:nvSpPr>
              <p:cNvPr id="287" name="Google Shape;287;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88" name="Google Shape;288;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9" name="Google Shape;289;p7"/>
            <p:cNvGrpSpPr/>
            <p:nvPr/>
          </p:nvGrpSpPr>
          <p:grpSpPr>
            <a:xfrm rot="-2700000">
              <a:off x="2562914" y="887152"/>
              <a:ext cx="5309215" cy="5558084"/>
              <a:chOff x="0" y="-38100"/>
              <a:chExt cx="812800" cy="850900"/>
            </a:xfrm>
          </p:grpSpPr>
          <p:sp>
            <p:nvSpPr>
              <p:cNvPr id="290" name="Google Shape;290;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91" name="Google Shape;291;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92" name="Google Shape;292;p7"/>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93" name="Google Shape;293;p7"/>
          <p:cNvGrpSpPr/>
          <p:nvPr/>
        </p:nvGrpSpPr>
        <p:grpSpPr>
          <a:xfrm>
            <a:off x="14249400" y="8444354"/>
            <a:ext cx="3537125" cy="1842646"/>
            <a:chOff x="14202254" y="-78589"/>
            <a:chExt cx="3537125" cy="1842646"/>
          </a:xfrm>
        </p:grpSpPr>
        <p:sp>
          <p:nvSpPr>
            <p:cNvPr id="294" name="Google Shape;294;p7"/>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95" name="Google Shape;295;p7"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96" name="Google Shape;296;p7"/>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00"/>
        <p:cNvGrpSpPr/>
        <p:nvPr/>
      </p:nvGrpSpPr>
      <p:grpSpPr>
        <a:xfrm>
          <a:off x="0" y="0"/>
          <a:ext cx="0" cy="0"/>
          <a:chOff x="0" y="0"/>
          <a:chExt cx="0" cy="0"/>
        </a:xfrm>
      </p:grpSpPr>
      <p:sp>
        <p:nvSpPr>
          <p:cNvPr id="301" name="Google Shape;301;p8"/>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2" b="-21940"/>
            </a:stretch>
          </a:blipFill>
          <a:ln>
            <a:noFill/>
          </a:ln>
        </p:spPr>
      </p:sp>
      <p:grpSp>
        <p:nvGrpSpPr>
          <p:cNvPr id="302" name="Google Shape;302;p8"/>
          <p:cNvGrpSpPr/>
          <p:nvPr/>
        </p:nvGrpSpPr>
        <p:grpSpPr>
          <a:xfrm>
            <a:off x="15357712" y="4649615"/>
            <a:ext cx="6926752" cy="7161663"/>
            <a:chOff x="-175977" y="-175976"/>
            <a:chExt cx="9235669" cy="9548885"/>
          </a:xfrm>
        </p:grpSpPr>
        <p:grpSp>
          <p:nvGrpSpPr>
            <p:cNvPr id="303" name="Google Shape;303;p8"/>
            <p:cNvGrpSpPr/>
            <p:nvPr/>
          </p:nvGrpSpPr>
          <p:grpSpPr>
            <a:xfrm rot="-2700000">
              <a:off x="1011586" y="2751696"/>
              <a:ext cx="5309215" cy="5558084"/>
              <a:chOff x="0" y="-38100"/>
              <a:chExt cx="812800" cy="850900"/>
            </a:xfrm>
          </p:grpSpPr>
          <p:sp>
            <p:nvSpPr>
              <p:cNvPr id="304" name="Google Shape;304;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05" name="Google Shape;305;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6" name="Google Shape;306;p8"/>
            <p:cNvGrpSpPr/>
            <p:nvPr/>
          </p:nvGrpSpPr>
          <p:grpSpPr>
            <a:xfrm rot="-2700000">
              <a:off x="1831597" y="887152"/>
              <a:ext cx="5309215" cy="5558084"/>
              <a:chOff x="0" y="-38100"/>
              <a:chExt cx="812800" cy="850900"/>
            </a:xfrm>
          </p:grpSpPr>
          <p:sp>
            <p:nvSpPr>
              <p:cNvPr id="307" name="Google Shape;307;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08" name="Google Shape;308;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9" name="Google Shape;309;p8"/>
            <p:cNvGrpSpPr/>
            <p:nvPr/>
          </p:nvGrpSpPr>
          <p:grpSpPr>
            <a:xfrm rot="-2700000">
              <a:off x="1831597" y="2732109"/>
              <a:ext cx="5309215" cy="5558084"/>
              <a:chOff x="0" y="-38100"/>
              <a:chExt cx="812800" cy="850900"/>
            </a:xfrm>
          </p:grpSpPr>
          <p:sp>
            <p:nvSpPr>
              <p:cNvPr id="310" name="Google Shape;310;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11" name="Google Shape;311;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2" name="Google Shape;312;p8"/>
            <p:cNvGrpSpPr/>
            <p:nvPr/>
          </p:nvGrpSpPr>
          <p:grpSpPr>
            <a:xfrm rot="-2700000">
              <a:off x="2494928" y="2732109"/>
              <a:ext cx="5309215" cy="5558084"/>
              <a:chOff x="0" y="-38100"/>
              <a:chExt cx="812800" cy="850900"/>
            </a:xfrm>
          </p:grpSpPr>
          <p:sp>
            <p:nvSpPr>
              <p:cNvPr id="313" name="Google Shape;313;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14" name="Google Shape;314;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5" name="Google Shape;315;p8"/>
            <p:cNvGrpSpPr/>
            <p:nvPr/>
          </p:nvGrpSpPr>
          <p:grpSpPr>
            <a:xfrm rot="-2700000">
              <a:off x="2562914" y="887152"/>
              <a:ext cx="5309215" cy="5558084"/>
              <a:chOff x="0" y="-38100"/>
              <a:chExt cx="812800" cy="850900"/>
            </a:xfrm>
          </p:grpSpPr>
          <p:sp>
            <p:nvSpPr>
              <p:cNvPr id="316" name="Google Shape;316;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17" name="Google Shape;317;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18" name="Google Shape;318;p8"/>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319" name="Google Shape;319;p8"/>
          <p:cNvSpPr txBox="1"/>
          <p:nvPr/>
        </p:nvSpPr>
        <p:spPr>
          <a:xfrm>
            <a:off x="1208137" y="752353"/>
            <a:ext cx="9996900" cy="15747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Pengukuran Kinerja dan Umpan Balik</a:t>
            </a:r>
            <a:endParaRPr sz="4800" b="1" i="0" u="none" strike="noStrike" cap="none">
              <a:solidFill>
                <a:srgbClr val="21264D"/>
              </a:solidFill>
              <a:latin typeface="Poppins"/>
              <a:ea typeface="Poppins"/>
              <a:cs typeface="Poppins"/>
              <a:sym typeface="Poppins"/>
            </a:endParaRPr>
          </a:p>
        </p:txBody>
      </p:sp>
      <p:sp>
        <p:nvSpPr>
          <p:cNvPr id="320" name="Google Shape;320;p8"/>
          <p:cNvSpPr txBox="1"/>
          <p:nvPr/>
        </p:nvSpPr>
        <p:spPr>
          <a:xfrm>
            <a:off x="1208125" y="2781300"/>
            <a:ext cx="9179100" cy="64341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800"/>
              <a:buFont typeface="Arial"/>
              <a:buNone/>
            </a:pPr>
            <a:r>
              <a:rPr lang="en-US" sz="3800">
                <a:solidFill>
                  <a:schemeClr val="dk1"/>
                </a:solidFill>
                <a:latin typeface="Calibri"/>
                <a:ea typeface="Calibri"/>
                <a:cs typeface="Calibri"/>
                <a:sym typeface="Calibri"/>
              </a:rPr>
              <a:t>Manajerial hotel sangat p</a:t>
            </a:r>
            <a:r>
              <a:rPr lang="en-US" sz="3800" b="0" i="0" u="none" strike="noStrike" cap="none">
                <a:solidFill>
                  <a:schemeClr val="dk1"/>
                </a:solidFill>
                <a:latin typeface="Calibri"/>
                <a:ea typeface="Calibri"/>
                <a:cs typeface="Calibri"/>
                <a:sym typeface="Calibri"/>
              </a:rPr>
              <a:t>enting dan concern untuk terus memantau dan mengevaluasi kinerja produk atau layanan yang dikembangkan. </a:t>
            </a:r>
            <a:r>
              <a:rPr lang="en-US" sz="3800">
                <a:solidFill>
                  <a:schemeClr val="dk1"/>
                </a:solidFill>
                <a:latin typeface="Calibri"/>
                <a:ea typeface="Calibri"/>
                <a:cs typeface="Calibri"/>
                <a:sym typeface="Calibri"/>
              </a:rPr>
              <a:t>Hal ini </a:t>
            </a:r>
            <a:r>
              <a:rPr lang="en-US" sz="3800" b="0" i="0" u="none" strike="noStrike" cap="none">
                <a:solidFill>
                  <a:schemeClr val="dk1"/>
                </a:solidFill>
                <a:latin typeface="Calibri"/>
                <a:ea typeface="Calibri"/>
                <a:cs typeface="Calibri"/>
                <a:sym typeface="Calibri"/>
              </a:rPr>
              <a:t> melibatkan pengukuran kinerja berdasarkan metrik / goals program yang telah ditentukan sebelumnya dan mengumpulkan umpan balik dari tamu. Dengan memahami bagaimana produk atau layanan di terima oleh masyarakat, hotel dapat melakukan perbaikan dan penyesuaian yang diperlukan.</a:t>
            </a:r>
            <a:endParaRPr sz="3800" b="0" i="0" u="none" strike="noStrike" cap="none">
              <a:solidFill>
                <a:schemeClr val="dk1"/>
              </a:solidFill>
              <a:latin typeface="Cutive"/>
              <a:ea typeface="Cutive"/>
              <a:cs typeface="Cutive"/>
              <a:sym typeface="Cutive"/>
            </a:endParaRPr>
          </a:p>
        </p:txBody>
      </p:sp>
      <p:sp>
        <p:nvSpPr>
          <p:cNvPr id="321" name="Google Shape;321;p8"/>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322" name="Google Shape;322;p8"/>
          <p:cNvGrpSpPr/>
          <p:nvPr/>
        </p:nvGrpSpPr>
        <p:grpSpPr>
          <a:xfrm>
            <a:off x="14202254" y="-78589"/>
            <a:ext cx="3537125" cy="1842646"/>
            <a:chOff x="14202254" y="-78589"/>
            <a:chExt cx="3537125" cy="1842646"/>
          </a:xfrm>
        </p:grpSpPr>
        <p:sp>
          <p:nvSpPr>
            <p:cNvPr id="323" name="Google Shape;323;p8"/>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324" name="Google Shape;324;p8"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28"/>
        <p:cNvGrpSpPr/>
        <p:nvPr/>
      </p:nvGrpSpPr>
      <p:grpSpPr>
        <a:xfrm>
          <a:off x="0" y="0"/>
          <a:ext cx="0" cy="0"/>
          <a:chOff x="0" y="0"/>
          <a:chExt cx="0" cy="0"/>
        </a:xfrm>
      </p:grpSpPr>
      <p:sp>
        <p:nvSpPr>
          <p:cNvPr id="329" name="Google Shape;329;p9"/>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30" name="Google Shape;330;p9"/>
          <p:cNvGrpSpPr/>
          <p:nvPr/>
        </p:nvGrpSpPr>
        <p:grpSpPr>
          <a:xfrm rot="10800000">
            <a:off x="14209587" y="1954009"/>
            <a:ext cx="3280642" cy="3057907"/>
            <a:chOff x="1028699" y="3416530"/>
            <a:chExt cx="2671625" cy="2490239"/>
          </a:xfrm>
        </p:grpSpPr>
        <p:grpSp>
          <p:nvGrpSpPr>
            <p:cNvPr id="331" name="Google Shape;331;p9"/>
            <p:cNvGrpSpPr/>
            <p:nvPr/>
          </p:nvGrpSpPr>
          <p:grpSpPr>
            <a:xfrm rot="2700000">
              <a:off x="1966263" y="3924922"/>
              <a:ext cx="1417088" cy="1483514"/>
              <a:chOff x="0" y="-38100"/>
              <a:chExt cx="812800" cy="850900"/>
            </a:xfrm>
          </p:grpSpPr>
          <p:sp>
            <p:nvSpPr>
              <p:cNvPr id="332" name="Google Shape;332;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33" name="Google Shape;333;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4" name="Google Shape;334;p9"/>
            <p:cNvGrpSpPr/>
            <p:nvPr/>
          </p:nvGrpSpPr>
          <p:grpSpPr>
            <a:xfrm rot="2700000">
              <a:off x="1413549" y="3761055"/>
              <a:ext cx="1720540" cy="1801190"/>
              <a:chOff x="0" y="-38100"/>
              <a:chExt cx="812800" cy="850900"/>
            </a:xfrm>
          </p:grpSpPr>
          <p:sp>
            <p:nvSpPr>
              <p:cNvPr id="335" name="Google Shape;335;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36" name="Google Shape;336;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337" name="Google Shape;337;p9"/>
          <p:cNvGrpSpPr/>
          <p:nvPr/>
        </p:nvGrpSpPr>
        <p:grpSpPr>
          <a:xfrm rot="5400000">
            <a:off x="-1748095" y="8202375"/>
            <a:ext cx="6926752" cy="7161663"/>
            <a:chOff x="-175977" y="-175976"/>
            <a:chExt cx="9235669" cy="9548885"/>
          </a:xfrm>
        </p:grpSpPr>
        <p:grpSp>
          <p:nvGrpSpPr>
            <p:cNvPr id="338" name="Google Shape;338;p9"/>
            <p:cNvGrpSpPr/>
            <p:nvPr/>
          </p:nvGrpSpPr>
          <p:grpSpPr>
            <a:xfrm rot="-2700000">
              <a:off x="1011586" y="2751696"/>
              <a:ext cx="5309215" cy="5558084"/>
              <a:chOff x="0" y="-38100"/>
              <a:chExt cx="812800" cy="850900"/>
            </a:xfrm>
          </p:grpSpPr>
          <p:sp>
            <p:nvSpPr>
              <p:cNvPr id="339" name="Google Shape;339;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40" name="Google Shape;340;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1" name="Google Shape;341;p9"/>
            <p:cNvGrpSpPr/>
            <p:nvPr/>
          </p:nvGrpSpPr>
          <p:grpSpPr>
            <a:xfrm rot="-2700000">
              <a:off x="1831597" y="887152"/>
              <a:ext cx="5309215" cy="5558084"/>
              <a:chOff x="0" y="-38100"/>
              <a:chExt cx="812800" cy="850900"/>
            </a:xfrm>
          </p:grpSpPr>
          <p:sp>
            <p:nvSpPr>
              <p:cNvPr id="342" name="Google Shape;342;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43" name="Google Shape;343;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4" name="Google Shape;344;p9"/>
            <p:cNvGrpSpPr/>
            <p:nvPr/>
          </p:nvGrpSpPr>
          <p:grpSpPr>
            <a:xfrm rot="-2700000">
              <a:off x="1831597" y="2732109"/>
              <a:ext cx="5309215" cy="5558084"/>
              <a:chOff x="0" y="-38100"/>
              <a:chExt cx="812800" cy="850900"/>
            </a:xfrm>
          </p:grpSpPr>
          <p:sp>
            <p:nvSpPr>
              <p:cNvPr id="345" name="Google Shape;345;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46" name="Google Shape;346;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7" name="Google Shape;347;p9"/>
            <p:cNvGrpSpPr/>
            <p:nvPr/>
          </p:nvGrpSpPr>
          <p:grpSpPr>
            <a:xfrm rot="-2700000">
              <a:off x="2494928" y="2732109"/>
              <a:ext cx="5309215" cy="5558084"/>
              <a:chOff x="0" y="-38100"/>
              <a:chExt cx="812800" cy="850900"/>
            </a:xfrm>
          </p:grpSpPr>
          <p:sp>
            <p:nvSpPr>
              <p:cNvPr id="348" name="Google Shape;348;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49" name="Google Shape;349;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0" name="Google Shape;350;p9"/>
            <p:cNvGrpSpPr/>
            <p:nvPr/>
          </p:nvGrpSpPr>
          <p:grpSpPr>
            <a:xfrm rot="-2700000">
              <a:off x="2562914" y="887152"/>
              <a:ext cx="5309215" cy="5558084"/>
              <a:chOff x="0" y="-38100"/>
              <a:chExt cx="812800" cy="850900"/>
            </a:xfrm>
          </p:grpSpPr>
          <p:sp>
            <p:nvSpPr>
              <p:cNvPr id="351" name="Google Shape;351;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52" name="Google Shape;352;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53" name="Google Shape;353;p9"/>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354" name="Google Shape;354;p9"/>
          <p:cNvSpPr txBox="1"/>
          <p:nvPr/>
        </p:nvSpPr>
        <p:spPr>
          <a:xfrm>
            <a:off x="1422925" y="909302"/>
            <a:ext cx="102531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Manfaat Berpikir Kreatif dan Inovatif</a:t>
            </a:r>
            <a:endParaRPr sz="4800" b="1" i="0" u="none" strike="noStrike" cap="none">
              <a:solidFill>
                <a:srgbClr val="21264D"/>
              </a:solidFill>
              <a:latin typeface="Poppins"/>
              <a:ea typeface="Poppins"/>
              <a:cs typeface="Poppins"/>
              <a:sym typeface="Poppins"/>
            </a:endParaRPr>
          </a:p>
        </p:txBody>
      </p:sp>
      <p:sp>
        <p:nvSpPr>
          <p:cNvPr id="355" name="Google Shape;355;p9"/>
          <p:cNvSpPr txBox="1"/>
          <p:nvPr/>
        </p:nvSpPr>
        <p:spPr>
          <a:xfrm>
            <a:off x="1422925" y="2776281"/>
            <a:ext cx="11798700" cy="4740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Berpikir kreatif dan inovatif dapat membawa berbagai manfaat bagi hotel, termasuk meningkatkan kepuasan tamu, memperluas pangsa pasar, dan meningkatkan daya saing. Dengan menghasilkan produk atau layanan yang unik dan relevan, hotel dapat memenangkan loyalitas tamu dan memperoleh keunggulan kompetitif.</a:t>
            </a:r>
            <a:endParaRPr sz="4400" b="0" i="0" u="none" strike="noStrike" cap="none">
              <a:solidFill>
                <a:schemeClr val="dk1"/>
              </a:solidFill>
              <a:latin typeface="Cutive"/>
              <a:ea typeface="Cutive"/>
              <a:cs typeface="Cutive"/>
              <a:sym typeface="Cutive"/>
            </a:endParaRPr>
          </a:p>
        </p:txBody>
      </p:sp>
      <p:grpSp>
        <p:nvGrpSpPr>
          <p:cNvPr id="356" name="Google Shape;356;p9"/>
          <p:cNvGrpSpPr/>
          <p:nvPr/>
        </p:nvGrpSpPr>
        <p:grpSpPr>
          <a:xfrm>
            <a:off x="14202254" y="-78589"/>
            <a:ext cx="3537125" cy="1842646"/>
            <a:chOff x="14202254" y="-78589"/>
            <a:chExt cx="3537125" cy="1842646"/>
          </a:xfrm>
        </p:grpSpPr>
        <p:sp>
          <p:nvSpPr>
            <p:cNvPr id="357" name="Google Shape;357;p9"/>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58" name="Google Shape;358;p9"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359" name="Google Shape;359;p9"/>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719</Words>
  <Application>Microsoft Macintosh PowerPoint</Application>
  <PresentationFormat>Kustom</PresentationFormat>
  <Paragraphs>40</Paragraphs>
  <Slides>12</Slides>
  <Notes>12</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12</vt:i4>
      </vt:variant>
    </vt:vector>
  </HeadingPairs>
  <TitlesOfParts>
    <vt:vector size="18" baseType="lpstr">
      <vt:lpstr>Calibri</vt:lpstr>
      <vt:lpstr>Poppins</vt:lpstr>
      <vt:lpstr>Arial</vt:lpstr>
      <vt:lpstr>Open Sans</vt:lpstr>
      <vt:lpstr>Cutive</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cp:lastModifiedBy>Microsoft Office User</cp:lastModifiedBy>
  <cp:revision>1</cp:revision>
  <dcterms:created xsi:type="dcterms:W3CDTF">2006-08-16T00:00:00Z</dcterms:created>
  <dcterms:modified xsi:type="dcterms:W3CDTF">2024-04-01T03:23:35Z</dcterms:modified>
</cp:coreProperties>
</file>