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94" r:id="rId2"/>
    <p:sldId id="257" r:id="rId3"/>
    <p:sldId id="258" r:id="rId4"/>
    <p:sldId id="297" r:id="rId5"/>
    <p:sldId id="287" r:id="rId6"/>
    <p:sldId id="298" r:id="rId7"/>
    <p:sldId id="286" r:id="rId8"/>
    <p:sldId id="299" r:id="rId9"/>
    <p:sldId id="288" r:id="rId10"/>
    <p:sldId id="300" r:id="rId11"/>
    <p:sldId id="289" r:id="rId12"/>
    <p:sldId id="301" r:id="rId13"/>
    <p:sldId id="290" r:id="rId14"/>
    <p:sldId id="302" r:id="rId15"/>
    <p:sldId id="259" r:id="rId16"/>
    <p:sldId id="295" r:id="rId17"/>
    <p:sldId id="291" r:id="rId18"/>
    <p:sldId id="261" r:id="rId19"/>
    <p:sldId id="263" r:id="rId20"/>
    <p:sldId id="296" r:id="rId21"/>
    <p:sldId id="292" r:id="rId22"/>
    <p:sldId id="285" r:id="rId2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08" autoAdjust="0"/>
    <p:restoredTop sz="94660"/>
  </p:normalViewPr>
  <p:slideViewPr>
    <p:cSldViewPr snapToGrid="0">
      <p:cViewPr varScale="1">
        <p:scale>
          <a:sx n="85" d="100"/>
          <a:sy n="85" d="100"/>
        </p:scale>
        <p:origin x="27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11856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3480221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2971574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3261097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9619232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13041710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4190113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18701514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2971135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85430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3036419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853537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3086091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1840977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483058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4079988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909ED0-3B70-4B0C-AAC3-DC0B62FBE957}" type="datetimeFigureOut">
              <a:rPr kumimoji="1" lang="ja-JP" altLang="en-US" smtClean="0"/>
              <a:t>2023/9/22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347237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D909ED0-3B70-4B0C-AAC3-DC0B62FBE957}" type="datetimeFigureOut">
              <a:rPr kumimoji="1" lang="ja-JP" altLang="en-US" smtClean="0"/>
              <a:t>2023/9/22</a:t>
            </a:fld>
            <a:endParaRPr kumimoji="1" lang="ja-JP" alt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kumimoji="1" lang="ja-JP" alt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2BECE0F2-97AC-4211-83FF-A50A2D8E65EC}" type="slidenum">
              <a:rPr kumimoji="1" lang="ja-JP" altLang="en-US" smtClean="0"/>
              <a:t>‹#›</a:t>
            </a:fld>
            <a:endParaRPr kumimoji="1" lang="ja-JP" altLang="en-US"/>
          </a:p>
        </p:txBody>
      </p:sp>
    </p:spTree>
    <p:extLst>
      <p:ext uri="{BB962C8B-B14F-4D97-AF65-F5344CB8AC3E}">
        <p14:creationId xmlns:p14="http://schemas.microsoft.com/office/powerpoint/2010/main" val="226230300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yuhikaku.co.jp/shosai/backnumber" TargetMode="External"/><Relationship Id="rId2" Type="http://schemas.openxmlformats.org/officeDocument/2006/relationships/hyperlink" Target="https://www.jstage.jst.go.jp/article/jsr/64/4/64_553/_article/-char/ja" TargetMode="External"/><Relationship Id="rId1" Type="http://schemas.openxmlformats.org/officeDocument/2006/relationships/slideLayout" Target="../slideLayouts/slideLayout2.xml"/><Relationship Id="rId6" Type="http://schemas.openxmlformats.org/officeDocument/2006/relationships/hyperlink" Target="https://www.mhlw.go.jp/stf/seisakunitsuite/bunya/koyou_roudou/koyoukintou/danjokintou/index.html" TargetMode="External"/><Relationship Id="rId5" Type="http://schemas.openxmlformats.org/officeDocument/2006/relationships/hyperlink" Target="https://w-archive.nwec.go.jp/contents/nwec/chronological.html" TargetMode="External"/><Relationship Id="rId4" Type="http://schemas.openxmlformats.org/officeDocument/2006/relationships/hyperlink" Target="https://www.jstage.jst.go.jp/article/jsr1950/57/2/57_2_292/_article/-char/j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09863" y="1122679"/>
            <a:ext cx="10960769" cy="1655763"/>
          </a:xfrm>
        </p:spPr>
        <p:txBody>
          <a:bodyPr>
            <a:normAutofit/>
          </a:bodyPr>
          <a:lstStyle/>
          <a:p>
            <a:r>
              <a:rPr kumimoji="1" lang="ja-JP" altLang="en-US" sz="4400" dirty="0"/>
              <a:t>日本における女性運動の展開と影響</a:t>
            </a:r>
          </a:p>
        </p:txBody>
      </p:sp>
      <p:sp>
        <p:nvSpPr>
          <p:cNvPr id="3" name="サブタイトル 2"/>
          <p:cNvSpPr>
            <a:spLocks noGrp="1"/>
          </p:cNvSpPr>
          <p:nvPr>
            <p:ph type="subTitle" idx="1"/>
          </p:nvPr>
        </p:nvSpPr>
        <p:spPr>
          <a:xfrm>
            <a:off x="1523999" y="3165158"/>
            <a:ext cx="9538557" cy="2377340"/>
          </a:xfrm>
        </p:spPr>
        <p:txBody>
          <a:bodyPr>
            <a:normAutofit fontScale="62500" lnSpcReduction="20000"/>
          </a:bodyPr>
          <a:lstStyle/>
          <a:p>
            <a:r>
              <a:rPr lang="en-US" altLang="ja-JP" sz="3100" b="1" dirty="0"/>
              <a:t>The Women’s Social Movement and Its Influence on Japanese Society</a:t>
            </a:r>
          </a:p>
          <a:p>
            <a:endParaRPr kumimoji="1" lang="en-US" altLang="ja-JP" dirty="0"/>
          </a:p>
          <a:p>
            <a:r>
              <a:rPr lang="en-US" altLang="ja-JP" dirty="0"/>
              <a:t>Prof. Chiyo YONEMURA, Ph.D.  </a:t>
            </a:r>
          </a:p>
          <a:p>
            <a:r>
              <a:rPr lang="en-US" altLang="ja-JP" dirty="0"/>
              <a:t>Faculty of Letters, Graduate School of Humanities,</a:t>
            </a:r>
            <a:r>
              <a:rPr lang="ja-JP" altLang="en-US" dirty="0"/>
              <a:t>　</a:t>
            </a:r>
            <a:r>
              <a:rPr lang="en-US" altLang="ja-JP" dirty="0"/>
              <a:t>Chiba University</a:t>
            </a:r>
          </a:p>
          <a:p>
            <a:endParaRPr lang="en-US" altLang="ja-JP" dirty="0"/>
          </a:p>
          <a:p>
            <a:r>
              <a:rPr lang="en-US" altLang="ja-JP" sz="1900" dirty="0"/>
              <a:t>Translated to Indonesian by </a:t>
            </a:r>
            <a:r>
              <a:rPr lang="en-US" altLang="ja-JP" sz="1900" dirty="0" err="1"/>
              <a:t>Nunuk</a:t>
            </a:r>
            <a:r>
              <a:rPr lang="en-US" altLang="ja-JP" sz="1900" dirty="0"/>
              <a:t> </a:t>
            </a:r>
            <a:r>
              <a:rPr lang="en-US" altLang="ja-JP" sz="1900" dirty="0" err="1"/>
              <a:t>endah</a:t>
            </a:r>
            <a:r>
              <a:rPr lang="en-US" altLang="ja-JP" sz="1900" dirty="0"/>
              <a:t> </a:t>
            </a:r>
            <a:r>
              <a:rPr lang="en-US" altLang="ja-JP" sz="1900" dirty="0" err="1"/>
              <a:t>srimulyani</a:t>
            </a:r>
            <a:r>
              <a:rPr lang="en-US" altLang="ja-JP" sz="1900" dirty="0"/>
              <a:t>, </a:t>
            </a:r>
            <a:r>
              <a:rPr lang="en-US" altLang="ja-JP" sz="1900" dirty="0" err="1"/>
              <a:t>Phd</a:t>
            </a:r>
            <a:endParaRPr lang="en-US" altLang="ja-JP" dirty="0"/>
          </a:p>
        </p:txBody>
      </p:sp>
    </p:spTree>
    <p:extLst>
      <p:ext uri="{BB962C8B-B14F-4D97-AF65-F5344CB8AC3E}">
        <p14:creationId xmlns:p14="http://schemas.microsoft.com/office/powerpoint/2010/main" val="146008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3"/>
          </p:nvPr>
        </p:nvSpPr>
        <p:spPr>
          <a:xfrm>
            <a:off x="838200" y="1259840"/>
            <a:ext cx="11049000" cy="4917123"/>
          </a:xfrm>
        </p:spPr>
        <p:txBody>
          <a:bodyPr>
            <a:normAutofit/>
          </a:bodyPr>
          <a:lstStyle/>
          <a:p>
            <a:endParaRPr lang="en-US" altLang="ja-JP" sz="2400" dirty="0"/>
          </a:p>
          <a:p>
            <a:r>
              <a:rPr kumimoji="1" lang="ja-JP" altLang="en-US" sz="2400" dirty="0"/>
              <a:t>解放の運動としての「リブ」と国連や政府主導の「連絡会」との乖離</a:t>
            </a:r>
            <a:r>
              <a:rPr kumimoji="1" lang="en-US" altLang="ja-JP" sz="2400" dirty="0"/>
              <a:t>Divergence between the Liberation Movement as a Liberation Movement and the United Nations and Government-led Liaison Committee</a:t>
            </a:r>
          </a:p>
          <a:p>
            <a:endParaRPr lang="en-US" altLang="ja-JP" sz="2400" dirty="0"/>
          </a:p>
          <a:p>
            <a:pPr marL="0" indent="0">
              <a:buNone/>
            </a:pPr>
            <a:r>
              <a:rPr kumimoji="1" lang="ja-JP" altLang="en-US" sz="2400" dirty="0"/>
              <a:t>＊なお「婦人」という表現は</a:t>
            </a:r>
            <a:r>
              <a:rPr kumimoji="1" lang="en-US" altLang="ja-JP" sz="2400" dirty="0"/>
              <a:t>1990</a:t>
            </a:r>
            <a:r>
              <a:rPr kumimoji="1" lang="ja-JP" altLang="en-US" sz="2400" dirty="0"/>
              <a:t>年以降は、「女性」に言い換えられた。</a:t>
            </a:r>
            <a:r>
              <a:rPr kumimoji="1" lang="en-US" altLang="ja-JP" sz="2400" dirty="0"/>
              <a:t>*From 1990 onwards, the expression ``FUJIN/MRS/madam'' was changed to ``</a:t>
            </a:r>
            <a:r>
              <a:rPr kumimoji="1" lang="en-US" altLang="ja-JP" sz="2400" dirty="0" err="1"/>
              <a:t>josei</a:t>
            </a:r>
            <a:r>
              <a:rPr kumimoji="1" lang="en-US" altLang="ja-JP" sz="2400" dirty="0"/>
              <a:t>/women''.</a:t>
            </a:r>
            <a:endParaRPr kumimoji="1" lang="ja-JP" altLang="en-US" sz="2400" dirty="0"/>
          </a:p>
        </p:txBody>
      </p:sp>
    </p:spTree>
    <p:extLst>
      <p:ext uri="{BB962C8B-B14F-4D97-AF65-F5344CB8AC3E}">
        <p14:creationId xmlns:p14="http://schemas.microsoft.com/office/powerpoint/2010/main" val="1042644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その後の展開 </a:t>
            </a:r>
            <a:r>
              <a:rPr kumimoji="1" lang="en-US" altLang="ja-JP" dirty="0"/>
              <a:t>- </a:t>
            </a:r>
            <a:r>
              <a:rPr kumimoji="1" lang="ja-JP" altLang="en-US" dirty="0"/>
              <a:t>リブと連絡会の接近</a:t>
            </a:r>
            <a:br>
              <a:rPr kumimoji="1" lang="en-US" altLang="ja-JP" dirty="0"/>
            </a:br>
            <a:r>
              <a:rPr kumimoji="1" lang="en-US" altLang="ja-JP" dirty="0"/>
              <a:t>Subsequent developments</a:t>
            </a:r>
            <a:br>
              <a:rPr kumimoji="1" lang="en-US" altLang="ja-JP" dirty="0"/>
            </a:br>
            <a:r>
              <a:rPr kumimoji="1" lang="en-US" altLang="ja-JP" dirty="0"/>
              <a:t>Approaching </a:t>
            </a:r>
            <a:r>
              <a:rPr kumimoji="1" lang="en-US" altLang="ja-JP" dirty="0" err="1"/>
              <a:t>LiB</a:t>
            </a:r>
            <a:r>
              <a:rPr kumimoji="1" lang="en-US" altLang="ja-JP" dirty="0"/>
              <a:t> and Liaison Committee</a:t>
            </a:r>
            <a:endParaRPr kumimoji="1" lang="ja-JP" altLang="en-US" dirty="0"/>
          </a:p>
        </p:txBody>
      </p:sp>
      <p:sp>
        <p:nvSpPr>
          <p:cNvPr id="3" name="コンテンツ プレースホルダー 2"/>
          <p:cNvSpPr>
            <a:spLocks noGrp="1"/>
          </p:cNvSpPr>
          <p:nvPr>
            <p:ph sz="quarter" idx="13"/>
          </p:nvPr>
        </p:nvSpPr>
        <p:spPr>
          <a:xfrm>
            <a:off x="207818" y="2563090"/>
            <a:ext cx="11679382" cy="4100946"/>
          </a:xfrm>
        </p:spPr>
        <p:txBody>
          <a:bodyPr>
            <a:noAutofit/>
          </a:bodyPr>
          <a:lstStyle/>
          <a:p>
            <a:r>
              <a:rPr kumimoji="1" lang="ja-JP" altLang="en-US" sz="2400" dirty="0"/>
              <a:t>伝統的な婦人運動団体とリブとの運動の融合化</a:t>
            </a:r>
            <a:endParaRPr lang="en-US" altLang="ja-JP" sz="2400" dirty="0"/>
          </a:p>
          <a:p>
            <a:r>
              <a:rPr kumimoji="1" lang="en-US" altLang="ja-JP" sz="2400" dirty="0"/>
              <a:t>Fusion of traditional women's movement groups and liberal movements</a:t>
            </a:r>
          </a:p>
          <a:p>
            <a:endParaRPr kumimoji="1" lang="en-US" altLang="ja-JP" sz="2400" dirty="0"/>
          </a:p>
          <a:p>
            <a:r>
              <a:rPr kumimoji="1" lang="ja-JP" altLang="en-US" sz="2400" dirty="0"/>
              <a:t>女性の権利の獲得と解放とを求める思想・運動としてのフェミニズムとして合流</a:t>
            </a:r>
            <a:endParaRPr kumimoji="1" lang="en-US" altLang="ja-JP" sz="2400" dirty="0"/>
          </a:p>
          <a:p>
            <a:r>
              <a:rPr kumimoji="1" lang="en-US" altLang="ja-JP" sz="2400" dirty="0"/>
              <a:t>Joined as feminism as an ideology and movement seeking the acquisition and liberation of women's rights</a:t>
            </a:r>
          </a:p>
          <a:p>
            <a:pPr marL="0" indent="0">
              <a:buNone/>
            </a:pPr>
            <a:endParaRPr kumimoji="1" lang="ja-JP" altLang="en-US" sz="2400" dirty="0"/>
          </a:p>
        </p:txBody>
      </p:sp>
    </p:spTree>
    <p:extLst>
      <p:ext uri="{BB962C8B-B14F-4D97-AF65-F5344CB8AC3E}">
        <p14:creationId xmlns:p14="http://schemas.microsoft.com/office/powerpoint/2010/main" val="3410066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3"/>
          </p:nvPr>
        </p:nvSpPr>
        <p:spPr>
          <a:xfrm>
            <a:off x="595745" y="637310"/>
            <a:ext cx="10806546" cy="5708072"/>
          </a:xfrm>
        </p:spPr>
        <p:txBody>
          <a:bodyPr>
            <a:noAutofit/>
          </a:bodyPr>
          <a:lstStyle/>
          <a:p>
            <a:pPr marL="0" indent="0">
              <a:buNone/>
            </a:pPr>
            <a:r>
              <a:rPr lang="ja-JP" altLang="en-US" sz="2400" dirty="0"/>
              <a:t>ただし</a:t>
            </a:r>
            <a:endParaRPr lang="en-US" altLang="ja-JP" sz="2400" dirty="0"/>
          </a:p>
          <a:p>
            <a:r>
              <a:rPr lang="ja-JP" altLang="en-US" sz="2400" dirty="0"/>
              <a:t>ウーマンリブの「ラディカル」さは、その後の運動には必ずしも引き継がれなかった</a:t>
            </a:r>
            <a:endParaRPr lang="en-US" altLang="ja-JP" sz="2400" dirty="0"/>
          </a:p>
          <a:p>
            <a:r>
              <a:rPr lang="ja-JP" altLang="en-US" sz="2400" dirty="0"/>
              <a:t>「女性解放思想」の「社会的承認」が残した問題（江原</a:t>
            </a:r>
            <a:r>
              <a:rPr lang="en-US" altLang="ja-JP" sz="2400" dirty="0"/>
              <a:t>1985</a:t>
            </a:r>
            <a:r>
              <a:rPr lang="ja-JP" altLang="en-US" sz="2400" dirty="0"/>
              <a:t>）</a:t>
            </a:r>
            <a:endParaRPr lang="en-US" altLang="ja-JP" sz="2400" dirty="0"/>
          </a:p>
          <a:p>
            <a:r>
              <a:rPr lang="ja-JP" altLang="en-US" sz="2400" dirty="0"/>
              <a:t>制度化の功と罪</a:t>
            </a:r>
            <a:endParaRPr lang="en-US" altLang="ja-JP" sz="2400" dirty="0"/>
          </a:p>
          <a:p>
            <a:endParaRPr kumimoji="1" lang="en-US" altLang="ja-JP" sz="2400" dirty="0"/>
          </a:p>
          <a:p>
            <a:pPr marL="0" indent="0">
              <a:buNone/>
            </a:pPr>
            <a:r>
              <a:rPr kumimoji="1" lang="en-US" altLang="ja-JP" sz="2400" dirty="0"/>
              <a:t>However</a:t>
            </a:r>
          </a:p>
          <a:p>
            <a:r>
              <a:rPr kumimoji="1" lang="en-US" altLang="ja-JP" sz="2400" dirty="0"/>
              <a:t>Women's Liberation's 'radical' did not necessarily carry over to later movements</a:t>
            </a:r>
          </a:p>
          <a:p>
            <a:r>
              <a:rPr kumimoji="1" lang="en-US" altLang="ja-JP" sz="2400" dirty="0"/>
              <a:t>Problems Left Behind by ``Social Approval'' of ``Women's Liberation Thought'' (</a:t>
            </a:r>
            <a:r>
              <a:rPr kumimoji="1" lang="en-US" altLang="ja-JP" sz="2400" dirty="0" err="1"/>
              <a:t>Ehara</a:t>
            </a:r>
            <a:r>
              <a:rPr kumimoji="1" lang="en-US" altLang="ja-JP" sz="2400" dirty="0"/>
              <a:t> 1985)</a:t>
            </a:r>
          </a:p>
          <a:p>
            <a:r>
              <a:rPr kumimoji="1" lang="en-US" altLang="ja-JP" sz="2400" dirty="0"/>
              <a:t>The merits and demerits of institutionalization</a:t>
            </a:r>
            <a:endParaRPr kumimoji="1" lang="ja-JP" altLang="en-US" sz="2400" dirty="0"/>
          </a:p>
        </p:txBody>
      </p:sp>
    </p:spTree>
    <p:extLst>
      <p:ext uri="{BB962C8B-B14F-4D97-AF65-F5344CB8AC3E}">
        <p14:creationId xmlns:p14="http://schemas.microsoft.com/office/powerpoint/2010/main" val="191641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2509" y="221673"/>
            <a:ext cx="11610109" cy="2036618"/>
          </a:xfrm>
        </p:spPr>
        <p:txBody>
          <a:bodyPr>
            <a:normAutofit/>
          </a:bodyPr>
          <a:lstStyle/>
          <a:p>
            <a:r>
              <a:rPr lang="ja-JP" altLang="en-US" dirty="0"/>
              <a:t>男女共同参画社会基本法の制定（</a:t>
            </a:r>
            <a:r>
              <a:rPr lang="en-US" altLang="ja-JP" dirty="0"/>
              <a:t>1999</a:t>
            </a:r>
            <a:r>
              <a:rPr lang="ja-JP" altLang="en-US" dirty="0"/>
              <a:t>年）</a:t>
            </a:r>
            <a:br>
              <a:rPr lang="en-US" altLang="ja-JP" dirty="0"/>
            </a:br>
            <a:r>
              <a:rPr lang="ja-JP" altLang="en-US" sz="2700" dirty="0"/>
              <a:t>フェミニズムの「成功」と制度化の象徴</a:t>
            </a:r>
            <a:br>
              <a:rPr lang="en-US" altLang="ja-JP" sz="2700" dirty="0"/>
            </a:br>
            <a:r>
              <a:rPr lang="en-US" altLang="ja-JP" sz="2700" dirty="0"/>
              <a:t>Enactment of the Basic Law for Gender Equal Society (1999) </a:t>
            </a:r>
            <a:br>
              <a:rPr lang="en-US" altLang="ja-JP" sz="2700" dirty="0"/>
            </a:br>
            <a:r>
              <a:rPr lang="en-US" altLang="ja-JP" sz="2700" dirty="0"/>
              <a:t>Symbol of the “success” and institutionalization of feminism</a:t>
            </a:r>
            <a:endParaRPr kumimoji="1" lang="ja-JP" altLang="en-US" sz="2700" dirty="0"/>
          </a:p>
        </p:txBody>
      </p:sp>
      <p:sp>
        <p:nvSpPr>
          <p:cNvPr id="3" name="コンテンツ プレースホルダー 2"/>
          <p:cNvSpPr>
            <a:spLocks noGrp="1"/>
          </p:cNvSpPr>
          <p:nvPr>
            <p:ph sz="quarter" idx="13"/>
          </p:nvPr>
        </p:nvSpPr>
        <p:spPr>
          <a:xfrm>
            <a:off x="193964" y="2258291"/>
            <a:ext cx="11748654" cy="4322618"/>
          </a:xfrm>
        </p:spPr>
        <p:txBody>
          <a:bodyPr>
            <a:normAutofit/>
          </a:bodyPr>
          <a:lstStyle/>
          <a:p>
            <a:pPr>
              <a:buFont typeface="Wingdings" panose="05000000000000000000" pitchFamily="2" charset="2"/>
              <a:buChar char="Ø"/>
            </a:pPr>
            <a:r>
              <a:rPr kumimoji="1" lang="ja-JP" altLang="en-US" sz="2400" dirty="0"/>
              <a:t>特徴</a:t>
            </a:r>
            <a:endParaRPr kumimoji="1" lang="en-US" altLang="ja-JP" sz="2400" dirty="0"/>
          </a:p>
          <a:p>
            <a:r>
              <a:rPr kumimoji="1" lang="ja-JP" altLang="en-US" sz="2400" dirty="0"/>
              <a:t>男女が</a:t>
            </a:r>
            <a:r>
              <a:rPr kumimoji="1" lang="ja-JP" altLang="en-US" sz="2400" u="sng" dirty="0"/>
              <a:t>性別による差別的取り扱いを受けない</a:t>
            </a:r>
            <a:r>
              <a:rPr kumimoji="1" lang="ja-JP" altLang="en-US" sz="2400" dirty="0"/>
              <a:t>こと（第</a:t>
            </a:r>
            <a:r>
              <a:rPr lang="ja-JP" altLang="en-US" sz="2400" dirty="0"/>
              <a:t>３</a:t>
            </a:r>
            <a:r>
              <a:rPr kumimoji="1" lang="ja-JP" altLang="en-US" sz="2400" dirty="0"/>
              <a:t>条） </a:t>
            </a:r>
            <a:r>
              <a:rPr kumimoji="1" lang="en-US" altLang="ja-JP" sz="2400" dirty="0"/>
              <a:t>Men and women shall not be discriminated against based on gender (Article 3)</a:t>
            </a:r>
          </a:p>
          <a:p>
            <a:endParaRPr lang="en-US" altLang="ja-JP" sz="2400" dirty="0"/>
          </a:p>
          <a:p>
            <a:r>
              <a:rPr kumimoji="1" lang="ja-JP" altLang="en-US" sz="2400" dirty="0"/>
              <a:t>社会制度・慣行が男女の社会における活動の選択にたいして及ぼす影響を</a:t>
            </a:r>
            <a:r>
              <a:rPr kumimoji="1" lang="ja-JP" altLang="en-US" sz="2400" u="sng" dirty="0"/>
              <a:t>中立なもの</a:t>
            </a:r>
            <a:r>
              <a:rPr kumimoji="1" lang="ja-JP" altLang="en-US" sz="2400" dirty="0"/>
              <a:t>とするよう配慮すること（第</a:t>
            </a:r>
            <a:r>
              <a:rPr kumimoji="1" lang="en-US" altLang="ja-JP" sz="2400" dirty="0"/>
              <a:t>4</a:t>
            </a:r>
            <a:r>
              <a:rPr kumimoji="1" lang="ja-JP" altLang="en-US" sz="2400" dirty="0"/>
              <a:t>条）</a:t>
            </a:r>
            <a:r>
              <a:rPr kumimoji="1" lang="en-US" altLang="ja-JP" sz="2400" dirty="0"/>
              <a:t>Consideration should be given to neutralize the influence of social systems and practices on the choices of activities of men and women in society (Article 4).</a:t>
            </a:r>
          </a:p>
        </p:txBody>
      </p:sp>
    </p:spTree>
    <p:extLst>
      <p:ext uri="{BB962C8B-B14F-4D97-AF65-F5344CB8AC3E}">
        <p14:creationId xmlns:p14="http://schemas.microsoft.com/office/powerpoint/2010/main" val="24356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3"/>
          </p:nvPr>
        </p:nvSpPr>
        <p:spPr>
          <a:xfrm>
            <a:off x="270163" y="316807"/>
            <a:ext cx="11256818" cy="5751484"/>
          </a:xfrm>
        </p:spPr>
        <p:txBody>
          <a:bodyPr>
            <a:noAutofit/>
          </a:bodyPr>
          <a:lstStyle/>
          <a:p>
            <a:endParaRPr lang="en-US" altLang="ja-JP" sz="2800" dirty="0"/>
          </a:p>
          <a:p>
            <a:r>
              <a:rPr lang="ja-JP" altLang="en-US" sz="2800" u="sng" dirty="0"/>
              <a:t>国・地方公共団体または民間団体の制作・方針の立案および決定</a:t>
            </a:r>
            <a:r>
              <a:rPr lang="ja-JP" altLang="en-US" sz="2800" dirty="0"/>
              <a:t>への男女共同参画が確保されねばならないこと（第</a:t>
            </a:r>
            <a:r>
              <a:rPr lang="en-US" altLang="ja-JP" sz="2800" dirty="0"/>
              <a:t>5</a:t>
            </a:r>
            <a:r>
              <a:rPr lang="ja-JP" altLang="en-US" sz="2800" dirty="0"/>
              <a:t>条）</a:t>
            </a:r>
            <a:r>
              <a:rPr lang="en-US" altLang="ja-JP" sz="2800" dirty="0"/>
              <a:t>Gender equality must be ensured in the formulation and decision-making of policies by national/local governments or private bodies (Article 5).</a:t>
            </a:r>
            <a:endParaRPr kumimoji="1" lang="en-US" altLang="ja-JP" sz="2800" dirty="0"/>
          </a:p>
          <a:p>
            <a:endParaRPr lang="en-US" altLang="ja-JP" sz="2800" dirty="0"/>
          </a:p>
          <a:p>
            <a:r>
              <a:rPr lang="ja-JP" altLang="en-US" sz="2800" dirty="0"/>
              <a:t>施策においてジェンダー平等が課題となる </a:t>
            </a:r>
            <a:r>
              <a:rPr lang="en-US" altLang="ja-JP" sz="2800" dirty="0"/>
              <a:t>Gender equality is an issue in policy</a:t>
            </a:r>
            <a:endParaRPr kumimoji="1" lang="en-US" altLang="ja-JP" sz="2800" dirty="0"/>
          </a:p>
        </p:txBody>
      </p:sp>
    </p:spTree>
    <p:extLst>
      <p:ext uri="{BB962C8B-B14F-4D97-AF65-F5344CB8AC3E}">
        <p14:creationId xmlns:p14="http://schemas.microsoft.com/office/powerpoint/2010/main" val="3563117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58354" y="38659"/>
            <a:ext cx="10364451" cy="1596177"/>
          </a:xfrm>
        </p:spPr>
        <p:txBody>
          <a:bodyPr/>
          <a:lstStyle/>
          <a:p>
            <a:r>
              <a:rPr kumimoji="1" lang="ja-JP" altLang="en-US" dirty="0"/>
              <a:t>法制定の背景</a:t>
            </a:r>
            <a:br>
              <a:rPr kumimoji="1" lang="en-US" altLang="ja-JP" dirty="0"/>
            </a:br>
            <a:r>
              <a:rPr kumimoji="1" lang="en-US" altLang="ja-JP" dirty="0"/>
              <a:t>Legislative Background</a:t>
            </a:r>
            <a:endParaRPr kumimoji="1" lang="ja-JP" altLang="en-US" dirty="0"/>
          </a:p>
        </p:txBody>
      </p:sp>
      <p:sp>
        <p:nvSpPr>
          <p:cNvPr id="3" name="コンテンツ プレースホルダー 2"/>
          <p:cNvSpPr>
            <a:spLocks noGrp="1"/>
          </p:cNvSpPr>
          <p:nvPr>
            <p:ph sz="quarter" idx="13"/>
          </p:nvPr>
        </p:nvSpPr>
        <p:spPr>
          <a:xfrm>
            <a:off x="263235" y="1634836"/>
            <a:ext cx="11554691" cy="4862946"/>
          </a:xfrm>
        </p:spPr>
        <p:txBody>
          <a:bodyPr>
            <a:noAutofit/>
          </a:bodyPr>
          <a:lstStyle/>
          <a:p>
            <a:r>
              <a:rPr kumimoji="1" lang="ja-JP" altLang="en-US" sz="2400" dirty="0"/>
              <a:t>政府や行政の内部における女性が大きな役割を果たした  </a:t>
            </a:r>
            <a:r>
              <a:rPr kumimoji="1" lang="en-US" altLang="ja-JP" sz="2400" dirty="0"/>
              <a:t>Women played a major role within government and administration</a:t>
            </a:r>
          </a:p>
          <a:p>
            <a:endParaRPr kumimoji="1" lang="en-US" altLang="ja-JP" sz="2400" dirty="0"/>
          </a:p>
          <a:p>
            <a:pPr marL="0" indent="0">
              <a:buNone/>
            </a:pPr>
            <a:r>
              <a:rPr lang="ja-JP" altLang="en-US" sz="2400" dirty="0"/>
              <a:t>①有力な女性政治家の存在 </a:t>
            </a:r>
            <a:r>
              <a:rPr lang="en-US" altLang="ja-JP" sz="2400" dirty="0"/>
              <a:t>(1) Presence of influential female politicians</a:t>
            </a:r>
          </a:p>
          <a:p>
            <a:pPr marL="0" indent="0">
              <a:buNone/>
            </a:pPr>
            <a:r>
              <a:rPr lang="ja-JP" altLang="en-US" sz="2400" dirty="0"/>
              <a:t>②フェミニスト学者の行革会議・男女共同参画審議会への参加 </a:t>
            </a:r>
            <a:r>
              <a:rPr lang="en-US" altLang="ja-JP" sz="2400" dirty="0"/>
              <a:t>(2) Participation of Feminist Scholars in Administrative Reform Council and Council for Gender Equality</a:t>
            </a:r>
          </a:p>
          <a:p>
            <a:pPr marL="0" indent="0">
              <a:buNone/>
            </a:pPr>
            <a:r>
              <a:rPr kumimoji="1" lang="ja-JP" altLang="en-US" sz="2400" dirty="0"/>
              <a:t>③フェミニズム的な考え方が社会的に受け入れられるようになる </a:t>
            </a:r>
            <a:r>
              <a:rPr kumimoji="1" lang="en-US" altLang="ja-JP" sz="2400" dirty="0"/>
              <a:t>(3) Feminist thinking becomes socially acceptable</a:t>
            </a:r>
          </a:p>
          <a:p>
            <a:endParaRPr lang="en-US" altLang="ja-JP" sz="2400" dirty="0"/>
          </a:p>
          <a:p>
            <a:pPr marL="0" indent="0">
              <a:buNone/>
            </a:pPr>
            <a:endParaRPr kumimoji="1" lang="ja-JP" altLang="en-US" sz="2400" dirty="0"/>
          </a:p>
        </p:txBody>
      </p:sp>
    </p:spTree>
    <p:extLst>
      <p:ext uri="{BB962C8B-B14F-4D97-AF65-F5344CB8AC3E}">
        <p14:creationId xmlns:p14="http://schemas.microsoft.com/office/powerpoint/2010/main" val="336229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99921" y="105899"/>
            <a:ext cx="10364451" cy="1596177"/>
          </a:xfrm>
        </p:spPr>
        <p:txBody>
          <a:bodyPr/>
          <a:lstStyle/>
          <a:p>
            <a:r>
              <a:rPr lang="ja-JP" altLang="en-US" dirty="0"/>
              <a:t>男女共同参画に関連する法律</a:t>
            </a:r>
            <a:br>
              <a:rPr lang="en-US" altLang="ja-JP" dirty="0"/>
            </a:br>
            <a:r>
              <a:rPr lang="en-US" altLang="ja-JP" dirty="0"/>
              <a:t>Laws related to gender equality</a:t>
            </a:r>
            <a:endParaRPr kumimoji="1" lang="ja-JP" altLang="en-US" dirty="0"/>
          </a:p>
        </p:txBody>
      </p:sp>
      <p:sp>
        <p:nvSpPr>
          <p:cNvPr id="3" name="コンテンツ プレースホルダー 2"/>
          <p:cNvSpPr>
            <a:spLocks noGrp="1"/>
          </p:cNvSpPr>
          <p:nvPr>
            <p:ph sz="quarter" idx="13"/>
          </p:nvPr>
        </p:nvSpPr>
        <p:spPr>
          <a:xfrm>
            <a:off x="372979" y="1825625"/>
            <a:ext cx="11615821" cy="4351338"/>
          </a:xfrm>
        </p:spPr>
        <p:txBody>
          <a:bodyPr>
            <a:noAutofit/>
          </a:bodyPr>
          <a:lstStyle/>
          <a:p>
            <a:r>
              <a:rPr kumimoji="1" lang="ja-JP" altLang="en-US" sz="2400" dirty="0"/>
              <a:t>男女共同参画社会基本法（</a:t>
            </a:r>
            <a:r>
              <a:rPr kumimoji="1" lang="en-US" altLang="ja-JP" sz="2400" dirty="0"/>
              <a:t>1999</a:t>
            </a:r>
            <a:r>
              <a:rPr kumimoji="1" lang="ja-JP" altLang="en-US" sz="2400" dirty="0"/>
              <a:t>年） </a:t>
            </a:r>
            <a:r>
              <a:rPr kumimoji="1" lang="en-US" altLang="ja-JP" sz="2400" dirty="0"/>
              <a:t>Basic Law for Gender Equal Society (1999)</a:t>
            </a:r>
          </a:p>
          <a:p>
            <a:r>
              <a:rPr lang="ja-JP" altLang="en-US" sz="2400" dirty="0"/>
              <a:t>配偶者からの暴力の防止及び被害者の保護等に関する法律（</a:t>
            </a:r>
            <a:r>
              <a:rPr lang="en-US" altLang="ja-JP" sz="2400" dirty="0"/>
              <a:t>2001</a:t>
            </a:r>
            <a:r>
              <a:rPr lang="ja-JP" altLang="en-US" sz="2400" dirty="0"/>
              <a:t>年）  </a:t>
            </a:r>
            <a:r>
              <a:rPr lang="en-US" altLang="ja-JP" sz="2400" dirty="0"/>
              <a:t>Act on Prevention of Spousal Violence and Protection of Victims (2001)</a:t>
            </a:r>
          </a:p>
          <a:p>
            <a:r>
              <a:rPr lang="ja-JP" altLang="en-US" sz="2400" dirty="0"/>
              <a:t>女性の職業生活における活躍の推進に関する法律（女性活躍推進法）（</a:t>
            </a:r>
            <a:r>
              <a:rPr lang="en-US" altLang="ja-JP" sz="2400" dirty="0"/>
              <a:t>2016</a:t>
            </a:r>
            <a:r>
              <a:rPr lang="ja-JP" altLang="en-US" sz="2400" dirty="0"/>
              <a:t>年） </a:t>
            </a:r>
            <a:r>
              <a:rPr lang="en-US" altLang="ja-JP" sz="2400" dirty="0"/>
              <a:t>Act on Promotion of Women's Participation and Advancement in the Workplace (Act on Promotion of Women's Participation and Advancement in the Workplace) (2016)</a:t>
            </a:r>
          </a:p>
          <a:p>
            <a:r>
              <a:rPr lang="ja-JP" altLang="en-US" sz="2400" dirty="0"/>
              <a:t>政治分野における男女共同参画の推進に関する法律（</a:t>
            </a:r>
            <a:r>
              <a:rPr lang="en-US" altLang="ja-JP" sz="2400" dirty="0"/>
              <a:t>2018</a:t>
            </a:r>
            <a:r>
              <a:rPr lang="ja-JP" altLang="en-US" sz="2400" dirty="0"/>
              <a:t>年） </a:t>
            </a:r>
            <a:r>
              <a:rPr lang="en-US" altLang="ja-JP" sz="2400" dirty="0"/>
              <a:t>Act on Promotion of Gender Equality in Political Field (2018)</a:t>
            </a:r>
          </a:p>
          <a:p>
            <a:pPr marL="0" indent="0">
              <a:buNone/>
            </a:pPr>
            <a:endParaRPr kumimoji="1" lang="en-US" altLang="ja-JP" sz="2400" dirty="0"/>
          </a:p>
        </p:txBody>
      </p:sp>
    </p:spTree>
    <p:extLst>
      <p:ext uri="{BB962C8B-B14F-4D97-AF65-F5344CB8AC3E}">
        <p14:creationId xmlns:p14="http://schemas.microsoft.com/office/powerpoint/2010/main" val="1364793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3774" y="161317"/>
            <a:ext cx="10364451" cy="1596177"/>
          </a:xfrm>
        </p:spPr>
        <p:txBody>
          <a:bodyPr/>
          <a:lstStyle/>
          <a:p>
            <a:r>
              <a:rPr kumimoji="1" lang="ja-JP" altLang="en-US" dirty="0"/>
              <a:t>アカデミズムにおける発展</a:t>
            </a:r>
            <a:br>
              <a:rPr kumimoji="1" lang="en-US" altLang="ja-JP" dirty="0"/>
            </a:br>
            <a:r>
              <a:rPr kumimoji="1" lang="en-US" altLang="ja-JP" dirty="0"/>
              <a:t>Developments in academics</a:t>
            </a:r>
            <a:endParaRPr kumimoji="1" lang="ja-JP" altLang="en-US" dirty="0"/>
          </a:p>
        </p:txBody>
      </p:sp>
      <p:sp>
        <p:nvSpPr>
          <p:cNvPr id="3" name="コンテンツ プレースホルダー 2"/>
          <p:cNvSpPr>
            <a:spLocks noGrp="1"/>
          </p:cNvSpPr>
          <p:nvPr>
            <p:ph sz="quarter" idx="13"/>
          </p:nvPr>
        </p:nvSpPr>
        <p:spPr>
          <a:xfrm>
            <a:off x="277091" y="1925782"/>
            <a:ext cx="11720945" cy="4835236"/>
          </a:xfrm>
        </p:spPr>
        <p:txBody>
          <a:bodyPr>
            <a:normAutofit/>
          </a:bodyPr>
          <a:lstStyle/>
          <a:p>
            <a:r>
              <a:rPr kumimoji="1" lang="ja-JP" altLang="en-US" sz="2400" dirty="0"/>
              <a:t>女性学・ジェンダー論、ジェンダー研究の進展 </a:t>
            </a:r>
            <a:r>
              <a:rPr kumimoji="1" lang="en-US" altLang="ja-JP" sz="2400" dirty="0"/>
              <a:t>Advances in Women's Studies, Gender Theory, and Gender Studies</a:t>
            </a:r>
            <a:endParaRPr lang="en-US" altLang="ja-JP" sz="2400" dirty="0"/>
          </a:p>
          <a:p>
            <a:r>
              <a:rPr kumimoji="1" lang="en-US" altLang="ja-JP" sz="2400" dirty="0"/>
              <a:t>1974</a:t>
            </a:r>
            <a:r>
              <a:rPr kumimoji="1" lang="ja-JP" altLang="en-US" sz="2400" dirty="0"/>
              <a:t>年「女性学」の講座の開講　</a:t>
            </a:r>
            <a:r>
              <a:rPr kumimoji="1" lang="en-US" altLang="ja-JP" sz="2400" dirty="0"/>
              <a:t>1974 "Women's Studies" course opened</a:t>
            </a:r>
          </a:p>
          <a:p>
            <a:pPr marL="0" indent="0">
              <a:buNone/>
            </a:pPr>
            <a:r>
              <a:rPr lang="ja-JP" altLang="en-US" sz="2400" dirty="0"/>
              <a:t>　　以降、ジェンダー論、ジェンダー研究等の開講が続く </a:t>
            </a:r>
            <a:r>
              <a:rPr lang="en-US" altLang="ja-JP" sz="2400" dirty="0"/>
              <a:t>Since then, courses on gender theory, gender studies, etc. have continued</a:t>
            </a:r>
          </a:p>
          <a:p>
            <a:r>
              <a:rPr kumimoji="1" lang="en-US" altLang="ja-JP" sz="2400" dirty="0"/>
              <a:t>1980</a:t>
            </a:r>
            <a:r>
              <a:rPr kumimoji="1" lang="ja-JP" altLang="en-US" sz="2400" dirty="0"/>
              <a:t>年代以降　フェミニズムをタイトルに冠した書籍の</a:t>
            </a:r>
            <a:r>
              <a:rPr lang="ja-JP" altLang="en-US" sz="2400" dirty="0"/>
              <a:t>増加 </a:t>
            </a:r>
            <a:r>
              <a:rPr lang="en-US" altLang="ja-JP" sz="2400" dirty="0"/>
              <a:t>Since the 1980s, the number of books with feminism in their titles has increased</a:t>
            </a:r>
            <a:endParaRPr kumimoji="1" lang="ja-JP" altLang="en-US" sz="2400" dirty="0"/>
          </a:p>
        </p:txBody>
      </p:sp>
    </p:spTree>
    <p:extLst>
      <p:ext uri="{BB962C8B-B14F-4D97-AF65-F5344CB8AC3E}">
        <p14:creationId xmlns:p14="http://schemas.microsoft.com/office/powerpoint/2010/main" val="1077500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フェミニズムの定着と停滞</a:t>
            </a:r>
            <a:br>
              <a:rPr kumimoji="1" lang="en-US" altLang="ja-JP" dirty="0"/>
            </a:br>
            <a:r>
              <a:rPr kumimoji="1" lang="en-US" altLang="ja-JP" dirty="0"/>
              <a:t>Consolidation and stagnation of feminism</a:t>
            </a:r>
            <a:endParaRPr kumimoji="1" lang="ja-JP" altLang="en-US" dirty="0"/>
          </a:p>
        </p:txBody>
      </p:sp>
      <p:sp>
        <p:nvSpPr>
          <p:cNvPr id="3" name="コンテンツ プレースホルダー 2"/>
          <p:cNvSpPr>
            <a:spLocks noGrp="1"/>
          </p:cNvSpPr>
          <p:nvPr>
            <p:ph sz="quarter" idx="13"/>
          </p:nvPr>
        </p:nvSpPr>
        <p:spPr>
          <a:xfrm>
            <a:off x="193961" y="2367092"/>
            <a:ext cx="11443855" cy="3424107"/>
          </a:xfrm>
        </p:spPr>
        <p:txBody>
          <a:bodyPr>
            <a:noAutofit/>
          </a:bodyPr>
          <a:lstStyle/>
          <a:p>
            <a:r>
              <a:rPr kumimoji="1" lang="en-US" altLang="ja-JP" sz="2400" dirty="0"/>
              <a:t>1980</a:t>
            </a:r>
            <a:r>
              <a:rPr kumimoji="1" lang="ja-JP" altLang="en-US" sz="2400" dirty="0"/>
              <a:t>年から</a:t>
            </a:r>
            <a:r>
              <a:rPr kumimoji="1" lang="en-US" altLang="ja-JP" sz="2400" dirty="0"/>
              <a:t>1990</a:t>
            </a:r>
            <a:r>
              <a:rPr kumimoji="1" lang="ja-JP" altLang="en-US" sz="2400" dirty="0"/>
              <a:t>年　フェミニズムの定着 </a:t>
            </a:r>
            <a:r>
              <a:rPr kumimoji="1" lang="en-US" altLang="ja-JP" sz="2400" dirty="0"/>
              <a:t>1980-1990 Feminism takes hold</a:t>
            </a:r>
          </a:p>
          <a:p>
            <a:r>
              <a:rPr lang="en-US" altLang="ja-JP" sz="2400" dirty="0"/>
              <a:t>2000</a:t>
            </a:r>
            <a:r>
              <a:rPr lang="ja-JP" altLang="en-US" sz="2400" dirty="0"/>
              <a:t>年代以降　若い世代のフェミニズム離れ </a:t>
            </a:r>
            <a:r>
              <a:rPr lang="en-US" altLang="ja-JP" sz="2400" dirty="0"/>
              <a:t>Since the 2000s, the younger generation has moved away from feminism</a:t>
            </a:r>
          </a:p>
          <a:p>
            <a:pPr>
              <a:buFont typeface="Wingdings" panose="05000000000000000000" pitchFamily="2" charset="2"/>
              <a:buChar char="Ø"/>
            </a:pPr>
            <a:r>
              <a:rPr kumimoji="1" lang="ja-JP" altLang="en-US" sz="2400" dirty="0"/>
              <a:t>「定着と拡散」（江原由美子） </a:t>
            </a:r>
            <a:r>
              <a:rPr kumimoji="1" lang="en-US" altLang="ja-JP" sz="2400" dirty="0"/>
              <a:t>“Fixation and Diffusion” (Yumiko </a:t>
            </a:r>
            <a:r>
              <a:rPr kumimoji="1" lang="en-US" altLang="ja-JP" sz="2400" dirty="0" err="1"/>
              <a:t>Ehara</a:t>
            </a:r>
            <a:r>
              <a:rPr kumimoji="1" lang="en-US" altLang="ja-JP" sz="2400" dirty="0"/>
              <a:t>)</a:t>
            </a:r>
          </a:p>
          <a:p>
            <a:pPr>
              <a:buFont typeface="Wingdings" panose="05000000000000000000" pitchFamily="2" charset="2"/>
              <a:buChar char="Ø"/>
            </a:pPr>
            <a:r>
              <a:rPr kumimoji="1" lang="ja-JP" altLang="en-US" sz="2400" dirty="0"/>
              <a:t>フェミニズムの権威化（牟田和恵）</a:t>
            </a:r>
            <a:r>
              <a:rPr kumimoji="1" lang="en-US" altLang="ja-JP" sz="2400" dirty="0"/>
              <a:t>The </a:t>
            </a:r>
            <a:r>
              <a:rPr kumimoji="1" lang="en-US" altLang="ja-JP" sz="2400" dirty="0" err="1"/>
              <a:t>authoritarianization</a:t>
            </a:r>
            <a:r>
              <a:rPr kumimoji="1" lang="en-US" altLang="ja-JP" sz="2400" dirty="0"/>
              <a:t> of feminism (Kazue </a:t>
            </a:r>
            <a:r>
              <a:rPr kumimoji="1" lang="en-US" altLang="ja-JP" sz="2400" dirty="0" err="1"/>
              <a:t>Muta</a:t>
            </a:r>
            <a:r>
              <a:rPr kumimoji="1" lang="en-US" altLang="ja-JP" sz="2400" dirty="0"/>
              <a:t>)</a:t>
            </a:r>
            <a:endParaRPr kumimoji="1" lang="ja-JP" altLang="en-US" sz="2400" dirty="0"/>
          </a:p>
        </p:txBody>
      </p:sp>
    </p:spTree>
    <p:extLst>
      <p:ext uri="{BB962C8B-B14F-4D97-AF65-F5344CB8AC3E}">
        <p14:creationId xmlns:p14="http://schemas.microsoft.com/office/powerpoint/2010/main" val="278036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1108364"/>
          </a:xfrm>
        </p:spPr>
        <p:txBody>
          <a:bodyPr/>
          <a:lstStyle/>
          <a:p>
            <a:r>
              <a:rPr lang="ja-JP" altLang="en-US" dirty="0"/>
              <a:t>今日の展開　</a:t>
            </a:r>
            <a:r>
              <a:rPr lang="en-US" altLang="ja-JP" dirty="0"/>
              <a:t>SNS</a:t>
            </a:r>
            <a:r>
              <a:rPr lang="ja-JP" altLang="en-US" dirty="0"/>
              <a:t>とフェミニズム </a:t>
            </a:r>
            <a:br>
              <a:rPr lang="en-US" altLang="ja-JP" dirty="0"/>
            </a:br>
            <a:r>
              <a:rPr lang="en-US" altLang="ja-JP" dirty="0"/>
              <a:t>Today's development SNS and feminism</a:t>
            </a:r>
            <a:endParaRPr kumimoji="1" lang="ja-JP" altLang="en-US" dirty="0"/>
          </a:p>
        </p:txBody>
      </p:sp>
      <p:sp>
        <p:nvSpPr>
          <p:cNvPr id="3" name="コンテンツ プレースホルダー 2"/>
          <p:cNvSpPr>
            <a:spLocks noGrp="1"/>
          </p:cNvSpPr>
          <p:nvPr>
            <p:ph sz="quarter" idx="13"/>
          </p:nvPr>
        </p:nvSpPr>
        <p:spPr>
          <a:xfrm>
            <a:off x="387927" y="1348997"/>
            <a:ext cx="11416145" cy="5509003"/>
          </a:xfrm>
        </p:spPr>
        <p:txBody>
          <a:bodyPr>
            <a:noAutofit/>
          </a:bodyPr>
          <a:lstStyle/>
          <a:p>
            <a:pPr>
              <a:buFont typeface="Wingdings" panose="05000000000000000000" pitchFamily="2" charset="2"/>
              <a:buChar char="Ø"/>
            </a:pPr>
            <a:r>
              <a:rPr lang="en-US" altLang="ja-JP" dirty="0"/>
              <a:t>SNS</a:t>
            </a:r>
            <a:r>
              <a:rPr lang="ja-JP" altLang="en-US" dirty="0"/>
              <a:t>を介した運動の広がりの例 </a:t>
            </a:r>
            <a:r>
              <a:rPr lang="en-US" altLang="ja-JP" dirty="0"/>
              <a:t>Examples of movement spread through SNS</a:t>
            </a:r>
          </a:p>
          <a:p>
            <a:r>
              <a:rPr lang="ja-JP" altLang="en-US" dirty="0"/>
              <a:t>＃</a:t>
            </a:r>
            <a:r>
              <a:rPr lang="en-US" altLang="ja-JP" dirty="0" err="1"/>
              <a:t>Kutoo</a:t>
            </a:r>
            <a:r>
              <a:rPr lang="ja-JP" altLang="en-US" dirty="0"/>
              <a:t>運動（クツ（靴）と＃</a:t>
            </a:r>
            <a:r>
              <a:rPr lang="en-US" altLang="ja-JP" dirty="0" err="1"/>
              <a:t>Metoo</a:t>
            </a:r>
            <a:r>
              <a:rPr lang="ja-JP" altLang="en-US" dirty="0"/>
              <a:t>をかけた造語）　 </a:t>
            </a:r>
            <a:r>
              <a:rPr lang="en-US" altLang="ja-JP" dirty="0"/>
              <a:t>#</a:t>
            </a:r>
            <a:r>
              <a:rPr lang="en-US" altLang="ja-JP" dirty="0" err="1"/>
              <a:t>Kutoo</a:t>
            </a:r>
            <a:r>
              <a:rPr lang="en-US" altLang="ja-JP" dirty="0"/>
              <a:t> movement (a coined word combining shoes (shoes) and #</a:t>
            </a:r>
            <a:r>
              <a:rPr lang="en-US" altLang="ja-JP" dirty="0" err="1"/>
              <a:t>Metoo</a:t>
            </a:r>
            <a:r>
              <a:rPr lang="en-US" altLang="ja-JP" dirty="0"/>
              <a:t>)</a:t>
            </a:r>
          </a:p>
          <a:p>
            <a:pPr marL="0" indent="0">
              <a:buNone/>
            </a:pPr>
            <a:r>
              <a:rPr lang="ja-JP" altLang="en-US" dirty="0"/>
              <a:t>　職場で女性がハイヒールおよびパンプスの着用を義務づけられていることに抗議する社会運動 </a:t>
            </a:r>
            <a:r>
              <a:rPr lang="en-US" altLang="ja-JP" dirty="0"/>
              <a:t>A social movement protesting that women are required to wear high heels and pumps in the workplace</a:t>
            </a:r>
          </a:p>
          <a:p>
            <a:pPr marL="0" indent="0">
              <a:buNone/>
            </a:pPr>
            <a:r>
              <a:rPr lang="ja-JP" altLang="en-US" dirty="0"/>
              <a:t>・</a:t>
            </a:r>
            <a:endParaRPr lang="en-US" altLang="ja-JP" dirty="0"/>
          </a:p>
          <a:p>
            <a:pPr marL="0" indent="0">
              <a:buNone/>
            </a:pPr>
            <a:r>
              <a:rPr lang="ja-JP" altLang="en-US" dirty="0"/>
              <a:t>フラワーデモ　</a:t>
            </a:r>
            <a:r>
              <a:rPr lang="en-US" altLang="ja-JP" dirty="0"/>
              <a:t>Flower demo</a:t>
            </a:r>
            <a:r>
              <a:rPr lang="ja-JP" altLang="en-US" dirty="0"/>
              <a:t>　</a:t>
            </a:r>
            <a:endParaRPr lang="en-US" altLang="ja-JP" dirty="0"/>
          </a:p>
          <a:p>
            <a:pPr marL="0" indent="0">
              <a:buNone/>
            </a:pPr>
            <a:r>
              <a:rPr lang="ja-JP" altLang="en-US" sz="1800" dirty="0"/>
              <a:t>　</a:t>
            </a:r>
            <a:r>
              <a:rPr lang="ja-JP" altLang="en-US" dirty="0"/>
              <a:t>性暴力根絶を目指す社会運動。</a:t>
            </a:r>
            <a:r>
              <a:rPr lang="en-US" altLang="ja-JP" dirty="0"/>
              <a:t>#</a:t>
            </a:r>
            <a:r>
              <a:rPr lang="en-US" altLang="ja-JP" dirty="0" err="1"/>
              <a:t>WithYou</a:t>
            </a:r>
            <a:r>
              <a:rPr lang="en-US" altLang="ja-JP" dirty="0"/>
              <a:t> </a:t>
            </a:r>
            <a:r>
              <a:rPr lang="ja-JP" altLang="en-US" dirty="0" err="1"/>
              <a:t>，</a:t>
            </a:r>
            <a:r>
              <a:rPr lang="en-US" altLang="ja-JP" dirty="0"/>
              <a:t>#MeToo</a:t>
            </a:r>
            <a:r>
              <a:rPr lang="ja-JP" altLang="en-US" dirty="0"/>
              <a:t>を掲げ、花をもってデモを行う。</a:t>
            </a:r>
            <a:endParaRPr lang="en-US" altLang="ja-JP" dirty="0"/>
          </a:p>
          <a:p>
            <a:pPr marL="0" indent="0">
              <a:buNone/>
            </a:pPr>
            <a:r>
              <a:rPr lang="en-US" altLang="ja-JP" dirty="0"/>
              <a:t>A social movement aiming to eradicate sexual violence.</a:t>
            </a:r>
            <a:endParaRPr lang="ja-JP" altLang="en-US" dirty="0"/>
          </a:p>
          <a:p>
            <a:pPr marL="0" indent="0">
              <a:buNone/>
            </a:pPr>
            <a:r>
              <a:rPr lang="en-US" altLang="ja-JP" dirty="0"/>
              <a:t> #</a:t>
            </a:r>
            <a:r>
              <a:rPr lang="en-US" altLang="ja-JP" dirty="0" err="1"/>
              <a:t>WithYou</a:t>
            </a:r>
            <a:r>
              <a:rPr lang="en-US" altLang="ja-JP" dirty="0"/>
              <a:t>, #</a:t>
            </a:r>
            <a:r>
              <a:rPr lang="en-US" altLang="ja-JP" dirty="0" err="1"/>
              <a:t>MeToo</a:t>
            </a:r>
            <a:r>
              <a:rPr lang="en-US" altLang="ja-JP" dirty="0"/>
              <a:t>, demonstrating with flowers.</a:t>
            </a:r>
          </a:p>
        </p:txBody>
      </p:sp>
    </p:spTree>
    <p:extLst>
      <p:ext uri="{BB962C8B-B14F-4D97-AF65-F5344CB8AC3E}">
        <p14:creationId xmlns:p14="http://schemas.microsoft.com/office/powerpoint/2010/main" val="2473207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5"/>
            <a:ext cx="10515600" cy="1018507"/>
          </a:xfrm>
        </p:spPr>
        <p:txBody>
          <a:bodyPr>
            <a:normAutofit fontScale="90000"/>
          </a:bodyPr>
          <a:lstStyle/>
          <a:p>
            <a:r>
              <a:rPr lang="ja-JP" altLang="en-US" dirty="0"/>
              <a:t>はじめに　報告の構成</a:t>
            </a:r>
            <a:br>
              <a:rPr lang="en-US" altLang="ja-JP" dirty="0"/>
            </a:br>
            <a:r>
              <a:rPr lang="en-US" altLang="ja-JP" dirty="0"/>
              <a:t>Introduction – </a:t>
            </a:r>
            <a:r>
              <a:rPr lang="en-US" altLang="ja-JP" dirty="0" err="1"/>
              <a:t>Sructure</a:t>
            </a:r>
            <a:r>
              <a:rPr lang="en-US" altLang="ja-JP" dirty="0"/>
              <a:t> of Presentation</a:t>
            </a:r>
            <a:endParaRPr kumimoji="1" lang="ja-JP" altLang="en-US" dirty="0"/>
          </a:p>
        </p:txBody>
      </p:sp>
      <p:sp>
        <p:nvSpPr>
          <p:cNvPr id="3" name="コンテンツ プレースホルダー 2"/>
          <p:cNvSpPr>
            <a:spLocks noGrp="1"/>
          </p:cNvSpPr>
          <p:nvPr>
            <p:ph sz="quarter" idx="13"/>
          </p:nvPr>
        </p:nvSpPr>
        <p:spPr>
          <a:xfrm>
            <a:off x="193964" y="1510144"/>
            <a:ext cx="11693236" cy="5153891"/>
          </a:xfrm>
        </p:spPr>
        <p:txBody>
          <a:bodyPr>
            <a:normAutofit/>
          </a:bodyPr>
          <a:lstStyle/>
          <a:p>
            <a:pPr marL="0" indent="0">
              <a:buNone/>
            </a:pPr>
            <a:r>
              <a:rPr lang="ja-JP" altLang="en-US" dirty="0"/>
              <a:t>１．日本における</a:t>
            </a:r>
            <a:r>
              <a:rPr lang="en-US" altLang="ja-JP" dirty="0"/>
              <a:t>1970</a:t>
            </a:r>
            <a:r>
              <a:rPr lang="ja-JP" altLang="en-US" dirty="0"/>
              <a:t>年以降</a:t>
            </a:r>
            <a:r>
              <a:rPr kumimoji="1" lang="ja-JP" altLang="en-US" dirty="0"/>
              <a:t>の女性運動の歴史 </a:t>
            </a:r>
            <a:r>
              <a:rPr kumimoji="1" lang="en-US" altLang="ja-JP" dirty="0"/>
              <a:t>(History of women's movements in Japan since 1970)</a:t>
            </a:r>
          </a:p>
          <a:p>
            <a:pPr marL="0" indent="0">
              <a:buNone/>
            </a:pPr>
            <a:r>
              <a:rPr lang="ja-JP" altLang="en-US" dirty="0"/>
              <a:t>　ウーマンリブとフェミニズム </a:t>
            </a:r>
            <a:r>
              <a:rPr lang="en-US" altLang="ja-JP" dirty="0"/>
              <a:t>– Women Liberation &amp; Feminism</a:t>
            </a:r>
          </a:p>
          <a:p>
            <a:pPr marL="0" indent="0">
              <a:buNone/>
            </a:pPr>
            <a:endParaRPr lang="en-US" altLang="ja-JP" dirty="0"/>
          </a:p>
          <a:p>
            <a:pPr marL="0" indent="0">
              <a:buNone/>
            </a:pPr>
            <a:r>
              <a:rPr lang="ja-JP" altLang="en-US" dirty="0"/>
              <a:t>２．フェミニズムの制度化 </a:t>
            </a:r>
            <a:r>
              <a:rPr lang="en-US" altLang="ja-JP" dirty="0"/>
              <a:t>(</a:t>
            </a:r>
            <a:r>
              <a:rPr lang="en-US" altLang="ja-JP" dirty="0" err="1"/>
              <a:t>InstituTionalization</a:t>
            </a:r>
            <a:r>
              <a:rPr lang="en-US" altLang="ja-JP" dirty="0"/>
              <a:t> of Feminism)</a:t>
            </a:r>
          </a:p>
          <a:p>
            <a:pPr marL="0" indent="0">
              <a:buNone/>
            </a:pPr>
            <a:r>
              <a:rPr lang="ja-JP" altLang="en-US" dirty="0"/>
              <a:t>　　男女共同参画法・男女雇用機会均等法 </a:t>
            </a:r>
            <a:r>
              <a:rPr lang="en-US" altLang="ja-JP" dirty="0"/>
              <a:t>- Gender Equality Law/Equal Employment Opportunity Law –</a:t>
            </a:r>
          </a:p>
          <a:p>
            <a:pPr marL="0" indent="0">
              <a:buNone/>
            </a:pPr>
            <a:r>
              <a:rPr kumimoji="1" lang="ja-JP" altLang="en-US" dirty="0"/>
              <a:t>　　</a:t>
            </a:r>
            <a:endParaRPr kumimoji="1" lang="en-US" altLang="ja-JP" dirty="0"/>
          </a:p>
          <a:p>
            <a:pPr marL="0" indent="0">
              <a:buNone/>
            </a:pPr>
            <a:r>
              <a:rPr lang="ja-JP" altLang="en-US" dirty="0"/>
              <a:t>３．運動の新しい展開　　メディアと女性運動 </a:t>
            </a:r>
            <a:r>
              <a:rPr lang="en-US" altLang="ja-JP" dirty="0"/>
              <a:t>(New Developments in Movement Media and the Women's Movement)</a:t>
            </a:r>
            <a:endParaRPr kumimoji="1" lang="en-US" altLang="ja-JP" dirty="0"/>
          </a:p>
          <a:p>
            <a:pPr marL="0" indent="0">
              <a:buNone/>
            </a:pPr>
            <a:r>
              <a:rPr lang="ja-JP" altLang="en-US" dirty="0"/>
              <a:t>　　</a:t>
            </a:r>
            <a:r>
              <a:rPr lang="en-US" altLang="ja-JP" dirty="0"/>
              <a:t>SNS</a:t>
            </a:r>
            <a:r>
              <a:rPr lang="ja-JP" altLang="en-US" dirty="0"/>
              <a:t>における運動　＃</a:t>
            </a:r>
            <a:r>
              <a:rPr lang="en-US" altLang="ja-JP" dirty="0" err="1"/>
              <a:t>Kutoo</a:t>
            </a:r>
            <a:r>
              <a:rPr lang="ja-JP" altLang="en-US" dirty="0"/>
              <a:t>運動など。　</a:t>
            </a:r>
            <a:r>
              <a:rPr lang="en-US" altLang="ja-JP" dirty="0"/>
              <a:t> Movements on SNS #KUTOO Movement </a:t>
            </a:r>
            <a:r>
              <a:rPr lang="en-US" altLang="ja-JP" dirty="0" err="1"/>
              <a:t>etc</a:t>
            </a:r>
            <a:endParaRPr kumimoji="1" lang="ja-JP" altLang="en-US" dirty="0"/>
          </a:p>
        </p:txBody>
      </p:sp>
    </p:spTree>
    <p:extLst>
      <p:ext uri="{BB962C8B-B14F-4D97-AF65-F5344CB8AC3E}">
        <p14:creationId xmlns:p14="http://schemas.microsoft.com/office/powerpoint/2010/main" val="5991904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852DB6-52A3-4432-BB24-61E41ABFE485}"/>
              </a:ext>
            </a:extLst>
          </p:cNvPr>
          <p:cNvSpPr>
            <a:spLocks noGrp="1"/>
          </p:cNvSpPr>
          <p:nvPr>
            <p:ph type="title"/>
          </p:nvPr>
        </p:nvSpPr>
        <p:spPr/>
        <p:txBody>
          <a:bodyPr>
            <a:normAutofit fontScale="90000"/>
          </a:bodyPr>
          <a:lstStyle/>
          <a:p>
            <a:r>
              <a:rPr lang="ja-JP" altLang="en-US" dirty="0"/>
              <a:t>他方でフェミニズムを揶揄したり、中傷する言説も存在</a:t>
            </a:r>
            <a:br>
              <a:rPr lang="en-US" altLang="ja-JP" dirty="0"/>
            </a:br>
            <a:r>
              <a:rPr lang="en-US" altLang="ja-JP" dirty="0"/>
              <a:t>On the other hand, there are also discourses that ridicule or slander feminism.</a:t>
            </a:r>
            <a:endParaRPr kumimoji="1" lang="ja-JP" altLang="en-US" dirty="0"/>
          </a:p>
        </p:txBody>
      </p:sp>
      <p:sp>
        <p:nvSpPr>
          <p:cNvPr id="3" name="コンテンツ プレースホルダー 2">
            <a:extLst>
              <a:ext uri="{FF2B5EF4-FFF2-40B4-BE49-F238E27FC236}">
                <a16:creationId xmlns:a16="http://schemas.microsoft.com/office/drawing/2014/main" id="{93DDE1CC-25B4-400D-B2E3-9BC40F137E17}"/>
              </a:ext>
            </a:extLst>
          </p:cNvPr>
          <p:cNvSpPr>
            <a:spLocks noGrp="1"/>
          </p:cNvSpPr>
          <p:nvPr>
            <p:ph sz="quarter" idx="13"/>
          </p:nvPr>
        </p:nvSpPr>
        <p:spPr>
          <a:xfrm>
            <a:off x="290945" y="2367092"/>
            <a:ext cx="11693237" cy="4241526"/>
          </a:xfrm>
        </p:spPr>
        <p:txBody>
          <a:bodyPr>
            <a:normAutofit/>
          </a:bodyPr>
          <a:lstStyle/>
          <a:p>
            <a:pPr>
              <a:buFont typeface="Wingdings" panose="05000000000000000000" pitchFamily="2" charset="2"/>
              <a:buChar char="Ø"/>
            </a:pPr>
            <a:r>
              <a:rPr lang="en-US" altLang="ja-JP" sz="2400" dirty="0"/>
              <a:t>SNS</a:t>
            </a:r>
            <a:r>
              <a:rPr lang="ja-JP" altLang="en-US" sz="2400" dirty="0"/>
              <a:t>上でのバッシング、炎上 </a:t>
            </a:r>
            <a:r>
              <a:rPr lang="en-US" altLang="ja-JP" sz="2400" dirty="0"/>
              <a:t>Bashing and flames on SNS</a:t>
            </a:r>
            <a:endParaRPr lang="ja-JP" altLang="en-US" sz="2400" dirty="0"/>
          </a:p>
          <a:p>
            <a:r>
              <a:rPr lang="ja-JP" altLang="en-US" sz="2400" dirty="0"/>
              <a:t>ツイッター上におけるフェミニズム批判  </a:t>
            </a:r>
            <a:r>
              <a:rPr lang="en-US" altLang="ja-JP" sz="2400" dirty="0"/>
              <a:t>Criticism of feminism on Twitter</a:t>
            </a:r>
          </a:p>
          <a:p>
            <a:pPr marL="0" indent="0">
              <a:buNone/>
            </a:pPr>
            <a:r>
              <a:rPr lang="ja-JP" altLang="en-US" sz="2400" dirty="0"/>
              <a:t>　　‘ツイフェミ’としてアンチの標的に </a:t>
            </a:r>
            <a:r>
              <a:rPr lang="en-US" altLang="ja-JP" sz="2400" dirty="0"/>
              <a:t>Targeted as a '</a:t>
            </a:r>
            <a:r>
              <a:rPr lang="en-US" altLang="ja-JP" sz="2400" dirty="0" err="1"/>
              <a:t>Twifemi</a:t>
            </a:r>
            <a:r>
              <a:rPr lang="en-US" altLang="ja-JP" sz="2400" dirty="0"/>
              <a:t>' anti</a:t>
            </a:r>
          </a:p>
          <a:p>
            <a:r>
              <a:rPr lang="ja-JP" altLang="en-US" sz="2400" dirty="0"/>
              <a:t>リブの時代から存在する問題が、ＳＮＳという形で持続  </a:t>
            </a:r>
            <a:r>
              <a:rPr lang="en-US" altLang="ja-JP" sz="2400" dirty="0"/>
              <a:t>Problems that have existed since the era of ribs persist in the form of SNS</a:t>
            </a:r>
            <a:endParaRPr lang="ja-JP" altLang="en-US" sz="2400" dirty="0"/>
          </a:p>
          <a:p>
            <a:pPr marL="0" indent="0">
              <a:buNone/>
            </a:pPr>
            <a:r>
              <a:rPr lang="ja-JP" altLang="en-US" sz="2400" dirty="0"/>
              <a:t>　例</a:t>
            </a:r>
            <a:r>
              <a:rPr lang="en-US" altLang="ja-JP" sz="2400" dirty="0"/>
              <a:t>:</a:t>
            </a:r>
            <a:r>
              <a:rPr lang="ja-JP" altLang="en-US" sz="2400" dirty="0"/>
              <a:t>地方自治体の観光</a:t>
            </a:r>
            <a:r>
              <a:rPr lang="en-US" altLang="ja-JP" sz="2400" dirty="0"/>
              <a:t>PR</a:t>
            </a:r>
            <a:r>
              <a:rPr lang="ja-JP" altLang="en-US" sz="2400" dirty="0"/>
              <a:t>に起用されるアニメキャラの表現をめぐって </a:t>
            </a:r>
            <a:r>
              <a:rPr lang="en-US" altLang="ja-JP" sz="2400" dirty="0"/>
              <a:t>Example: Concerning the expressions of anime characters used for tourism PR by local governments</a:t>
            </a:r>
            <a:endParaRPr lang="ja-JP" altLang="en-US" sz="2400" dirty="0"/>
          </a:p>
          <a:p>
            <a:endParaRPr kumimoji="1" lang="ja-JP" altLang="en-US" sz="2400" dirty="0"/>
          </a:p>
        </p:txBody>
      </p:sp>
    </p:spTree>
    <p:extLst>
      <p:ext uri="{BB962C8B-B14F-4D97-AF65-F5344CB8AC3E}">
        <p14:creationId xmlns:p14="http://schemas.microsoft.com/office/powerpoint/2010/main" val="5251691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5"/>
            <a:ext cx="10515600" cy="1054601"/>
          </a:xfrm>
        </p:spPr>
        <p:txBody>
          <a:bodyPr>
            <a:normAutofit fontScale="90000"/>
          </a:bodyPr>
          <a:lstStyle/>
          <a:p>
            <a:r>
              <a:rPr kumimoji="1" lang="ja-JP" altLang="en-US" dirty="0"/>
              <a:t>男女平等の現在　制度化の先に</a:t>
            </a:r>
            <a:br>
              <a:rPr kumimoji="1" lang="en-US" altLang="ja-JP" dirty="0"/>
            </a:br>
            <a:r>
              <a:rPr kumimoji="1" lang="en-US" altLang="ja-JP" dirty="0"/>
              <a:t>Gender equality today Beyond institutionalization</a:t>
            </a:r>
            <a:endParaRPr kumimoji="1" lang="ja-JP" altLang="en-US" dirty="0"/>
          </a:p>
        </p:txBody>
      </p:sp>
      <p:sp>
        <p:nvSpPr>
          <p:cNvPr id="3" name="コンテンツ プレースホルダー 2"/>
          <p:cNvSpPr>
            <a:spLocks noGrp="1"/>
          </p:cNvSpPr>
          <p:nvPr>
            <p:ph sz="quarter" idx="13"/>
          </p:nvPr>
        </p:nvSpPr>
        <p:spPr>
          <a:xfrm>
            <a:off x="221672" y="1600200"/>
            <a:ext cx="11416143" cy="4994564"/>
          </a:xfrm>
        </p:spPr>
        <p:txBody>
          <a:bodyPr>
            <a:noAutofit/>
          </a:bodyPr>
          <a:lstStyle/>
          <a:p>
            <a:r>
              <a:rPr lang="en-US" altLang="ja-JP" sz="2400" dirty="0"/>
              <a:t>Gender</a:t>
            </a:r>
            <a:r>
              <a:rPr lang="ja-JP" altLang="en-US" sz="2400" dirty="0"/>
              <a:t>　</a:t>
            </a:r>
            <a:r>
              <a:rPr lang="en-US" altLang="ja-JP" sz="2400" dirty="0"/>
              <a:t>Gap</a:t>
            </a:r>
            <a:r>
              <a:rPr lang="ja-JP" altLang="en-US" sz="2400" dirty="0"/>
              <a:t>　</a:t>
            </a:r>
            <a:r>
              <a:rPr lang="en-US" altLang="ja-JP" sz="2400" dirty="0"/>
              <a:t>Index </a:t>
            </a:r>
            <a:r>
              <a:rPr lang="ja-JP" altLang="en-US" sz="2400" dirty="0"/>
              <a:t>の低さ（日本は</a:t>
            </a:r>
            <a:r>
              <a:rPr lang="en-US" altLang="ja-JP" sz="2400" dirty="0"/>
              <a:t>146</a:t>
            </a:r>
            <a:r>
              <a:rPr lang="ja-JP" altLang="en-US" sz="2400" dirty="0"/>
              <a:t>か国中</a:t>
            </a:r>
            <a:r>
              <a:rPr lang="en-US" altLang="ja-JP" sz="2400" dirty="0"/>
              <a:t>116</a:t>
            </a:r>
            <a:r>
              <a:rPr lang="ja-JP" altLang="en-US" sz="2400" dirty="0"/>
              <a:t>位） </a:t>
            </a:r>
            <a:r>
              <a:rPr lang="en-US" altLang="ja-JP" sz="2400" dirty="0"/>
              <a:t>Low Gender Gap Index (Japan ranks 116th out of 146 countries)</a:t>
            </a:r>
          </a:p>
          <a:p>
            <a:r>
              <a:rPr lang="ja-JP" altLang="en-US" sz="2400" dirty="0"/>
              <a:t>家事育児の分担の偏り（男性の育児参加をどのように増やすかという課題） </a:t>
            </a:r>
            <a:r>
              <a:rPr lang="en-US" altLang="ja-JP" sz="2400" dirty="0"/>
              <a:t>Disproportionate sharing of housework and childcare (the issue of how to increase men's participation in childcare)</a:t>
            </a:r>
          </a:p>
          <a:p>
            <a:r>
              <a:rPr lang="en-US" altLang="ja-JP" sz="2400" dirty="0"/>
              <a:t>DV</a:t>
            </a:r>
            <a:r>
              <a:rPr lang="ja-JP" altLang="en-US" sz="2400" dirty="0"/>
              <a:t>の相談件数の増加傾向</a:t>
            </a:r>
            <a:r>
              <a:rPr lang="en-US" altLang="ja-JP" sz="2400" dirty="0"/>
              <a:t>(2020</a:t>
            </a:r>
            <a:r>
              <a:rPr lang="ja-JP" altLang="en-US" sz="2400" dirty="0"/>
              <a:t>年度は</a:t>
            </a:r>
            <a:r>
              <a:rPr lang="en-US" altLang="ja-JP" sz="2400" dirty="0"/>
              <a:t>2019</a:t>
            </a:r>
            <a:r>
              <a:rPr lang="ja-JP" altLang="en-US" sz="2400" dirty="0"/>
              <a:t>年度の</a:t>
            </a:r>
            <a:r>
              <a:rPr lang="en-US" altLang="ja-JP" sz="2400" dirty="0"/>
              <a:t>1.5</a:t>
            </a:r>
            <a:r>
              <a:rPr lang="ja-JP" altLang="en-US" sz="2400" dirty="0"/>
              <a:t>倍、以降高水準</a:t>
            </a:r>
            <a:r>
              <a:rPr lang="en-US" altLang="ja-JP" sz="2400" dirty="0"/>
              <a:t>) Increased number of DV consultations (FY2020 is 1.5 times higher than FY2019, high level since then)</a:t>
            </a:r>
          </a:p>
          <a:p>
            <a:r>
              <a:rPr lang="ja-JP" altLang="en-US" sz="2400" dirty="0"/>
              <a:t>生と性の多様性の問題としての展開 </a:t>
            </a:r>
            <a:r>
              <a:rPr lang="en-US" altLang="ja-JP" sz="2400" dirty="0"/>
              <a:t>Development as a Problem of Life and Sexual Diversity</a:t>
            </a:r>
            <a:endParaRPr kumimoji="1" lang="ja-JP" altLang="en-US" sz="2400" dirty="0"/>
          </a:p>
        </p:txBody>
      </p:sp>
    </p:spTree>
    <p:extLst>
      <p:ext uri="{BB962C8B-B14F-4D97-AF65-F5344CB8AC3E}">
        <p14:creationId xmlns:p14="http://schemas.microsoft.com/office/powerpoint/2010/main" val="2576339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8956" y="143452"/>
            <a:ext cx="10515600" cy="729749"/>
          </a:xfrm>
        </p:spPr>
        <p:txBody>
          <a:bodyPr>
            <a:normAutofit fontScale="90000"/>
          </a:bodyPr>
          <a:lstStyle/>
          <a:p>
            <a:r>
              <a:rPr kumimoji="1" lang="ja-JP" altLang="en-US" dirty="0"/>
              <a:t>引用文献・参考文献</a:t>
            </a:r>
            <a:br>
              <a:rPr kumimoji="1" lang="en-US" altLang="ja-JP" dirty="0"/>
            </a:br>
            <a:r>
              <a:rPr kumimoji="1" lang="en-US" altLang="ja-JP" dirty="0"/>
              <a:t>Citations/references</a:t>
            </a:r>
            <a:endParaRPr kumimoji="1" lang="ja-JP" altLang="en-US" dirty="0"/>
          </a:p>
        </p:txBody>
      </p:sp>
      <p:sp>
        <p:nvSpPr>
          <p:cNvPr id="3" name="コンテンツ プレースホルダー 2"/>
          <p:cNvSpPr>
            <a:spLocks noGrp="1"/>
          </p:cNvSpPr>
          <p:nvPr>
            <p:ph sz="quarter" idx="13"/>
          </p:nvPr>
        </p:nvSpPr>
        <p:spPr>
          <a:xfrm>
            <a:off x="397041" y="1246910"/>
            <a:ext cx="11559431" cy="5245966"/>
          </a:xfrm>
        </p:spPr>
        <p:txBody>
          <a:bodyPr>
            <a:noAutofit/>
          </a:bodyPr>
          <a:lstStyle/>
          <a:p>
            <a:r>
              <a:rPr kumimoji="1" lang="ja-JP" altLang="en-US" sz="1200" dirty="0"/>
              <a:t>江原由美子　</a:t>
            </a:r>
            <a:r>
              <a:rPr kumimoji="1" lang="en-US" altLang="ja-JP" sz="1200" dirty="0"/>
              <a:t>2013</a:t>
            </a:r>
            <a:r>
              <a:rPr kumimoji="1" lang="ja-JP" altLang="en-US" sz="1200" dirty="0"/>
              <a:t>「フェミニズムと家族」</a:t>
            </a:r>
            <a:r>
              <a:rPr kumimoji="1" lang="en-US" altLang="ja-JP" sz="1200" dirty="0"/>
              <a:t>『</a:t>
            </a:r>
            <a:r>
              <a:rPr kumimoji="1" lang="ja-JP" altLang="en-US" sz="1200" dirty="0"/>
              <a:t>社会学評論</a:t>
            </a:r>
            <a:r>
              <a:rPr kumimoji="1" lang="en-US" altLang="ja-JP" sz="1200" dirty="0"/>
              <a:t>』64-4,553-571</a:t>
            </a:r>
          </a:p>
          <a:p>
            <a:r>
              <a:rPr lang="en-US" altLang="ja-JP" sz="1200" dirty="0">
                <a:hlinkClick r:id="rId2"/>
              </a:rPr>
              <a:t>https://www.jstage.jst.go.jp/article/jsr/64/4/64_553/_article/-char/ja</a:t>
            </a:r>
            <a:endParaRPr lang="en-US" altLang="ja-JP" sz="1200" dirty="0"/>
          </a:p>
          <a:p>
            <a:r>
              <a:rPr kumimoji="1" lang="ja-JP" altLang="en-US" sz="1200" dirty="0"/>
              <a:t>江原由美子　</a:t>
            </a:r>
            <a:r>
              <a:rPr kumimoji="1" lang="en-US" altLang="ja-JP" sz="1200" dirty="0"/>
              <a:t>2021-2022</a:t>
            </a:r>
            <a:r>
              <a:rPr kumimoji="1" lang="ja-JP" altLang="en-US" sz="1200" dirty="0"/>
              <a:t>　「連載　これからのジェンダー平等」</a:t>
            </a:r>
            <a:r>
              <a:rPr kumimoji="1" lang="en-US" altLang="ja-JP" sz="1200" dirty="0"/>
              <a:t>『</a:t>
            </a:r>
            <a:r>
              <a:rPr kumimoji="1" lang="ja-JP" altLang="en-US" sz="1200" dirty="0"/>
              <a:t>書斎の窓</a:t>
            </a:r>
            <a:r>
              <a:rPr kumimoji="1" lang="en-US" altLang="ja-JP" sz="1200" dirty="0"/>
              <a:t>』(</a:t>
            </a:r>
            <a:r>
              <a:rPr kumimoji="1" lang="ja-JP" altLang="en-US" sz="1200" dirty="0"/>
              <a:t>連載中</a:t>
            </a:r>
            <a:r>
              <a:rPr kumimoji="1" lang="en-US" altLang="ja-JP" sz="1200" dirty="0"/>
              <a:t>)No.678-678</a:t>
            </a:r>
          </a:p>
          <a:p>
            <a:pPr marL="0" indent="0">
              <a:buNone/>
            </a:pPr>
            <a:r>
              <a:rPr lang="ja-JP" altLang="en-US" sz="1200" dirty="0"/>
              <a:t>　</a:t>
            </a:r>
            <a:r>
              <a:rPr lang="en-US" altLang="ja-JP" sz="1200" dirty="0">
                <a:hlinkClick r:id="rId3"/>
              </a:rPr>
              <a:t>http://www.yuhikaku.co.jp/shosai/backnumber</a:t>
            </a:r>
            <a:endParaRPr lang="en-US" altLang="ja-JP" sz="1200" dirty="0"/>
          </a:p>
          <a:p>
            <a:endParaRPr kumimoji="1" lang="en-US" altLang="ja-JP" sz="1200" dirty="0"/>
          </a:p>
          <a:p>
            <a:r>
              <a:rPr kumimoji="1" lang="ja-JP" altLang="en-US" sz="1200" dirty="0"/>
              <a:t>牟田和恵　</a:t>
            </a:r>
            <a:r>
              <a:rPr kumimoji="1" lang="en-US" altLang="ja-JP" sz="1200" dirty="0"/>
              <a:t>2006</a:t>
            </a:r>
            <a:r>
              <a:rPr kumimoji="1" lang="ja-JP" altLang="en-US" sz="1200" dirty="0"/>
              <a:t>　「フェミニズムの歴史からみる社会運動の可能性」</a:t>
            </a:r>
            <a:r>
              <a:rPr kumimoji="1" lang="en-US" altLang="ja-JP" sz="1200" dirty="0"/>
              <a:t>『</a:t>
            </a:r>
            <a:r>
              <a:rPr kumimoji="1" lang="ja-JP" altLang="en-US" sz="1200" dirty="0"/>
              <a:t>社会学評論</a:t>
            </a:r>
            <a:r>
              <a:rPr kumimoji="1" lang="en-US" altLang="ja-JP" sz="1200" dirty="0"/>
              <a:t>』57-2,292-310</a:t>
            </a:r>
          </a:p>
          <a:p>
            <a:r>
              <a:rPr lang="en-US" altLang="ja-JP" sz="1200" dirty="0">
                <a:hlinkClick r:id="rId4"/>
              </a:rPr>
              <a:t>https://www.jstage.jst.go.jp/article/jsr1950/57/2/57_2_292/_article/-char/ja</a:t>
            </a:r>
            <a:endParaRPr lang="en-US" altLang="ja-JP" sz="1200" dirty="0"/>
          </a:p>
          <a:p>
            <a:r>
              <a:rPr lang="ja-JP" altLang="en-US" sz="1200" dirty="0"/>
              <a:t>国立女性教育会館　女性デジタルアーカイブシステム「近代</a:t>
            </a:r>
            <a:r>
              <a:rPr lang="en-US" altLang="ja-JP" sz="1200" dirty="0"/>
              <a:t>~</a:t>
            </a:r>
            <a:r>
              <a:rPr lang="ja-JP" altLang="en-US" sz="1200" dirty="0"/>
              <a:t>現代女性史年表」</a:t>
            </a:r>
            <a:endParaRPr lang="en-US" altLang="ja-JP" sz="1200" dirty="0"/>
          </a:p>
          <a:p>
            <a:r>
              <a:rPr lang="en-US" altLang="ja-JP" sz="1200" dirty="0">
                <a:hlinkClick r:id="rId5"/>
              </a:rPr>
              <a:t>https://w-archive.nwec.go.jp/contents/nwec/chronological.html</a:t>
            </a:r>
            <a:endParaRPr lang="en-US" altLang="ja-JP" sz="1200" dirty="0"/>
          </a:p>
          <a:p>
            <a:endParaRPr lang="en-US" altLang="ja-JP" sz="1200" dirty="0"/>
          </a:p>
          <a:p>
            <a:r>
              <a:rPr lang="ja-JP" altLang="en-US" sz="1200" dirty="0"/>
              <a:t>男女共同参画に関しては</a:t>
            </a:r>
            <a:endParaRPr lang="en-US" altLang="ja-JP" sz="1200" dirty="0"/>
          </a:p>
          <a:p>
            <a:r>
              <a:rPr lang="ja-JP" altLang="en-US" sz="1200" dirty="0"/>
              <a:t>男女共同参画局</a:t>
            </a:r>
            <a:r>
              <a:rPr lang="en-US" altLang="ja-JP" sz="1200" dirty="0"/>
              <a:t>『</a:t>
            </a:r>
            <a:r>
              <a:rPr lang="ja-JP" altLang="en-US" sz="1200" dirty="0"/>
              <a:t>男女共同参画白書</a:t>
            </a:r>
            <a:r>
              <a:rPr lang="en-US" altLang="ja-JP" sz="1200" dirty="0"/>
              <a:t>』</a:t>
            </a:r>
          </a:p>
          <a:p>
            <a:r>
              <a:rPr lang="en-US" altLang="ja-JP" sz="1200" dirty="0"/>
              <a:t>https://www.gender.go.jp/about_danjo/whitepaper/index.html</a:t>
            </a:r>
          </a:p>
          <a:p>
            <a:r>
              <a:rPr lang="ja-JP" altLang="en-US" sz="1200" dirty="0"/>
              <a:t>男女雇用機会均等法に関しては</a:t>
            </a:r>
            <a:endParaRPr lang="en-US" altLang="ja-JP" sz="1200" dirty="0"/>
          </a:p>
          <a:p>
            <a:r>
              <a:rPr lang="ja-JP" altLang="en-US" sz="1200" dirty="0"/>
              <a:t>厚生労働省</a:t>
            </a:r>
            <a:endParaRPr lang="en-US" altLang="ja-JP" sz="1200" dirty="0"/>
          </a:p>
          <a:p>
            <a:r>
              <a:rPr lang="en-US" altLang="ja-JP" sz="1200" dirty="0">
                <a:hlinkClick r:id="rId6"/>
              </a:rPr>
              <a:t>https://www.mhlw.go.jp/stf/seisakunitsuite/bunya/koyou_roudou/koyoukintou/danjokintou/index.html</a:t>
            </a:r>
            <a:endParaRPr kumimoji="1" lang="en-US" altLang="ja-JP" sz="1200" dirty="0"/>
          </a:p>
          <a:p>
            <a:endParaRPr kumimoji="1" lang="ja-JP" altLang="en-US" sz="1200" dirty="0"/>
          </a:p>
        </p:txBody>
      </p:sp>
    </p:spTree>
    <p:extLst>
      <p:ext uri="{BB962C8B-B14F-4D97-AF65-F5344CB8AC3E}">
        <p14:creationId xmlns:p14="http://schemas.microsoft.com/office/powerpoint/2010/main" val="2953675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1970</a:t>
            </a:r>
            <a:r>
              <a:rPr lang="ja-JP" altLang="en-US" dirty="0"/>
              <a:t>年代前半　ウーマンリブの時代</a:t>
            </a:r>
            <a:br>
              <a:rPr lang="en-US" altLang="ja-JP" dirty="0"/>
            </a:br>
            <a:r>
              <a:rPr lang="en-US" altLang="ja-JP" dirty="0"/>
              <a:t>Early 1970s: The era of women's liberation</a:t>
            </a:r>
            <a:endParaRPr kumimoji="1" lang="ja-JP" altLang="en-US" dirty="0"/>
          </a:p>
        </p:txBody>
      </p:sp>
      <p:sp>
        <p:nvSpPr>
          <p:cNvPr id="3" name="コンテンツ プレースホルダー 2"/>
          <p:cNvSpPr>
            <a:spLocks noGrp="1"/>
          </p:cNvSpPr>
          <p:nvPr>
            <p:ph sz="quarter" idx="13"/>
          </p:nvPr>
        </p:nvSpPr>
        <p:spPr>
          <a:xfrm>
            <a:off x="498135" y="2367092"/>
            <a:ext cx="10654771" cy="3936726"/>
          </a:xfrm>
        </p:spPr>
        <p:txBody>
          <a:bodyPr>
            <a:normAutofit/>
          </a:bodyPr>
          <a:lstStyle/>
          <a:p>
            <a:r>
              <a:rPr lang="ja-JP" altLang="en-US" dirty="0"/>
              <a:t>　</a:t>
            </a:r>
            <a:r>
              <a:rPr kumimoji="1" lang="ja-JP" altLang="en-US" dirty="0"/>
              <a:t>ウーマンリブ（略して「リブ」）</a:t>
            </a:r>
            <a:r>
              <a:rPr kumimoji="1" lang="en-US" altLang="ja-JP" dirty="0"/>
              <a:t> Women Liberation (omit: LIB/</a:t>
            </a:r>
            <a:r>
              <a:rPr kumimoji="1" lang="en-US" altLang="ja-JP" dirty="0" err="1"/>
              <a:t>Ribu</a:t>
            </a:r>
            <a:r>
              <a:rPr kumimoji="1" lang="en-US" altLang="ja-JP" dirty="0"/>
              <a:t>)</a:t>
            </a:r>
          </a:p>
          <a:p>
            <a:pPr marL="0" indent="0">
              <a:buNone/>
            </a:pPr>
            <a:endParaRPr kumimoji="1" lang="en-US" altLang="ja-JP" dirty="0"/>
          </a:p>
          <a:p>
            <a:pPr marL="457200" indent="-457200">
              <a:buFont typeface="Wingdings" panose="05000000000000000000" pitchFamily="2" charset="2"/>
              <a:buChar char="ü"/>
            </a:pPr>
            <a:r>
              <a:rPr lang="ja-JP" altLang="en-US" dirty="0"/>
              <a:t>女性解放を掲げる女だけの隊列がデモにはじめて登場　　</a:t>
            </a:r>
            <a:r>
              <a:rPr lang="en-US" altLang="ja-JP" dirty="0"/>
              <a:t>Women's Liberation Parade Appears for First Time at Demonstration</a:t>
            </a:r>
          </a:p>
          <a:p>
            <a:pPr marL="457200" indent="-457200">
              <a:buFont typeface="Wingdings" panose="05000000000000000000" pitchFamily="2" charset="2"/>
              <a:buChar char="ü"/>
            </a:pPr>
            <a:r>
              <a:rPr kumimoji="1" lang="ja-JP" altLang="en-US" dirty="0"/>
              <a:t>「ウーマンリブ」という言葉がはじめて登場</a:t>
            </a:r>
            <a:r>
              <a:rPr lang="ja-JP" altLang="en-US" dirty="0"/>
              <a:t>　　</a:t>
            </a:r>
            <a:r>
              <a:rPr lang="en-US" altLang="ja-JP" dirty="0"/>
              <a:t>The word "women's lib" first appeared</a:t>
            </a:r>
          </a:p>
          <a:p>
            <a:pPr marL="457200" indent="-457200">
              <a:buFont typeface="Wingdings" panose="05000000000000000000" pitchFamily="2" charset="2"/>
              <a:buChar char="ü"/>
            </a:pPr>
            <a:r>
              <a:rPr lang="ja-JP" altLang="en-US" dirty="0"/>
              <a:t>集会やデモという形での活動が顕在化</a:t>
            </a:r>
            <a:r>
              <a:rPr lang="en-US" altLang="ja-JP" dirty="0"/>
              <a:t>    Activities in the form of rallies and demonstrations become apparent</a:t>
            </a:r>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190493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3"/>
          </p:nvPr>
        </p:nvSpPr>
        <p:spPr>
          <a:xfrm>
            <a:off x="498135" y="637309"/>
            <a:ext cx="10654771" cy="5666509"/>
          </a:xfrm>
        </p:spPr>
        <p:txBody>
          <a:bodyPr>
            <a:noAutofit/>
          </a:bodyPr>
          <a:lstStyle/>
          <a:p>
            <a:pPr marL="0" indent="0">
              <a:buNone/>
            </a:pPr>
            <a:r>
              <a:rPr lang="ja-JP" altLang="en-US" sz="2400" dirty="0"/>
              <a:t>　</a:t>
            </a:r>
            <a:endParaRPr lang="en-US" altLang="ja-JP" sz="2400" dirty="0"/>
          </a:p>
          <a:p>
            <a:r>
              <a:rPr lang="ja-JP" altLang="en-US" sz="2400" dirty="0"/>
              <a:t>例：中ピ連（中絶禁止法に反対しピル解禁を要求する女性解放連合）はピンクヘルメットで「中絶禁止法反対」や「ミスコン反対」を訴えた</a:t>
            </a:r>
            <a:r>
              <a:rPr lang="en-US" altLang="ja-JP" sz="2400" dirty="0"/>
              <a:t>Example: The </a:t>
            </a:r>
            <a:r>
              <a:rPr lang="en-US" altLang="ja-JP" sz="2400" dirty="0" err="1"/>
              <a:t>Chupiren</a:t>
            </a:r>
            <a:r>
              <a:rPr lang="en-US" altLang="ja-JP" sz="2400" dirty="0"/>
              <a:t> (Women's Liberation Union, which opposes the abortion ban and demands the lifting of the ban on pills) appealed for "against the abortion ban" and "against the pageant" at Pink Helmet.</a:t>
            </a:r>
          </a:p>
          <a:p>
            <a:endParaRPr lang="en-US" altLang="ja-JP" sz="2400" dirty="0"/>
          </a:p>
          <a:p>
            <a:r>
              <a:rPr kumimoji="1" lang="ja-JP" altLang="en-US" sz="2400" dirty="0"/>
              <a:t>マスコミ取材の的に</a:t>
            </a:r>
            <a:r>
              <a:rPr kumimoji="1" lang="en-US" altLang="ja-JP" sz="2400" dirty="0"/>
              <a:t>(</a:t>
            </a:r>
            <a:r>
              <a:rPr kumimoji="1" lang="ja-JP" altLang="en-US" sz="2400" dirty="0"/>
              <a:t>フェミニズム・リブに対する中傷、フェミニズムを揶揄</a:t>
            </a:r>
            <a:r>
              <a:rPr kumimoji="1" lang="en-US" altLang="ja-JP" sz="2400" dirty="0"/>
              <a:t>)</a:t>
            </a:r>
            <a:r>
              <a:rPr kumimoji="1" lang="ja-JP" altLang="en-US" sz="2400" dirty="0"/>
              <a:t>　</a:t>
            </a:r>
            <a:r>
              <a:rPr kumimoji="1" lang="en-US" altLang="ja-JP" sz="2400" dirty="0"/>
              <a:t>Media coverage (defamation of feminism liberation, ridicule of feminism)</a:t>
            </a:r>
          </a:p>
          <a:p>
            <a:pPr marL="0" indent="0">
              <a:buNone/>
            </a:pPr>
            <a:r>
              <a:rPr kumimoji="1" lang="ja-JP" altLang="en-US" sz="2400" dirty="0"/>
              <a:t>　　　　　　　　　　　　　　　　　　→現在の</a:t>
            </a:r>
            <a:r>
              <a:rPr kumimoji="1" lang="en-US" altLang="ja-JP" sz="2400" dirty="0"/>
              <a:t>SNS</a:t>
            </a:r>
            <a:r>
              <a:rPr kumimoji="1" lang="ja-JP" altLang="en-US" sz="2400" dirty="0"/>
              <a:t>上にも存在</a:t>
            </a:r>
            <a:r>
              <a:rPr kumimoji="1" lang="en-US" altLang="ja-JP" sz="2400" dirty="0"/>
              <a:t>→Currently on SNS</a:t>
            </a:r>
          </a:p>
          <a:p>
            <a:endParaRPr kumimoji="1" lang="en-US" altLang="ja-JP" sz="2400" dirty="0"/>
          </a:p>
          <a:p>
            <a:pPr marL="0" indent="0">
              <a:buNone/>
            </a:pPr>
            <a:endParaRPr kumimoji="1" lang="ja-JP" altLang="en-US" sz="2400" dirty="0"/>
          </a:p>
        </p:txBody>
      </p:sp>
    </p:spTree>
    <p:extLst>
      <p:ext uri="{BB962C8B-B14F-4D97-AF65-F5344CB8AC3E}">
        <p14:creationId xmlns:p14="http://schemas.microsoft.com/office/powerpoint/2010/main" val="1817985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sz="4000" dirty="0"/>
              <a:t>1970</a:t>
            </a:r>
            <a:r>
              <a:rPr lang="ja-JP" altLang="en-US" sz="4000" dirty="0"/>
              <a:t>年代前半にリブ運動が活発化した背景</a:t>
            </a:r>
            <a:br>
              <a:rPr lang="en-US" altLang="ja-JP" sz="4000" dirty="0"/>
            </a:br>
            <a:r>
              <a:rPr lang="en-US" altLang="ja-JP" sz="4000" dirty="0"/>
              <a:t>Background of the rise of the Lib movement in the early 1970s</a:t>
            </a:r>
            <a:endParaRPr kumimoji="1" lang="ja-JP" altLang="en-US" sz="4000" dirty="0"/>
          </a:p>
        </p:txBody>
      </p:sp>
      <p:sp>
        <p:nvSpPr>
          <p:cNvPr id="3" name="コンテンツ プレースホルダー 2"/>
          <p:cNvSpPr>
            <a:spLocks noGrp="1"/>
          </p:cNvSpPr>
          <p:nvPr>
            <p:ph sz="quarter" idx="13"/>
          </p:nvPr>
        </p:nvSpPr>
        <p:spPr>
          <a:xfrm>
            <a:off x="548640" y="2214694"/>
            <a:ext cx="11379200" cy="3962269"/>
          </a:xfrm>
        </p:spPr>
        <p:txBody>
          <a:bodyPr>
            <a:normAutofit/>
          </a:bodyPr>
          <a:lstStyle/>
          <a:p>
            <a:endParaRPr lang="en-US" altLang="ja-JP" sz="2400" dirty="0"/>
          </a:p>
          <a:p>
            <a:r>
              <a:rPr kumimoji="1" lang="ja-JP" altLang="en-US" sz="2400" dirty="0"/>
              <a:t>学生運動や反戦運動から出発し、</a:t>
            </a:r>
            <a:r>
              <a:rPr kumimoji="1" lang="ja-JP" altLang="en-US" sz="2400" u="sng" dirty="0"/>
              <a:t>私的領域</a:t>
            </a:r>
            <a:r>
              <a:rPr kumimoji="1" lang="ja-JP" altLang="en-US" sz="2400" dirty="0"/>
              <a:t>に戦いの場を見出していった</a:t>
            </a:r>
            <a:endParaRPr kumimoji="1" lang="en-US" altLang="ja-JP" sz="2400" dirty="0"/>
          </a:p>
          <a:p>
            <a:pPr marL="0" indent="0">
              <a:buNone/>
            </a:pPr>
            <a:r>
              <a:rPr lang="ja-JP" altLang="en-US" sz="2400" dirty="0"/>
              <a:t>　</a:t>
            </a:r>
            <a:r>
              <a:rPr lang="en-US" altLang="ja-JP" sz="2400" dirty="0"/>
              <a:t>The personal is political (</a:t>
            </a:r>
            <a:r>
              <a:rPr lang="ja-JP" altLang="en-US" sz="2400" dirty="0"/>
              <a:t>個人的なことは政治的なこと</a:t>
            </a:r>
            <a:r>
              <a:rPr lang="en-US" altLang="ja-JP" sz="2400" dirty="0"/>
              <a:t>)</a:t>
            </a:r>
            <a:r>
              <a:rPr lang="ja-JP" altLang="en-US" sz="2400" dirty="0"/>
              <a:t>というフェミニズムの主張</a:t>
            </a:r>
            <a:endParaRPr lang="en-US" altLang="ja-JP" sz="2400" dirty="0"/>
          </a:p>
          <a:p>
            <a:pPr marL="0" indent="0">
              <a:buNone/>
            </a:pPr>
            <a:r>
              <a:rPr lang="en-US" altLang="ja-JP" sz="2400" dirty="0"/>
              <a:t>Departing from the student movement and anti-war movement, a battlefield in the private domain.</a:t>
            </a:r>
          </a:p>
          <a:p>
            <a:pPr marL="0" indent="0">
              <a:buNone/>
            </a:pPr>
            <a:r>
              <a:rPr lang="en-US" altLang="ja-JP" sz="2400" dirty="0"/>
              <a:t>The feminist claim that “the personal is political”</a:t>
            </a:r>
          </a:p>
          <a:p>
            <a:endParaRPr kumimoji="1" lang="ja-JP" altLang="en-US" sz="2400" dirty="0"/>
          </a:p>
        </p:txBody>
      </p:sp>
    </p:spTree>
    <p:extLst>
      <p:ext uri="{BB962C8B-B14F-4D97-AF65-F5344CB8AC3E}">
        <p14:creationId xmlns:p14="http://schemas.microsoft.com/office/powerpoint/2010/main" val="4039919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3"/>
          </p:nvPr>
        </p:nvSpPr>
        <p:spPr>
          <a:xfrm>
            <a:off x="548640" y="1442720"/>
            <a:ext cx="11379200" cy="4734243"/>
          </a:xfrm>
        </p:spPr>
        <p:txBody>
          <a:bodyPr>
            <a:noAutofit/>
          </a:bodyPr>
          <a:lstStyle/>
          <a:p>
            <a:r>
              <a:rPr kumimoji="1" lang="en-US" altLang="ja-JP" sz="2400" dirty="0"/>
              <a:t>1972</a:t>
            </a:r>
            <a:r>
              <a:rPr kumimoji="1" lang="ja-JP" altLang="en-US" sz="2400" dirty="0"/>
              <a:t>年　</a:t>
            </a:r>
            <a:r>
              <a:rPr lang="ja-JP" altLang="en-US" sz="2400" dirty="0"/>
              <a:t>妊娠中絶の規制を強めようとする</a:t>
            </a:r>
            <a:r>
              <a:rPr kumimoji="1" lang="ja-JP" altLang="en-US" sz="2400" dirty="0"/>
              <a:t>優生保護法改正案が国会に上程</a:t>
            </a:r>
            <a:endParaRPr kumimoji="1" lang="en-US" altLang="ja-JP" sz="2400" dirty="0"/>
          </a:p>
          <a:p>
            <a:pPr marL="0" indent="0">
              <a:buNone/>
            </a:pPr>
            <a:r>
              <a:rPr kumimoji="1" lang="en-US" altLang="ja-JP" sz="2400" dirty="0"/>
              <a:t>1972: A bill to revise the Eugenic Protection Law, which aims to strengthen regulations on abortion, is submitted to the Diet.</a:t>
            </a:r>
          </a:p>
          <a:p>
            <a:pPr marL="0" indent="0">
              <a:buNone/>
            </a:pPr>
            <a:r>
              <a:rPr lang="ja-JP" altLang="en-US" sz="2400" dirty="0"/>
              <a:t>　　　　　</a:t>
            </a:r>
            <a:r>
              <a:rPr kumimoji="1" lang="ja-JP" altLang="en-US" sz="2400" dirty="0"/>
              <a:t>⇒反対運動の</a:t>
            </a:r>
            <a:r>
              <a:rPr lang="ja-JP" altLang="en-US" sz="2400" dirty="0"/>
              <a:t>活発化</a:t>
            </a:r>
            <a:r>
              <a:rPr lang="en-US" altLang="ja-JP" sz="2400" dirty="0"/>
              <a:t>⇒ Activation of opposition movement</a:t>
            </a:r>
          </a:p>
          <a:p>
            <a:pPr marL="0" indent="0">
              <a:buNone/>
            </a:pPr>
            <a:endParaRPr kumimoji="1" lang="en-US" altLang="ja-JP" sz="2400" dirty="0"/>
          </a:p>
          <a:p>
            <a:r>
              <a:rPr kumimoji="1" lang="en-US" altLang="ja-JP" sz="2400" dirty="0"/>
              <a:t>1974</a:t>
            </a:r>
            <a:r>
              <a:rPr kumimoji="1" lang="ja-JP" altLang="en-US" sz="2400" dirty="0"/>
              <a:t>年　審議未終了で廃案　</a:t>
            </a:r>
            <a:r>
              <a:rPr kumimoji="1" lang="en-US" altLang="ja-JP" sz="2400" dirty="0"/>
              <a:t>1974: Discontinued due to unfinished deliberations</a:t>
            </a:r>
          </a:p>
          <a:p>
            <a:pPr marL="0" indent="0">
              <a:buNone/>
            </a:pPr>
            <a:r>
              <a:rPr lang="ja-JP" altLang="en-US" sz="2400" dirty="0"/>
              <a:t>　　　　　⇒</a:t>
            </a:r>
            <a:r>
              <a:rPr kumimoji="1" lang="ja-JP" altLang="en-US" sz="2400" dirty="0"/>
              <a:t>リブ運動の収束　集会やデモは沈静化</a:t>
            </a:r>
            <a:r>
              <a:rPr kumimoji="1" lang="en-US" altLang="ja-JP" sz="2400" dirty="0"/>
              <a:t>⇒ Convergence of the Lib movement: Assemblies and demonstrations have calmed down</a:t>
            </a:r>
          </a:p>
          <a:p>
            <a:endParaRPr kumimoji="1" lang="ja-JP" altLang="en-US" sz="2400" dirty="0"/>
          </a:p>
        </p:txBody>
      </p:sp>
    </p:spTree>
    <p:extLst>
      <p:ext uri="{BB962C8B-B14F-4D97-AF65-F5344CB8AC3E}">
        <p14:creationId xmlns:p14="http://schemas.microsoft.com/office/powerpoint/2010/main" val="447196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3719" y="161317"/>
            <a:ext cx="10364451" cy="1596177"/>
          </a:xfrm>
        </p:spPr>
        <p:txBody>
          <a:bodyPr/>
          <a:lstStyle/>
          <a:p>
            <a:r>
              <a:rPr kumimoji="1" lang="en-US" altLang="ja-JP" dirty="0"/>
              <a:t>1970</a:t>
            </a:r>
            <a:r>
              <a:rPr kumimoji="1" lang="ja-JP" altLang="en-US" dirty="0"/>
              <a:t>年代後半の展開</a:t>
            </a:r>
            <a:br>
              <a:rPr kumimoji="1" lang="en-US" altLang="ja-JP" dirty="0"/>
            </a:br>
            <a:r>
              <a:rPr kumimoji="1" lang="en-US" altLang="ja-JP" dirty="0"/>
              <a:t>Developments in the late 1970s</a:t>
            </a:r>
            <a:endParaRPr kumimoji="1" lang="ja-JP" altLang="en-US" dirty="0"/>
          </a:p>
        </p:txBody>
      </p:sp>
      <p:sp>
        <p:nvSpPr>
          <p:cNvPr id="3" name="コンテンツ プレースホルダー 2"/>
          <p:cNvSpPr>
            <a:spLocks noGrp="1"/>
          </p:cNvSpPr>
          <p:nvPr>
            <p:ph sz="quarter" idx="13"/>
          </p:nvPr>
        </p:nvSpPr>
        <p:spPr>
          <a:xfrm>
            <a:off x="235525" y="1757494"/>
            <a:ext cx="11540837" cy="4269233"/>
          </a:xfrm>
        </p:spPr>
        <p:txBody>
          <a:bodyPr>
            <a:noAutofit/>
          </a:bodyPr>
          <a:lstStyle/>
          <a:p>
            <a:r>
              <a:rPr lang="ja-JP" altLang="en-US" sz="2800" dirty="0"/>
              <a:t>　国際婦人年（</a:t>
            </a:r>
            <a:r>
              <a:rPr lang="en-US" altLang="ja-JP" sz="2800" dirty="0"/>
              <a:t>1975</a:t>
            </a:r>
            <a:r>
              <a:rPr lang="ja-JP" altLang="en-US" sz="2800" dirty="0"/>
              <a:t>年）「メキシコ宣言」　</a:t>
            </a:r>
            <a:r>
              <a:rPr lang="en-US" altLang="ja-JP" sz="2800" dirty="0"/>
              <a:t>International Women's Year (1975) "Mexico Declaration"</a:t>
            </a:r>
          </a:p>
          <a:p>
            <a:pPr marL="0" indent="0">
              <a:buNone/>
            </a:pPr>
            <a:r>
              <a:rPr lang="ja-JP" altLang="en-US" sz="2800" dirty="0"/>
              <a:t>　　　日本にも婦人問題企画推進本部を設置　</a:t>
            </a:r>
            <a:r>
              <a:rPr lang="en-US" altLang="ja-JP" sz="2800" dirty="0"/>
              <a:t>Establishment of Women's Issues Planning and Promotion Headquarters in Japan</a:t>
            </a:r>
            <a:endParaRPr lang="ja-JP" altLang="en-US" sz="2800" dirty="0"/>
          </a:p>
          <a:p>
            <a:r>
              <a:rPr lang="en-US" altLang="ja-JP" sz="2800" dirty="0"/>
              <a:t>1975</a:t>
            </a:r>
            <a:r>
              <a:rPr lang="ja-JP" altLang="en-US" sz="2800" dirty="0"/>
              <a:t>年～「国連婦人の</a:t>
            </a:r>
            <a:r>
              <a:rPr lang="en-US" altLang="ja-JP" sz="2800" dirty="0"/>
              <a:t>10</a:t>
            </a:r>
            <a:r>
              <a:rPr lang="ja-JP" altLang="en-US" sz="2800" dirty="0"/>
              <a:t>年」</a:t>
            </a:r>
            <a:r>
              <a:rPr lang="en-US" altLang="ja-JP" sz="2800" dirty="0"/>
              <a:t>1975 - "United Nations Decade for Women"</a:t>
            </a:r>
            <a:endParaRPr lang="ja-JP" altLang="en-US" sz="2800" dirty="0"/>
          </a:p>
          <a:p>
            <a:pPr marL="0" indent="0">
              <a:buNone/>
            </a:pPr>
            <a:r>
              <a:rPr lang="ja-JP" altLang="en-US" sz="2800" dirty="0"/>
              <a:t>　　　政府・自治体の女性施策が開始 </a:t>
            </a:r>
            <a:r>
              <a:rPr lang="en-US" altLang="ja-JP" sz="2800" dirty="0"/>
              <a:t>Start of measures for women by the government and local governments</a:t>
            </a:r>
            <a:endParaRPr kumimoji="1" lang="ja-JP" altLang="en-US" sz="2800" dirty="0"/>
          </a:p>
        </p:txBody>
      </p:sp>
    </p:spTree>
    <p:extLst>
      <p:ext uri="{BB962C8B-B14F-4D97-AF65-F5344CB8AC3E}">
        <p14:creationId xmlns:p14="http://schemas.microsoft.com/office/powerpoint/2010/main" val="663763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3"/>
          </p:nvPr>
        </p:nvSpPr>
        <p:spPr>
          <a:xfrm>
            <a:off x="838200" y="471056"/>
            <a:ext cx="11049000" cy="5971308"/>
          </a:xfrm>
        </p:spPr>
        <p:txBody>
          <a:bodyPr>
            <a:normAutofit fontScale="85000" lnSpcReduction="20000"/>
          </a:bodyPr>
          <a:lstStyle/>
          <a:p>
            <a:r>
              <a:rPr kumimoji="1" lang="ja-JP" altLang="en-US" sz="2800" dirty="0"/>
              <a:t>　　「国際婦人年日本大会の</a:t>
            </a:r>
            <a:r>
              <a:rPr lang="ja-JP" altLang="en-US" sz="2800" dirty="0"/>
              <a:t>決議を実現するための連絡会」 </a:t>
            </a:r>
            <a:r>
              <a:rPr lang="en-US" altLang="ja-JP" sz="2800" dirty="0"/>
              <a:t>"A liaison meeting to realize the resolutions of the International Women's Year Japan Conference“</a:t>
            </a:r>
          </a:p>
          <a:p>
            <a:pPr marL="0" indent="0">
              <a:buNone/>
            </a:pPr>
            <a:r>
              <a:rPr lang="ja-JP" altLang="en-US" sz="2800" dirty="0"/>
              <a:t>　　　　　　　　　　　　　　　　　　　　（略して連絡会）の設置　</a:t>
            </a:r>
            <a:r>
              <a:rPr lang="en-US" altLang="ja-JP" sz="2800" dirty="0"/>
              <a:t>Establishment of (abbreviated Liaison Committee)</a:t>
            </a:r>
          </a:p>
          <a:p>
            <a:pPr marL="0" indent="0">
              <a:buNone/>
            </a:pPr>
            <a:endParaRPr kumimoji="1" lang="ja-JP" altLang="en-US" sz="2800" dirty="0"/>
          </a:p>
          <a:p>
            <a:r>
              <a:rPr kumimoji="1" lang="ja-JP" altLang="en-US" sz="2800" dirty="0"/>
              <a:t>　</a:t>
            </a:r>
            <a:r>
              <a:rPr kumimoji="1" lang="en-US" altLang="ja-JP" sz="2800" dirty="0"/>
              <a:t>1979</a:t>
            </a:r>
            <a:r>
              <a:rPr kumimoji="1" lang="ja-JP" altLang="en-US" sz="2800" dirty="0"/>
              <a:t>年　女子差別撤廃条約の採択（国連）</a:t>
            </a:r>
            <a:r>
              <a:rPr kumimoji="1" lang="en-US" altLang="ja-JP" sz="2800" dirty="0"/>
              <a:t>1979 Adoption of the Convention on the Elimination of All Forms of Discrimination against Women (United Nations)</a:t>
            </a:r>
          </a:p>
          <a:p>
            <a:pPr marL="0" indent="0">
              <a:buNone/>
            </a:pPr>
            <a:r>
              <a:rPr lang="ja-JP" altLang="en-US" sz="2800" dirty="0"/>
              <a:t>　　</a:t>
            </a:r>
            <a:r>
              <a:rPr lang="en-US" altLang="ja-JP" sz="2800" dirty="0"/>
              <a:t>1985</a:t>
            </a:r>
            <a:r>
              <a:rPr lang="ja-JP" altLang="en-US" sz="2800" dirty="0"/>
              <a:t>年　日本が条約批准</a:t>
            </a:r>
            <a:r>
              <a:rPr lang="en-US" altLang="ja-JP" sz="2800" dirty="0"/>
              <a:t>1985 Japan ratifies the treaty</a:t>
            </a:r>
          </a:p>
          <a:p>
            <a:pPr marL="0" indent="0">
              <a:buNone/>
            </a:pPr>
            <a:endParaRPr lang="en-US" altLang="ja-JP" sz="2800" dirty="0"/>
          </a:p>
          <a:p>
            <a:r>
              <a:rPr lang="ja-JP" altLang="en-US" sz="2800" dirty="0"/>
              <a:t>　</a:t>
            </a:r>
            <a:r>
              <a:rPr lang="en-US" altLang="ja-JP" sz="2800" dirty="0"/>
              <a:t>1985</a:t>
            </a:r>
            <a:r>
              <a:rPr lang="ja-JP" altLang="en-US" sz="2800" dirty="0"/>
              <a:t>年　男女雇用機会均等法成立　</a:t>
            </a:r>
            <a:r>
              <a:rPr lang="en-US" altLang="ja-JP" sz="2800" dirty="0"/>
              <a:t>1985 Equal Employment Opportunity Law enacted</a:t>
            </a:r>
          </a:p>
          <a:p>
            <a:endParaRPr kumimoji="1" lang="ja-JP" altLang="en-US" sz="2800" dirty="0"/>
          </a:p>
        </p:txBody>
      </p:sp>
    </p:spTree>
    <p:extLst>
      <p:ext uri="{BB962C8B-B14F-4D97-AF65-F5344CB8AC3E}">
        <p14:creationId xmlns:p14="http://schemas.microsoft.com/office/powerpoint/2010/main" val="1337779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国際婦人年とリブの関係</a:t>
            </a:r>
            <a:br>
              <a:rPr lang="en-US" altLang="ja-JP" dirty="0"/>
            </a:br>
            <a:r>
              <a:rPr lang="en-US" altLang="ja-JP" dirty="0"/>
              <a:t>The relationship between International Women's Year and the Liberation</a:t>
            </a:r>
            <a:br>
              <a:rPr lang="en-US" altLang="ja-JP" dirty="0"/>
            </a:br>
            <a:endParaRPr kumimoji="1" lang="ja-JP" altLang="en-US" dirty="0"/>
          </a:p>
        </p:txBody>
      </p:sp>
      <p:sp>
        <p:nvSpPr>
          <p:cNvPr id="3" name="コンテンツ プレースホルダー 2"/>
          <p:cNvSpPr>
            <a:spLocks noGrp="1"/>
          </p:cNvSpPr>
          <p:nvPr>
            <p:ph sz="quarter" idx="13"/>
          </p:nvPr>
        </p:nvSpPr>
        <p:spPr>
          <a:xfrm>
            <a:off x="332509" y="2064327"/>
            <a:ext cx="11554691" cy="4475018"/>
          </a:xfrm>
        </p:spPr>
        <p:txBody>
          <a:bodyPr>
            <a:noAutofit/>
          </a:bodyPr>
          <a:lstStyle/>
          <a:p>
            <a:r>
              <a:rPr lang="en-US" altLang="ja-JP" sz="2400" dirty="0"/>
              <a:t>1970</a:t>
            </a:r>
            <a:r>
              <a:rPr lang="ja-JP" altLang="en-US" sz="2400" dirty="0"/>
              <a:t>年代当初</a:t>
            </a:r>
            <a:r>
              <a:rPr lang="en-US" altLang="ja-JP" sz="2400" dirty="0"/>
              <a:t>early 1970s</a:t>
            </a:r>
          </a:p>
          <a:p>
            <a:pPr marL="0" indent="0">
              <a:buNone/>
            </a:pPr>
            <a:r>
              <a:rPr lang="ja-JP" altLang="en-US" sz="2400" dirty="0"/>
              <a:t>　　</a:t>
            </a:r>
            <a:r>
              <a:rPr kumimoji="1" lang="ja-JP" altLang="en-US" sz="2400" dirty="0"/>
              <a:t>リブ活動家には、当時の国際婦人年行事には距離感や反発</a:t>
            </a:r>
            <a:r>
              <a:rPr kumimoji="1" lang="en-US" altLang="ja-JP" sz="2400" dirty="0"/>
              <a:t>There was a sense of distance and opposition to the International Women's Year events at the time</a:t>
            </a:r>
          </a:p>
          <a:p>
            <a:pPr marL="0" indent="0">
              <a:buNone/>
            </a:pPr>
            <a:endParaRPr kumimoji="1" lang="en-US" altLang="ja-JP" sz="2400" dirty="0"/>
          </a:p>
          <a:p>
            <a:pPr marL="0" indent="0">
              <a:buNone/>
            </a:pPr>
            <a:r>
              <a:rPr lang="ja-JP" altLang="en-US" sz="2400" dirty="0"/>
              <a:t>「（</a:t>
            </a:r>
            <a:r>
              <a:rPr lang="en-US" altLang="ja-JP" sz="2400" dirty="0"/>
              <a:t>75</a:t>
            </a:r>
            <a:r>
              <a:rPr lang="ja-JP" altLang="en-US" sz="2400" dirty="0"/>
              <a:t>年の国際婦人年会議は）ウーマン・リブとは全然関係ない」</a:t>
            </a:r>
            <a:r>
              <a:rPr lang="en-US" altLang="ja-JP" sz="2400" dirty="0"/>
              <a:t>"(The International Women's Year Conference in 1975) has nothing to do with women's liberation."</a:t>
            </a:r>
          </a:p>
          <a:p>
            <a:pPr marL="0" indent="0">
              <a:buNone/>
            </a:pPr>
            <a:r>
              <a:rPr lang="ja-JP" altLang="en-US" sz="2400" dirty="0"/>
              <a:t>　　　　　　　　</a:t>
            </a:r>
            <a:r>
              <a:rPr lang="ja-JP" altLang="en-US" dirty="0"/>
              <a:t>　（当時のリブ活動家　三木草子）</a:t>
            </a:r>
            <a:r>
              <a:rPr lang="en-US" altLang="ja-JP" dirty="0"/>
              <a:t>	(</a:t>
            </a:r>
            <a:r>
              <a:rPr lang="en-US" altLang="ja-JP" dirty="0" err="1"/>
              <a:t>Soko</a:t>
            </a:r>
            <a:r>
              <a:rPr lang="en-US" altLang="ja-JP" dirty="0"/>
              <a:t> Miki, a lib activist at the time)</a:t>
            </a:r>
          </a:p>
        </p:txBody>
      </p:sp>
    </p:spTree>
    <p:extLst>
      <p:ext uri="{BB962C8B-B14F-4D97-AF65-F5344CB8AC3E}">
        <p14:creationId xmlns:p14="http://schemas.microsoft.com/office/powerpoint/2010/main" val="643534022"/>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Droplet</Template>
  <TotalTime>708</TotalTime>
  <Words>3241</Words>
  <Application>Microsoft Office PowerPoint</Application>
  <PresentationFormat>Widescreen</PresentationFormat>
  <Paragraphs>143</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Tw Cen MT</vt:lpstr>
      <vt:lpstr>Wingdings</vt:lpstr>
      <vt:lpstr>Droplet</vt:lpstr>
      <vt:lpstr>日本における女性運動の展開と影響</vt:lpstr>
      <vt:lpstr>はじめに　報告の構成 Introduction – Sructure of Presentation</vt:lpstr>
      <vt:lpstr>1970年代前半　ウーマンリブの時代 Early 1970s: The era of women's liberation</vt:lpstr>
      <vt:lpstr>PowerPoint Presentation</vt:lpstr>
      <vt:lpstr>1970年代前半にリブ運動が活発化した背景 Background of the rise of the Lib movement in the early 1970s</vt:lpstr>
      <vt:lpstr>PowerPoint Presentation</vt:lpstr>
      <vt:lpstr>1970年代後半の展開 Developments in the late 1970s</vt:lpstr>
      <vt:lpstr>PowerPoint Presentation</vt:lpstr>
      <vt:lpstr>国際婦人年とリブの関係 The relationship between International Women's Year and the Liberation </vt:lpstr>
      <vt:lpstr>PowerPoint Presentation</vt:lpstr>
      <vt:lpstr>その後の展開 - リブと連絡会の接近 Subsequent developments Approaching LiB and Liaison Committee</vt:lpstr>
      <vt:lpstr>PowerPoint Presentation</vt:lpstr>
      <vt:lpstr>男女共同参画社会基本法の制定（1999年） フェミニズムの「成功」と制度化の象徴 Enactment of the Basic Law for Gender Equal Society (1999)  Symbol of the “success” and institutionalization of feminism</vt:lpstr>
      <vt:lpstr>PowerPoint Presentation</vt:lpstr>
      <vt:lpstr>法制定の背景 Legislative Background</vt:lpstr>
      <vt:lpstr>男女共同参画に関連する法律 Laws related to gender equality</vt:lpstr>
      <vt:lpstr>アカデミズムにおける発展 Developments in academics</vt:lpstr>
      <vt:lpstr>フェミニズムの定着と停滞 Consolidation and stagnation of feminism</vt:lpstr>
      <vt:lpstr>今日の展開　SNSとフェミニズム  Today's development SNS and feminism</vt:lpstr>
      <vt:lpstr>他方でフェミニズムを揶揄したり、中傷する言説も存在 On the other hand, there are also discourses that ridicule or slander feminism.</vt:lpstr>
      <vt:lpstr>男女平等の現在　制度化の先に Gender equality today Beyond institutionalization</vt:lpstr>
      <vt:lpstr>引用文献・参考文献 Citations/references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 C</dc:creator>
  <cp:lastModifiedBy>NUNUK SRIMULYANI</cp:lastModifiedBy>
  <cp:revision>62</cp:revision>
  <dcterms:created xsi:type="dcterms:W3CDTF">2022-10-23T02:53:33Z</dcterms:created>
  <dcterms:modified xsi:type="dcterms:W3CDTF">2023-09-22T12:10:44Z</dcterms:modified>
</cp:coreProperties>
</file>