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3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2" r:id="rId2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39849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2020-05-26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19872" y="1399110"/>
            <a:ext cx="561662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Pemerolehan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 &amp;</a:t>
            </a:r>
          </a:p>
          <a:p>
            <a:pPr algn="r"/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Perkembangan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 </a:t>
            </a:r>
          </a:p>
          <a:p>
            <a:pPr algn="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Bahasa Anak</a:t>
            </a:r>
            <a:endParaRPr lang="en-US" altLang="ko-KR" sz="2800" b="1" dirty="0">
              <a:solidFill>
                <a:schemeClr val="accent6">
                  <a:lumMod val="50000"/>
                </a:schemeClr>
              </a:solidFill>
              <a:latin typeface="Algerian" pitchFamily="82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6" y="96782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endParaRPr lang="en-US" altLang="ko-K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026" name="Picture 2" descr="C:\Users\dell\Pictures\Universitas_Airlangga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382" y="286495"/>
            <a:ext cx="989111" cy="98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857250"/>
          </a:xfrm>
        </p:spPr>
        <p:txBody>
          <a:bodyPr>
            <a:normAutofit fontScale="90000"/>
          </a:bodyPr>
          <a:lstStyle/>
          <a:p>
            <a:pPr lvl="2" algn="l" rtl="0" latinLnBrk="1">
              <a:spcBef>
                <a:spcPct val="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produktivitas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operasi</a:t>
            </a:r>
            <a:br>
              <a:rPr lang="en-US" sz="2800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3183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Produktivitas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keefektifan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keefisienan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sarana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nonlinguistik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mimik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isyarat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dsb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ujaran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ucapan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responsi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dikenalkan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”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kata: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berajar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752921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Piaget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Vygotsky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1988),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tahap-tahap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87624" y="1995686"/>
          <a:ext cx="5616624" cy="27363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Usia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Perkembangan Bahasa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0,0 bulan - 0,5 bulan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Meraban (Pralinguistik) Pertama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0,5 bulan - 1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Meraban (Pralinguistik) Kedua: Kata nonsense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tahun - 2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I: Holofrastik;Kalimat Satu Kata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 tahun – 3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Lingistik II: Kalimat Dua Kata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 tahun – 4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III: Pengembangan Tata Bahasa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 tahun – 5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IV: Tata Bahasa Pra-Dewasa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Tahap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Linguistik</a:t>
                      </a:r>
                      <a:r>
                        <a:rPr lang="en-US" sz="1100" dirty="0">
                          <a:effectLst/>
                        </a:rPr>
                        <a:t> V: </a:t>
                      </a:r>
                      <a:r>
                        <a:rPr lang="en-US" sz="1100" dirty="0" err="1">
                          <a:effectLst/>
                        </a:rPr>
                        <a:t>Kompetensi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Penuh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882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(</a:t>
            </a:r>
            <a:r>
              <a:rPr lang="en-US" sz="2400" dirty="0" err="1"/>
              <a:t>Pralinguistik</a:t>
            </a:r>
            <a:r>
              <a:rPr lang="en-US" sz="2400" dirty="0"/>
              <a:t>) </a:t>
            </a:r>
            <a:r>
              <a:rPr lang="en-US" sz="2400" dirty="0" err="1"/>
              <a:t>Pertama</a:t>
            </a:r>
            <a:r>
              <a:rPr lang="en-US" sz="2400" dirty="0"/>
              <a:t>  (0.0 -0.5)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,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bulan-bulan</a:t>
            </a:r>
            <a:r>
              <a:rPr lang="en-US" sz="2400" dirty="0"/>
              <a:t>    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, </a:t>
            </a:r>
            <a:r>
              <a:rPr lang="en-US" sz="2400" dirty="0" err="1"/>
              <a:t>bayi-bayi</a:t>
            </a:r>
            <a:r>
              <a:rPr lang="en-US" sz="2400" dirty="0"/>
              <a:t> </a:t>
            </a:r>
            <a:r>
              <a:rPr lang="en-US" sz="2400" dirty="0" err="1"/>
              <a:t>menangis</a:t>
            </a:r>
            <a:r>
              <a:rPr lang="en-US" sz="2400" dirty="0"/>
              <a:t>, </a:t>
            </a:r>
            <a:r>
              <a:rPr lang="en-US" sz="2400" dirty="0" err="1"/>
              <a:t>mendekut</a:t>
            </a:r>
            <a:r>
              <a:rPr lang="en-US" sz="2400" dirty="0"/>
              <a:t>,        </a:t>
            </a:r>
            <a:r>
              <a:rPr lang="en-US" sz="2400" dirty="0" err="1"/>
              <a:t>mendenguk</a:t>
            </a:r>
            <a:r>
              <a:rPr lang="en-US" sz="2400" dirty="0"/>
              <a:t>, </a:t>
            </a:r>
            <a:r>
              <a:rPr lang="en-US" sz="2400" dirty="0" err="1"/>
              <a:t>menjerit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tertawa</a:t>
            </a:r>
            <a:r>
              <a:rPr lang="en-US" sz="2400" dirty="0"/>
              <a:t>. </a:t>
            </a:r>
            <a:r>
              <a:rPr lang="en-US" sz="2400" dirty="0" err="1"/>
              <a:t>Bunyi-bunyian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ditemui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di </a:t>
            </a:r>
            <a:r>
              <a:rPr lang="en-US" sz="2400" dirty="0" err="1"/>
              <a:t>dunia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biasanya</a:t>
            </a:r>
            <a:r>
              <a:rPr lang="en-US" sz="2400" dirty="0"/>
              <a:t> orang </a:t>
            </a:r>
            <a:r>
              <a:rPr lang="en-US" sz="2400" dirty="0" err="1"/>
              <a:t>tua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memperkenalkan</a:t>
            </a:r>
            <a:r>
              <a:rPr lang="en-US" sz="2400" dirty="0"/>
              <a:t> 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memperlihatkan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 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bayinya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	: </a:t>
            </a:r>
            <a:r>
              <a:rPr lang="en-US" sz="2400" dirty="0" err="1"/>
              <a:t>Nani</a:t>
            </a:r>
            <a:r>
              <a:rPr lang="en-US" sz="2400" dirty="0"/>
              <a:t> </a:t>
            </a:r>
            <a:r>
              <a:rPr lang="en-US" sz="2400" dirty="0" err="1"/>
              <a:t>sayang</a:t>
            </a:r>
            <a:r>
              <a:rPr lang="en-US" sz="2400" dirty="0"/>
              <a:t>, </a:t>
            </a:r>
            <a:r>
              <a:rPr lang="en-US" sz="2400" dirty="0" err="1"/>
              <a:t>Nani</a:t>
            </a:r>
            <a:r>
              <a:rPr lang="en-US" sz="2400" dirty="0"/>
              <a:t> </a:t>
            </a:r>
            <a:r>
              <a:rPr lang="en-US" sz="2400" dirty="0" err="1"/>
              <a:t>cantik</a:t>
            </a:r>
            <a:r>
              <a:rPr lang="en-US" sz="2400" dirty="0"/>
              <a:t>”.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maksudnya</a:t>
            </a:r>
            <a:r>
              <a:rPr lang="en-US" sz="2400" dirty="0"/>
              <a:t>	: </a:t>
            </a:r>
            <a:r>
              <a:rPr lang="en-US" sz="2400" dirty="0" err="1"/>
              <a:t>Ibu</a:t>
            </a:r>
            <a:r>
              <a:rPr lang="en-US" sz="2400" dirty="0"/>
              <a:t> </a:t>
            </a:r>
            <a:r>
              <a:rPr lang="en-US" sz="2400" dirty="0" err="1"/>
              <a:t>mengenalkan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bayi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931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Meraban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(1985)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omong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kosong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ocehan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Seringkali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intonasi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kadang-kadang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menurun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hubungannya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pertanyaan-pertanyaan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mengoceh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(babbling)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bayi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mengeluarkan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bunyi-bunyi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bertambah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variasinya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kombinasinya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mengkombinasikan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vocal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konsonan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mirip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silabik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kata),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misal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ma-ma-ma,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ba-ba-ba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pa-pa-pa, da-da-da-da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dsb.Ocehan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berbicara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mengucapkan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3943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holofrastik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75606"/>
            <a:ext cx="8507288" cy="36004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1-2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kebahasaan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    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di </a:t>
            </a:r>
            <a:r>
              <a:rPr lang="en-US" dirty="0" err="1"/>
              <a:t>sekitarnya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misal</a:t>
            </a:r>
            <a:r>
              <a:rPr lang="en-US" dirty="0"/>
              <a:t>: </a:t>
            </a:r>
            <a:r>
              <a:rPr lang="en-US" dirty="0" err="1"/>
              <a:t>nama-nama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binatang</a:t>
            </a:r>
            <a:r>
              <a:rPr lang="en-US" dirty="0"/>
              <a:t>, </a:t>
            </a:r>
            <a:r>
              <a:rPr lang="en-US" dirty="0" err="1"/>
              <a:t>mainan</a:t>
            </a:r>
            <a:r>
              <a:rPr lang="en-US" dirty="0"/>
              <a:t>, </a:t>
            </a:r>
            <a:r>
              <a:rPr lang="en-US" dirty="0" err="1"/>
              <a:t>makanan</a:t>
            </a:r>
            <a:r>
              <a:rPr lang="en-US" dirty="0"/>
              <a:t>, 	</a:t>
            </a:r>
            <a:r>
              <a:rPr lang="en-US" dirty="0" err="1"/>
              <a:t>kendaraan</a:t>
            </a:r>
            <a:r>
              <a:rPr lang="en-US" dirty="0"/>
              <a:t>, </a:t>
            </a:r>
            <a:r>
              <a:rPr lang="en-US" dirty="0" err="1"/>
              <a:t>perabot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, </a:t>
            </a: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Tarigan</a:t>
            </a:r>
            <a:r>
              <a:rPr lang="en-US" dirty="0"/>
              <a:t> (1985). </a:t>
            </a:r>
            <a:r>
              <a:rPr lang="en-US" dirty="0" err="1"/>
              <a:t>Ucapan-ucapan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kata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holofrase</a:t>
            </a:r>
            <a:r>
              <a:rPr lang="en-US" dirty="0"/>
              <a:t>/</a:t>
            </a:r>
            <a:r>
              <a:rPr lang="en-US" dirty="0" err="1"/>
              <a:t>holofrastik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frase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kata yang </a:t>
            </a:r>
            <a:r>
              <a:rPr lang="en-US" dirty="0" err="1"/>
              <a:t>diucapkannya</a:t>
            </a:r>
            <a:r>
              <a:rPr lang="en-US" dirty="0"/>
              <a:t> 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Contohnya</a:t>
            </a:r>
            <a:r>
              <a:rPr lang="en-US" dirty="0"/>
              <a:t>: kata “</a:t>
            </a:r>
            <a:r>
              <a:rPr lang="en-US" dirty="0" err="1"/>
              <a:t>asi</a:t>
            </a:r>
            <a:r>
              <a:rPr lang="en-US" dirty="0"/>
              <a:t> “ (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 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	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,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nasi,nasi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enak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      	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Tahap Linguistik II: Kalimat Dua Kata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Kanak-kanak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memasuki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mengucapkan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holofrase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rangkaian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1980).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Misal:mama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papa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(ayah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baju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kakak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Ucapan-ucapan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pun,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mula-mula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seperti”di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maksudnya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berhenti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sejenak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melanjutkan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num”maksudnya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berikutnya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581263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III: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/>
              <a:t>Anak-anak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mulai</a:t>
            </a:r>
            <a:r>
              <a:rPr lang="en-US" b="1" dirty="0"/>
              <a:t>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elemen-elemen</a:t>
            </a:r>
            <a:r>
              <a:rPr lang="en-US" b="1" dirty="0"/>
              <a:t> </a:t>
            </a:r>
            <a:r>
              <a:rPr lang="en-US" b="1" dirty="0" err="1"/>
              <a:t>tata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rumit</a:t>
            </a:r>
            <a:r>
              <a:rPr lang="en-US" dirty="0"/>
              <a:t>, </a:t>
            </a:r>
            <a:r>
              <a:rPr lang="en-US" sz="2900" dirty="0" err="1"/>
              <a:t>seperti</a:t>
            </a:r>
            <a:r>
              <a:rPr lang="en-US" sz="2900" dirty="0"/>
              <a:t>: </a:t>
            </a:r>
            <a:r>
              <a:rPr lang="en-US" sz="2900" dirty="0" err="1"/>
              <a:t>pola</a:t>
            </a:r>
            <a:r>
              <a:rPr lang="en-US" sz="2900" dirty="0"/>
              <a:t> - </a:t>
            </a:r>
            <a:r>
              <a:rPr lang="en-US" sz="2900" dirty="0" err="1"/>
              <a:t>pola</a:t>
            </a:r>
            <a:r>
              <a:rPr lang="en-US" sz="2900" dirty="0"/>
              <a:t> </a:t>
            </a:r>
            <a:r>
              <a:rPr lang="en-US" sz="2900" dirty="0" err="1"/>
              <a:t>kalimat</a:t>
            </a:r>
            <a:r>
              <a:rPr lang="en-US" sz="2900" dirty="0"/>
              <a:t> </a:t>
            </a:r>
            <a:r>
              <a:rPr lang="en-US" sz="2900" dirty="0" err="1"/>
              <a:t>sederhana</a:t>
            </a:r>
            <a:r>
              <a:rPr lang="en-US" sz="2900" dirty="0"/>
              <a:t>, kata-kata </a:t>
            </a:r>
            <a:r>
              <a:rPr lang="en-US" sz="2900" dirty="0" err="1"/>
              <a:t>tugas</a:t>
            </a:r>
            <a:r>
              <a:rPr lang="en-US" sz="2900" dirty="0"/>
              <a:t> (di, </a:t>
            </a:r>
            <a:r>
              <a:rPr lang="en-US" sz="2900" dirty="0" err="1"/>
              <a:t>ke</a:t>
            </a:r>
            <a:r>
              <a:rPr lang="en-US" sz="2900" dirty="0"/>
              <a:t>, </a:t>
            </a:r>
            <a:r>
              <a:rPr lang="en-US" sz="2900" dirty="0" err="1"/>
              <a:t>dari</a:t>
            </a:r>
            <a:r>
              <a:rPr lang="en-US" sz="2900" dirty="0"/>
              <a:t>, </a:t>
            </a:r>
            <a:r>
              <a:rPr lang="en-US" sz="2900" dirty="0" err="1"/>
              <a:t>ini</a:t>
            </a:r>
            <a:r>
              <a:rPr lang="en-US" sz="2900" dirty="0"/>
              <a:t>, </a:t>
            </a:r>
            <a:r>
              <a:rPr lang="en-US" sz="2900" dirty="0" err="1"/>
              <a:t>itu</a:t>
            </a:r>
            <a:r>
              <a:rPr lang="en-US" sz="2900" dirty="0"/>
              <a:t> </a:t>
            </a:r>
            <a:r>
              <a:rPr lang="en-US" sz="2900" dirty="0" err="1"/>
              <a:t>dsb</a:t>
            </a:r>
            <a:r>
              <a:rPr lang="en-US" sz="2900" dirty="0"/>
              <a:t>.), </a:t>
            </a:r>
            <a:r>
              <a:rPr lang="en-US" sz="2900" dirty="0" err="1"/>
              <a:t>penjamakan</a:t>
            </a:r>
            <a:r>
              <a:rPr lang="en-US" sz="2900" dirty="0"/>
              <a:t>, </a:t>
            </a:r>
            <a:r>
              <a:rPr lang="en-US" sz="2900" dirty="0" err="1"/>
              <a:t>pengimbuhan</a:t>
            </a:r>
            <a:r>
              <a:rPr lang="en-US" sz="2900" dirty="0"/>
              <a:t>, </a:t>
            </a:r>
            <a:r>
              <a:rPr lang="en-US" sz="2900" dirty="0" err="1"/>
              <a:t>terutama</a:t>
            </a:r>
            <a:r>
              <a:rPr lang="en-US" sz="2900" dirty="0"/>
              <a:t> </a:t>
            </a:r>
            <a:r>
              <a:rPr lang="en-US" sz="2900" dirty="0" err="1"/>
              <a:t>awalan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akhiran</a:t>
            </a:r>
            <a:r>
              <a:rPr lang="en-US" sz="2900" dirty="0"/>
              <a:t> yang </a:t>
            </a:r>
            <a:r>
              <a:rPr lang="en-US" sz="2900" dirty="0" err="1"/>
              <a:t>mudah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bentuknya</a:t>
            </a:r>
            <a:r>
              <a:rPr lang="en-US" sz="2900" dirty="0"/>
              <a:t> </a:t>
            </a:r>
            <a:r>
              <a:rPr lang="en-US" sz="2900" dirty="0" err="1"/>
              <a:t>sederhana</a:t>
            </a:r>
            <a:r>
              <a:rPr lang="en-US" sz="2900" dirty="0"/>
              <a:t> (</a:t>
            </a:r>
            <a:r>
              <a:rPr lang="en-US" sz="2900" dirty="0" err="1"/>
              <a:t>Hartati</a:t>
            </a:r>
            <a:r>
              <a:rPr lang="en-US" sz="2900" dirty="0"/>
              <a:t>, 2000).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Kalimat-kalimat</a:t>
            </a:r>
            <a:r>
              <a:rPr lang="en-US" b="1" dirty="0"/>
              <a:t> yang </a:t>
            </a:r>
            <a:r>
              <a:rPr lang="en-US" b="1" dirty="0" err="1"/>
              <a:t>dihasilkan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</a:t>
            </a:r>
            <a:r>
              <a:rPr lang="en-US" b="1" dirty="0" err="1"/>
              <a:t>masih</a:t>
            </a:r>
            <a:r>
              <a:rPr lang="en-US" b="1" dirty="0"/>
              <a:t>,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telegram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Inggrisnya</a:t>
            </a:r>
            <a:r>
              <a:rPr lang="en-US" b="1" dirty="0"/>
              <a:t> “telegraphic utterances”(</a:t>
            </a:r>
            <a:r>
              <a:rPr lang="en-US" b="1" dirty="0" err="1"/>
              <a:t>ucapan</a:t>
            </a:r>
            <a:r>
              <a:rPr lang="en-US" b="1" dirty="0"/>
              <a:t> - </a:t>
            </a:r>
            <a:r>
              <a:rPr lang="en-US" b="1" dirty="0" err="1"/>
              <a:t>ucapan</a:t>
            </a:r>
            <a:r>
              <a:rPr lang="en-US" b="1" dirty="0"/>
              <a:t> telegram)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: “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adi</a:t>
            </a:r>
            <a:r>
              <a:rPr lang="en-US" dirty="0"/>
              <a:t> </a:t>
            </a:r>
            <a:r>
              <a:rPr lang="en-US" dirty="0" err="1"/>
              <a:t>nani</a:t>
            </a:r>
            <a:r>
              <a:rPr lang="en-US" dirty="0"/>
              <a:t>, </a:t>
            </a:r>
            <a:r>
              <a:rPr lang="en-US" dirty="0" err="1"/>
              <a:t>kan</a:t>
            </a:r>
            <a:r>
              <a:rPr lang="en-US" dirty="0"/>
              <a:t> ?” ( </a:t>
            </a:r>
            <a:r>
              <a:rPr lang="en-US" dirty="0" err="1"/>
              <a:t>adi</a:t>
            </a:r>
            <a:r>
              <a:rPr lang="en-US" dirty="0"/>
              <a:t> 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adik</a:t>
            </a:r>
            <a:r>
              <a:rPr lang="en-US" dirty="0"/>
              <a:t>),”mama </a:t>
            </a:r>
            <a:r>
              <a:rPr lang="en-US" dirty="0" err="1"/>
              <a:t>pigi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”, “</a:t>
            </a:r>
            <a:r>
              <a:rPr lang="en-US" dirty="0" err="1"/>
              <a:t>nani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mandi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”,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94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2400" dirty="0">
                <a:latin typeface="Times New Roman" pitchFamily="18" charset="0"/>
                <a:cs typeface="Times New Roman" pitchFamily="18" charset="0"/>
              </a:rPr>
              <a:t>Tahap Linguistik  IV: Tata Bahasa Menjelang Dewasa/Pradewasa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kalimat-kalimat</a:t>
            </a:r>
            <a:r>
              <a:rPr lang="en-US" dirty="0"/>
              <a:t> yang </a:t>
            </a:r>
            <a:r>
              <a:rPr lang="en-US" dirty="0" err="1"/>
              <a:t>agak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rumit</a:t>
            </a:r>
            <a:r>
              <a:rPr lang="en-US" dirty="0"/>
              <a:t>.     </a:t>
            </a:r>
            <a:r>
              <a:rPr lang="en-US" dirty="0" err="1"/>
              <a:t>Misal</a:t>
            </a:r>
            <a:r>
              <a:rPr lang="en-US" dirty="0"/>
              <a:t>,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nonton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keripik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aku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, </a:t>
            </a:r>
            <a:r>
              <a:rPr lang="en-US" dirty="0" err="1"/>
              <a:t>kakak</a:t>
            </a:r>
            <a:r>
              <a:rPr lang="en-US" dirty="0"/>
              <a:t> di </a:t>
            </a:r>
            <a:r>
              <a:rPr lang="en-US" dirty="0" err="1"/>
              <a:t>sana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mama </a:t>
            </a:r>
            <a:r>
              <a:rPr lang="en-US" dirty="0" err="1"/>
              <a:t>beli</a:t>
            </a:r>
            <a:r>
              <a:rPr lang="en-US" dirty="0"/>
              <a:t> </a:t>
            </a:r>
            <a:r>
              <a:rPr lang="en-US" dirty="0" err="1"/>
              <a:t>sayur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kerupuk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kakek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nenek</a:t>
            </a:r>
            <a:r>
              <a:rPr lang="en-US" dirty="0"/>
              <a:t> di </a:t>
            </a:r>
            <a:r>
              <a:rPr lang="en-US" dirty="0" err="1"/>
              <a:t>jalan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Tarigan</a:t>
            </a:r>
            <a:r>
              <a:rPr lang="en-US" dirty="0"/>
              <a:t> (1985),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kesalahan-kesalahan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020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Linguistik</a:t>
            </a:r>
            <a:r>
              <a:rPr lang="en-US" sz="2800" dirty="0"/>
              <a:t> V: </a:t>
            </a:r>
            <a:r>
              <a:rPr lang="en-US" sz="2800" dirty="0" err="1"/>
              <a:t>Kompetensi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5-7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.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yang </a:t>
            </a:r>
            <a:r>
              <a:rPr lang="en-US" dirty="0" err="1"/>
              <a:t>perkembangannya</a:t>
            </a:r>
            <a:r>
              <a:rPr lang="en-US" dirty="0"/>
              <a:t> normal 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sintaksis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ibunya</a:t>
            </a:r>
            <a:r>
              <a:rPr lang="en-US" dirty="0"/>
              <a:t>  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(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)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. </a:t>
            </a:r>
          </a:p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    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.       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written        language acquisition.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770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References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80350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Miller, G.A., &amp; Chomsky, N. 1957 “Pattern Conception”. 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Paper for Conference on Pattern Detection, University of 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Michigan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Hartati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Tatat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2000.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Imbuhan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Siswa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Sekolah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Dasar Negeri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Cileunyi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Kabupaten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Bandung.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Bandung. UPI.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Krisanjaya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1998.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Bahasa,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Bahasa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Jakarta. IKIP Jakarta.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Lenneberg, Eric. 1969.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On explaining language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Science 164, 635–643.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Henry Guntur. 1985.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Psikolinguistik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Pengajaran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Bahasa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Bandung.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Angkasa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99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857250"/>
          </a:xfrm>
        </p:spPr>
        <p:txBody>
          <a:bodyPr>
            <a:normAutofit fontScale="90000"/>
          </a:bodyPr>
          <a:lstStyle/>
          <a:p>
            <a:br>
              <a:rPr lang="en-US" sz="2200" dirty="0">
                <a:latin typeface="Arial Rounded MT Bold" pitchFamily="34" charset="0"/>
              </a:rPr>
            </a:br>
            <a:r>
              <a:rPr lang="en-US" sz="2200" dirty="0" err="1">
                <a:latin typeface="Arial Rounded MT Bold" pitchFamily="34" charset="0"/>
              </a:rPr>
              <a:t>Psikolinguistik</a:t>
            </a:r>
            <a:r>
              <a:rPr lang="en-US" sz="2200" dirty="0">
                <a:latin typeface="Arial Rounded MT Bold" pitchFamily="34" charset="0"/>
              </a:rPr>
              <a:t> &amp; </a:t>
            </a:r>
            <a:r>
              <a:rPr lang="en-US" sz="2200" dirty="0" err="1">
                <a:latin typeface="Arial Rounded MT Bold" pitchFamily="34" charset="0"/>
              </a:rPr>
              <a:t>Teori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Pemerolehan</a:t>
            </a:r>
            <a:r>
              <a:rPr lang="en-US" sz="2200" dirty="0">
                <a:latin typeface="Arial Rounded MT Bold" pitchFamily="34" charset="0"/>
              </a:rPr>
              <a:t> Bahasa Anak</a:t>
            </a:r>
            <a:br>
              <a:rPr lang="en-US" sz="4000" dirty="0">
                <a:latin typeface="Arial Rounded MT Bold" pitchFamily="34" charset="0"/>
              </a:rPr>
            </a:b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816424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Apakah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dimaksud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psikolinguistik</a:t>
            </a:r>
            <a:r>
              <a:rPr lang="en-US" dirty="0">
                <a:solidFill>
                  <a:srgbClr val="002060"/>
                </a:solidFill>
              </a:rPr>
              <a:t>? </a:t>
            </a:r>
          </a:p>
          <a:p>
            <a:pPr marL="0" indent="0">
              <a:buNone/>
            </a:pP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dan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oleh </a:t>
            </a:r>
            <a:r>
              <a:rPr lang="en-US" dirty="0" err="1"/>
              <a:t>manusia</a:t>
            </a:r>
            <a:r>
              <a:rPr lang="en-US" dirty="0"/>
              <a:t> (</a:t>
            </a:r>
            <a:r>
              <a:rPr lang="en-US" dirty="0" err="1"/>
              <a:t>Levelt</a:t>
            </a:r>
            <a:r>
              <a:rPr lang="en-US" dirty="0"/>
              <a:t>, 1975).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Levelt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3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psikolinguistik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psikolinguistik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perkembangan</a:t>
            </a:r>
            <a:r>
              <a:rPr lang="en-US" dirty="0"/>
              <a:t> dan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 err="1"/>
              <a:t>persepsi</a:t>
            </a:r>
            <a:r>
              <a:rPr lang="en-US" dirty="0"/>
              <a:t>  orang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dan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. Juga </a:t>
            </a:r>
            <a:r>
              <a:rPr lang="en-US" dirty="0" err="1"/>
              <a:t>mengenai</a:t>
            </a:r>
            <a:r>
              <a:rPr lang="en-US" dirty="0"/>
              <a:t> proses </a:t>
            </a:r>
            <a:r>
              <a:rPr lang="en-US" dirty="0" err="1"/>
              <a:t>kognitif</a:t>
            </a:r>
            <a:r>
              <a:rPr lang="en-US" dirty="0"/>
              <a:t> yang </a:t>
            </a:r>
            <a:r>
              <a:rPr lang="en-US" dirty="0" err="1"/>
              <a:t>mendasari</a:t>
            </a:r>
            <a:r>
              <a:rPr lang="en-US" dirty="0"/>
              <a:t> pada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. Ada </a:t>
            </a:r>
          </a:p>
          <a:p>
            <a:pPr marL="0" indent="0">
              <a:buNone/>
            </a:pP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dan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auditif</a:t>
            </a:r>
            <a:r>
              <a:rPr lang="en-US" dirty="0"/>
              <a:t> dan visual.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s-ES" dirty="0"/>
              <a:t>bahasa pada </a:t>
            </a:r>
            <a:r>
              <a:rPr lang="es-ES" dirty="0" err="1"/>
              <a:t>anak-anak</a:t>
            </a:r>
            <a:r>
              <a:rPr lang="es-ES" dirty="0"/>
              <a:t> dan </a:t>
            </a:r>
            <a:r>
              <a:rPr lang="es-ES" dirty="0" err="1"/>
              <a:t>orang</a:t>
            </a:r>
            <a:r>
              <a:rPr lang="es-ES" dirty="0"/>
              <a:t> </a:t>
            </a:r>
            <a:r>
              <a:rPr lang="es-ES" dirty="0" err="1"/>
              <a:t>dewasa</a:t>
            </a:r>
            <a:r>
              <a:rPr lang="es-ES" dirty="0"/>
              <a:t>, </a:t>
            </a:r>
            <a:r>
              <a:rPr lang="es-ES" dirty="0" err="1"/>
              <a:t>baik</a:t>
            </a:r>
            <a:r>
              <a:rPr lang="es-ES" dirty="0"/>
              <a:t> </a:t>
            </a:r>
            <a:r>
              <a:rPr lang="es-ES" dirty="0" err="1"/>
              <a:t>perolehan</a:t>
            </a:r>
            <a:r>
              <a:rPr lang="es-ES" dirty="0"/>
              <a:t> bahasa </a:t>
            </a:r>
            <a:r>
              <a:rPr lang="es-ES" dirty="0" err="1"/>
              <a:t>pertama</a:t>
            </a:r>
            <a:r>
              <a:rPr lang="es-ES" dirty="0"/>
              <a:t> (bahasa </a:t>
            </a:r>
            <a:r>
              <a:rPr lang="es-ES" dirty="0" err="1"/>
              <a:t>ibu</a:t>
            </a:r>
            <a:r>
              <a:rPr lang="es-ES" dirty="0"/>
              <a:t>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persoalan-persoalan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pertamanya</a:t>
            </a:r>
            <a:r>
              <a:rPr lang="en-US" dirty="0"/>
              <a:t>.</a:t>
            </a: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</a:rPr>
              <a:t>Continue…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3. </a:t>
            </a:r>
            <a:r>
              <a:rPr lang="en-US" sz="1800" dirty="0" err="1"/>
              <a:t>Psikolinguistik</a:t>
            </a:r>
            <a:r>
              <a:rPr lang="en-US" sz="1800" dirty="0"/>
              <a:t> </a:t>
            </a:r>
            <a:r>
              <a:rPr lang="en-US" sz="1800" dirty="0" err="1"/>
              <a:t>terapan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aplikasi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teori-teori</a:t>
            </a:r>
            <a:r>
              <a:rPr lang="en-US" sz="1800" dirty="0"/>
              <a:t> </a:t>
            </a:r>
            <a:r>
              <a:rPr lang="en-US" sz="1800" dirty="0" err="1"/>
              <a:t>psikolinguistik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kehidupan</a:t>
            </a:r>
            <a:r>
              <a:rPr lang="en-US" sz="1800" dirty="0"/>
              <a:t> </a:t>
            </a:r>
            <a:r>
              <a:rPr lang="en-US" sz="1800" dirty="0" err="1"/>
              <a:t>sehari-hari</a:t>
            </a:r>
            <a:r>
              <a:rPr lang="en-US" sz="1800" dirty="0"/>
              <a:t> pada orang </a:t>
            </a:r>
            <a:r>
              <a:rPr lang="en-US" sz="1800" dirty="0" err="1"/>
              <a:t>dewasa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anak-anak</a:t>
            </a:r>
            <a:r>
              <a:rPr lang="en-US" sz="1800" dirty="0"/>
              <a:t>,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contoh</a:t>
            </a:r>
            <a:r>
              <a:rPr lang="en-US" sz="1800" dirty="0"/>
              <a:t>: </a:t>
            </a:r>
            <a:r>
              <a:rPr lang="en-US" sz="1800" dirty="0" err="1"/>
              <a:t>membahas</a:t>
            </a:r>
            <a:r>
              <a:rPr lang="en-US" sz="1800" dirty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dirty="0" err="1"/>
              <a:t>perubahan</a:t>
            </a:r>
            <a:r>
              <a:rPr lang="en-US" sz="1800" dirty="0"/>
              <a:t> </a:t>
            </a:r>
            <a:r>
              <a:rPr lang="en-US" sz="1800" dirty="0" err="1"/>
              <a:t>ejaan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persepsi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ciri</a:t>
            </a:r>
            <a:r>
              <a:rPr lang="en-US" sz="1800" dirty="0"/>
              <a:t> visual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katakata</a:t>
            </a:r>
            <a:r>
              <a:rPr lang="en-US" sz="1800" dirty="0"/>
              <a:t>, </a:t>
            </a:r>
            <a:r>
              <a:rPr lang="nl-NL" sz="1800" dirty="0"/>
              <a:t>kesukaran-kesukaran pengucapan, </a:t>
            </a:r>
          </a:p>
          <a:p>
            <a:pPr marL="0" indent="0">
              <a:buNone/>
            </a:pPr>
            <a:r>
              <a:rPr lang="nl-NL" sz="1800" dirty="0"/>
              <a:t>program membaca dan menulis permulaan dan </a:t>
            </a:r>
            <a:r>
              <a:rPr lang="en-US" sz="1800" dirty="0" err="1"/>
              <a:t>bantuan</a:t>
            </a:r>
            <a:r>
              <a:rPr lang="en-US" sz="1800" dirty="0"/>
              <a:t>/</a:t>
            </a:r>
            <a:r>
              <a:rPr lang="en-US" sz="1800" dirty="0" err="1"/>
              <a:t>pengajaran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anak-anak</a:t>
            </a:r>
            <a:r>
              <a:rPr lang="en-US" sz="1800" dirty="0"/>
              <a:t> yang </a:t>
            </a:r>
            <a:r>
              <a:rPr lang="en-US" sz="1800" dirty="0" err="1"/>
              <a:t>mengalami</a:t>
            </a:r>
            <a:r>
              <a:rPr lang="en-US" sz="1800" dirty="0"/>
              <a:t> </a:t>
            </a:r>
            <a:r>
              <a:rPr lang="en-US" sz="1800" dirty="0" err="1"/>
              <a:t>keterlambatan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perkembangan</a:t>
            </a:r>
            <a:r>
              <a:rPr lang="en-US" sz="1800" dirty="0"/>
              <a:t> </a:t>
            </a:r>
            <a:r>
              <a:rPr lang="en-US" sz="1800" dirty="0" err="1"/>
              <a:t>bahasa</a:t>
            </a:r>
            <a:r>
              <a:rPr lang="en-US" sz="1800" dirty="0"/>
              <a:t>.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50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801B3-013A-4248-B7B5-21BCD60F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Pemerolehan</a:t>
            </a:r>
            <a:r>
              <a:rPr lang="en-US" dirty="0"/>
              <a:t> Bahasa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F7992-9366-4311-971D-D245B9FD7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err="1"/>
              <a:t>Pemerolehan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(language acquisition) </a:t>
            </a:r>
            <a:r>
              <a:rPr lang="en-US" sz="1600" dirty="0" err="1"/>
              <a:t>adalah</a:t>
            </a:r>
            <a:r>
              <a:rPr lang="en-US" sz="1600" dirty="0"/>
              <a:t> proses-proses yang </a:t>
            </a:r>
            <a:r>
              <a:rPr lang="en-US" sz="1600" dirty="0" err="1"/>
              <a:t>berlaku</a:t>
            </a:r>
            <a:r>
              <a:rPr lang="en-US" sz="1600" dirty="0"/>
              <a:t> di </a:t>
            </a:r>
          </a:p>
          <a:p>
            <a:pPr marL="0" indent="0">
              <a:buNone/>
            </a:pP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otak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</a:t>
            </a:r>
            <a:r>
              <a:rPr lang="en-US" sz="1600" dirty="0" err="1"/>
              <a:t>ibunya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/>
              <a:t>Proses-proses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sedang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</a:t>
            </a:r>
            <a:r>
              <a:rPr lang="en-US" sz="1600" dirty="0" err="1"/>
              <a:t>ibunya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dua</a:t>
            </a:r>
            <a:r>
              <a:rPr lang="en-US" sz="1600" dirty="0"/>
              <a:t> </a:t>
            </a:r>
            <a:r>
              <a:rPr lang="en-US" sz="1600" dirty="0" err="1"/>
              <a:t>aspek</a:t>
            </a:r>
            <a:r>
              <a:rPr lang="en-US" sz="1600" dirty="0"/>
              <a:t>: </a:t>
            </a:r>
          </a:p>
          <a:p>
            <a:pPr marL="0" indent="0">
              <a:buNone/>
            </a:pPr>
            <a:r>
              <a:rPr lang="en-US" sz="1600" dirty="0"/>
              <a:t>1. </a:t>
            </a:r>
            <a:r>
              <a:rPr lang="en-US" sz="1600" dirty="0" err="1"/>
              <a:t>aspek</a:t>
            </a:r>
            <a:r>
              <a:rPr lang="en-US" sz="1600" dirty="0"/>
              <a:t> performance yang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aspek-aspek</a:t>
            </a:r>
            <a:r>
              <a:rPr lang="en-US" sz="1600" dirty="0"/>
              <a:t>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dan </a:t>
            </a:r>
            <a:r>
              <a:rPr lang="en-US" sz="1600" dirty="0" err="1"/>
              <a:t>pelahiran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2. </a:t>
            </a:r>
            <a:r>
              <a:rPr lang="en-US" sz="1600" dirty="0" err="1"/>
              <a:t>aspek</a:t>
            </a:r>
            <a:r>
              <a:rPr lang="en-US" sz="1600" dirty="0"/>
              <a:t> </a:t>
            </a:r>
            <a:r>
              <a:rPr lang="en-US" sz="1600" dirty="0" err="1"/>
              <a:t>kompetensi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 err="1"/>
              <a:t>Kedua</a:t>
            </a:r>
            <a:r>
              <a:rPr lang="en-US" sz="1600" dirty="0"/>
              <a:t> </a:t>
            </a:r>
            <a:r>
              <a:rPr lang="en-US" sz="1600" dirty="0" err="1"/>
              <a:t>jenis</a:t>
            </a:r>
            <a:r>
              <a:rPr lang="en-US" sz="1600" dirty="0"/>
              <a:t> proses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berlainan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5589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787A0-3293-4A6D-9C60-5342326E9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3CCA7-2484-4ACB-BCA2-3B0CD7DE2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Proses-proses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  <a:r>
              <a:rPr lang="en-US" sz="1600" dirty="0" err="1"/>
              <a:t>melibatkan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mengamati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mengolah</a:t>
            </a:r>
            <a:r>
              <a:rPr lang="en-US" sz="1600" dirty="0"/>
              <a:t> </a:t>
            </a:r>
            <a:r>
              <a:rPr lang="en-US" sz="1600" dirty="0" err="1"/>
              <a:t>persepsi</a:t>
            </a:r>
            <a:r>
              <a:rPr lang="en-US" sz="1600" dirty="0"/>
              <a:t> </a:t>
            </a:r>
            <a:r>
              <a:rPr lang="en-US" sz="1600" dirty="0" err="1"/>
              <a:t>kalimat-kalimat</a:t>
            </a:r>
            <a:r>
              <a:rPr lang="en-US" sz="1600" dirty="0"/>
              <a:t> yang </a:t>
            </a:r>
            <a:r>
              <a:rPr lang="en-US" sz="1600" dirty="0" err="1"/>
              <a:t>didengar</a:t>
            </a:r>
            <a:r>
              <a:rPr lang="en-US" sz="1600" dirty="0"/>
              <a:t> </a:t>
            </a:r>
            <a:r>
              <a:rPr lang="en-US" sz="1600" dirty="0" err="1"/>
              <a:t>sedangkan</a:t>
            </a:r>
            <a:r>
              <a:rPr lang="en-US" sz="1600" dirty="0"/>
              <a:t> proses </a:t>
            </a:r>
            <a:r>
              <a:rPr lang="en-US" sz="1600" dirty="0" err="1"/>
              <a:t>pelahiran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melibatkan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melahirkan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mengucapkan</a:t>
            </a:r>
            <a:r>
              <a:rPr lang="en-US" sz="1600" dirty="0"/>
              <a:t> </a:t>
            </a:r>
            <a:r>
              <a:rPr lang="en-US" sz="1600" dirty="0" err="1"/>
              <a:t>kalimat-kalimat</a:t>
            </a:r>
            <a:r>
              <a:rPr lang="en-US" sz="1600" dirty="0"/>
              <a:t> </a:t>
            </a:r>
            <a:r>
              <a:rPr lang="en-US" sz="1600" dirty="0" err="1"/>
              <a:t>sendiri</a:t>
            </a:r>
            <a:r>
              <a:rPr lang="en-US" sz="1600" dirty="0"/>
              <a:t>. </a:t>
            </a:r>
            <a:r>
              <a:rPr lang="en-US" sz="1600" dirty="0" err="1"/>
              <a:t>Kedua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apabila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betul-betul</a:t>
            </a:r>
            <a:r>
              <a:rPr lang="en-US" sz="1600" dirty="0"/>
              <a:t> </a:t>
            </a:r>
            <a:r>
              <a:rPr lang="en-US" sz="1600" dirty="0" err="1"/>
              <a:t>dikuasai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linguistiknya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tiga</a:t>
            </a:r>
            <a:r>
              <a:rPr lang="en-US" sz="1600" dirty="0"/>
              <a:t> </a:t>
            </a:r>
            <a:r>
              <a:rPr lang="en-US" sz="1600" dirty="0" err="1"/>
              <a:t>komponen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: </a:t>
            </a:r>
          </a:p>
          <a:p>
            <a:pPr marL="0" indent="0">
              <a:buNone/>
            </a:pP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pemerolehan</a:t>
            </a:r>
            <a:r>
              <a:rPr lang="en-US" sz="1600" dirty="0"/>
              <a:t> </a:t>
            </a:r>
            <a:r>
              <a:rPr lang="en-US" sz="1600" dirty="0" err="1"/>
              <a:t>fonologi</a:t>
            </a:r>
            <a:r>
              <a:rPr lang="en-US" sz="1600" dirty="0"/>
              <a:t>, </a:t>
            </a:r>
            <a:r>
              <a:rPr lang="en-US" sz="1600" dirty="0" err="1"/>
              <a:t>semantik</a:t>
            </a:r>
            <a:r>
              <a:rPr lang="en-US" sz="1600" dirty="0"/>
              <a:t> dan </a:t>
            </a:r>
            <a:r>
              <a:rPr lang="en-US" sz="1600" dirty="0" err="1"/>
              <a:t>kalimat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 err="1"/>
              <a:t>Ketiga</a:t>
            </a:r>
            <a:r>
              <a:rPr lang="en-US" sz="1600" dirty="0"/>
              <a:t> </a:t>
            </a:r>
            <a:r>
              <a:rPr lang="en-US" sz="1600" dirty="0" err="1"/>
              <a:t>komponen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diperoleh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serentak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bersamaan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9134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6C08A-301E-4DD6-A7CD-E154F318F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Acquisition Device (LAD)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64961-AB49-4A01-B0A4-04CD9654C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dilengkapi</a:t>
            </a:r>
            <a:r>
              <a:rPr lang="en-US" sz="1800" dirty="0"/>
              <a:t> </a:t>
            </a:r>
            <a:r>
              <a:rPr lang="en-US" sz="1800" dirty="0" err="1"/>
              <a:t>sesuatu</a:t>
            </a:r>
            <a:r>
              <a:rPr lang="en-US" sz="1800" dirty="0"/>
              <a:t> yang </a:t>
            </a:r>
            <a:r>
              <a:rPr lang="en-US" sz="1800" dirty="0" err="1"/>
              <a:t>khusus</a:t>
            </a:r>
            <a:r>
              <a:rPr lang="en-US" sz="1800" dirty="0"/>
              <a:t> dan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alamiah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berbahasa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cepat</a:t>
            </a:r>
            <a:r>
              <a:rPr lang="en-US" sz="1800" dirty="0"/>
              <a:t> dan </a:t>
            </a:r>
            <a:r>
              <a:rPr lang="en-US" sz="1800" dirty="0" err="1"/>
              <a:t>mudah</a:t>
            </a:r>
            <a:r>
              <a:rPr lang="en-US" sz="1800" dirty="0"/>
              <a:t>. Miller dan Chomsky (1957) </a:t>
            </a:r>
            <a:r>
              <a:rPr lang="en-US" sz="1800" dirty="0" err="1"/>
              <a:t>menyebutnya</a:t>
            </a:r>
            <a:r>
              <a:rPr lang="en-US" sz="1800" dirty="0"/>
              <a:t> LAD (language acquisition device) yang </a:t>
            </a:r>
            <a:r>
              <a:rPr lang="en-US" sz="1800" dirty="0" err="1"/>
              <a:t>intinya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anak</a:t>
            </a:r>
            <a:r>
              <a:rPr lang="en-US" sz="1800" dirty="0"/>
              <a:t> </a:t>
            </a:r>
          </a:p>
          <a:p>
            <a:pPr marL="0" indent="0" algn="just">
              <a:buNone/>
            </a:pP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LAD yang </a:t>
            </a:r>
            <a:r>
              <a:rPr lang="en-US" sz="1800" dirty="0" err="1"/>
              <a:t>dibawa</a:t>
            </a:r>
            <a:r>
              <a:rPr lang="en-US" sz="1800" dirty="0"/>
              <a:t> </a:t>
            </a:r>
            <a:r>
              <a:rPr lang="en-US" sz="1800" dirty="0" err="1"/>
              <a:t>sejak</a:t>
            </a:r>
            <a:r>
              <a:rPr lang="en-US" sz="1800" dirty="0"/>
              <a:t> </a:t>
            </a:r>
            <a:r>
              <a:rPr lang="en-US" sz="1800" dirty="0" err="1"/>
              <a:t>lahir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1900" dirty="0"/>
              <a:t>LAD </a:t>
            </a:r>
            <a:r>
              <a:rPr lang="en-US" sz="1900" dirty="0" err="1"/>
              <a:t>ini</a:t>
            </a:r>
            <a:r>
              <a:rPr lang="en-US" sz="1900" dirty="0"/>
              <a:t> </a:t>
            </a:r>
            <a:r>
              <a:rPr lang="en-US" sz="1900" dirty="0" err="1"/>
              <a:t>merupakan</a:t>
            </a:r>
            <a:r>
              <a:rPr lang="en-US" sz="1900" dirty="0"/>
              <a:t> </a:t>
            </a:r>
            <a:r>
              <a:rPr lang="en-US" sz="1900" dirty="0" err="1"/>
              <a:t>suatu</a:t>
            </a:r>
            <a:r>
              <a:rPr lang="en-US" sz="1900" dirty="0"/>
              <a:t> </a:t>
            </a:r>
            <a:r>
              <a:rPr lang="en-US" sz="1900" dirty="0" err="1"/>
              <a:t>perangkat</a:t>
            </a:r>
            <a:r>
              <a:rPr lang="en-US" sz="1900" dirty="0"/>
              <a:t> </a:t>
            </a:r>
            <a:r>
              <a:rPr lang="en-US" sz="1900" dirty="0" err="1"/>
              <a:t>intelek</a:t>
            </a:r>
            <a:r>
              <a:rPr lang="en-US" sz="1900" dirty="0"/>
              <a:t>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  <a:r>
              <a:rPr lang="en-US" sz="1900" dirty="0" err="1"/>
              <a:t>otak</a:t>
            </a:r>
            <a:r>
              <a:rPr lang="en-US" sz="1900" dirty="0"/>
              <a:t> </a:t>
            </a:r>
            <a:r>
              <a:rPr lang="en-US" sz="1900" dirty="0" err="1"/>
              <a:t>manusia</a:t>
            </a:r>
            <a:r>
              <a:rPr lang="en-US" sz="1900" dirty="0"/>
              <a:t> yang </a:t>
            </a:r>
          </a:p>
          <a:p>
            <a:pPr marL="0" indent="0" algn="just">
              <a:buNone/>
            </a:pPr>
            <a:r>
              <a:rPr lang="en-US" sz="1900" dirty="0" err="1"/>
              <a:t>khusus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menguasai</a:t>
            </a:r>
            <a:r>
              <a:rPr lang="en-US" sz="1900" dirty="0"/>
              <a:t>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  <a:r>
              <a:rPr lang="en-US" sz="1900" dirty="0" err="1"/>
              <a:t>ibu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mudah</a:t>
            </a:r>
            <a:r>
              <a:rPr lang="en-US" sz="1900" dirty="0"/>
              <a:t> dan </a:t>
            </a:r>
            <a:r>
              <a:rPr lang="en-US" sz="1900" dirty="0" err="1"/>
              <a:t>cepat</a:t>
            </a:r>
            <a:r>
              <a:rPr lang="en-US" sz="1900" dirty="0"/>
              <a:t>. </a:t>
            </a:r>
          </a:p>
          <a:p>
            <a:pPr marL="0" indent="0" algn="just">
              <a:buNone/>
            </a:pPr>
            <a:r>
              <a:rPr lang="en-US" sz="1900" dirty="0" err="1"/>
              <a:t>Sedangkan</a:t>
            </a:r>
            <a:r>
              <a:rPr lang="en-US" sz="1900" dirty="0"/>
              <a:t> </a:t>
            </a:r>
            <a:r>
              <a:rPr lang="en-US" sz="1900" dirty="0" err="1"/>
              <a:t>benda</a:t>
            </a:r>
            <a:r>
              <a:rPr lang="en-US" sz="1900" dirty="0"/>
              <a:t> yang </a:t>
            </a:r>
            <a:r>
              <a:rPr lang="en-US" sz="1900" dirty="0" err="1"/>
              <a:t>diperoleh</a:t>
            </a:r>
            <a:r>
              <a:rPr lang="en-US" sz="1900" dirty="0"/>
              <a:t> </a:t>
            </a:r>
            <a:r>
              <a:rPr lang="en-US" sz="1900" dirty="0" err="1"/>
              <a:t>adalah</a:t>
            </a:r>
            <a:r>
              <a:rPr lang="en-US" sz="1900" dirty="0"/>
              <a:t> </a:t>
            </a:r>
            <a:r>
              <a:rPr lang="en-US" sz="1900" dirty="0" err="1"/>
              <a:t>kemampuan</a:t>
            </a:r>
            <a:r>
              <a:rPr lang="en-US" sz="1900" dirty="0"/>
              <a:t> dan </a:t>
            </a:r>
            <a:r>
              <a:rPr lang="en-US" sz="1900" dirty="0" err="1"/>
              <a:t>penampilan</a:t>
            </a:r>
            <a:r>
              <a:rPr lang="en-US" sz="1900" dirty="0"/>
              <a:t> </a:t>
            </a:r>
          </a:p>
          <a:p>
            <a:pPr marL="0" indent="0" algn="just">
              <a:buNone/>
            </a:pPr>
            <a:r>
              <a:rPr lang="en-US" sz="1900" dirty="0" err="1"/>
              <a:t>berbahasa</a:t>
            </a:r>
            <a:r>
              <a:rPr lang="en-US" sz="1900" dirty="0"/>
              <a:t>. </a:t>
            </a:r>
            <a:r>
              <a:rPr lang="en-US" sz="1900" dirty="0" err="1"/>
              <a:t>Kemampuan</a:t>
            </a:r>
            <a:r>
              <a:rPr lang="en-US" sz="1900" dirty="0"/>
              <a:t> </a:t>
            </a:r>
            <a:r>
              <a:rPr lang="en-US" sz="1900" dirty="0" err="1"/>
              <a:t>adalah</a:t>
            </a:r>
            <a:r>
              <a:rPr lang="en-US" sz="1900" dirty="0"/>
              <a:t> tata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pengetahuan</a:t>
            </a:r>
            <a:r>
              <a:rPr lang="en-US" sz="1900" dirty="0"/>
              <a:t>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</a:p>
          <a:p>
            <a:pPr marL="0" indent="0" algn="just">
              <a:buNone/>
            </a:pPr>
            <a:r>
              <a:rPr lang="en-US" sz="1900" dirty="0" err="1"/>
              <a:t>anak</a:t>
            </a:r>
            <a:r>
              <a:rPr lang="en-US" sz="1900" dirty="0"/>
              <a:t> yang </a:t>
            </a:r>
            <a:r>
              <a:rPr lang="en-US" sz="1900" dirty="0" err="1"/>
              <a:t>terdiri</a:t>
            </a:r>
            <a:r>
              <a:rPr lang="en-US" sz="1900" dirty="0"/>
              <a:t> </a:t>
            </a:r>
            <a:r>
              <a:rPr lang="en-US" sz="1900" dirty="0" err="1"/>
              <a:t>dari</a:t>
            </a:r>
            <a:r>
              <a:rPr lang="en-US" sz="1900" dirty="0"/>
              <a:t> </a:t>
            </a:r>
            <a:r>
              <a:rPr lang="en-US" sz="1900" dirty="0" err="1"/>
              <a:t>tiga</a:t>
            </a:r>
            <a:r>
              <a:rPr lang="en-US" sz="1900" dirty="0"/>
              <a:t> </a:t>
            </a:r>
            <a:r>
              <a:rPr lang="en-US" sz="1900" dirty="0" err="1"/>
              <a:t>komponen</a:t>
            </a:r>
            <a:r>
              <a:rPr lang="en-US" sz="1900" dirty="0"/>
              <a:t>, </a:t>
            </a:r>
            <a:r>
              <a:rPr lang="en-US" sz="1900" dirty="0" err="1"/>
              <a:t>yakni</a:t>
            </a:r>
            <a:r>
              <a:rPr lang="en-US" sz="1900" dirty="0"/>
              <a:t>: </a:t>
            </a:r>
            <a:r>
              <a:rPr lang="en-US" sz="1900" dirty="0" err="1"/>
              <a:t>fonologi</a:t>
            </a:r>
            <a:r>
              <a:rPr lang="en-US" sz="1900" dirty="0"/>
              <a:t>, </a:t>
            </a:r>
            <a:r>
              <a:rPr lang="en-US" sz="1900" dirty="0" err="1"/>
              <a:t>semantik</a:t>
            </a:r>
            <a:r>
              <a:rPr lang="en-US" sz="1900" dirty="0"/>
              <a:t> dan </a:t>
            </a:r>
          </a:p>
          <a:p>
            <a:pPr marL="0" indent="0" algn="just">
              <a:buNone/>
            </a:pPr>
            <a:r>
              <a:rPr lang="en-US" sz="1900" dirty="0" err="1"/>
              <a:t>sintaksis</a:t>
            </a:r>
            <a:r>
              <a:rPr lang="en-US" sz="1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64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/>
              <a:t>Pemerolehan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400" dirty="0" err="1"/>
              <a:t>Gracia</a:t>
            </a:r>
            <a:r>
              <a:rPr lang="en-US" sz="2400" dirty="0"/>
              <a:t>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Krisanjaya</a:t>
            </a:r>
            <a:r>
              <a:rPr lang="en-US" sz="2400" dirty="0"/>
              <a:t>, 1998)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   </a:t>
            </a:r>
            <a:r>
              <a:rPr lang="en-US" sz="2400" dirty="0" err="1"/>
              <a:t>pemerolehan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ciri</a:t>
            </a:r>
            <a:r>
              <a:rPr lang="en-US" sz="2400" dirty="0"/>
              <a:t> </a:t>
            </a:r>
            <a:r>
              <a:rPr lang="en-US" sz="2400" dirty="0" err="1"/>
              <a:t>kesinambungan</a:t>
            </a:r>
            <a:r>
              <a:rPr lang="en-US" sz="2400" dirty="0"/>
              <a:t>,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kesatuan,yang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ucapan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kata </a:t>
            </a:r>
            <a:r>
              <a:rPr lang="en-US" sz="2400" dirty="0" err="1"/>
              <a:t>sederhana</a:t>
            </a:r>
            <a:r>
              <a:rPr lang="en-US" sz="2400" dirty="0"/>
              <a:t>       </a:t>
            </a:r>
            <a:r>
              <a:rPr lang="en-US" sz="2400" dirty="0" err="1"/>
              <a:t>menuju</a:t>
            </a:r>
            <a:r>
              <a:rPr lang="en-US" sz="2400" dirty="0"/>
              <a:t> </a:t>
            </a:r>
            <a:r>
              <a:rPr lang="en-US" sz="2400" dirty="0" err="1"/>
              <a:t>gabungan</a:t>
            </a:r>
            <a:r>
              <a:rPr lang="en-US" sz="2400" dirty="0"/>
              <a:t> kata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rumit</a:t>
            </a:r>
            <a:r>
              <a:rPr lang="en-US" sz="2400" dirty="0"/>
              <a:t> (</a:t>
            </a:r>
            <a:r>
              <a:rPr lang="en-US" sz="2400" dirty="0" err="1"/>
              <a:t>sintaksis</a:t>
            </a:r>
            <a:r>
              <a:rPr lang="en-US" sz="2400" dirty="0"/>
              <a:t>).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>
              <a:buFont typeface="Wingdings" pitchFamily="2" charset="2"/>
              <a:buChar char="ü"/>
            </a:pPr>
            <a:r>
              <a:rPr lang="en-US" sz="2400" dirty="0" err="1"/>
              <a:t>Lenneberg</a:t>
            </a:r>
            <a:r>
              <a:rPr lang="en-US" sz="2400" dirty="0"/>
              <a:t> (1969)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pematangan</a:t>
            </a:r>
            <a:r>
              <a:rPr lang="en-US" sz="2400" dirty="0"/>
              <a:t> </a:t>
            </a:r>
            <a:r>
              <a:rPr lang="en-US" sz="2400" dirty="0" err="1"/>
              <a:t>otak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    </a:t>
            </a:r>
            <a:r>
              <a:rPr lang="en-US" sz="2400" dirty="0" err="1"/>
              <a:t>biologis</a:t>
            </a:r>
            <a:r>
              <a:rPr lang="en-US" sz="24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2969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 </a:t>
            </a:r>
            <a:br>
              <a:rPr lang="en-US" dirty="0"/>
            </a:b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Anak-anak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proses </a:t>
            </a:r>
            <a:r>
              <a:rPr lang="en-US" sz="2800" dirty="0" err="1"/>
              <a:t>pemerolehan</a:t>
            </a:r>
            <a:r>
              <a:rPr lang="en-US" sz="2800" dirty="0"/>
              <a:t> </a:t>
            </a:r>
            <a:r>
              <a:rPr lang="en-US" sz="2800" dirty="0" err="1"/>
              <a:t>bahasa</a:t>
            </a:r>
            <a:r>
              <a:rPr lang="en-US" sz="2800" dirty="0"/>
              <a:t>   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umumnya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4 </a:t>
            </a:r>
            <a:r>
              <a:rPr lang="en-US" sz="2800" dirty="0" err="1"/>
              <a:t>strategi</a:t>
            </a:r>
            <a:r>
              <a:rPr lang="en-US" sz="2800" dirty="0"/>
              <a:t>. </a:t>
            </a:r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meniru</a:t>
            </a:r>
            <a:r>
              <a:rPr lang="en-US" sz="2800" dirty="0"/>
              <a:t>/</a:t>
            </a:r>
            <a:r>
              <a:rPr lang="en-US" sz="2800" dirty="0" err="1"/>
              <a:t>imitasi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produktivitas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umpan</a:t>
            </a:r>
            <a:r>
              <a:rPr lang="en-US" sz="2800" dirty="0"/>
              <a:t> </a:t>
            </a:r>
            <a:r>
              <a:rPr lang="en-US" sz="2800" dirty="0" err="1"/>
              <a:t>balik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5115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l" rtl="0" latinLnBrk="1">
              <a:spcBef>
                <a:spcPct val="0"/>
              </a:spcBef>
            </a:pPr>
            <a:br>
              <a:rPr lang="en-US" sz="2800" dirty="0"/>
            </a:br>
            <a:r>
              <a:rPr lang="en-US" sz="3600" b="1" dirty="0" err="1"/>
              <a:t>Strategi</a:t>
            </a:r>
            <a:r>
              <a:rPr lang="en-US" sz="3600" b="1" dirty="0"/>
              <a:t> </a:t>
            </a:r>
            <a:r>
              <a:rPr lang="en-US" sz="3600" b="1" dirty="0" err="1"/>
              <a:t>meniru</a:t>
            </a:r>
            <a:r>
              <a:rPr lang="en-US" sz="3600" b="1" dirty="0"/>
              <a:t>/</a:t>
            </a:r>
            <a:r>
              <a:rPr lang="en-US" sz="3600" b="1" dirty="0" err="1"/>
              <a:t>imitasi</a:t>
            </a:r>
            <a:br>
              <a:rPr lang="en-US" sz="2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menemukan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 </a:t>
            </a:r>
            <a:r>
              <a:rPr lang="en-US" sz="2800" dirty="0" err="1"/>
              <a:t>peniruan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imitasi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: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spontan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perolehan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segera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lambat</a:t>
            </a:r>
            <a:r>
              <a:rPr lang="en-US" sz="2000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sz="2000" dirty="0" err="1"/>
              <a:t>Imitasi</a:t>
            </a:r>
            <a:r>
              <a:rPr lang="en-US" sz="2000" dirty="0"/>
              <a:t> </a:t>
            </a:r>
            <a:r>
              <a:rPr lang="en-US" sz="2000" dirty="0" err="1"/>
              <a:t>perluasan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17159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1491</Words>
  <Application>Microsoft Office PowerPoint</Application>
  <PresentationFormat>On-screen Show (16:9)</PresentationFormat>
  <Paragraphs>136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맑은 고딕</vt:lpstr>
      <vt:lpstr>Algerian</vt:lpstr>
      <vt:lpstr>Arial</vt:lpstr>
      <vt:lpstr>Arial Rounded MT Bold</vt:lpstr>
      <vt:lpstr>Calibri</vt:lpstr>
      <vt:lpstr>Times New Roman</vt:lpstr>
      <vt:lpstr>Wingdings</vt:lpstr>
      <vt:lpstr>Office Theme</vt:lpstr>
      <vt:lpstr>PowerPoint Presentation</vt:lpstr>
      <vt:lpstr> Psikolinguistik &amp; Teori Pemerolehan Bahasa Anak </vt:lpstr>
      <vt:lpstr>Continue…</vt:lpstr>
      <vt:lpstr>Proses Pemerolehan Bahasa</vt:lpstr>
      <vt:lpstr>Cont…</vt:lpstr>
      <vt:lpstr>Language Acquisition Device (LAD)</vt:lpstr>
      <vt:lpstr>Pemerolehan bahasa anak</vt:lpstr>
      <vt:lpstr>    Strategi Pemerolehan Bahasa Pertama  </vt:lpstr>
      <vt:lpstr> Strategi meniru/imitasi </vt:lpstr>
      <vt:lpstr>Strategi produktivitas Strategi umpan balik dan Strategi operasi  </vt:lpstr>
      <vt:lpstr>Perkembangan Bahasa Anak </vt:lpstr>
      <vt:lpstr>Tahap Meraban (Pralinguistik) Pertama  (0.0 -0.5) </vt:lpstr>
      <vt:lpstr>Tahap Meraban Kedua </vt:lpstr>
      <vt:lpstr>Tahap I, tahap holofrastik (tahap linguistik pertama). </vt:lpstr>
      <vt:lpstr>Tahap Linguistik II: Kalimat Dua Kata </vt:lpstr>
      <vt:lpstr>Tahap  Linguistik III: Pengembangan Tata Bahasa </vt:lpstr>
      <vt:lpstr>Tahap Linguistik  IV: Tata Bahasa Menjelang Dewasa/Pradewasa</vt:lpstr>
      <vt:lpstr>Tahap Linguistik V: Kompetensi penuh </vt:lpstr>
      <vt:lpstr>References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Fay Firdaws</cp:lastModifiedBy>
  <cp:revision>32</cp:revision>
  <dcterms:created xsi:type="dcterms:W3CDTF">2014-04-01T16:27:38Z</dcterms:created>
  <dcterms:modified xsi:type="dcterms:W3CDTF">2020-05-26T06:12:56Z</dcterms:modified>
</cp:coreProperties>
</file>