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1" autoAdjust="0"/>
    <p:restoredTop sz="94660"/>
  </p:normalViewPr>
  <p:slideViewPr>
    <p:cSldViewPr snapToGrid="0">
      <p:cViewPr varScale="1">
        <p:scale>
          <a:sx n="46" d="100"/>
          <a:sy n="46" d="100"/>
        </p:scale>
        <p:origin x="54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4D3603-4D4F-4171-BEE7-07C617B2FD12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9057C826-3C03-4CFF-89C5-B42E3FB85234}">
      <dgm:prSet phldrT="[Text]"/>
      <dgm:spPr/>
      <dgm:t>
        <a:bodyPr/>
        <a:lstStyle/>
        <a:p>
          <a:r>
            <a:rPr lang="en-US" dirty="0"/>
            <a:t>Indonesia </a:t>
          </a:r>
          <a:r>
            <a:rPr lang="en-US" dirty="0" err="1"/>
            <a:t>merupakan</a:t>
          </a:r>
          <a:r>
            <a:rPr lang="en-US" dirty="0"/>
            <a:t> negara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populasi</a:t>
          </a:r>
          <a:r>
            <a:rPr lang="en-US" dirty="0"/>
            <a:t> Muslim yang </a:t>
          </a:r>
          <a:r>
            <a:rPr lang="en-US" dirty="0" err="1"/>
            <a:t>tinggi</a:t>
          </a:r>
          <a:endParaRPr lang="id-ID" dirty="0"/>
        </a:p>
      </dgm:t>
    </dgm:pt>
    <dgm:pt modelId="{7D6C816B-4670-499D-95E5-F1AEB8A07BC5}" type="parTrans" cxnId="{8EEBE3F5-44AA-40E9-92B8-931B48E08013}">
      <dgm:prSet/>
      <dgm:spPr/>
      <dgm:t>
        <a:bodyPr/>
        <a:lstStyle/>
        <a:p>
          <a:endParaRPr lang="id-ID"/>
        </a:p>
      </dgm:t>
    </dgm:pt>
    <dgm:pt modelId="{DDAB149E-DA2C-47F0-B593-0449B275F2B5}" type="sibTrans" cxnId="{8EEBE3F5-44AA-40E9-92B8-931B48E08013}">
      <dgm:prSet/>
      <dgm:spPr/>
      <dgm:t>
        <a:bodyPr/>
        <a:lstStyle/>
        <a:p>
          <a:endParaRPr lang="id-ID"/>
        </a:p>
      </dgm:t>
    </dgm:pt>
    <dgm:pt modelId="{9232E5EA-5F4B-4639-895C-FAAFD6CE2D17}">
      <dgm:prSet phldrT="[Text]"/>
      <dgm:spPr/>
      <dgm:t>
        <a:bodyPr/>
        <a:lstStyle/>
        <a:p>
          <a:r>
            <a:rPr lang="en-US" dirty="0"/>
            <a:t>Indonesia </a:t>
          </a:r>
          <a:r>
            <a:rPr lang="en-US" dirty="0" err="1"/>
            <a:t>termasuk</a:t>
          </a:r>
          <a:r>
            <a:rPr lang="en-US" dirty="0"/>
            <a:t> negara </a:t>
          </a:r>
          <a:r>
            <a:rPr lang="en-US" dirty="0" err="1"/>
            <a:t>dengan</a:t>
          </a:r>
          <a:r>
            <a:rPr lang="en-US" dirty="0"/>
            <a:t> middle up income</a:t>
          </a:r>
          <a:endParaRPr lang="id-ID" dirty="0"/>
        </a:p>
      </dgm:t>
    </dgm:pt>
    <dgm:pt modelId="{6645EE33-E4A9-4BFF-B35A-75A1AD96BD8B}" type="parTrans" cxnId="{8A20F56D-3C79-441D-8BC6-35DEBDFBB411}">
      <dgm:prSet/>
      <dgm:spPr/>
      <dgm:t>
        <a:bodyPr/>
        <a:lstStyle/>
        <a:p>
          <a:endParaRPr lang="id-ID"/>
        </a:p>
      </dgm:t>
    </dgm:pt>
    <dgm:pt modelId="{C2B41A9E-26ED-49AD-A3B1-58AA32A9A921}" type="sibTrans" cxnId="{8A20F56D-3C79-441D-8BC6-35DEBDFBB411}">
      <dgm:prSet/>
      <dgm:spPr/>
      <dgm:t>
        <a:bodyPr/>
        <a:lstStyle/>
        <a:p>
          <a:endParaRPr lang="id-ID"/>
        </a:p>
      </dgm:t>
    </dgm:pt>
    <dgm:pt modelId="{E63BC879-ED8A-404B-9A88-E969BAE660BC}">
      <dgm:prSet phldrT="[Text]"/>
      <dgm:spPr/>
      <dgm:t>
        <a:bodyPr/>
        <a:lstStyle/>
        <a:p>
          <a:r>
            <a:rPr lang="en-US" dirty="0"/>
            <a:t>Indonesia </a:t>
          </a:r>
          <a:r>
            <a:rPr lang="en-US" dirty="0" err="1"/>
            <a:t>merupakan</a:t>
          </a:r>
          <a:r>
            <a:rPr lang="en-US" dirty="0"/>
            <a:t> negara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tingkat</a:t>
          </a:r>
          <a:r>
            <a:rPr lang="en-US" dirty="0"/>
            <a:t> </a:t>
          </a:r>
          <a:r>
            <a:rPr lang="en-US" dirty="0" err="1"/>
            <a:t>kedermawanan</a:t>
          </a:r>
          <a:r>
            <a:rPr lang="en-US" dirty="0"/>
            <a:t> paling </a:t>
          </a:r>
          <a:r>
            <a:rPr lang="en-US" dirty="0" err="1"/>
            <a:t>tinggi</a:t>
          </a:r>
          <a:r>
            <a:rPr lang="en-US" dirty="0"/>
            <a:t> (World Giving Index, 2021)</a:t>
          </a:r>
          <a:endParaRPr lang="id-ID" dirty="0"/>
        </a:p>
      </dgm:t>
    </dgm:pt>
    <dgm:pt modelId="{90D9F8E3-B33A-4A34-876B-EC75C67E5B9D}" type="parTrans" cxnId="{6A90AE9B-8800-424A-A822-380F2210EC63}">
      <dgm:prSet/>
      <dgm:spPr/>
      <dgm:t>
        <a:bodyPr/>
        <a:lstStyle/>
        <a:p>
          <a:endParaRPr lang="id-ID"/>
        </a:p>
      </dgm:t>
    </dgm:pt>
    <dgm:pt modelId="{5E7DC435-D841-4C97-8723-8D94FFB49630}" type="sibTrans" cxnId="{6A90AE9B-8800-424A-A822-380F2210EC63}">
      <dgm:prSet/>
      <dgm:spPr/>
      <dgm:t>
        <a:bodyPr/>
        <a:lstStyle/>
        <a:p>
          <a:endParaRPr lang="id-ID"/>
        </a:p>
      </dgm:t>
    </dgm:pt>
    <dgm:pt modelId="{2B83554F-A82E-46E6-8692-B9EDB5789716}" type="pres">
      <dgm:prSet presAssocID="{B54D3603-4D4F-4171-BEE7-07C617B2FD12}" presName="Name0" presStyleCnt="0">
        <dgm:presLayoutVars>
          <dgm:chMax val="7"/>
          <dgm:chPref val="7"/>
          <dgm:dir/>
        </dgm:presLayoutVars>
      </dgm:prSet>
      <dgm:spPr/>
    </dgm:pt>
    <dgm:pt modelId="{476B1C36-BF57-402B-9A80-677FF0358DDF}" type="pres">
      <dgm:prSet presAssocID="{B54D3603-4D4F-4171-BEE7-07C617B2FD12}" presName="Name1" presStyleCnt="0"/>
      <dgm:spPr/>
    </dgm:pt>
    <dgm:pt modelId="{B520D464-3ED6-4806-9C0D-E5AFF0BB3AAD}" type="pres">
      <dgm:prSet presAssocID="{B54D3603-4D4F-4171-BEE7-07C617B2FD12}" presName="cycle" presStyleCnt="0"/>
      <dgm:spPr/>
    </dgm:pt>
    <dgm:pt modelId="{46AAD2C4-04BC-4327-B9DD-5A01E0416F7A}" type="pres">
      <dgm:prSet presAssocID="{B54D3603-4D4F-4171-BEE7-07C617B2FD12}" presName="srcNode" presStyleLbl="node1" presStyleIdx="0" presStyleCnt="3"/>
      <dgm:spPr/>
    </dgm:pt>
    <dgm:pt modelId="{F11A78E1-5701-435E-9FAB-3419FD75DAAE}" type="pres">
      <dgm:prSet presAssocID="{B54D3603-4D4F-4171-BEE7-07C617B2FD12}" presName="conn" presStyleLbl="parChTrans1D2" presStyleIdx="0" presStyleCnt="1"/>
      <dgm:spPr/>
    </dgm:pt>
    <dgm:pt modelId="{9FEDC9EC-4AAF-4BD4-A5F7-EF4887F8135B}" type="pres">
      <dgm:prSet presAssocID="{B54D3603-4D4F-4171-BEE7-07C617B2FD12}" presName="extraNode" presStyleLbl="node1" presStyleIdx="0" presStyleCnt="3"/>
      <dgm:spPr/>
    </dgm:pt>
    <dgm:pt modelId="{DF7B348A-F840-4217-B129-1AEF9A96EAF8}" type="pres">
      <dgm:prSet presAssocID="{B54D3603-4D4F-4171-BEE7-07C617B2FD12}" presName="dstNode" presStyleLbl="node1" presStyleIdx="0" presStyleCnt="3"/>
      <dgm:spPr/>
    </dgm:pt>
    <dgm:pt modelId="{19A8BEE7-5E78-4777-907C-182C557777AA}" type="pres">
      <dgm:prSet presAssocID="{9057C826-3C03-4CFF-89C5-B42E3FB85234}" presName="text_1" presStyleLbl="node1" presStyleIdx="0" presStyleCnt="3">
        <dgm:presLayoutVars>
          <dgm:bulletEnabled val="1"/>
        </dgm:presLayoutVars>
      </dgm:prSet>
      <dgm:spPr/>
    </dgm:pt>
    <dgm:pt modelId="{7FEE902F-9430-4FB1-A53D-9D15E20CF6C5}" type="pres">
      <dgm:prSet presAssocID="{9057C826-3C03-4CFF-89C5-B42E3FB85234}" presName="accent_1" presStyleCnt="0"/>
      <dgm:spPr/>
    </dgm:pt>
    <dgm:pt modelId="{E035088C-AA15-4D76-BBF4-8011DE8F59E5}" type="pres">
      <dgm:prSet presAssocID="{9057C826-3C03-4CFF-89C5-B42E3FB85234}" presName="accentRepeatNode" presStyleLbl="solidFgAcc1" presStyleIdx="0" presStyleCnt="3"/>
      <dgm:spPr/>
    </dgm:pt>
    <dgm:pt modelId="{BBF359B0-A139-4F51-B89B-6655A4F9365E}" type="pres">
      <dgm:prSet presAssocID="{9232E5EA-5F4B-4639-895C-FAAFD6CE2D17}" presName="text_2" presStyleLbl="node1" presStyleIdx="1" presStyleCnt="3">
        <dgm:presLayoutVars>
          <dgm:bulletEnabled val="1"/>
        </dgm:presLayoutVars>
      </dgm:prSet>
      <dgm:spPr/>
    </dgm:pt>
    <dgm:pt modelId="{503C085A-4803-4345-B69A-7D315CA60A34}" type="pres">
      <dgm:prSet presAssocID="{9232E5EA-5F4B-4639-895C-FAAFD6CE2D17}" presName="accent_2" presStyleCnt="0"/>
      <dgm:spPr/>
    </dgm:pt>
    <dgm:pt modelId="{6E45379B-ACA3-41E3-892B-9F7DB34BF8EF}" type="pres">
      <dgm:prSet presAssocID="{9232E5EA-5F4B-4639-895C-FAAFD6CE2D17}" presName="accentRepeatNode" presStyleLbl="solidFgAcc1" presStyleIdx="1" presStyleCnt="3"/>
      <dgm:spPr/>
    </dgm:pt>
    <dgm:pt modelId="{3CFF7FB2-65AA-4289-9824-387ABEFE1847}" type="pres">
      <dgm:prSet presAssocID="{E63BC879-ED8A-404B-9A88-E969BAE660BC}" presName="text_3" presStyleLbl="node1" presStyleIdx="2" presStyleCnt="3">
        <dgm:presLayoutVars>
          <dgm:bulletEnabled val="1"/>
        </dgm:presLayoutVars>
      </dgm:prSet>
      <dgm:spPr/>
    </dgm:pt>
    <dgm:pt modelId="{E7A2B4C4-8D60-4E2A-AC44-2E4A1C100AC2}" type="pres">
      <dgm:prSet presAssocID="{E63BC879-ED8A-404B-9A88-E969BAE660BC}" presName="accent_3" presStyleCnt="0"/>
      <dgm:spPr/>
    </dgm:pt>
    <dgm:pt modelId="{C9E9FE59-4E65-4185-928B-7B4256912639}" type="pres">
      <dgm:prSet presAssocID="{E63BC879-ED8A-404B-9A88-E969BAE660BC}" presName="accentRepeatNode" presStyleLbl="solidFgAcc1" presStyleIdx="2" presStyleCnt="3"/>
      <dgm:spPr/>
    </dgm:pt>
  </dgm:ptLst>
  <dgm:cxnLst>
    <dgm:cxn modelId="{D30ED828-736D-4D4A-B2F1-14648962ED32}" type="presOf" srcId="{B54D3603-4D4F-4171-BEE7-07C617B2FD12}" destId="{2B83554F-A82E-46E6-8692-B9EDB5789716}" srcOrd="0" destOrd="0" presId="urn:microsoft.com/office/officeart/2008/layout/VerticalCurvedList"/>
    <dgm:cxn modelId="{3DC38342-99AE-428E-8430-E82526283E12}" type="presOf" srcId="{E63BC879-ED8A-404B-9A88-E969BAE660BC}" destId="{3CFF7FB2-65AA-4289-9824-387ABEFE1847}" srcOrd="0" destOrd="0" presId="urn:microsoft.com/office/officeart/2008/layout/VerticalCurvedList"/>
    <dgm:cxn modelId="{41A93268-4058-427E-8BA2-CE12D4767CD5}" type="presOf" srcId="{DDAB149E-DA2C-47F0-B593-0449B275F2B5}" destId="{F11A78E1-5701-435E-9FAB-3419FD75DAAE}" srcOrd="0" destOrd="0" presId="urn:microsoft.com/office/officeart/2008/layout/VerticalCurvedList"/>
    <dgm:cxn modelId="{9D11B26C-9435-478D-95BF-7A56B583CCA5}" type="presOf" srcId="{9232E5EA-5F4B-4639-895C-FAAFD6CE2D17}" destId="{BBF359B0-A139-4F51-B89B-6655A4F9365E}" srcOrd="0" destOrd="0" presId="urn:microsoft.com/office/officeart/2008/layout/VerticalCurvedList"/>
    <dgm:cxn modelId="{8A20F56D-3C79-441D-8BC6-35DEBDFBB411}" srcId="{B54D3603-4D4F-4171-BEE7-07C617B2FD12}" destId="{9232E5EA-5F4B-4639-895C-FAAFD6CE2D17}" srcOrd="1" destOrd="0" parTransId="{6645EE33-E4A9-4BFF-B35A-75A1AD96BD8B}" sibTransId="{C2B41A9E-26ED-49AD-A3B1-58AA32A9A921}"/>
    <dgm:cxn modelId="{6A90AE9B-8800-424A-A822-380F2210EC63}" srcId="{B54D3603-4D4F-4171-BEE7-07C617B2FD12}" destId="{E63BC879-ED8A-404B-9A88-E969BAE660BC}" srcOrd="2" destOrd="0" parTransId="{90D9F8E3-B33A-4A34-876B-EC75C67E5B9D}" sibTransId="{5E7DC435-D841-4C97-8723-8D94FFB49630}"/>
    <dgm:cxn modelId="{1FADE4DC-800F-4227-ADDC-38D654FEED8E}" type="presOf" srcId="{9057C826-3C03-4CFF-89C5-B42E3FB85234}" destId="{19A8BEE7-5E78-4777-907C-182C557777AA}" srcOrd="0" destOrd="0" presId="urn:microsoft.com/office/officeart/2008/layout/VerticalCurvedList"/>
    <dgm:cxn modelId="{8EEBE3F5-44AA-40E9-92B8-931B48E08013}" srcId="{B54D3603-4D4F-4171-BEE7-07C617B2FD12}" destId="{9057C826-3C03-4CFF-89C5-B42E3FB85234}" srcOrd="0" destOrd="0" parTransId="{7D6C816B-4670-499D-95E5-F1AEB8A07BC5}" sibTransId="{DDAB149E-DA2C-47F0-B593-0449B275F2B5}"/>
    <dgm:cxn modelId="{2F4707CF-B084-40CD-BCF4-FD0A1120A9D2}" type="presParOf" srcId="{2B83554F-A82E-46E6-8692-B9EDB5789716}" destId="{476B1C36-BF57-402B-9A80-677FF0358DDF}" srcOrd="0" destOrd="0" presId="urn:microsoft.com/office/officeart/2008/layout/VerticalCurvedList"/>
    <dgm:cxn modelId="{726310D1-C792-46C3-8832-5A9EEB94D8CD}" type="presParOf" srcId="{476B1C36-BF57-402B-9A80-677FF0358DDF}" destId="{B520D464-3ED6-4806-9C0D-E5AFF0BB3AAD}" srcOrd="0" destOrd="0" presId="urn:microsoft.com/office/officeart/2008/layout/VerticalCurvedList"/>
    <dgm:cxn modelId="{637751A5-31C5-4721-9D43-FCCB596271A7}" type="presParOf" srcId="{B520D464-3ED6-4806-9C0D-E5AFF0BB3AAD}" destId="{46AAD2C4-04BC-4327-B9DD-5A01E0416F7A}" srcOrd="0" destOrd="0" presId="urn:microsoft.com/office/officeart/2008/layout/VerticalCurvedList"/>
    <dgm:cxn modelId="{D706047B-5A6A-4E0F-A4F1-90A616B7D847}" type="presParOf" srcId="{B520D464-3ED6-4806-9C0D-E5AFF0BB3AAD}" destId="{F11A78E1-5701-435E-9FAB-3419FD75DAAE}" srcOrd="1" destOrd="0" presId="urn:microsoft.com/office/officeart/2008/layout/VerticalCurvedList"/>
    <dgm:cxn modelId="{C0BE1CBA-7737-4B1F-B0EF-108D89E47491}" type="presParOf" srcId="{B520D464-3ED6-4806-9C0D-E5AFF0BB3AAD}" destId="{9FEDC9EC-4AAF-4BD4-A5F7-EF4887F8135B}" srcOrd="2" destOrd="0" presId="urn:microsoft.com/office/officeart/2008/layout/VerticalCurvedList"/>
    <dgm:cxn modelId="{A82C5641-5430-4D73-B5D2-651E55613DB4}" type="presParOf" srcId="{B520D464-3ED6-4806-9C0D-E5AFF0BB3AAD}" destId="{DF7B348A-F840-4217-B129-1AEF9A96EAF8}" srcOrd="3" destOrd="0" presId="urn:microsoft.com/office/officeart/2008/layout/VerticalCurvedList"/>
    <dgm:cxn modelId="{821B483C-2DB5-48CE-A91A-5678D0BE292B}" type="presParOf" srcId="{476B1C36-BF57-402B-9A80-677FF0358DDF}" destId="{19A8BEE7-5E78-4777-907C-182C557777AA}" srcOrd="1" destOrd="0" presId="urn:microsoft.com/office/officeart/2008/layout/VerticalCurvedList"/>
    <dgm:cxn modelId="{B251CAF3-8B00-40A8-8EF7-53B7FFED04F0}" type="presParOf" srcId="{476B1C36-BF57-402B-9A80-677FF0358DDF}" destId="{7FEE902F-9430-4FB1-A53D-9D15E20CF6C5}" srcOrd="2" destOrd="0" presId="urn:microsoft.com/office/officeart/2008/layout/VerticalCurvedList"/>
    <dgm:cxn modelId="{786D91EC-A697-4793-801C-5A5E1258774B}" type="presParOf" srcId="{7FEE902F-9430-4FB1-A53D-9D15E20CF6C5}" destId="{E035088C-AA15-4D76-BBF4-8011DE8F59E5}" srcOrd="0" destOrd="0" presId="urn:microsoft.com/office/officeart/2008/layout/VerticalCurvedList"/>
    <dgm:cxn modelId="{80F598BF-A07D-46FB-BC4F-0C30BBEAE7A0}" type="presParOf" srcId="{476B1C36-BF57-402B-9A80-677FF0358DDF}" destId="{BBF359B0-A139-4F51-B89B-6655A4F9365E}" srcOrd="3" destOrd="0" presId="urn:microsoft.com/office/officeart/2008/layout/VerticalCurvedList"/>
    <dgm:cxn modelId="{491F9567-6F74-49F3-A60F-7183789903EC}" type="presParOf" srcId="{476B1C36-BF57-402B-9A80-677FF0358DDF}" destId="{503C085A-4803-4345-B69A-7D315CA60A34}" srcOrd="4" destOrd="0" presId="urn:microsoft.com/office/officeart/2008/layout/VerticalCurvedList"/>
    <dgm:cxn modelId="{1EF91FBF-AC79-41E5-9E65-BA866EBBE805}" type="presParOf" srcId="{503C085A-4803-4345-B69A-7D315CA60A34}" destId="{6E45379B-ACA3-41E3-892B-9F7DB34BF8EF}" srcOrd="0" destOrd="0" presId="urn:microsoft.com/office/officeart/2008/layout/VerticalCurvedList"/>
    <dgm:cxn modelId="{E57AA0CF-288A-4C1B-834E-2A40C050D53D}" type="presParOf" srcId="{476B1C36-BF57-402B-9A80-677FF0358DDF}" destId="{3CFF7FB2-65AA-4289-9824-387ABEFE1847}" srcOrd="5" destOrd="0" presId="urn:microsoft.com/office/officeart/2008/layout/VerticalCurvedList"/>
    <dgm:cxn modelId="{6F117E04-B517-4E15-BA1F-B8D7ED045E64}" type="presParOf" srcId="{476B1C36-BF57-402B-9A80-677FF0358DDF}" destId="{E7A2B4C4-8D60-4E2A-AC44-2E4A1C100AC2}" srcOrd="6" destOrd="0" presId="urn:microsoft.com/office/officeart/2008/layout/VerticalCurvedList"/>
    <dgm:cxn modelId="{C8CEE7E5-4A47-4189-A9A1-742EBACCB497}" type="presParOf" srcId="{E7A2B4C4-8D60-4E2A-AC44-2E4A1C100AC2}" destId="{C9E9FE59-4E65-4185-928B-7B425691263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A78E1-5701-435E-9FAB-3419FD75DAAE}">
      <dsp:nvSpPr>
        <dsp:cNvPr id="0" name=""/>
        <dsp:cNvSpPr/>
      </dsp:nvSpPr>
      <dsp:spPr>
        <a:xfrm>
          <a:off x="-3625982" y="-557192"/>
          <a:ext cx="4322482" cy="4322482"/>
        </a:xfrm>
        <a:prstGeom prst="blockArc">
          <a:avLst>
            <a:gd name="adj1" fmla="val 18900000"/>
            <a:gd name="adj2" fmla="val 2700000"/>
            <a:gd name="adj3" fmla="val 5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A8BEE7-5E78-4777-907C-182C557777AA}">
      <dsp:nvSpPr>
        <dsp:cNvPr id="0" name=""/>
        <dsp:cNvSpPr/>
      </dsp:nvSpPr>
      <dsp:spPr>
        <a:xfrm>
          <a:off x="447887" y="320809"/>
          <a:ext cx="9344862" cy="641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9285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Indonesia </a:t>
          </a:r>
          <a:r>
            <a:rPr lang="en-US" sz="2000" kern="1200" dirty="0" err="1"/>
            <a:t>merupakan</a:t>
          </a:r>
          <a:r>
            <a:rPr lang="en-US" sz="2000" kern="1200" dirty="0"/>
            <a:t> negara </a:t>
          </a:r>
          <a:r>
            <a:rPr lang="en-US" sz="2000" kern="1200" dirty="0" err="1"/>
            <a:t>dengan</a:t>
          </a:r>
          <a:r>
            <a:rPr lang="en-US" sz="2000" kern="1200" dirty="0"/>
            <a:t> </a:t>
          </a:r>
          <a:r>
            <a:rPr lang="en-US" sz="2000" kern="1200" dirty="0" err="1"/>
            <a:t>populasi</a:t>
          </a:r>
          <a:r>
            <a:rPr lang="en-US" sz="2000" kern="1200" dirty="0"/>
            <a:t> Muslim yang </a:t>
          </a:r>
          <a:r>
            <a:rPr lang="en-US" sz="2000" kern="1200" dirty="0" err="1"/>
            <a:t>tinggi</a:t>
          </a:r>
          <a:endParaRPr lang="id-ID" sz="2000" kern="1200" dirty="0"/>
        </a:p>
      </dsp:txBody>
      <dsp:txXfrm>
        <a:off x="447887" y="320809"/>
        <a:ext cx="9344862" cy="641619"/>
      </dsp:txXfrm>
    </dsp:sp>
    <dsp:sp modelId="{E035088C-AA15-4D76-BBF4-8011DE8F59E5}">
      <dsp:nvSpPr>
        <dsp:cNvPr id="0" name=""/>
        <dsp:cNvSpPr/>
      </dsp:nvSpPr>
      <dsp:spPr>
        <a:xfrm>
          <a:off x="46874" y="240607"/>
          <a:ext cx="802024" cy="8020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F359B0-A139-4F51-B89B-6655A4F9365E}">
      <dsp:nvSpPr>
        <dsp:cNvPr id="0" name=""/>
        <dsp:cNvSpPr/>
      </dsp:nvSpPr>
      <dsp:spPr>
        <a:xfrm>
          <a:off x="681115" y="1283238"/>
          <a:ext cx="9111633" cy="641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9285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Indonesia </a:t>
          </a:r>
          <a:r>
            <a:rPr lang="en-US" sz="2000" kern="1200" dirty="0" err="1"/>
            <a:t>termasuk</a:t>
          </a:r>
          <a:r>
            <a:rPr lang="en-US" sz="2000" kern="1200" dirty="0"/>
            <a:t> negara </a:t>
          </a:r>
          <a:r>
            <a:rPr lang="en-US" sz="2000" kern="1200" dirty="0" err="1"/>
            <a:t>dengan</a:t>
          </a:r>
          <a:r>
            <a:rPr lang="en-US" sz="2000" kern="1200" dirty="0"/>
            <a:t> middle up income</a:t>
          </a:r>
          <a:endParaRPr lang="id-ID" sz="2000" kern="1200" dirty="0"/>
        </a:p>
      </dsp:txBody>
      <dsp:txXfrm>
        <a:off x="681115" y="1283238"/>
        <a:ext cx="9111633" cy="641619"/>
      </dsp:txXfrm>
    </dsp:sp>
    <dsp:sp modelId="{6E45379B-ACA3-41E3-892B-9F7DB34BF8EF}">
      <dsp:nvSpPr>
        <dsp:cNvPr id="0" name=""/>
        <dsp:cNvSpPr/>
      </dsp:nvSpPr>
      <dsp:spPr>
        <a:xfrm>
          <a:off x="280103" y="1203036"/>
          <a:ext cx="802024" cy="8020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FF7FB2-65AA-4289-9824-387ABEFE1847}">
      <dsp:nvSpPr>
        <dsp:cNvPr id="0" name=""/>
        <dsp:cNvSpPr/>
      </dsp:nvSpPr>
      <dsp:spPr>
        <a:xfrm>
          <a:off x="447887" y="2245667"/>
          <a:ext cx="9344862" cy="641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9285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Indonesia </a:t>
          </a:r>
          <a:r>
            <a:rPr lang="en-US" sz="2000" kern="1200" dirty="0" err="1"/>
            <a:t>merupakan</a:t>
          </a:r>
          <a:r>
            <a:rPr lang="en-US" sz="2000" kern="1200" dirty="0"/>
            <a:t> negara </a:t>
          </a:r>
          <a:r>
            <a:rPr lang="en-US" sz="2000" kern="1200" dirty="0" err="1"/>
            <a:t>dengan</a:t>
          </a:r>
          <a:r>
            <a:rPr lang="en-US" sz="2000" kern="1200" dirty="0"/>
            <a:t> </a:t>
          </a:r>
          <a:r>
            <a:rPr lang="en-US" sz="2000" kern="1200" dirty="0" err="1"/>
            <a:t>tingkat</a:t>
          </a:r>
          <a:r>
            <a:rPr lang="en-US" sz="2000" kern="1200" dirty="0"/>
            <a:t> </a:t>
          </a:r>
          <a:r>
            <a:rPr lang="en-US" sz="2000" kern="1200" dirty="0" err="1"/>
            <a:t>kedermawanan</a:t>
          </a:r>
          <a:r>
            <a:rPr lang="en-US" sz="2000" kern="1200" dirty="0"/>
            <a:t> paling </a:t>
          </a:r>
          <a:r>
            <a:rPr lang="en-US" sz="2000" kern="1200" dirty="0" err="1"/>
            <a:t>tinggi</a:t>
          </a:r>
          <a:r>
            <a:rPr lang="en-US" sz="2000" kern="1200" dirty="0"/>
            <a:t> (World Giving Index, 2021)</a:t>
          </a:r>
          <a:endParaRPr lang="id-ID" sz="2000" kern="1200" dirty="0"/>
        </a:p>
      </dsp:txBody>
      <dsp:txXfrm>
        <a:off x="447887" y="2245667"/>
        <a:ext cx="9344862" cy="641619"/>
      </dsp:txXfrm>
    </dsp:sp>
    <dsp:sp modelId="{C9E9FE59-4E65-4185-928B-7B4256912639}">
      <dsp:nvSpPr>
        <dsp:cNvPr id="0" name=""/>
        <dsp:cNvSpPr/>
      </dsp:nvSpPr>
      <dsp:spPr>
        <a:xfrm>
          <a:off x="46874" y="2165465"/>
          <a:ext cx="802024" cy="8020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59C-2F60-4170-8464-7F290BFFEAE5}" type="datetimeFigureOut">
              <a:rPr lang="id-ID" smtClean="0"/>
              <a:t>23/11/2021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2749-8064-4762-9D6A-08DBE834DD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81908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59C-2F60-4170-8464-7F290BFFEAE5}" type="datetimeFigureOut">
              <a:rPr lang="id-ID" smtClean="0"/>
              <a:t>23/11/2021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2749-8064-4762-9D6A-08DBE834DD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6072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59C-2F60-4170-8464-7F290BFFEAE5}" type="datetimeFigureOut">
              <a:rPr lang="id-ID" smtClean="0"/>
              <a:t>23/11/2021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2749-8064-4762-9D6A-08DBE834DD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8821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59C-2F60-4170-8464-7F290BFFEAE5}" type="datetimeFigureOut">
              <a:rPr lang="id-ID" smtClean="0"/>
              <a:t>23/11/2021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2749-8064-4762-9D6A-08DBE834DD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35249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59C-2F60-4170-8464-7F290BFFEAE5}" type="datetimeFigureOut">
              <a:rPr lang="id-ID" smtClean="0"/>
              <a:t>23/11/2021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2749-8064-4762-9D6A-08DBE834DD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947841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59C-2F60-4170-8464-7F290BFFEAE5}" type="datetimeFigureOut">
              <a:rPr lang="id-ID" smtClean="0"/>
              <a:t>23/11/2021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2749-8064-4762-9D6A-08DBE834DD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7745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59C-2F60-4170-8464-7F290BFFEAE5}" type="datetimeFigureOut">
              <a:rPr lang="id-ID" smtClean="0"/>
              <a:t>23/11/2021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2749-8064-4762-9D6A-08DBE834DD1A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637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59C-2F60-4170-8464-7F290BFFEAE5}" type="datetimeFigureOut">
              <a:rPr lang="id-ID" smtClean="0"/>
              <a:t>23/11/2021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2749-8064-4762-9D6A-08DBE834DD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8345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59C-2F60-4170-8464-7F290BFFEAE5}" type="datetimeFigureOut">
              <a:rPr lang="id-ID" smtClean="0"/>
              <a:t>23/11/2021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2749-8064-4762-9D6A-08DBE834DD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0000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B759C-2F60-4170-8464-7F290BFFEAE5}" type="datetimeFigureOut">
              <a:rPr lang="id-ID" smtClean="0"/>
              <a:t>23/11/2021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2749-8064-4762-9D6A-08DBE834DD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398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E42B759C-2F60-4170-8464-7F290BFFEAE5}" type="datetimeFigureOut">
              <a:rPr lang="id-ID" smtClean="0"/>
              <a:t>23/11/2021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52749-8064-4762-9D6A-08DBE834DD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2890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E42B759C-2F60-4170-8464-7F290BFFEAE5}" type="datetimeFigureOut">
              <a:rPr lang="id-ID" smtClean="0"/>
              <a:t>23/11/2021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EF52749-8064-4762-9D6A-08DBE834DD1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8257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99DF9-C268-43AD-8E6C-C9D05162E8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MASA DEPAN PENGELOLAAN DANA SOSIAL ISLAM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853B71-EB77-4A47-BBC8-205CF8153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0459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37958-DAEF-4E24-992B-33EA16845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PERKEMBANGAN DANA SOSIAL ISLAM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73A57-3D21-421A-A611-4113825F7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433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err="1"/>
              <a:t>Penghimpunan</a:t>
            </a:r>
            <a:endParaRPr lang="en-US" dirty="0"/>
          </a:p>
          <a:p>
            <a:r>
              <a:rPr lang="en-US" dirty="0" err="1"/>
              <a:t>Realisasi</a:t>
            </a:r>
            <a:r>
              <a:rPr lang="en-US" dirty="0"/>
              <a:t> </a:t>
            </a:r>
            <a:r>
              <a:rPr lang="en-US" dirty="0" err="1"/>
              <a:t>penghimpunan</a:t>
            </a:r>
            <a:r>
              <a:rPr lang="en-US" dirty="0"/>
              <a:t> dana </a:t>
            </a:r>
            <a:r>
              <a:rPr lang="en-US" dirty="0" err="1"/>
              <a:t>sosial</a:t>
            </a:r>
            <a:r>
              <a:rPr lang="en-US" dirty="0"/>
              <a:t> Islam (</a:t>
            </a:r>
            <a:r>
              <a:rPr lang="en-US" dirty="0" err="1"/>
              <a:t>baik</a:t>
            </a:r>
            <a:r>
              <a:rPr lang="en-US" dirty="0"/>
              <a:t> zakat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wakaf</a:t>
            </a:r>
            <a:r>
              <a:rPr lang="en-US" dirty="0"/>
              <a:t>)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tahunnya</a:t>
            </a:r>
            <a:r>
              <a:rPr lang="en-US" dirty="0"/>
              <a:t>.</a:t>
            </a:r>
            <a:endParaRPr lang="id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D9AF4A-4AD7-445C-B9D5-BDBCC117F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9114" y="2496705"/>
            <a:ext cx="7533771" cy="367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978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4AEFA-B655-4927-8F25-B93F6046C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0280"/>
            <a:ext cx="10515600" cy="688975"/>
          </a:xfrm>
        </p:spPr>
        <p:txBody>
          <a:bodyPr/>
          <a:lstStyle/>
          <a:p>
            <a:r>
              <a:rPr lang="en-US" dirty="0" err="1"/>
              <a:t>Pendistribusian</a:t>
            </a:r>
            <a:r>
              <a:rPr lang="en-US" dirty="0"/>
              <a:t> dana </a:t>
            </a:r>
            <a:r>
              <a:rPr lang="en-US" dirty="0" err="1"/>
              <a:t>sosial</a:t>
            </a:r>
            <a:r>
              <a:rPr lang="en-US" dirty="0"/>
              <a:t> Islam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tahunnya</a:t>
            </a:r>
            <a:endParaRPr lang="id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60F099-8386-4822-BA29-FFD93B0111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1492" y="1746818"/>
            <a:ext cx="9189015" cy="3698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90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384E2-969F-4CA1-97BD-0EC1E9D4E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1680"/>
            <a:ext cx="10515600" cy="751320"/>
          </a:xfrm>
        </p:spPr>
        <p:txBody>
          <a:bodyPr/>
          <a:lstStyle/>
          <a:p>
            <a:r>
              <a:rPr lang="en-US" dirty="0" err="1"/>
              <a:t>Regulasi</a:t>
            </a:r>
            <a:r>
              <a:rPr lang="en-US" dirty="0"/>
              <a:t> dana </a:t>
            </a:r>
            <a:r>
              <a:rPr lang="en-US" dirty="0" err="1"/>
              <a:t>sosial</a:t>
            </a:r>
            <a:r>
              <a:rPr lang="en-US" dirty="0"/>
              <a:t> Islam</a:t>
            </a:r>
            <a:endParaRPr lang="id-ID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31C2A22-D9CB-4C5E-ADE9-57918F37EBA6}"/>
              </a:ext>
            </a:extLst>
          </p:cNvPr>
          <p:cNvSpPr txBox="1">
            <a:spLocks/>
          </p:cNvSpPr>
          <p:nvPr/>
        </p:nvSpPr>
        <p:spPr>
          <a:xfrm>
            <a:off x="838200" y="1349230"/>
            <a:ext cx="10515600" cy="440733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dirty="0"/>
              <a:t>Zakat</a:t>
            </a:r>
          </a:p>
          <a:p>
            <a:pPr algn="just"/>
            <a:r>
              <a:rPr lang="en-US" dirty="0"/>
              <a:t>UU 23 </a:t>
            </a:r>
            <a:r>
              <a:rPr lang="en-US" dirty="0" err="1"/>
              <a:t>Tahun</a:t>
            </a:r>
            <a:r>
              <a:rPr lang="en-US" dirty="0"/>
              <a:t> 2011</a:t>
            </a:r>
          </a:p>
          <a:p>
            <a:pPr algn="just"/>
            <a:r>
              <a:rPr lang="en-US" dirty="0"/>
              <a:t>Zakat Core Principles</a:t>
            </a:r>
          </a:p>
          <a:p>
            <a:pPr algn="just"/>
            <a:r>
              <a:rPr lang="en-US" dirty="0"/>
              <a:t>Dan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  <a:p>
            <a:pPr algn="just"/>
            <a:endParaRPr lang="en-US" dirty="0"/>
          </a:p>
          <a:p>
            <a:pPr marL="0" indent="0" algn="just">
              <a:buNone/>
            </a:pPr>
            <a:r>
              <a:rPr lang="en-US" dirty="0" err="1"/>
              <a:t>Wakaf</a:t>
            </a:r>
            <a:endParaRPr lang="en-US" dirty="0"/>
          </a:p>
          <a:p>
            <a:pPr algn="just"/>
            <a:r>
              <a:rPr lang="en-US" dirty="0"/>
              <a:t>UU 40 </a:t>
            </a:r>
            <a:r>
              <a:rPr lang="en-US" dirty="0" err="1"/>
              <a:t>Tahun</a:t>
            </a:r>
            <a:r>
              <a:rPr lang="en-US" dirty="0"/>
              <a:t> 2004</a:t>
            </a:r>
          </a:p>
          <a:p>
            <a:pPr algn="just"/>
            <a:r>
              <a:rPr lang="en-US" dirty="0"/>
              <a:t>Waqf Core Principles</a:t>
            </a:r>
          </a:p>
          <a:p>
            <a:pPr algn="just"/>
            <a:r>
              <a:rPr lang="en-US" dirty="0"/>
              <a:t>Dan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  <a:p>
            <a:pPr algn="just"/>
            <a:endParaRPr lang="en-US" dirty="0"/>
          </a:p>
          <a:p>
            <a:pPr marL="0" indent="0" algn="just">
              <a:buNone/>
            </a:pP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zakat di Indonesia. </a:t>
            </a:r>
            <a:r>
              <a:rPr lang="en-US" dirty="0" err="1"/>
              <a:t>Meski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instrument zakat dan </a:t>
            </a:r>
            <a:r>
              <a:rPr lang="en-US" dirty="0" err="1"/>
              <a:t>wakaf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instrument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dibayarkan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71108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5F3D7-28F7-4099-95EA-63A18D889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TANTANGAN DALAM PENGELOLAAN DANA SOSIAL ISLAM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7D01B-AB97-417D-8723-9FF96CCE8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834"/>
            <a:ext cx="10515600" cy="990166"/>
          </a:xfrm>
        </p:spPr>
        <p:txBody>
          <a:bodyPr/>
          <a:lstStyle/>
          <a:p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, </a:t>
            </a:r>
            <a:r>
              <a:rPr lang="en-US" dirty="0" err="1"/>
              <a:t>alangkah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dana </a:t>
            </a:r>
            <a:r>
              <a:rPr lang="en-US" dirty="0" err="1"/>
              <a:t>sosial</a:t>
            </a:r>
            <a:r>
              <a:rPr lang="en-US" dirty="0"/>
              <a:t> Islam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12BD7A8-6724-4AD2-B2B6-DF719DE921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4006326"/>
              </p:ext>
            </p:extLst>
          </p:nvPr>
        </p:nvGraphicFramePr>
        <p:xfrm>
          <a:off x="838200" y="2992581"/>
          <a:ext cx="9834418" cy="3208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2172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8DB26-D29B-4BFA-97AF-A57F0D2DA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312"/>
            <a:ext cx="10515600" cy="16033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600" dirty="0" err="1"/>
              <a:t>Peluang</a:t>
            </a:r>
            <a:r>
              <a:rPr lang="en-US" sz="3600" dirty="0"/>
              <a:t> yang </a:t>
            </a:r>
            <a:r>
              <a:rPr lang="en-US" sz="3600" dirty="0" err="1"/>
              <a:t>muncul</a:t>
            </a:r>
            <a:r>
              <a:rPr lang="en-US" sz="3600" dirty="0"/>
              <a:t> </a:t>
            </a:r>
            <a:r>
              <a:rPr lang="en-US" sz="3600" dirty="0" err="1"/>
              <a:t>perlu</a:t>
            </a:r>
            <a:r>
              <a:rPr lang="en-US" sz="3600" dirty="0"/>
              <a:t> </a:t>
            </a:r>
            <a:r>
              <a:rPr lang="en-US" sz="3600" dirty="0" err="1"/>
              <a:t>ditopang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hadirnya</a:t>
            </a:r>
            <a:r>
              <a:rPr lang="en-US" sz="3600" dirty="0"/>
              <a:t> Lembaga Dana </a:t>
            </a:r>
            <a:r>
              <a:rPr lang="en-US" sz="3600" dirty="0" err="1"/>
              <a:t>Sosial</a:t>
            </a:r>
            <a:r>
              <a:rPr lang="en-US" sz="3600" dirty="0"/>
              <a:t> Islam yang </a:t>
            </a:r>
            <a:r>
              <a:rPr lang="en-US" sz="3600" dirty="0" err="1"/>
              <a:t>Independen</a:t>
            </a:r>
            <a:r>
              <a:rPr lang="en-US" sz="3600" dirty="0"/>
              <a:t>, </a:t>
            </a:r>
            <a:r>
              <a:rPr lang="en-US" sz="3600" dirty="0" err="1"/>
              <a:t>Profesional</a:t>
            </a:r>
            <a:r>
              <a:rPr lang="en-US" sz="3600" dirty="0"/>
              <a:t>, dan </a:t>
            </a:r>
            <a:r>
              <a:rPr lang="en-US" sz="3600" dirty="0" err="1"/>
              <a:t>Akuntabel</a:t>
            </a:r>
            <a:r>
              <a:rPr lang="en-US" sz="3600" dirty="0"/>
              <a:t>.</a:t>
            </a: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770881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BD82C-D798-414B-9C64-24208AB51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MASA DEPAN PENGELOLAAN DANA SOSIAL ISLAM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0B4A4-1ACC-4C21-8FC7-B7C41A46E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2638044"/>
            <a:ext cx="10390909" cy="3101983"/>
          </a:xfrm>
        </p:spPr>
        <p:txBody>
          <a:bodyPr/>
          <a:lstStyle/>
          <a:p>
            <a:r>
              <a:rPr lang="en-US" dirty="0"/>
              <a:t>Masa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dana social Islam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amanat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mensejahterakan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disiapkan</a:t>
            </a:r>
            <a:r>
              <a:rPr lang="en-US" dirty="0"/>
              <a:t>.</a:t>
            </a:r>
          </a:p>
          <a:p>
            <a:r>
              <a:rPr lang="en-US" dirty="0"/>
              <a:t>1, Lembaga </a:t>
            </a:r>
            <a:r>
              <a:rPr lang="en-US" dirty="0" err="1"/>
              <a:t>pengelola</a:t>
            </a:r>
            <a:r>
              <a:rPr lang="en-US" dirty="0"/>
              <a:t> yang independent, professional dan </a:t>
            </a:r>
            <a:r>
              <a:rPr lang="en-US" dirty="0" err="1"/>
              <a:t>akuntabel</a:t>
            </a:r>
            <a:endParaRPr lang="en-US" dirty="0"/>
          </a:p>
          <a:p>
            <a:r>
              <a:rPr lang="en-US" dirty="0"/>
              <a:t>2. SDM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dan </a:t>
            </a:r>
            <a:r>
              <a:rPr lang="en-US" dirty="0" err="1"/>
              <a:t>integritas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modern, </a:t>
            </a:r>
            <a:r>
              <a:rPr lang="en-US" dirty="0" err="1"/>
              <a:t>sehat</a:t>
            </a:r>
            <a:r>
              <a:rPr lang="en-US" dirty="0"/>
              <a:t> dan </a:t>
            </a:r>
            <a:r>
              <a:rPr lang="en-US" dirty="0" err="1"/>
              <a:t>baik</a:t>
            </a:r>
            <a:r>
              <a:rPr lang="en-US" dirty="0"/>
              <a:t> di mana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dipenuhi</a:t>
            </a:r>
            <a:r>
              <a:rPr lang="en-US" dirty="0"/>
              <a:t>: (a) </a:t>
            </a:r>
            <a:r>
              <a:rPr lang="en-US" dirty="0" err="1"/>
              <a:t>visi</a:t>
            </a:r>
            <a:r>
              <a:rPr lang="en-US" dirty="0"/>
              <a:t> </a:t>
            </a:r>
            <a:r>
              <a:rPr lang="en-US" dirty="0" err="1"/>
              <a:t>misi</a:t>
            </a:r>
            <a:r>
              <a:rPr lang="en-US" dirty="0"/>
              <a:t> Lembaga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, (b) </a:t>
            </a:r>
            <a:r>
              <a:rPr lang="en-US" dirty="0" err="1"/>
              <a:t>kelengkapan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, (c) tata </a:t>
            </a:r>
            <a:r>
              <a:rPr lang="en-US" dirty="0" err="1"/>
              <a:t>kelola</a:t>
            </a:r>
            <a:r>
              <a:rPr lang="en-US" dirty="0"/>
              <a:t> yang modern, (d) key performance index yang </a:t>
            </a:r>
            <a:r>
              <a:rPr lang="en-US" dirty="0" err="1"/>
              <a:t>terukur</a:t>
            </a:r>
            <a:r>
              <a:rPr lang="en-US" dirty="0"/>
              <a:t>, (e) system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r>
              <a:rPr lang="en-US" dirty="0"/>
              <a:t>4.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Akuntabel</a:t>
            </a:r>
            <a:r>
              <a:rPr lang="en-US" dirty="0"/>
              <a:t> dan </a:t>
            </a:r>
            <a:r>
              <a:rPr lang="en-US" dirty="0" err="1"/>
              <a:t>transparansi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kolaborasi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66838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E92C5-F11B-422C-92F5-9D9928E68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dana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islam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D6F0D-29A1-499D-8396-22A57C775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dana </a:t>
            </a:r>
            <a:r>
              <a:rPr lang="en-US" dirty="0" err="1"/>
              <a:t>sosial</a:t>
            </a:r>
            <a:r>
              <a:rPr lang="en-US" dirty="0"/>
              <a:t> Islam, yang </a:t>
            </a:r>
            <a:r>
              <a:rPr lang="en-US" dirty="0" err="1"/>
              <a:t>didukung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dan </a:t>
            </a:r>
            <a:r>
              <a:rPr lang="en-US" dirty="0" err="1"/>
              <a:t>kompetensi</a:t>
            </a:r>
            <a:r>
              <a:rPr lang="en-US" dirty="0"/>
              <a:t> SDM </a:t>
            </a:r>
            <a:r>
              <a:rPr lang="en-US" dirty="0" err="1"/>
              <a:t>pengelola</a:t>
            </a:r>
            <a:endParaRPr lang="en-US" dirty="0"/>
          </a:p>
          <a:p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harmonis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pengelola</a:t>
            </a:r>
            <a:r>
              <a:rPr lang="en-US" dirty="0"/>
              <a:t> dana </a:t>
            </a:r>
            <a:r>
              <a:rPr lang="en-US" dirty="0" err="1"/>
              <a:t>sosial</a:t>
            </a:r>
            <a:r>
              <a:rPr lang="en-US" dirty="0"/>
              <a:t> Islam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25419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77741-5B10-4EF5-8953-D7B802D8D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TERIMA KASIH</a:t>
            </a:r>
            <a:endParaRPr lang="id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E27126-300B-42DF-8340-FB1A5734B1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8509260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21</TotalTime>
  <Words>312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Parcel</vt:lpstr>
      <vt:lpstr>MASA DEPAN PENGELOLAAN DANA SOSIAL ISLAM</vt:lpstr>
      <vt:lpstr>PERKEMBANGAN DANA SOSIAL ISLAM</vt:lpstr>
      <vt:lpstr>PowerPoint Presentation</vt:lpstr>
      <vt:lpstr>PowerPoint Presentation</vt:lpstr>
      <vt:lpstr>TANTANGAN DALAM PENGELOLAAN DANA SOSIAL ISLAM</vt:lpstr>
      <vt:lpstr>PowerPoint Presentation</vt:lpstr>
      <vt:lpstr>MASA DEPAN PENGELOLAAN DANA SOSIAL ISLAM</vt:lpstr>
      <vt:lpstr>Kunci utama dalam perkembangan dana sosial islam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MASA DEPAN PENGELOLAAN DANA SOSIAL ISLAM</dc:title>
  <dc:creator>ASUS</dc:creator>
  <cp:lastModifiedBy>ASUS</cp:lastModifiedBy>
  <cp:revision>10</cp:revision>
  <dcterms:created xsi:type="dcterms:W3CDTF">2021-11-23T11:03:26Z</dcterms:created>
  <dcterms:modified xsi:type="dcterms:W3CDTF">2021-11-23T11:27:58Z</dcterms:modified>
</cp:coreProperties>
</file>