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6858000" cx="12192000"/>
  <p:notesSz cx="6858000" cy="9144000"/>
  <p:embeddedFontLst>
    <p:embeddedFont>
      <p:font typeface="Arial Narrow"/>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2" roundtripDataSignature="AMtx7mhnnlMUmZmzSWUgdVM/9IUdGA/SW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ArialNarrow-italic.fntdata"/><Relationship Id="rId11" Type="http://schemas.openxmlformats.org/officeDocument/2006/relationships/slide" Target="slides/slide7.xml"/><Relationship Id="rId22" Type="http://customschemas.google.com/relationships/presentationmetadata" Target="metadata"/><Relationship Id="rId10" Type="http://schemas.openxmlformats.org/officeDocument/2006/relationships/slide" Target="slides/slide6.xml"/><Relationship Id="rId21" Type="http://schemas.openxmlformats.org/officeDocument/2006/relationships/font" Target="fonts/ArialNarrow-boldItalic.fnt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ArialNarrow-bold.fntdata"/><Relationship Id="rId6" Type="http://schemas.openxmlformats.org/officeDocument/2006/relationships/slide" Target="slides/slide2.xml"/><Relationship Id="rId18" Type="http://schemas.openxmlformats.org/officeDocument/2006/relationships/font" Target="fonts/ArialNarrow-regular.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9" name="Google Shape;159;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5" name="Google Shape;165;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1" name="Google Shape;171;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7" name="Google Shape;177;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3" name="Google Shape;9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
        <p:nvSpPr>
          <p:cNvPr id="99" name="Google Shape;99;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00" name="Google Shape;100;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3" name="Google Shape;12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9" name="Google Shape;12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5" name="Google Shape;13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1" name="Google Shape;141;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7" name="Google Shape;14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3" name="Google Shape;15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4"/>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5"/>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25"/>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17"/>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7"/>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8"/>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8"/>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9"/>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9"/>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9"/>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9"/>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9"/>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2"/>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22"/>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3"/>
          <p:cNvSpPr/>
          <p:nvPr>
            <p:ph idx="2" type="pic"/>
          </p:nvPr>
        </p:nvSpPr>
        <p:spPr>
          <a:xfrm>
            <a:off x="5183188" y="987425"/>
            <a:ext cx="6172200" cy="4873625"/>
          </a:xfrm>
          <a:prstGeom prst="rect">
            <a:avLst/>
          </a:prstGeom>
          <a:noFill/>
          <a:ln>
            <a:noFill/>
          </a:ln>
        </p:spPr>
      </p:sp>
      <p:sp>
        <p:nvSpPr>
          <p:cNvPr id="68" name="Google Shape;68;p23"/>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ctrTitle"/>
          </p:nvPr>
        </p:nvSpPr>
        <p:spPr>
          <a:xfrm>
            <a:off x="1524000" y="1122363"/>
            <a:ext cx="9144000" cy="1851746"/>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5400"/>
              <a:buFont typeface="Calibri"/>
              <a:buNone/>
            </a:pPr>
            <a:r>
              <a:rPr b="1" lang="en-US" sz="5400"/>
              <a:t>Makanan dan Minuman Halal</a:t>
            </a:r>
            <a:endParaRPr/>
          </a:p>
        </p:txBody>
      </p:sp>
      <p:sp>
        <p:nvSpPr>
          <p:cNvPr id="89" name="Google Shape;89;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b="1" lang="en-US"/>
              <a:t>Dr. Imron Mawardi</a:t>
            </a:r>
            <a:endParaRPr b="1"/>
          </a:p>
          <a:p>
            <a:pPr indent="0" lvl="0" marL="0" rtl="0" algn="ctr">
              <a:lnSpc>
                <a:spcPct val="90000"/>
              </a:lnSpc>
              <a:spcBef>
                <a:spcPts val="1000"/>
              </a:spcBef>
              <a:spcAft>
                <a:spcPts val="0"/>
              </a:spcAft>
              <a:buClr>
                <a:schemeClr val="dk1"/>
              </a:buClr>
              <a:buSzPts val="2400"/>
              <a:buNone/>
            </a:pPr>
            <a:r>
              <a:rPr i="1" lang="en-US"/>
              <a:t>Dosen Ekonomi Syariah FEB Universitas Airlangga</a:t>
            </a:r>
            <a:endParaRPr i="1"/>
          </a:p>
        </p:txBody>
      </p:sp>
      <p:sp>
        <p:nvSpPr>
          <p:cNvPr id="90" name="Google Shape;90;p1"/>
          <p:cNvSpPr txBox="1"/>
          <p:nvPr/>
        </p:nvSpPr>
        <p:spPr>
          <a:xfrm>
            <a:off x="1274618" y="5698836"/>
            <a:ext cx="9799782"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Pengabdian Masyarakat di Bohar, Waru, Sidoarjo, 20 Juni 2021</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62" name="Google Shape;162;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en-US"/>
              <a:t>Hewan yang Diperintahkan oleh Agama untuk Dibunuh</a:t>
            </a:r>
            <a:endParaRPr b="1"/>
          </a:p>
          <a:p>
            <a:pPr indent="-228600" lvl="0" marL="228600" rtl="0" algn="l">
              <a:lnSpc>
                <a:spcPct val="90000"/>
              </a:lnSpc>
              <a:spcBef>
                <a:spcPts val="1000"/>
              </a:spcBef>
              <a:spcAft>
                <a:spcPts val="0"/>
              </a:spcAft>
              <a:buClr>
                <a:schemeClr val="dk1"/>
              </a:buClr>
              <a:buSzPts val="2800"/>
              <a:buChar char="•"/>
            </a:pPr>
            <a:r>
              <a:rPr lang="en-US"/>
              <a:t>Dari Aisyah Radiyallahu Anha, bahwasannya Nabi Muhammad SAW pernah bersabda:  “Lima hewan fasik yang hendaknya dibunuh, baik di tanah halal maupun haram yaitu ular, tikus, anjing hitam.” (HR. Muslim dan Bukhari)</a:t>
            </a:r>
            <a:endParaRPr/>
          </a:p>
          <a:p>
            <a:pPr indent="-228600" lvl="0" marL="228600" rtl="0" algn="l">
              <a:lnSpc>
                <a:spcPct val="90000"/>
              </a:lnSpc>
              <a:spcBef>
                <a:spcPts val="1000"/>
              </a:spcBef>
              <a:spcAft>
                <a:spcPts val="0"/>
              </a:spcAft>
              <a:buClr>
                <a:schemeClr val="dk1"/>
              </a:buClr>
              <a:buSzPts val="2800"/>
              <a:buChar char="•"/>
            </a:pPr>
            <a:r>
              <a:rPr lang="en-US"/>
              <a:t>Dari Ummu Syarik, bahwasannya beliau pernah berkata : “Rosulullah Sholallahu Alaihi Wassalam memerintahkan supaya membunuh tokek/cecak” [HR. Bukhari dan Muslim)</a:t>
            </a:r>
            <a:endParaRPr/>
          </a:p>
          <a:p>
            <a:pPr indent="-76200" lvl="1" marL="685800" rtl="0" algn="l">
              <a:lnSpc>
                <a:spcPct val="90000"/>
              </a:lnSpc>
              <a:spcBef>
                <a:spcPts val="500"/>
              </a:spcBef>
              <a:spcAft>
                <a:spcPts val="0"/>
              </a:spcAft>
              <a:buClr>
                <a:schemeClr val="dk1"/>
              </a:buClr>
              <a:buSzPts val="2400"/>
              <a:buNone/>
            </a:pPr>
            <a:r>
              <a:t/>
            </a:r>
            <a:endParaRPr b="1"/>
          </a:p>
          <a:p>
            <a:pPr indent="-228600" lvl="0" marL="228600" rtl="0" algn="l">
              <a:lnSpc>
                <a:spcPct val="90000"/>
              </a:lnSpc>
              <a:spcBef>
                <a:spcPts val="1000"/>
              </a:spcBef>
              <a:spcAft>
                <a:spcPts val="0"/>
              </a:spcAft>
              <a:buClr>
                <a:schemeClr val="dk1"/>
              </a:buClr>
              <a:buSzPts val="2800"/>
              <a:buChar char="•"/>
            </a:pPr>
            <a:r>
              <a:rPr b="1" lang="en-US"/>
              <a:t>Aa</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68" name="Google Shape;168;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800"/>
              <a:buChar char="•"/>
            </a:pPr>
            <a:r>
              <a:rPr b="1" lang="en-US"/>
              <a:t>Hewan yang Dilarang Agama untuk Dibunuh</a:t>
            </a:r>
            <a:endParaRPr b="1"/>
          </a:p>
          <a:p>
            <a:pPr indent="-228600" lvl="0" marL="228600" rtl="0" algn="l">
              <a:lnSpc>
                <a:spcPct val="90000"/>
              </a:lnSpc>
              <a:spcBef>
                <a:spcPts val="1000"/>
              </a:spcBef>
              <a:spcAft>
                <a:spcPts val="0"/>
              </a:spcAft>
              <a:buClr>
                <a:schemeClr val="dk1"/>
              </a:buClr>
              <a:buSzPts val="2800"/>
              <a:buChar char="•"/>
            </a:pPr>
            <a:r>
              <a:rPr lang="en-US"/>
              <a:t>Setiap hewan yang dilarang dibunuh berarti tidak boleh dimakan, karena seandainya boleh dimakan, tentu tidak akan dilarang membunuhnya.” </a:t>
            </a:r>
            <a:endParaRPr/>
          </a:p>
          <a:p>
            <a:pPr indent="-228600" lvl="1" marL="685800" rtl="0" algn="l">
              <a:lnSpc>
                <a:spcPct val="90000"/>
              </a:lnSpc>
              <a:spcBef>
                <a:spcPts val="500"/>
              </a:spcBef>
              <a:spcAft>
                <a:spcPts val="0"/>
              </a:spcAft>
              <a:buClr>
                <a:schemeClr val="dk1"/>
              </a:buClr>
              <a:buSzPts val="2400"/>
              <a:buChar char="•"/>
            </a:pPr>
            <a:r>
              <a:rPr lang="en-US"/>
              <a:t>Nabi Muhammad SAW pernah bersabda : “Dari Ibnu Abbas berkata: Rasulullah melarang membunuh 4 hewan : semut, tawon, burung hud-hud dan burung surad.” [HR. Ahmad, Abu Daud, Ibnu Majah, dan Ibnu Hibban)</a:t>
            </a:r>
            <a:endParaRPr/>
          </a:p>
          <a:p>
            <a:pPr indent="-228600" lvl="1" marL="685800" rtl="0" algn="l">
              <a:lnSpc>
                <a:spcPct val="90000"/>
              </a:lnSpc>
              <a:spcBef>
                <a:spcPts val="500"/>
              </a:spcBef>
              <a:spcAft>
                <a:spcPts val="0"/>
              </a:spcAft>
              <a:buClr>
                <a:schemeClr val="dk1"/>
              </a:buClr>
              <a:buSzPts val="2400"/>
              <a:buChar char="•"/>
            </a:pPr>
            <a:r>
              <a:rPr lang="en-US"/>
              <a:t>Di dalam hadist yang lain, Rosulullah Sholallahu Alaihi Wassalam juga pernah bersabda : “Dari Abdur Rahman bin Utsman Al-Qurasyi bahwasanya seorang tabib pernah bertanya kepada Rasulullah tentang kodok/katak dijadikan obat, lalu Rasulullah Shallallahu ‘alaihi wa sallam melarang membunuhnya” [HR. Ahmad, Abu Daud, Nasa’i,  Al-Hakim, dan Baihaqi)</a:t>
            </a:r>
            <a:endParaRPr/>
          </a:p>
          <a:p>
            <a:pPr indent="-76200" lvl="1" marL="685800" rtl="0" algn="l">
              <a:lnSpc>
                <a:spcPct val="90000"/>
              </a:lnSpc>
              <a:spcBef>
                <a:spcPts val="500"/>
              </a:spcBef>
              <a:spcAft>
                <a:spcPts val="0"/>
              </a:spcAft>
              <a:buClr>
                <a:schemeClr val="dk1"/>
              </a:buClr>
              <a:buSzPts val="24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74" name="Google Shape;174;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lnSpcReduction="10000"/>
          </a:bodyPr>
          <a:lstStyle/>
          <a:p>
            <a:pPr indent="-228600" lvl="0" marL="228600" rtl="0" algn="l">
              <a:lnSpc>
                <a:spcPct val="90000"/>
              </a:lnSpc>
              <a:spcBef>
                <a:spcPts val="0"/>
              </a:spcBef>
              <a:spcAft>
                <a:spcPts val="0"/>
              </a:spcAft>
              <a:buClr>
                <a:schemeClr val="dk1"/>
              </a:buClr>
              <a:buSzPct val="100000"/>
              <a:buChar char="•"/>
            </a:pPr>
            <a:r>
              <a:rPr lang="en-US"/>
              <a:t>Hewan bertaring</a:t>
            </a:r>
            <a:endParaRPr/>
          </a:p>
          <a:p>
            <a:pPr indent="-228600" lvl="1" marL="685800" rtl="0" algn="l">
              <a:lnSpc>
                <a:spcPct val="90000"/>
              </a:lnSpc>
              <a:spcBef>
                <a:spcPts val="500"/>
              </a:spcBef>
              <a:spcAft>
                <a:spcPts val="0"/>
              </a:spcAft>
              <a:buClr>
                <a:schemeClr val="dk1"/>
              </a:buClr>
              <a:buSzPct val="100000"/>
              <a:buChar char="•"/>
            </a:pPr>
            <a:r>
              <a:rPr lang="en-US"/>
              <a:t>“Rasulullah SAW telah melarang memakan setiap binatang bertaring dari jenis binatang buas dan setiap jenis burung yang berkuku tajam (untuk mencengkram).” (HR. Muslim)</a:t>
            </a:r>
            <a:endParaRPr/>
          </a:p>
          <a:p>
            <a:pPr indent="-228600" lvl="0" marL="228600" rtl="0" algn="l">
              <a:lnSpc>
                <a:spcPct val="90000"/>
              </a:lnSpc>
              <a:spcBef>
                <a:spcPts val="1000"/>
              </a:spcBef>
              <a:spcAft>
                <a:spcPts val="0"/>
              </a:spcAft>
              <a:buClr>
                <a:schemeClr val="dk1"/>
              </a:buClr>
              <a:buSzPct val="100000"/>
              <a:buChar char="•"/>
            </a:pPr>
            <a:r>
              <a:rPr lang="en-US"/>
              <a:t>Burung berkuku tajam</a:t>
            </a:r>
            <a:endParaRPr/>
          </a:p>
          <a:p>
            <a:pPr indent="-228600" lvl="1" marL="685800" rtl="0" algn="l">
              <a:lnSpc>
                <a:spcPct val="90000"/>
              </a:lnSpc>
              <a:spcBef>
                <a:spcPts val="500"/>
              </a:spcBef>
              <a:spcAft>
                <a:spcPts val="0"/>
              </a:spcAft>
              <a:buClr>
                <a:schemeClr val="dk1"/>
              </a:buClr>
              <a:buSzPct val="100000"/>
              <a:buChar char="•"/>
            </a:pPr>
            <a:r>
              <a:rPr lang="en-US"/>
              <a:t>Diharamkan makan burung elang dan burung garuda</a:t>
            </a:r>
            <a:endParaRPr/>
          </a:p>
          <a:p>
            <a:pPr indent="-87630" lvl="1" marL="685800" rtl="0" algn="l">
              <a:lnSpc>
                <a:spcPct val="90000"/>
              </a:lnSpc>
              <a:spcBef>
                <a:spcPts val="500"/>
              </a:spcBef>
              <a:spcAft>
                <a:spcPts val="0"/>
              </a:spcAft>
              <a:buClr>
                <a:schemeClr val="dk1"/>
              </a:buClr>
              <a:buSzPct val="100000"/>
              <a:buNone/>
            </a:pPr>
            <a:r>
              <a:t/>
            </a:r>
            <a:endParaRPr/>
          </a:p>
          <a:p>
            <a:pPr indent="-228600" lvl="0" marL="228600" rtl="0" algn="l">
              <a:lnSpc>
                <a:spcPct val="90000"/>
              </a:lnSpc>
              <a:spcBef>
                <a:spcPts val="1000"/>
              </a:spcBef>
              <a:spcAft>
                <a:spcPts val="0"/>
              </a:spcAft>
              <a:buClr>
                <a:schemeClr val="dk1"/>
              </a:buClr>
              <a:buSzPct val="100000"/>
              <a:buChar char="•"/>
            </a:pPr>
            <a:r>
              <a:rPr lang="en-US"/>
              <a:t>Hewan yang menjijikkan (makan makanan haram yang mengubah rasa dan bau hewan)</a:t>
            </a:r>
            <a:endParaRPr/>
          </a:p>
          <a:p>
            <a:pPr indent="-228600" lvl="1" marL="685800" rtl="0" algn="l">
              <a:lnSpc>
                <a:spcPct val="90000"/>
              </a:lnSpc>
              <a:spcBef>
                <a:spcPts val="500"/>
              </a:spcBef>
              <a:spcAft>
                <a:spcPts val="0"/>
              </a:spcAft>
              <a:buClr>
                <a:schemeClr val="dk1"/>
              </a:buClr>
              <a:buSzPct val="100000"/>
              <a:buChar char="•"/>
            </a:pPr>
            <a:r>
              <a:rPr lang="en-US"/>
              <a:t>Nabi Muhammad SAW bersabda: “Rasulullah Shallallahu ‘alaihi wa sallam melarang dari memakan jallalah dan susunya.” [Hadits Riwayat. Abu Daud, Tirmidzi, dan Ibnu Majah)</a:t>
            </a:r>
            <a:endParaRPr/>
          </a:p>
          <a:p>
            <a:pPr indent="-87630" lvl="1" marL="685800" rtl="0" algn="l">
              <a:lnSpc>
                <a:spcPct val="90000"/>
              </a:lnSpc>
              <a:spcBef>
                <a:spcPts val="500"/>
              </a:spcBef>
              <a:spcAft>
                <a:spcPts val="0"/>
              </a:spcAft>
              <a:buClr>
                <a:schemeClr val="dk1"/>
              </a:buClr>
              <a:buSzPct val="100000"/>
              <a:buNone/>
            </a:pPr>
            <a:r>
              <a:t/>
            </a:r>
            <a:endParaRPr/>
          </a:p>
          <a:p>
            <a:pPr indent="-64135" lvl="0" marL="228600" rtl="0" algn="l">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13"/>
          <p:cNvSpPr txBox="1"/>
          <p:nvPr>
            <p:ph type="title"/>
          </p:nvPr>
        </p:nvSpPr>
        <p:spPr>
          <a:xfrm>
            <a:off x="838200" y="365125"/>
            <a:ext cx="10515600" cy="110345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5"/>
              </a:buClr>
              <a:buSzPts val="3200"/>
              <a:buFont typeface="Calibri"/>
              <a:buNone/>
            </a:pPr>
            <a:r>
              <a:rPr b="1" lang="en-US" sz="3200">
                <a:solidFill>
                  <a:schemeClr val="accent5"/>
                </a:solidFill>
              </a:rPr>
              <a:t>Makanan haram lighairi dzatihi</a:t>
            </a:r>
            <a:endParaRPr b="1" sz="3200">
              <a:solidFill>
                <a:schemeClr val="accent5"/>
              </a:solidFill>
            </a:endParaRPr>
          </a:p>
        </p:txBody>
      </p:sp>
      <p:sp>
        <p:nvSpPr>
          <p:cNvPr id="180" name="Google Shape;180;p13"/>
          <p:cNvSpPr txBox="1"/>
          <p:nvPr>
            <p:ph idx="1" type="body"/>
          </p:nvPr>
        </p:nvSpPr>
        <p:spPr>
          <a:xfrm>
            <a:off x="838200" y="1616364"/>
            <a:ext cx="10515600" cy="4560599"/>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Makanan yang haram karena prosesnya, seperti:</a:t>
            </a:r>
            <a:endParaRPr/>
          </a:p>
          <a:p>
            <a:pPr indent="-228600" lvl="1" marL="685800" rtl="0" algn="l">
              <a:lnSpc>
                <a:spcPct val="90000"/>
              </a:lnSpc>
              <a:spcBef>
                <a:spcPts val="500"/>
              </a:spcBef>
              <a:spcAft>
                <a:spcPts val="0"/>
              </a:spcAft>
              <a:buClr>
                <a:schemeClr val="dk1"/>
              </a:buClr>
              <a:buSzPts val="2400"/>
              <a:buChar char="•"/>
            </a:pPr>
            <a:r>
              <a:rPr lang="en-US"/>
              <a:t>Mendapatkannya haram</a:t>
            </a:r>
            <a:endParaRPr/>
          </a:p>
          <a:p>
            <a:pPr indent="-228600" lvl="1" marL="685800" rtl="0" algn="l">
              <a:lnSpc>
                <a:spcPct val="90000"/>
              </a:lnSpc>
              <a:spcBef>
                <a:spcPts val="500"/>
              </a:spcBef>
              <a:spcAft>
                <a:spcPts val="0"/>
              </a:spcAft>
              <a:buClr>
                <a:schemeClr val="dk1"/>
              </a:buClr>
              <a:buSzPts val="2400"/>
              <a:buChar char="•"/>
            </a:pPr>
            <a:r>
              <a:rPr lang="en-US"/>
              <a:t>Memutarnya dengan cara haram</a:t>
            </a:r>
            <a:endParaRPr/>
          </a:p>
          <a:p>
            <a:pPr indent="-228600" lvl="1" marL="685800" rtl="0" algn="l">
              <a:lnSpc>
                <a:spcPct val="90000"/>
              </a:lnSpc>
              <a:spcBef>
                <a:spcPts val="500"/>
              </a:spcBef>
              <a:spcAft>
                <a:spcPts val="0"/>
              </a:spcAft>
              <a:buClr>
                <a:schemeClr val="dk1"/>
              </a:buClr>
              <a:buSzPts val="2400"/>
              <a:buChar char="•"/>
            </a:pPr>
            <a:r>
              <a:rPr lang="en-US"/>
              <a:t>Menyimpannya dengan cara haram</a:t>
            </a:r>
            <a:endParaRPr/>
          </a:p>
          <a:p>
            <a:pPr indent="-228600" lvl="1" marL="685800" rtl="0" algn="l">
              <a:lnSpc>
                <a:spcPct val="90000"/>
              </a:lnSpc>
              <a:spcBef>
                <a:spcPts val="500"/>
              </a:spcBef>
              <a:spcAft>
                <a:spcPts val="0"/>
              </a:spcAft>
              <a:buClr>
                <a:schemeClr val="dk1"/>
              </a:buClr>
              <a:buSzPts val="2400"/>
              <a:buChar char="•"/>
            </a:pPr>
            <a:r>
              <a:rPr lang="en-US"/>
              <a:t>Prosesnya melalui proses yang haram (tidak disembelih, digoreng dengan minyak haram, prosesnya dicampur dengan yang haram, dsb).</a:t>
            </a:r>
            <a:endParaRPr/>
          </a:p>
          <a:p>
            <a:pPr indent="-228600" lvl="1" marL="685800" rtl="0" algn="l">
              <a:lnSpc>
                <a:spcPct val="90000"/>
              </a:lnSpc>
              <a:spcBef>
                <a:spcPts val="500"/>
              </a:spcBef>
              <a:spcAft>
                <a:spcPts val="0"/>
              </a:spcAft>
              <a:buClr>
                <a:schemeClr val="dk1"/>
              </a:buClr>
              <a:buSzPts val="2400"/>
              <a:buChar char="•"/>
            </a:pPr>
            <a:r>
              <a:rPr lang="en-US"/>
              <a:t>Bercampur dengan yang haram</a:t>
            </a:r>
            <a:endParaRPr/>
          </a:p>
          <a:p>
            <a:pPr indent="-76200" lvl="1" marL="685800" rtl="0" algn="l">
              <a:lnSpc>
                <a:spcPct val="90000"/>
              </a:lnSpc>
              <a:spcBef>
                <a:spcPts val="500"/>
              </a:spcBef>
              <a:spcAft>
                <a:spcPts val="0"/>
              </a:spcAft>
              <a:buClr>
                <a:schemeClr val="dk1"/>
              </a:buClr>
              <a:buSzPts val="24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
          <p:cNvSpPr txBox="1"/>
          <p:nvPr>
            <p:ph type="title"/>
          </p:nvPr>
        </p:nvSpPr>
        <p:spPr>
          <a:xfrm>
            <a:off x="1981200" y="274638"/>
            <a:ext cx="8229600" cy="850106"/>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t>Overview</a:t>
            </a:r>
            <a:endParaRPr b="1"/>
          </a:p>
        </p:txBody>
      </p:sp>
      <p:sp>
        <p:nvSpPr>
          <p:cNvPr id="96" name="Google Shape;96;p2"/>
          <p:cNvSpPr txBox="1"/>
          <p:nvPr>
            <p:ph idx="1" type="body"/>
          </p:nvPr>
        </p:nvSpPr>
        <p:spPr>
          <a:xfrm>
            <a:off x="1847528" y="1268760"/>
            <a:ext cx="8496944" cy="5040560"/>
          </a:xfrm>
          <a:prstGeom prst="rect">
            <a:avLst/>
          </a:prstGeom>
          <a:noFill/>
          <a:ln>
            <a:noFill/>
          </a:ln>
        </p:spPr>
        <p:txBody>
          <a:bodyPr anchorCtr="0" anchor="t" bIns="45700" lIns="91425" spcFirstLastPara="1" rIns="91425" wrap="square" tIns="45700">
            <a:normAutofit/>
          </a:bodyPr>
          <a:lstStyle/>
          <a:p>
            <a:pPr indent="-228600" lvl="0" marL="228600" rtl="0" algn="l">
              <a:lnSpc>
                <a:spcPct val="80000"/>
              </a:lnSpc>
              <a:spcBef>
                <a:spcPts val="0"/>
              </a:spcBef>
              <a:spcAft>
                <a:spcPts val="0"/>
              </a:spcAft>
              <a:buClr>
                <a:schemeClr val="dk1"/>
              </a:buClr>
              <a:buSzPts val="2800"/>
              <a:buChar char="•"/>
            </a:pPr>
            <a:r>
              <a:rPr lang="en-US">
                <a:latin typeface="Arial"/>
                <a:ea typeface="Arial"/>
                <a:cs typeface="Arial"/>
                <a:sym typeface="Arial"/>
              </a:rPr>
              <a:t>Islam menuntun umat manusia mencapai tujuan hidup, yaitu kebahagiaan dunia dan akhirat (al-falah) </a:t>
            </a:r>
            <a:r>
              <a:rPr lang="en-US" sz="2400">
                <a:solidFill>
                  <a:srgbClr val="0070C0"/>
                </a:solidFill>
                <a:latin typeface="Arial"/>
                <a:ea typeface="Arial"/>
                <a:cs typeface="Arial"/>
                <a:sym typeface="Arial"/>
              </a:rPr>
              <a:t>🡪  QS 2:212, 2: 201-202, 28:77</a:t>
            </a:r>
            <a:endParaRPr sz="2400">
              <a:solidFill>
                <a:srgbClr val="0070C0"/>
              </a:solidFill>
              <a:latin typeface="Arial"/>
              <a:ea typeface="Arial"/>
              <a:cs typeface="Arial"/>
              <a:sym typeface="Arial"/>
            </a:endParaRPr>
          </a:p>
          <a:p>
            <a:pPr indent="-76200" lvl="0" marL="228600" rtl="0" algn="l">
              <a:lnSpc>
                <a:spcPct val="80000"/>
              </a:lnSpc>
              <a:spcBef>
                <a:spcPts val="1000"/>
              </a:spcBef>
              <a:spcAft>
                <a:spcPts val="0"/>
              </a:spcAft>
              <a:buClr>
                <a:schemeClr val="dk1"/>
              </a:buClr>
              <a:buSzPts val="2400"/>
              <a:buNone/>
            </a:pPr>
            <a:r>
              <a:t/>
            </a:r>
            <a:endParaRPr sz="2400">
              <a:solidFill>
                <a:srgbClr val="0070C0"/>
              </a:solidFill>
              <a:latin typeface="Arial"/>
              <a:ea typeface="Arial"/>
              <a:cs typeface="Arial"/>
              <a:sym typeface="Arial"/>
            </a:endParaRPr>
          </a:p>
          <a:p>
            <a:pPr indent="-228600" lvl="0" marL="228600" rtl="0" algn="l">
              <a:lnSpc>
                <a:spcPct val="80000"/>
              </a:lnSpc>
              <a:spcBef>
                <a:spcPts val="1000"/>
              </a:spcBef>
              <a:spcAft>
                <a:spcPts val="0"/>
              </a:spcAft>
              <a:buClr>
                <a:schemeClr val="dk1"/>
              </a:buClr>
              <a:buSzPts val="2800"/>
              <a:buChar char="•"/>
            </a:pPr>
            <a:r>
              <a:rPr lang="en-US">
                <a:latin typeface="Arial"/>
                <a:ea typeface="Arial"/>
                <a:cs typeface="Arial"/>
                <a:sym typeface="Arial"/>
              </a:rPr>
              <a:t>Untuk itu, Allah memberi petunjuk melalui Al-Quran yang telah sempurna </a:t>
            </a:r>
            <a:r>
              <a:rPr b="0" lang="en-US">
                <a:solidFill>
                  <a:schemeClr val="dk1"/>
                </a:solidFill>
                <a:latin typeface="Arial"/>
                <a:ea typeface="Arial"/>
                <a:cs typeface="Arial"/>
                <a:sym typeface="Arial"/>
              </a:rPr>
              <a:t>🡪 </a:t>
            </a:r>
            <a:r>
              <a:rPr lang="en-US" sz="2600">
                <a:solidFill>
                  <a:srgbClr val="0070C0"/>
                </a:solidFill>
                <a:latin typeface="Arial"/>
                <a:ea typeface="Arial"/>
                <a:cs typeface="Arial"/>
                <a:sym typeface="Arial"/>
              </a:rPr>
              <a:t>QS 5:3 </a:t>
            </a:r>
            <a:endParaRPr/>
          </a:p>
          <a:p>
            <a:pPr indent="-63500" lvl="0" marL="228600" rtl="0" algn="l">
              <a:lnSpc>
                <a:spcPct val="80000"/>
              </a:lnSpc>
              <a:spcBef>
                <a:spcPts val="1000"/>
              </a:spcBef>
              <a:spcAft>
                <a:spcPts val="0"/>
              </a:spcAft>
              <a:buClr>
                <a:schemeClr val="dk1"/>
              </a:buClr>
              <a:buSzPts val="2600"/>
              <a:buNone/>
            </a:pPr>
            <a:r>
              <a:t/>
            </a:r>
            <a:endParaRPr sz="2600">
              <a:solidFill>
                <a:srgbClr val="0070C0"/>
              </a:solidFill>
              <a:latin typeface="Arial"/>
              <a:ea typeface="Arial"/>
              <a:cs typeface="Arial"/>
              <a:sym typeface="Arial"/>
            </a:endParaRPr>
          </a:p>
          <a:p>
            <a:pPr indent="-228600" lvl="0" marL="228600" rtl="0" algn="l">
              <a:lnSpc>
                <a:spcPct val="80000"/>
              </a:lnSpc>
              <a:spcBef>
                <a:spcPts val="1000"/>
              </a:spcBef>
              <a:spcAft>
                <a:spcPts val="0"/>
              </a:spcAft>
              <a:buClr>
                <a:schemeClr val="dk1"/>
              </a:buClr>
              <a:buSzPts val="2800"/>
              <a:buChar char="•"/>
            </a:pPr>
            <a:r>
              <a:rPr lang="en-US">
                <a:latin typeface="Arial"/>
                <a:ea typeface="Arial"/>
                <a:cs typeface="Arial"/>
                <a:sym typeface="Arial"/>
              </a:rPr>
              <a:t>Konsekuensinya, berislam  harus secara kaffah pada seluruh kehidupan  (aqidah, syariah, akhlak) 🡪 termasuk muamalah maliyah/madhiyah (ekonomi)  </a:t>
            </a:r>
            <a:r>
              <a:rPr lang="en-US" sz="2400">
                <a:solidFill>
                  <a:srgbClr val="0070C0"/>
                </a:solidFill>
                <a:latin typeface="Arial"/>
                <a:ea typeface="Arial"/>
                <a:cs typeface="Arial"/>
                <a:sym typeface="Arial"/>
              </a:rPr>
              <a:t>🡪 QS 2: 208, 85</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3"/>
          <p:cNvSpPr txBox="1"/>
          <p:nvPr>
            <p:ph type="title"/>
          </p:nvPr>
        </p:nvSpPr>
        <p:spPr>
          <a:xfrm>
            <a:off x="1981200" y="274638"/>
            <a:ext cx="8229600" cy="850106"/>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Coverage Of Islamic Teaching</a:t>
            </a:r>
            <a:endParaRPr sz="2400"/>
          </a:p>
        </p:txBody>
      </p:sp>
      <p:grpSp>
        <p:nvGrpSpPr>
          <p:cNvPr id="103" name="Google Shape;103;p3"/>
          <p:cNvGrpSpPr/>
          <p:nvPr/>
        </p:nvGrpSpPr>
        <p:grpSpPr>
          <a:xfrm>
            <a:off x="3218148" y="1191141"/>
            <a:ext cx="5746178" cy="4733409"/>
            <a:chOff x="1127410" y="515"/>
            <a:chExt cx="5746178" cy="4733409"/>
          </a:xfrm>
        </p:grpSpPr>
        <p:sp>
          <p:nvSpPr>
            <p:cNvPr id="104" name="Google Shape;104;p3"/>
            <p:cNvSpPr/>
            <p:nvPr/>
          </p:nvSpPr>
          <p:spPr>
            <a:xfrm>
              <a:off x="4000500" y="798954"/>
              <a:ext cx="2074649" cy="335344"/>
            </a:xfrm>
            <a:custGeom>
              <a:rect b="b" l="l" r="r" t="t"/>
              <a:pathLst>
                <a:path extrusionOk="0" h="120000" w="120000">
                  <a:moveTo>
                    <a:pt x="0" y="0"/>
                  </a:moveTo>
                  <a:lnTo>
                    <a:pt x="0" y="60000"/>
                  </a:lnTo>
                  <a:lnTo>
                    <a:pt x="120000" y="60000"/>
                  </a:lnTo>
                  <a:lnTo>
                    <a:pt x="120000" y="120000"/>
                  </a:lnTo>
                </a:path>
              </a:pathLst>
            </a:custGeom>
            <a:noFill/>
            <a:ln cap="flat" cmpd="sng" w="12700">
              <a:solidFill>
                <a:srgbClr val="487AA8"/>
              </a:solidFill>
              <a:prstDash val="solid"/>
              <a:miter lim="800000"/>
              <a:headEnd len="sm" w="sm" type="none"/>
              <a:tailEnd len="sm" w="sm" type="none"/>
            </a:ln>
          </p:spPr>
        </p:sp>
        <p:sp>
          <p:nvSpPr>
            <p:cNvPr id="105" name="Google Shape;105;p3"/>
            <p:cNvSpPr/>
            <p:nvPr/>
          </p:nvSpPr>
          <p:spPr>
            <a:xfrm>
              <a:off x="3247807" y="1932739"/>
              <a:ext cx="279992" cy="2135415"/>
            </a:xfrm>
            <a:custGeom>
              <a:rect b="b" l="l" r="r" t="t"/>
              <a:pathLst>
                <a:path extrusionOk="0" h="120000" w="120000">
                  <a:moveTo>
                    <a:pt x="0" y="0"/>
                  </a:moveTo>
                  <a:lnTo>
                    <a:pt x="0" y="120000"/>
                  </a:lnTo>
                  <a:lnTo>
                    <a:pt x="120000" y="120000"/>
                  </a:lnTo>
                </a:path>
              </a:pathLst>
            </a:custGeom>
            <a:noFill/>
            <a:ln cap="flat" cmpd="sng" w="12700">
              <a:solidFill>
                <a:srgbClr val="528CBE"/>
              </a:solidFill>
              <a:prstDash val="solid"/>
              <a:miter lim="800000"/>
              <a:headEnd len="sm" w="sm" type="none"/>
              <a:tailEnd len="sm" w="sm" type="none"/>
            </a:ln>
          </p:spPr>
        </p:sp>
        <p:sp>
          <p:nvSpPr>
            <p:cNvPr id="106" name="Google Shape;106;p3"/>
            <p:cNvSpPr/>
            <p:nvPr/>
          </p:nvSpPr>
          <p:spPr>
            <a:xfrm>
              <a:off x="3247807" y="1932739"/>
              <a:ext cx="282259" cy="734564"/>
            </a:xfrm>
            <a:custGeom>
              <a:rect b="b" l="l" r="r" t="t"/>
              <a:pathLst>
                <a:path extrusionOk="0" h="120000" w="120000">
                  <a:moveTo>
                    <a:pt x="0" y="0"/>
                  </a:moveTo>
                  <a:lnTo>
                    <a:pt x="0" y="120000"/>
                  </a:lnTo>
                  <a:lnTo>
                    <a:pt x="120000" y="120000"/>
                  </a:lnTo>
                </a:path>
              </a:pathLst>
            </a:custGeom>
            <a:noFill/>
            <a:ln cap="flat" cmpd="sng" w="12700">
              <a:solidFill>
                <a:srgbClr val="528CBE"/>
              </a:solidFill>
              <a:prstDash val="solid"/>
              <a:miter lim="800000"/>
              <a:headEnd len="sm" w="sm" type="none"/>
              <a:tailEnd len="sm" w="sm" type="none"/>
            </a:ln>
          </p:spPr>
        </p:sp>
        <p:sp>
          <p:nvSpPr>
            <p:cNvPr id="107" name="Google Shape;107;p3"/>
            <p:cNvSpPr/>
            <p:nvPr/>
          </p:nvSpPr>
          <p:spPr>
            <a:xfrm>
              <a:off x="3954780" y="798954"/>
              <a:ext cx="91440" cy="335344"/>
            </a:xfrm>
            <a:custGeom>
              <a:rect b="b" l="l" r="r" t="t"/>
              <a:pathLst>
                <a:path extrusionOk="0" h="120000" w="120000">
                  <a:moveTo>
                    <a:pt x="60000" y="0"/>
                  </a:moveTo>
                  <a:lnTo>
                    <a:pt x="60000" y="120000"/>
                  </a:lnTo>
                </a:path>
              </a:pathLst>
            </a:custGeom>
            <a:noFill/>
            <a:ln cap="flat" cmpd="sng" w="12700">
              <a:solidFill>
                <a:srgbClr val="487AA8"/>
              </a:solidFill>
              <a:prstDash val="solid"/>
              <a:miter lim="800000"/>
              <a:headEnd len="sm" w="sm" type="none"/>
              <a:tailEnd len="sm" w="sm" type="none"/>
            </a:ln>
          </p:spPr>
        </p:sp>
        <p:sp>
          <p:nvSpPr>
            <p:cNvPr id="108" name="Google Shape;108;p3"/>
            <p:cNvSpPr/>
            <p:nvPr/>
          </p:nvSpPr>
          <p:spPr>
            <a:xfrm>
              <a:off x="1925850" y="798954"/>
              <a:ext cx="2074649" cy="335344"/>
            </a:xfrm>
            <a:custGeom>
              <a:rect b="b" l="l" r="r" t="t"/>
              <a:pathLst>
                <a:path extrusionOk="0" h="120000" w="120000">
                  <a:moveTo>
                    <a:pt x="120000" y="0"/>
                  </a:moveTo>
                  <a:lnTo>
                    <a:pt x="120000" y="60000"/>
                  </a:lnTo>
                  <a:lnTo>
                    <a:pt x="0" y="60000"/>
                  </a:lnTo>
                  <a:lnTo>
                    <a:pt x="0" y="120000"/>
                  </a:lnTo>
                </a:path>
              </a:pathLst>
            </a:custGeom>
            <a:noFill/>
            <a:ln cap="flat" cmpd="sng" w="12700">
              <a:solidFill>
                <a:srgbClr val="487AA8"/>
              </a:solidFill>
              <a:prstDash val="solid"/>
              <a:miter lim="800000"/>
              <a:headEnd len="sm" w="sm" type="none"/>
              <a:tailEnd len="sm" w="sm" type="none"/>
            </a:ln>
          </p:spPr>
        </p:sp>
        <p:sp>
          <p:nvSpPr>
            <p:cNvPr id="109" name="Google Shape;109;p3"/>
            <p:cNvSpPr/>
            <p:nvPr/>
          </p:nvSpPr>
          <p:spPr>
            <a:xfrm>
              <a:off x="3202060" y="515"/>
              <a:ext cx="1596879" cy="798439"/>
            </a:xfrm>
            <a:prstGeom prst="rect">
              <a:avLst/>
            </a:prstGeom>
            <a:solidFill>
              <a:srgbClr val="000066"/>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 name="Google Shape;110;p3"/>
            <p:cNvSpPr txBox="1"/>
            <p:nvPr/>
          </p:nvSpPr>
          <p:spPr>
            <a:xfrm>
              <a:off x="3202060" y="515"/>
              <a:ext cx="1596879" cy="798439"/>
            </a:xfrm>
            <a:prstGeom prst="rect">
              <a:avLst/>
            </a:prstGeom>
            <a:noFill/>
            <a:ln>
              <a:noFill/>
            </a:ln>
          </p:spPr>
          <p:txBody>
            <a:bodyPr anchorCtr="0" anchor="ctr" bIns="25400" lIns="25400" spcFirstLastPara="1" rIns="25400" wrap="square" tIns="25400">
              <a:noAutofit/>
            </a:bodyPr>
            <a:lstStyle/>
            <a:p>
              <a:pPr indent="0" lvl="0" marL="0" marR="0" rtl="0" algn="ctr">
                <a:lnSpc>
                  <a:spcPct val="90000"/>
                </a:lnSpc>
                <a:spcBef>
                  <a:spcPts val="0"/>
                </a:spcBef>
                <a:spcAft>
                  <a:spcPts val="0"/>
                </a:spcAft>
                <a:buClr>
                  <a:schemeClr val="lt1"/>
                </a:buClr>
                <a:buSzPts val="4000"/>
                <a:buFont typeface="Arial Narrow"/>
                <a:buNone/>
              </a:pPr>
              <a:r>
                <a:rPr b="1" i="0" lang="en-US" sz="4000" u="none" cap="none" strike="noStrike">
                  <a:solidFill>
                    <a:schemeClr val="lt1"/>
                  </a:solidFill>
                  <a:latin typeface="Arial Narrow"/>
                  <a:ea typeface="Arial Narrow"/>
                  <a:cs typeface="Arial Narrow"/>
                  <a:sym typeface="Arial Narrow"/>
                </a:rPr>
                <a:t>ISLAM</a:t>
              </a:r>
              <a:endParaRPr b="0" i="0" sz="1400" u="none" cap="none" strike="noStrike">
                <a:solidFill>
                  <a:srgbClr val="000000"/>
                </a:solidFill>
                <a:latin typeface="Arial"/>
                <a:ea typeface="Arial"/>
                <a:cs typeface="Arial"/>
                <a:sym typeface="Arial"/>
              </a:endParaRPr>
            </a:p>
          </p:txBody>
        </p:sp>
        <p:sp>
          <p:nvSpPr>
            <p:cNvPr id="111" name="Google Shape;111;p3"/>
            <p:cNvSpPr/>
            <p:nvPr/>
          </p:nvSpPr>
          <p:spPr>
            <a:xfrm>
              <a:off x="1127410" y="1134299"/>
              <a:ext cx="1596879" cy="798439"/>
            </a:xfrm>
            <a:prstGeom prst="rect">
              <a:avLst/>
            </a:prstGeom>
            <a:solidFill>
              <a:srgbClr val="000066"/>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 name="Google Shape;112;p3"/>
            <p:cNvSpPr txBox="1"/>
            <p:nvPr/>
          </p:nvSpPr>
          <p:spPr>
            <a:xfrm>
              <a:off x="1127410" y="1134299"/>
              <a:ext cx="1596879" cy="798439"/>
            </a:xfrm>
            <a:prstGeom prst="rect">
              <a:avLst/>
            </a:prstGeom>
            <a:noFill/>
            <a:ln>
              <a:noFill/>
            </a:ln>
          </p:spPr>
          <p:txBody>
            <a:bodyPr anchorCtr="0" anchor="ctr" bIns="10150" lIns="10150" spcFirstLastPara="1" rIns="10150" wrap="square" tIns="10150">
              <a:noAutofit/>
            </a:bodyPr>
            <a:lstStyle/>
            <a:p>
              <a:pPr indent="0" lvl="0" marL="0" marR="0" rtl="0" algn="ctr">
                <a:lnSpc>
                  <a:spcPct val="90000"/>
                </a:lnSpc>
                <a:spcBef>
                  <a:spcPts val="0"/>
                </a:spcBef>
                <a:spcAft>
                  <a:spcPts val="0"/>
                </a:spcAft>
                <a:buClr>
                  <a:schemeClr val="lt1"/>
                </a:buClr>
                <a:buSzPts val="1600"/>
                <a:buFont typeface="Arial Narrow"/>
                <a:buNone/>
              </a:pPr>
              <a:r>
                <a:rPr b="1" i="0" lang="en-US" sz="1600" u="none" cap="none" strike="noStrike">
                  <a:solidFill>
                    <a:schemeClr val="lt1"/>
                  </a:solidFill>
                  <a:latin typeface="Arial Narrow"/>
                  <a:ea typeface="Arial Narrow"/>
                  <a:cs typeface="Arial Narrow"/>
                  <a:sym typeface="Arial Narrow"/>
                </a:rPr>
                <a:t>AQIDAH (FAITH)</a:t>
              </a:r>
              <a:endParaRPr b="0" i="0" sz="1400" u="none" cap="none" strike="noStrike">
                <a:solidFill>
                  <a:srgbClr val="000000"/>
                </a:solidFill>
                <a:latin typeface="Arial"/>
                <a:ea typeface="Arial"/>
                <a:cs typeface="Arial"/>
                <a:sym typeface="Arial"/>
              </a:endParaRPr>
            </a:p>
          </p:txBody>
        </p:sp>
        <p:sp>
          <p:nvSpPr>
            <p:cNvPr id="113" name="Google Shape;113;p3"/>
            <p:cNvSpPr/>
            <p:nvPr/>
          </p:nvSpPr>
          <p:spPr>
            <a:xfrm>
              <a:off x="3059634" y="1134299"/>
              <a:ext cx="1881730" cy="798439"/>
            </a:xfrm>
            <a:prstGeom prst="rect">
              <a:avLst/>
            </a:prstGeom>
            <a:solidFill>
              <a:srgbClr val="000066"/>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 name="Google Shape;114;p3"/>
            <p:cNvSpPr txBox="1"/>
            <p:nvPr/>
          </p:nvSpPr>
          <p:spPr>
            <a:xfrm>
              <a:off x="3059634" y="1134299"/>
              <a:ext cx="1881730" cy="798439"/>
            </a:xfrm>
            <a:prstGeom prst="rect">
              <a:avLst/>
            </a:prstGeom>
            <a:noFill/>
            <a:ln>
              <a:noFill/>
            </a:ln>
          </p:spPr>
          <p:txBody>
            <a:bodyPr anchorCtr="0" anchor="ctr" bIns="10150" lIns="10150" spcFirstLastPara="1" rIns="10150" wrap="square" tIns="10150">
              <a:noAutofit/>
            </a:bodyPr>
            <a:lstStyle/>
            <a:p>
              <a:pPr indent="0" lvl="0" marL="0" marR="0" rtl="0" algn="ctr">
                <a:lnSpc>
                  <a:spcPct val="90000"/>
                </a:lnSpc>
                <a:spcBef>
                  <a:spcPts val="0"/>
                </a:spcBef>
                <a:spcAft>
                  <a:spcPts val="0"/>
                </a:spcAft>
                <a:buClr>
                  <a:schemeClr val="lt1"/>
                </a:buClr>
                <a:buSzPts val="1600"/>
                <a:buFont typeface="Arial Narrow"/>
                <a:buNone/>
              </a:pPr>
              <a:r>
                <a:rPr b="1" i="0" lang="en-US" sz="1600" u="none" cap="none" strike="noStrike">
                  <a:solidFill>
                    <a:schemeClr val="lt1"/>
                  </a:solidFill>
                  <a:latin typeface="Arial Narrow"/>
                  <a:ea typeface="Arial Narrow"/>
                  <a:cs typeface="Arial Narrow"/>
                  <a:sym typeface="Arial Narrow"/>
                </a:rPr>
                <a:t>SYARIAH (LAW)</a:t>
              </a:r>
              <a:br>
                <a:rPr b="1" i="0" lang="en-US" sz="1600" u="none" cap="none" strike="noStrike">
                  <a:solidFill>
                    <a:schemeClr val="lt1"/>
                  </a:solidFill>
                  <a:latin typeface="Arial Narrow"/>
                  <a:ea typeface="Arial Narrow"/>
                  <a:cs typeface="Arial Narrow"/>
                  <a:sym typeface="Arial Narrow"/>
                </a:rPr>
              </a:br>
              <a:r>
                <a:rPr b="1" i="0" lang="en-US" sz="800" u="none" cap="none" strike="noStrike">
                  <a:solidFill>
                    <a:schemeClr val="lt1"/>
                  </a:solidFill>
                  <a:latin typeface="Arial Narrow"/>
                  <a:ea typeface="Arial Narrow"/>
                  <a:cs typeface="Arial Narrow"/>
                  <a:sym typeface="Arial Narrow"/>
                </a:rPr>
                <a:t>Fiqh : Ulama’s interpretations of syariah</a:t>
              </a:r>
              <a:endParaRPr b="1" i="0" sz="1600" u="none" cap="none" strike="noStrike">
                <a:solidFill>
                  <a:schemeClr val="lt1"/>
                </a:solidFill>
                <a:latin typeface="Arial Narrow"/>
                <a:ea typeface="Arial Narrow"/>
                <a:cs typeface="Arial Narrow"/>
                <a:sym typeface="Arial Narrow"/>
              </a:endParaRPr>
            </a:p>
          </p:txBody>
        </p:sp>
        <p:sp>
          <p:nvSpPr>
            <p:cNvPr id="115" name="Google Shape;115;p3"/>
            <p:cNvSpPr/>
            <p:nvPr/>
          </p:nvSpPr>
          <p:spPr>
            <a:xfrm>
              <a:off x="3530067" y="2268083"/>
              <a:ext cx="1596879" cy="798439"/>
            </a:xfrm>
            <a:prstGeom prst="rect">
              <a:avLst/>
            </a:prstGeom>
            <a:solidFill>
              <a:srgbClr val="000066"/>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 name="Google Shape;116;p3"/>
            <p:cNvSpPr txBox="1"/>
            <p:nvPr/>
          </p:nvSpPr>
          <p:spPr>
            <a:xfrm>
              <a:off x="3530067" y="2268083"/>
              <a:ext cx="1596879" cy="798439"/>
            </a:xfrm>
            <a:prstGeom prst="rect">
              <a:avLst/>
            </a:prstGeom>
            <a:noFill/>
            <a:ln>
              <a:noFill/>
            </a:ln>
          </p:spPr>
          <p:txBody>
            <a:bodyPr anchorCtr="0" anchor="ctr" bIns="10150" lIns="10150" spcFirstLastPara="1" rIns="10150" wrap="square" tIns="10150">
              <a:noAutofit/>
            </a:bodyPr>
            <a:lstStyle/>
            <a:p>
              <a:pPr indent="0" lvl="0" marL="0" marR="0" rtl="0" algn="ctr">
                <a:lnSpc>
                  <a:spcPct val="90000"/>
                </a:lnSpc>
                <a:spcBef>
                  <a:spcPts val="0"/>
                </a:spcBef>
                <a:spcAft>
                  <a:spcPts val="0"/>
                </a:spcAft>
                <a:buClr>
                  <a:schemeClr val="lt1"/>
                </a:buClr>
                <a:buSzPts val="1600"/>
                <a:buFont typeface="Arial Narrow"/>
                <a:buNone/>
              </a:pPr>
              <a:r>
                <a:rPr b="1" i="0" lang="en-US" sz="1600" u="none" cap="none" strike="noStrike">
                  <a:solidFill>
                    <a:schemeClr val="lt1"/>
                  </a:solidFill>
                  <a:latin typeface="Arial Narrow"/>
                  <a:ea typeface="Arial Narrow"/>
                  <a:cs typeface="Arial Narrow"/>
                  <a:sym typeface="Arial Narrow"/>
                </a:rPr>
                <a:t>IBADAH</a:t>
              </a:r>
              <a:br>
                <a:rPr b="1" i="0" lang="en-US" sz="1600" u="none" cap="none" strike="noStrike">
                  <a:solidFill>
                    <a:schemeClr val="lt1"/>
                  </a:solidFill>
                  <a:latin typeface="Arial Narrow"/>
                  <a:ea typeface="Arial Narrow"/>
                  <a:cs typeface="Arial Narrow"/>
                  <a:sym typeface="Arial Narrow"/>
                </a:rPr>
              </a:br>
              <a:r>
                <a:rPr b="1" i="0" lang="en-US" sz="1400" u="none" cap="none" strike="noStrike">
                  <a:solidFill>
                    <a:schemeClr val="lt1"/>
                  </a:solidFill>
                  <a:latin typeface="Arial Narrow"/>
                  <a:ea typeface="Arial Narrow"/>
                  <a:cs typeface="Arial Narrow"/>
                  <a:sym typeface="Arial Narrow"/>
                </a:rPr>
                <a:t>(regulates relationship between man and the Creator)</a:t>
              </a:r>
              <a:endParaRPr b="0" i="0" sz="1400" u="none" cap="none" strike="noStrike">
                <a:solidFill>
                  <a:srgbClr val="000000"/>
                </a:solidFill>
                <a:latin typeface="Arial"/>
                <a:ea typeface="Arial"/>
                <a:cs typeface="Arial"/>
                <a:sym typeface="Arial"/>
              </a:endParaRPr>
            </a:p>
          </p:txBody>
        </p:sp>
        <p:sp>
          <p:nvSpPr>
            <p:cNvPr id="117" name="Google Shape;117;p3"/>
            <p:cNvSpPr/>
            <p:nvPr/>
          </p:nvSpPr>
          <p:spPr>
            <a:xfrm>
              <a:off x="3527799" y="3402383"/>
              <a:ext cx="2324992" cy="1331541"/>
            </a:xfrm>
            <a:prstGeom prst="star32">
              <a:avLst>
                <a:gd fmla="val 37500" name="adj"/>
              </a:avLst>
            </a:prstGeom>
            <a:solidFill>
              <a:srgbClr val="C00000"/>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 name="Google Shape;118;p3"/>
            <p:cNvSpPr txBox="1"/>
            <p:nvPr/>
          </p:nvSpPr>
          <p:spPr>
            <a:xfrm>
              <a:off x="4073788" y="3715075"/>
              <a:ext cx="1233014" cy="706157"/>
            </a:xfrm>
            <a:prstGeom prst="rect">
              <a:avLst/>
            </a:prstGeom>
            <a:noFill/>
            <a:ln>
              <a:noFill/>
            </a:ln>
          </p:spPr>
          <p:txBody>
            <a:bodyPr anchorCtr="0" anchor="ctr" bIns="8875" lIns="8875" spcFirstLastPara="1" rIns="8875" wrap="square" tIns="8875">
              <a:noAutofit/>
            </a:bodyPr>
            <a:lstStyle/>
            <a:p>
              <a:pPr indent="0" lvl="0" marL="0" marR="0" rtl="0" algn="ctr">
                <a:lnSpc>
                  <a:spcPct val="90000"/>
                </a:lnSpc>
                <a:spcBef>
                  <a:spcPts val="0"/>
                </a:spcBef>
                <a:spcAft>
                  <a:spcPts val="0"/>
                </a:spcAft>
                <a:buClr>
                  <a:schemeClr val="lt1"/>
                </a:buClr>
                <a:buSzPts val="1400"/>
                <a:buFont typeface="Arial Narrow"/>
                <a:buNone/>
              </a:pPr>
              <a:r>
                <a:rPr b="1" i="0" lang="en-US" sz="1400" u="none" cap="none" strike="noStrike">
                  <a:solidFill>
                    <a:schemeClr val="lt1"/>
                  </a:solidFill>
                  <a:latin typeface="Arial Narrow"/>
                  <a:ea typeface="Arial Narrow"/>
                  <a:cs typeface="Arial Narrow"/>
                  <a:sym typeface="Arial Narrow"/>
                </a:rPr>
                <a:t>MUAMALAH</a:t>
              </a:r>
              <a:br>
                <a:rPr b="1" i="0" lang="en-US" sz="1400" u="none" cap="none" strike="noStrike">
                  <a:solidFill>
                    <a:schemeClr val="lt1"/>
                  </a:solidFill>
                  <a:latin typeface="Arial Narrow"/>
                  <a:ea typeface="Arial Narrow"/>
                  <a:cs typeface="Arial Narrow"/>
                  <a:sym typeface="Arial Narrow"/>
                </a:rPr>
              </a:br>
              <a:r>
                <a:rPr b="1" i="0" lang="en-US" sz="1200" u="none" cap="none" strike="noStrike">
                  <a:solidFill>
                    <a:schemeClr val="lt1"/>
                  </a:solidFill>
                  <a:latin typeface="Arial Narrow"/>
                  <a:ea typeface="Arial Narrow"/>
                  <a:cs typeface="Arial Narrow"/>
                  <a:sym typeface="Arial Narrow"/>
                </a:rPr>
                <a:t>(regulates relationship among human beings)</a:t>
              </a:r>
              <a:endParaRPr b="1" i="0" sz="1400" u="none" cap="none" strike="noStrike">
                <a:solidFill>
                  <a:schemeClr val="lt1"/>
                </a:solidFill>
                <a:latin typeface="Arial Narrow"/>
                <a:ea typeface="Arial Narrow"/>
                <a:cs typeface="Arial Narrow"/>
                <a:sym typeface="Arial Narrow"/>
              </a:endParaRPr>
            </a:p>
          </p:txBody>
        </p:sp>
        <p:sp>
          <p:nvSpPr>
            <p:cNvPr id="119" name="Google Shape;119;p3"/>
            <p:cNvSpPr/>
            <p:nvPr/>
          </p:nvSpPr>
          <p:spPr>
            <a:xfrm>
              <a:off x="5276709" y="1134299"/>
              <a:ext cx="1596879" cy="798439"/>
            </a:xfrm>
            <a:prstGeom prst="rect">
              <a:avLst/>
            </a:prstGeom>
            <a:solidFill>
              <a:srgbClr val="000066"/>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 name="Google Shape;120;p3"/>
            <p:cNvSpPr txBox="1"/>
            <p:nvPr/>
          </p:nvSpPr>
          <p:spPr>
            <a:xfrm>
              <a:off x="5276709" y="1134299"/>
              <a:ext cx="1596879" cy="798439"/>
            </a:xfrm>
            <a:prstGeom prst="rect">
              <a:avLst/>
            </a:prstGeom>
            <a:noFill/>
            <a:ln>
              <a:noFill/>
            </a:ln>
          </p:spPr>
          <p:txBody>
            <a:bodyPr anchorCtr="0" anchor="ctr" bIns="10150" lIns="10150" spcFirstLastPara="1" rIns="10150" wrap="square" tIns="10150">
              <a:noAutofit/>
            </a:bodyPr>
            <a:lstStyle/>
            <a:p>
              <a:pPr indent="0" lvl="0" marL="0" marR="0" rtl="0" algn="ctr">
                <a:lnSpc>
                  <a:spcPct val="90000"/>
                </a:lnSpc>
                <a:spcBef>
                  <a:spcPts val="0"/>
                </a:spcBef>
                <a:spcAft>
                  <a:spcPts val="0"/>
                </a:spcAft>
                <a:buClr>
                  <a:schemeClr val="lt1"/>
                </a:buClr>
                <a:buSzPts val="1600"/>
                <a:buFont typeface="Arial Narrow"/>
                <a:buNone/>
              </a:pPr>
              <a:r>
                <a:rPr b="1" i="0" lang="en-US" sz="1600" u="none" cap="none" strike="noStrike">
                  <a:solidFill>
                    <a:schemeClr val="lt1"/>
                  </a:solidFill>
                  <a:latin typeface="Arial Narrow"/>
                  <a:ea typeface="Arial Narrow"/>
                  <a:cs typeface="Arial Narrow"/>
                  <a:sym typeface="Arial Narrow"/>
                </a:rPr>
                <a:t>AKHLAQ (ETHICS)</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4"/>
          <p:cNvSpPr txBox="1"/>
          <p:nvPr>
            <p:ph idx="1" type="body"/>
          </p:nvPr>
        </p:nvSpPr>
        <p:spPr>
          <a:xfrm>
            <a:off x="738909" y="1062182"/>
            <a:ext cx="10815782" cy="5681069"/>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chemeClr val="dk1"/>
              </a:buClr>
              <a:buSzPts val="2000"/>
              <a:buChar char="•"/>
            </a:pPr>
            <a:r>
              <a:rPr lang="en-US" sz="2000"/>
              <a:t>Kegiatan usaha yang berasaskan Prinsip Syariah, antara lain, adalah kegiatan usaha yang tidak mengandung unsur:</a:t>
            </a:r>
            <a:endParaRPr/>
          </a:p>
          <a:p>
            <a:pPr indent="-342900" lvl="1" marL="800100" rtl="0" algn="l">
              <a:lnSpc>
                <a:spcPct val="90000"/>
              </a:lnSpc>
              <a:spcBef>
                <a:spcPts val="500"/>
              </a:spcBef>
              <a:spcAft>
                <a:spcPts val="0"/>
              </a:spcAft>
              <a:buClr>
                <a:srgbClr val="C00000"/>
              </a:buClr>
              <a:buSzPts val="2000"/>
              <a:buFont typeface="Calibri"/>
              <a:buAutoNum type="alphaLcPeriod"/>
            </a:pPr>
            <a:r>
              <a:rPr b="1" lang="en-US" sz="2000">
                <a:solidFill>
                  <a:srgbClr val="C00000"/>
                </a:solidFill>
              </a:rPr>
              <a:t>RIBA</a:t>
            </a:r>
            <a:br>
              <a:rPr lang="en-US" sz="2000"/>
            </a:br>
            <a:r>
              <a:rPr lang="en-US" sz="2000"/>
              <a:t>Penambahan pendapatan secara tidak sah (batil) antara lain : </a:t>
            </a:r>
            <a:endParaRPr/>
          </a:p>
          <a:p>
            <a:pPr indent="-514350" lvl="2" marL="1371600" rtl="0" algn="l">
              <a:lnSpc>
                <a:spcPct val="90000"/>
              </a:lnSpc>
              <a:spcBef>
                <a:spcPts val="500"/>
              </a:spcBef>
              <a:spcAft>
                <a:spcPts val="0"/>
              </a:spcAft>
              <a:buClr>
                <a:schemeClr val="dk1"/>
              </a:buClr>
              <a:buSzPts val="2000"/>
              <a:buFont typeface="Calibri"/>
              <a:buAutoNum type="romanLcPeriod"/>
            </a:pPr>
            <a:r>
              <a:rPr lang="en-US"/>
              <a:t>transaksi pertukaran barang sejenis yang tidak sama kualitas, kuantitas, dan waktu penyerahan (fadhl), atau </a:t>
            </a:r>
            <a:endParaRPr/>
          </a:p>
          <a:p>
            <a:pPr indent="-514350" lvl="2" marL="1371600" rtl="0" algn="l">
              <a:lnSpc>
                <a:spcPct val="90000"/>
              </a:lnSpc>
              <a:spcBef>
                <a:spcPts val="500"/>
              </a:spcBef>
              <a:spcAft>
                <a:spcPts val="0"/>
              </a:spcAft>
              <a:buClr>
                <a:schemeClr val="dk1"/>
              </a:buClr>
              <a:buSzPts val="2000"/>
              <a:buFont typeface="Calibri"/>
              <a:buAutoNum type="romanLcPeriod"/>
            </a:pPr>
            <a:r>
              <a:rPr lang="en-US"/>
              <a:t>transaksi pinjam-meminjam yang mempersyaratkan Nasabah Penerima Fasilitas mengembalikan dana yang diterima melebihi pokok pinjaman karena berjalannya waktu (nasi'ah);</a:t>
            </a:r>
            <a:endParaRPr/>
          </a:p>
          <a:p>
            <a:pPr indent="-342900" lvl="1" marL="800100" rtl="0" algn="l">
              <a:lnSpc>
                <a:spcPct val="90000"/>
              </a:lnSpc>
              <a:spcBef>
                <a:spcPts val="500"/>
              </a:spcBef>
              <a:spcAft>
                <a:spcPts val="0"/>
              </a:spcAft>
              <a:buClr>
                <a:srgbClr val="C00000"/>
              </a:buClr>
              <a:buSzPts val="2000"/>
              <a:buFont typeface="Calibri"/>
              <a:buAutoNum type="alphaLcPeriod"/>
            </a:pPr>
            <a:r>
              <a:rPr b="1" lang="en-US" sz="2000">
                <a:solidFill>
                  <a:srgbClr val="C00000"/>
                </a:solidFill>
              </a:rPr>
              <a:t>MAISIR </a:t>
            </a:r>
            <a:br>
              <a:rPr lang="en-US" sz="2000"/>
            </a:br>
            <a:r>
              <a:rPr lang="en-US" sz="2000"/>
              <a:t>Transaksi yang digantungkan kepada suatu keadaan yang tidak pasti dan bersifat untung-untungan;</a:t>
            </a:r>
            <a:endParaRPr/>
          </a:p>
          <a:p>
            <a:pPr indent="-342900" lvl="1" marL="800100" rtl="0" algn="l">
              <a:lnSpc>
                <a:spcPct val="90000"/>
              </a:lnSpc>
              <a:spcBef>
                <a:spcPts val="500"/>
              </a:spcBef>
              <a:spcAft>
                <a:spcPts val="0"/>
              </a:spcAft>
              <a:buClr>
                <a:srgbClr val="C00000"/>
              </a:buClr>
              <a:buSzPts val="2000"/>
              <a:buFont typeface="Calibri"/>
              <a:buAutoNum type="alphaLcPeriod"/>
            </a:pPr>
            <a:r>
              <a:rPr b="1" lang="en-US" sz="2000">
                <a:solidFill>
                  <a:srgbClr val="C00000"/>
                </a:solidFill>
              </a:rPr>
              <a:t>GHARAR </a:t>
            </a:r>
            <a:br>
              <a:rPr lang="en-US" sz="2000"/>
            </a:br>
            <a:r>
              <a:rPr lang="en-US" sz="2000"/>
              <a:t>Transaksi yang objeknya tidak jelas, tidak dimiliki, tidak diketahui keberadaannya, atau tidak dapat diserahkan pada saat transaksi dilakukan kecuali diatur lain dalam syariah;</a:t>
            </a:r>
            <a:endParaRPr/>
          </a:p>
          <a:p>
            <a:pPr indent="-342900" lvl="1" marL="800100" rtl="0" algn="l">
              <a:lnSpc>
                <a:spcPct val="90000"/>
              </a:lnSpc>
              <a:spcBef>
                <a:spcPts val="500"/>
              </a:spcBef>
              <a:spcAft>
                <a:spcPts val="0"/>
              </a:spcAft>
              <a:buClr>
                <a:srgbClr val="C00000"/>
              </a:buClr>
              <a:buSzPts val="2000"/>
              <a:buFont typeface="Calibri"/>
              <a:buAutoNum type="alphaLcPeriod"/>
            </a:pPr>
            <a:r>
              <a:rPr b="1" lang="en-US" sz="2000">
                <a:solidFill>
                  <a:srgbClr val="C00000"/>
                </a:solidFill>
              </a:rPr>
              <a:t>HARAM </a:t>
            </a:r>
            <a:br>
              <a:rPr lang="en-US" sz="2000"/>
            </a:br>
            <a:r>
              <a:rPr lang="en-US" sz="2000"/>
              <a:t>Transaksi yang objeknya dilarang dalam syariah; atau</a:t>
            </a:r>
            <a:endParaRPr sz="2000"/>
          </a:p>
          <a:p>
            <a:pPr indent="-342900" lvl="1" marL="800100" rtl="0" algn="l">
              <a:lnSpc>
                <a:spcPct val="90000"/>
              </a:lnSpc>
              <a:spcBef>
                <a:spcPts val="500"/>
              </a:spcBef>
              <a:spcAft>
                <a:spcPts val="0"/>
              </a:spcAft>
              <a:buClr>
                <a:srgbClr val="C00000"/>
              </a:buClr>
              <a:buSzPts val="2000"/>
              <a:buFont typeface="Calibri"/>
              <a:buAutoNum type="alphaLcPeriod"/>
            </a:pPr>
            <a:r>
              <a:rPr b="1" lang="en-US" sz="2000">
                <a:solidFill>
                  <a:srgbClr val="C00000"/>
                </a:solidFill>
              </a:rPr>
              <a:t>ZALIM, </a:t>
            </a:r>
            <a:br>
              <a:rPr lang="en-US" sz="2000"/>
            </a:br>
            <a:r>
              <a:rPr lang="en-US" sz="2000"/>
              <a:t>Transaksi yang menimbulkan ketidakadilan bagi pihak lainnya.</a:t>
            </a:r>
            <a:endParaRPr/>
          </a:p>
        </p:txBody>
      </p:sp>
      <p:sp>
        <p:nvSpPr>
          <p:cNvPr id="126" name="Google Shape;126;p4"/>
          <p:cNvSpPr txBox="1"/>
          <p:nvPr>
            <p:ph type="title"/>
          </p:nvPr>
        </p:nvSpPr>
        <p:spPr>
          <a:xfrm>
            <a:off x="838200" y="365125"/>
            <a:ext cx="10515600" cy="79865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5"/>
              </a:buClr>
              <a:buSzPts val="3200"/>
              <a:buFont typeface="Calibri"/>
              <a:buNone/>
            </a:pPr>
            <a:r>
              <a:rPr b="1" lang="en-US" sz="3200">
                <a:solidFill>
                  <a:schemeClr val="accent5"/>
                </a:solidFill>
              </a:rPr>
              <a:t>Muamalah yang halal:</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5"/>
          <p:cNvSpPr txBox="1"/>
          <p:nvPr>
            <p:ph type="title"/>
          </p:nvPr>
        </p:nvSpPr>
        <p:spPr>
          <a:xfrm>
            <a:off x="838200" y="365126"/>
            <a:ext cx="10515600" cy="58622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5"/>
              </a:buClr>
              <a:buSzPts val="3200"/>
              <a:buFont typeface="Calibri"/>
              <a:buNone/>
            </a:pPr>
            <a:r>
              <a:rPr b="1" lang="en-US" sz="3200">
                <a:solidFill>
                  <a:schemeClr val="accent5"/>
                </a:solidFill>
              </a:rPr>
              <a:t>Perintah Al-Quran untuk makan makanan halal</a:t>
            </a:r>
            <a:endParaRPr/>
          </a:p>
        </p:txBody>
      </p:sp>
      <p:sp>
        <p:nvSpPr>
          <p:cNvPr id="132" name="Google Shape;132;p5"/>
          <p:cNvSpPr txBox="1"/>
          <p:nvPr>
            <p:ph idx="1" type="body"/>
          </p:nvPr>
        </p:nvSpPr>
        <p:spPr>
          <a:xfrm>
            <a:off x="838200" y="1440872"/>
            <a:ext cx="10515600" cy="5320145"/>
          </a:xfrm>
          <a:prstGeom prst="rect">
            <a:avLst/>
          </a:prstGeom>
          <a:noFill/>
          <a:ln>
            <a:noFill/>
          </a:ln>
        </p:spPr>
        <p:txBody>
          <a:bodyPr anchorCtr="0" anchor="t" bIns="45700" lIns="91425" spcFirstLastPara="1" rIns="91425" wrap="square" tIns="45700">
            <a:normAutofit fontScale="92500" lnSpcReduction="20000"/>
          </a:bodyPr>
          <a:lstStyle/>
          <a:p>
            <a:pPr indent="-228600" lvl="0" marL="228600" rtl="0" algn="r">
              <a:lnSpc>
                <a:spcPct val="90000"/>
              </a:lnSpc>
              <a:spcBef>
                <a:spcPts val="0"/>
              </a:spcBef>
              <a:spcAft>
                <a:spcPts val="0"/>
              </a:spcAft>
              <a:buClr>
                <a:schemeClr val="dk1"/>
              </a:buClr>
              <a:buSzPct val="100000"/>
              <a:buChar char="•"/>
            </a:pPr>
            <a:r>
              <a:rPr lang="en-US"/>
              <a:t>كُلُوا مِنْ طَيِّبَاتِ مَا رَزَقْنَاكُمْ وَمَا ظَلَمُونَا وَلَكِنْ كَانُوا أَنْفُسَهُمْ يَظْلِمُونَ</a:t>
            </a:r>
            <a:endParaRPr/>
          </a:p>
          <a:p>
            <a:pPr indent="-228600" lvl="0" marL="228600" rtl="0" algn="l">
              <a:lnSpc>
                <a:spcPct val="90000"/>
              </a:lnSpc>
              <a:spcBef>
                <a:spcPts val="1000"/>
              </a:spcBef>
              <a:spcAft>
                <a:spcPts val="0"/>
              </a:spcAft>
              <a:buClr>
                <a:schemeClr val="dk1"/>
              </a:buClr>
              <a:buSzPct val="100000"/>
              <a:buChar char="•"/>
            </a:pPr>
            <a:r>
              <a:rPr lang="en-US"/>
              <a:t>Makanlah dari makanan yang baik-baik yang telah Kami berikan kepadamu; dan tidaklah mereka Menganiaya kami; akan tetapi merekalah yang Menganiaya diri mereka sendiri. (QS Al-Baqarah ayat 57)</a:t>
            </a:r>
            <a:endParaRPr/>
          </a:p>
          <a:p>
            <a:pPr indent="-64135" lvl="0" marL="228600" rtl="0" algn="l">
              <a:lnSpc>
                <a:spcPct val="90000"/>
              </a:lnSpc>
              <a:spcBef>
                <a:spcPts val="1000"/>
              </a:spcBef>
              <a:spcAft>
                <a:spcPts val="0"/>
              </a:spcAft>
              <a:buClr>
                <a:schemeClr val="dk1"/>
              </a:buClr>
              <a:buSzPct val="100000"/>
              <a:buNone/>
            </a:pPr>
            <a:r>
              <a:t/>
            </a:r>
            <a:endParaRPr/>
          </a:p>
          <a:p>
            <a:pPr indent="-228600" lvl="0" marL="228600" rtl="0" algn="r">
              <a:lnSpc>
                <a:spcPct val="90000"/>
              </a:lnSpc>
              <a:spcBef>
                <a:spcPts val="1000"/>
              </a:spcBef>
              <a:spcAft>
                <a:spcPts val="0"/>
              </a:spcAft>
              <a:buClr>
                <a:schemeClr val="dk1"/>
              </a:buClr>
              <a:buSzPct val="100000"/>
              <a:buChar char="•"/>
            </a:pPr>
            <a:r>
              <a:rPr lang="en-US"/>
              <a:t>يَاأَيُّهَا النَّاسُ كُلُوا مِمَّا فِي الْأَرْضِ حَلَالًا طَيِّبًا وَلَا تَتَّبِعُوا خُطُوَاتِ الشَّيْطَانِ إِنَّهُ لَكُمْ عَدُوٌّ مُبِينٌ</a:t>
            </a:r>
            <a:endParaRPr/>
          </a:p>
          <a:p>
            <a:pPr indent="-228600" lvl="0" marL="228600" rtl="0" algn="l">
              <a:lnSpc>
                <a:spcPct val="90000"/>
              </a:lnSpc>
              <a:spcBef>
                <a:spcPts val="1000"/>
              </a:spcBef>
              <a:spcAft>
                <a:spcPts val="0"/>
              </a:spcAft>
              <a:buClr>
                <a:schemeClr val="dk1"/>
              </a:buClr>
              <a:buSzPct val="100000"/>
              <a:buChar char="•"/>
            </a:pPr>
            <a:r>
              <a:rPr lang="en-US"/>
              <a:t>Hai sekalian manusia, makanlah yang halal lagi baik dari apa yang terdapat di bumi, dan janganlah kamu mengikuti langkah-langkah syaitan; karena Sesungguhnya syaitan itu adalah musuh yang nyata bagimu. (Al-Baqarah : 168)</a:t>
            </a:r>
            <a:endParaRPr/>
          </a:p>
          <a:p>
            <a:pPr indent="-64135" lvl="0" marL="228600" rtl="0" algn="r">
              <a:lnSpc>
                <a:spcPct val="90000"/>
              </a:lnSpc>
              <a:spcBef>
                <a:spcPts val="1000"/>
              </a:spcBef>
              <a:spcAft>
                <a:spcPts val="0"/>
              </a:spcAft>
              <a:buClr>
                <a:schemeClr val="dk1"/>
              </a:buClr>
              <a:buSzPct val="100000"/>
              <a:buNone/>
            </a:pPr>
            <a:r>
              <a:t/>
            </a:r>
            <a:endParaRPr/>
          </a:p>
          <a:p>
            <a:pPr indent="-228600" lvl="0" marL="228600" rtl="0" algn="r">
              <a:lnSpc>
                <a:spcPct val="90000"/>
              </a:lnSpc>
              <a:spcBef>
                <a:spcPts val="1000"/>
              </a:spcBef>
              <a:spcAft>
                <a:spcPts val="0"/>
              </a:spcAft>
              <a:buClr>
                <a:schemeClr val="dk1"/>
              </a:buClr>
              <a:buSzPct val="100000"/>
              <a:buChar char="•"/>
            </a:pPr>
            <a:r>
              <a:rPr lang="en-US"/>
              <a:t>يَاأَيُّهَا الَّذِينَ ءَامَنُوا كُلُوا مِنْ طَيِّبَاتِ مَا رَزَقْنَاكُمْ وَاشْكُرُوا لِلَّهِ إِنْ كُنْتُمْ إِيَّاهُ تَعْبُدُونَ</a:t>
            </a:r>
            <a:endParaRPr/>
          </a:p>
          <a:p>
            <a:pPr indent="-228600" lvl="0" marL="228600" rtl="0" algn="l">
              <a:lnSpc>
                <a:spcPct val="90000"/>
              </a:lnSpc>
              <a:spcBef>
                <a:spcPts val="1000"/>
              </a:spcBef>
              <a:spcAft>
                <a:spcPts val="0"/>
              </a:spcAft>
              <a:buClr>
                <a:schemeClr val="dk1"/>
              </a:buClr>
              <a:buSzPct val="100000"/>
              <a:buChar char="•"/>
            </a:pPr>
            <a:r>
              <a:rPr lang="en-US"/>
              <a:t>Hai orang-orang yang beriman, makanlah di antara rezki yang baik-baik yang Kami berikan kepadamu dan bersyukurlah kepada Allah, jika benar-benar kepada-Nya kamu menyembah (Al-Baqarah : 172)</a:t>
            </a:r>
            <a:endParaRPr/>
          </a:p>
          <a:p>
            <a:pPr indent="-64135" lvl="0" marL="228600" rtl="0" algn="l">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6"/>
          <p:cNvSpPr txBox="1"/>
          <p:nvPr>
            <p:ph type="title"/>
          </p:nvPr>
        </p:nvSpPr>
        <p:spPr>
          <a:xfrm>
            <a:off x="838200" y="674255"/>
            <a:ext cx="10515600" cy="59112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5"/>
              </a:buClr>
              <a:buSzPts val="3200"/>
              <a:buFont typeface="Calibri"/>
              <a:buNone/>
            </a:pPr>
            <a:r>
              <a:rPr b="1" lang="en-US" sz="3200">
                <a:solidFill>
                  <a:schemeClr val="accent5"/>
                </a:solidFill>
              </a:rPr>
              <a:t>Hadits tentang halal</a:t>
            </a:r>
            <a:endParaRPr/>
          </a:p>
        </p:txBody>
      </p:sp>
      <p:sp>
        <p:nvSpPr>
          <p:cNvPr id="138" name="Google Shape;138;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r">
              <a:lnSpc>
                <a:spcPct val="90000"/>
              </a:lnSpc>
              <a:spcBef>
                <a:spcPts val="0"/>
              </a:spcBef>
              <a:spcAft>
                <a:spcPts val="0"/>
              </a:spcAft>
              <a:buClr>
                <a:schemeClr val="dk1"/>
              </a:buClr>
              <a:buSzPts val="2800"/>
              <a:buChar char="•"/>
            </a:pPr>
            <a:r>
              <a:rPr lang="en-US"/>
              <a:t>عَنِ النُّعْمَانِ بْنِ بَشِيرٍ رَضِيَ اللَّهُ عَنْهُمَا قَالَ: سَمِعْتُ رَسُولَ اللَّهِ ﷺ يَقُولُ -وأَهْوَى النُّعْمَانُ بِإِصْبَعَيْهِ إِلَى أُذُنَيْهِ: إِنَّ الْحَلَالَ بَيِّنٌ، والْحَرَامَ بَيِّنٌ، وبَيْنَهُمَا مُشْتَبِهَاتٌ لَا يَعْلَمُهُنَّ كَثِيرٌ مِنَ النَّاسِ، فَمَنِ اتَّقَى الشُّبُهَاتِ فَقَدِ اسْتَبْرَأَ لِدِينِهِ، وعِرْضِهِ، ومَنْ وقَعَ فِي الشُّبُهَاتِ وقَعَ فِي الْحَرَامِ، كَالرَّاعِي يَرْعَى حَوْلَ الْحِمَى، يُوشِكُ أَنْ يَقَعَ فِيهِ، أَلَا وإِنَّ لِكُلِّ مَلِكٍ حِمًى، أَلَا وإِنَّ حِمَى اللَّهِ مَحَارِمُهُ، أَلَا وإِنَّ فِي الْجَسَدِ مُضْغَةً إِذَا صَلَحَتْ صَلَحَ الْجَسَدُ كُلُّهُ، وإِذَا فَسَدَتْ فَسَدَ الْجَسَدُ كُلُّهُ، أَلَا وهِيَ الْقَلْبُ. </a:t>
            </a:r>
            <a:r>
              <a:rPr lang="en-US">
                <a:solidFill>
                  <a:schemeClr val="accent5"/>
                </a:solidFill>
              </a:rPr>
              <a:t>مُتَّفَقٌ عَلَيْهِ</a:t>
            </a:r>
            <a:endParaRPr>
              <a:solidFill>
                <a:schemeClr val="accent5"/>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44" name="Google Shape;144;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228600" lvl="0" marL="228600" rtl="0" algn="r">
              <a:lnSpc>
                <a:spcPct val="90000"/>
              </a:lnSpc>
              <a:spcBef>
                <a:spcPts val="0"/>
              </a:spcBef>
              <a:spcAft>
                <a:spcPts val="0"/>
              </a:spcAft>
              <a:buClr>
                <a:schemeClr val="dk1"/>
              </a:buClr>
              <a:buSzPts val="2800"/>
              <a:buChar char="•"/>
            </a:pPr>
            <a:r>
              <a:rPr lang="en-US"/>
              <a:t>حُرِّمَتْ عَلَيْكُمُ الْمَيْتَةُ وَالدَّمُ وَلَحْمُ الْخِنْزِيْرِ وَمَآ اُهِلَّ لِغَيْرِ اللّٰهِ بِهٖ وَالْمُنْخَنِقَةُ وَالْمَوْقُوْذَةُ وَالْمُتَرَدِّيَةُ وَالنَّطِيْحَةُ وَمَآ اَكَلَ السَّبُعُ اِلَّا مَا ذَكَّيْتُمْۗ وَمَا ذُبِحَ عَلَى النُّصُبِ وَاَنْ تَسْتَقْسِمُوْا بِالْاَزْلَامِۗ ذٰلِكُمْ فِسْقٌۗ </a:t>
            </a:r>
            <a:endParaRPr/>
          </a:p>
          <a:p>
            <a:pPr indent="-228600" lvl="0" marL="228600" rtl="0" algn="l">
              <a:lnSpc>
                <a:spcPct val="90000"/>
              </a:lnSpc>
              <a:spcBef>
                <a:spcPts val="1000"/>
              </a:spcBef>
              <a:spcAft>
                <a:spcPts val="0"/>
              </a:spcAft>
              <a:buClr>
                <a:schemeClr val="dk1"/>
              </a:buClr>
              <a:buSzPts val="2800"/>
              <a:buChar char="•"/>
            </a:pPr>
            <a:r>
              <a:rPr lang="en-US"/>
              <a:t>QS Al-Maidah ayat 3</a:t>
            </a:r>
            <a:endParaRPr/>
          </a:p>
          <a:p>
            <a:pPr indent="-228600" lvl="0" marL="228600" rtl="0" algn="l">
              <a:lnSpc>
                <a:spcPct val="90000"/>
              </a:lnSpc>
              <a:spcBef>
                <a:spcPts val="1000"/>
              </a:spcBef>
              <a:spcAft>
                <a:spcPts val="0"/>
              </a:spcAft>
              <a:buClr>
                <a:schemeClr val="dk1"/>
              </a:buClr>
              <a:buSzPts val="2800"/>
              <a:buChar char="•"/>
            </a:pPr>
            <a:r>
              <a:rPr lang="en-US"/>
              <a:t>Diharamkan bagimu (memakan) bangkai, darah, daging babi, dan (daging) hewan yang disembelih bukan atas (nama) Allah, yang tercekik, yang dipukul, yang jatuh, yang ditanduk, dan yang diterkam binatang buas, kecuali yang sempat kamu sembelih. Dan (diharamkan pula) yang disembelih untuk berhala. Dan (diharamkan pula) mengundi nasib dengan azlam (anak panah), (karena) itu suatu perbuatan fasik. </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50" name="Google Shape;150;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0"/>
              </a:spcAft>
              <a:buClr>
                <a:schemeClr val="dk1"/>
              </a:buClr>
              <a:buSzPts val="2800"/>
              <a:buNone/>
            </a:pPr>
            <a:r>
              <a:t/>
            </a:r>
            <a:endParaRPr/>
          </a:p>
          <a:p>
            <a:pPr indent="-228600" lvl="0" marL="228600" rtl="0" algn="r">
              <a:lnSpc>
                <a:spcPct val="90000"/>
              </a:lnSpc>
              <a:spcBef>
                <a:spcPts val="1000"/>
              </a:spcBef>
              <a:spcAft>
                <a:spcPts val="0"/>
              </a:spcAft>
              <a:buClr>
                <a:schemeClr val="dk1"/>
              </a:buClr>
              <a:buSzPts val="2800"/>
              <a:buChar char="•"/>
            </a:pPr>
            <a:r>
              <a:rPr lang="en-US"/>
              <a:t>يٰٓاَيُّهَا الَّذِيْنَ اٰمَنُوْٓا اِنَّمَا الْخَمْرُ وَالْمَيْسِرُ وَالْاَنْصَابُ وَالْاَزْلَامُ رِجْسٌ مِّنْ عَمَلِ الشَّيْطٰنِ فَاجْتَنِبُوْهُ لَعَلَّكُمْ تُفْلِحُوْنَ</a:t>
            </a:r>
            <a:endParaRPr/>
          </a:p>
          <a:p>
            <a:pPr indent="-228600" lvl="0" marL="228600" rtl="0" algn="l">
              <a:lnSpc>
                <a:spcPct val="90000"/>
              </a:lnSpc>
              <a:spcBef>
                <a:spcPts val="1000"/>
              </a:spcBef>
              <a:spcAft>
                <a:spcPts val="0"/>
              </a:spcAft>
              <a:buClr>
                <a:schemeClr val="dk1"/>
              </a:buClr>
              <a:buSzPts val="2800"/>
              <a:buChar char="•"/>
            </a:pPr>
            <a:r>
              <a:rPr lang="en-US"/>
              <a:t>QS Al-Maidah ayat 90</a:t>
            </a:r>
            <a:endParaRPr/>
          </a:p>
          <a:p>
            <a:pPr indent="-228600" lvl="0" marL="228600" rtl="0" algn="l">
              <a:lnSpc>
                <a:spcPct val="90000"/>
              </a:lnSpc>
              <a:spcBef>
                <a:spcPts val="1000"/>
              </a:spcBef>
              <a:spcAft>
                <a:spcPts val="0"/>
              </a:spcAft>
              <a:buClr>
                <a:schemeClr val="dk1"/>
              </a:buClr>
              <a:buSzPts val="2800"/>
              <a:buChar char="•"/>
            </a:pPr>
            <a:r>
              <a:rPr lang="en-US"/>
              <a:t>Wahai orang-orang yang beriman! Sesungguhnya minuman keras, berjudi, (berkurban untuk) berhala, dan mengundi nasib dengan anak panah, adalah perbuatan keji dan termasuk perbuatan setan. Maka jauhilah (perbuatan-perbuatan) itu agar kamu beruntung.</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9"/>
          <p:cNvSpPr txBox="1"/>
          <p:nvPr>
            <p:ph type="title"/>
          </p:nvPr>
        </p:nvSpPr>
        <p:spPr>
          <a:xfrm>
            <a:off x="838200" y="365126"/>
            <a:ext cx="10515600" cy="78942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5"/>
              </a:buClr>
              <a:buSzPts val="3200"/>
              <a:buFont typeface="Calibri"/>
              <a:buNone/>
            </a:pPr>
            <a:r>
              <a:rPr b="1" lang="en-US" sz="3200">
                <a:solidFill>
                  <a:schemeClr val="accent5"/>
                </a:solidFill>
              </a:rPr>
              <a:t>Makanan haram lidz-dzati</a:t>
            </a:r>
            <a:endParaRPr b="1" sz="3200">
              <a:solidFill>
                <a:schemeClr val="accent5"/>
              </a:solidFill>
            </a:endParaRPr>
          </a:p>
        </p:txBody>
      </p:sp>
      <p:sp>
        <p:nvSpPr>
          <p:cNvPr id="156" name="Google Shape;156;p9"/>
          <p:cNvSpPr txBox="1"/>
          <p:nvPr>
            <p:ph idx="1" type="body"/>
          </p:nvPr>
        </p:nvSpPr>
        <p:spPr>
          <a:xfrm>
            <a:off x="838200" y="1477818"/>
            <a:ext cx="10515600" cy="4699145"/>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Bangkai</a:t>
            </a:r>
            <a:endParaRPr/>
          </a:p>
          <a:p>
            <a:pPr indent="-228600" lvl="0" marL="228600" rtl="0" algn="l">
              <a:lnSpc>
                <a:spcPct val="90000"/>
              </a:lnSpc>
              <a:spcBef>
                <a:spcPts val="1000"/>
              </a:spcBef>
              <a:spcAft>
                <a:spcPts val="0"/>
              </a:spcAft>
              <a:buClr>
                <a:schemeClr val="dk1"/>
              </a:buClr>
              <a:buSzPts val="2800"/>
              <a:buChar char="•"/>
            </a:pPr>
            <a:r>
              <a:rPr lang="en-US"/>
              <a:t>Darah</a:t>
            </a:r>
            <a:endParaRPr/>
          </a:p>
          <a:p>
            <a:pPr indent="-228600" lvl="0" marL="228600" rtl="0" algn="l">
              <a:lnSpc>
                <a:spcPct val="90000"/>
              </a:lnSpc>
              <a:spcBef>
                <a:spcPts val="1000"/>
              </a:spcBef>
              <a:spcAft>
                <a:spcPts val="0"/>
              </a:spcAft>
              <a:buClr>
                <a:schemeClr val="dk1"/>
              </a:buClr>
              <a:buSzPts val="2800"/>
              <a:buChar char="•"/>
            </a:pPr>
            <a:r>
              <a:rPr lang="en-US"/>
              <a:t>Babi</a:t>
            </a:r>
            <a:endParaRPr/>
          </a:p>
          <a:p>
            <a:pPr indent="-228600" lvl="0" marL="228600" rtl="0" algn="l">
              <a:lnSpc>
                <a:spcPct val="90000"/>
              </a:lnSpc>
              <a:spcBef>
                <a:spcPts val="1000"/>
              </a:spcBef>
              <a:spcAft>
                <a:spcPts val="0"/>
              </a:spcAft>
              <a:buClr>
                <a:schemeClr val="dk1"/>
              </a:buClr>
              <a:buSzPts val="2800"/>
              <a:buChar char="•"/>
            </a:pPr>
            <a:r>
              <a:rPr lang="en-US"/>
              <a:t>Yang disembelih bukan karena Allah</a:t>
            </a:r>
            <a:endParaRPr/>
          </a:p>
          <a:p>
            <a:pPr indent="-228600" lvl="0" marL="228600" rtl="0" algn="l">
              <a:lnSpc>
                <a:spcPct val="90000"/>
              </a:lnSpc>
              <a:spcBef>
                <a:spcPts val="1000"/>
              </a:spcBef>
              <a:spcAft>
                <a:spcPts val="0"/>
              </a:spcAft>
              <a:buClr>
                <a:schemeClr val="dk1"/>
              </a:buClr>
              <a:buSzPts val="2800"/>
              <a:buChar char="•"/>
            </a:pPr>
            <a:r>
              <a:rPr lang="en-US"/>
              <a:t>tercekik, yang dipukul, yang jatuh, yang ditanduk</a:t>
            </a:r>
            <a:endParaRPr/>
          </a:p>
          <a:p>
            <a:pPr indent="-228600" lvl="0" marL="228600" rtl="0" algn="l">
              <a:lnSpc>
                <a:spcPct val="90000"/>
              </a:lnSpc>
              <a:spcBef>
                <a:spcPts val="1000"/>
              </a:spcBef>
              <a:spcAft>
                <a:spcPts val="0"/>
              </a:spcAft>
              <a:buClr>
                <a:schemeClr val="dk1"/>
              </a:buClr>
              <a:buSzPts val="2800"/>
              <a:buChar char="•"/>
            </a:pPr>
            <a:r>
              <a:rPr lang="en-US"/>
              <a:t>yang diterkam binatang buas, kecuali sempat disembelih</a:t>
            </a:r>
            <a:endParaRPr/>
          </a:p>
          <a:p>
            <a:pPr indent="-228600" lvl="0" marL="228600" rtl="0" algn="l">
              <a:lnSpc>
                <a:spcPct val="90000"/>
              </a:lnSpc>
              <a:spcBef>
                <a:spcPts val="1000"/>
              </a:spcBef>
              <a:spcAft>
                <a:spcPts val="0"/>
              </a:spcAft>
              <a:buClr>
                <a:schemeClr val="dk1"/>
              </a:buClr>
              <a:buSzPts val="2800"/>
              <a:buChar char="•"/>
            </a:pPr>
            <a:r>
              <a:rPr lang="en-US"/>
              <a:t>Minuman keras</a:t>
            </a:r>
            <a:endParaRPr/>
          </a:p>
          <a:p>
            <a:pPr indent="-50800" lvl="0" marL="228600" rtl="0" algn="l">
              <a:lnSpc>
                <a:spcPct val="90000"/>
              </a:lnSpc>
              <a:spcBef>
                <a:spcPts val="1000"/>
              </a:spcBef>
              <a:spcAft>
                <a:spcPts val="0"/>
              </a:spcAft>
              <a:buClr>
                <a:schemeClr val="dk1"/>
              </a:buClr>
              <a:buSzPts val="2800"/>
              <a:buNone/>
            </a:pPr>
            <a:r>
              <a:t/>
            </a:r>
            <a:endParaRPr/>
          </a:p>
          <a:p>
            <a:pPr indent="-50800" lvl="0" marL="228600" rtl="0" algn="l">
              <a:lnSpc>
                <a:spcPct val="90000"/>
              </a:lnSpc>
              <a:spcBef>
                <a:spcPts val="1000"/>
              </a:spcBef>
              <a:spcAft>
                <a:spcPts val="0"/>
              </a:spcAft>
              <a:buClr>
                <a:schemeClr val="dk1"/>
              </a:buClr>
              <a:buSzPts val="2800"/>
              <a:buNone/>
            </a:pPr>
            <a:r>
              <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2021-06-19T20:52:05Z</dcterms:created>
  <dc:creator>UNAIR</dc:creator>
</cp:coreProperties>
</file>