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9" r:id="rId12"/>
    <p:sldId id="266"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72" y="-12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9D8AAA-459E-4666-8918-0E6E9B371B5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4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FC267-D880-48A6-91F0-8B78198E387E}"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D8AAA-459E-4666-8918-0E6E9B371B56}" type="slidenum">
              <a:rPr lang="en-US" smtClean="0"/>
              <a:t>‹#›</a:t>
            </a:fld>
            <a:endParaRPr lang="en-US"/>
          </a:p>
        </p:txBody>
      </p:sp>
    </p:spTree>
    <p:extLst>
      <p:ext uri="{BB962C8B-B14F-4D97-AF65-F5344CB8AC3E}">
        <p14:creationId xmlns:p14="http://schemas.microsoft.com/office/powerpoint/2010/main" val="6195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96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78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spTree>
    <p:extLst>
      <p:ext uri="{BB962C8B-B14F-4D97-AF65-F5344CB8AC3E}">
        <p14:creationId xmlns:p14="http://schemas.microsoft.com/office/powerpoint/2010/main" val="407012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49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67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398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1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spTree>
    <p:extLst>
      <p:ext uri="{BB962C8B-B14F-4D97-AF65-F5344CB8AC3E}">
        <p14:creationId xmlns:p14="http://schemas.microsoft.com/office/powerpoint/2010/main" val="384915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FC267-D880-48A6-91F0-8B78198E387E}"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8AAA-459E-4666-8918-0E6E9B371B5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80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BFC267-D880-48A6-91F0-8B78198E387E}"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D8AAA-459E-4666-8918-0E6E9B371B56}" type="slidenum">
              <a:rPr lang="en-US" smtClean="0"/>
              <a:t>‹#›</a:t>
            </a:fld>
            <a:endParaRPr lang="en-US"/>
          </a:p>
        </p:txBody>
      </p:sp>
    </p:spTree>
    <p:extLst>
      <p:ext uri="{BB962C8B-B14F-4D97-AF65-F5344CB8AC3E}">
        <p14:creationId xmlns:p14="http://schemas.microsoft.com/office/powerpoint/2010/main" val="324788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BFC267-D880-48A6-91F0-8B78198E387E}"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D8AAA-459E-4666-8918-0E6E9B371B5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02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BFC267-D880-48A6-91F0-8B78198E387E}"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D8AAA-459E-4666-8918-0E6E9B371B5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32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FC267-D880-48A6-91F0-8B78198E387E}"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D8AAA-459E-4666-8918-0E6E9B371B56}" type="slidenum">
              <a:rPr lang="en-US" smtClean="0"/>
              <a:t>‹#›</a:t>
            </a:fld>
            <a:endParaRPr lang="en-US"/>
          </a:p>
        </p:txBody>
      </p:sp>
    </p:spTree>
    <p:extLst>
      <p:ext uri="{BB962C8B-B14F-4D97-AF65-F5344CB8AC3E}">
        <p14:creationId xmlns:p14="http://schemas.microsoft.com/office/powerpoint/2010/main" val="366378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FC267-D880-48A6-91F0-8B78198E387E}"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D8AAA-459E-4666-8918-0E6E9B371B5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33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FC267-D880-48A6-91F0-8B78198E387E}"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D8AAA-459E-4666-8918-0E6E9B371B56}" type="slidenum">
              <a:rPr lang="en-US" smtClean="0"/>
              <a:t>‹#›</a:t>
            </a:fld>
            <a:endParaRPr lang="en-US"/>
          </a:p>
        </p:txBody>
      </p:sp>
    </p:spTree>
    <p:extLst>
      <p:ext uri="{BB962C8B-B14F-4D97-AF65-F5344CB8AC3E}">
        <p14:creationId xmlns:p14="http://schemas.microsoft.com/office/powerpoint/2010/main" val="386843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BFC267-D880-48A6-91F0-8B78198E387E}" type="datetimeFigureOut">
              <a:rPr lang="en-US" smtClean="0"/>
              <a:t>4/19/2020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9D8AAA-459E-4666-8918-0E6E9B371B56}" type="slidenum">
              <a:rPr lang="en-US" smtClean="0"/>
              <a:t>‹#›</a:t>
            </a:fld>
            <a:endParaRPr lang="en-US"/>
          </a:p>
        </p:txBody>
      </p:sp>
    </p:spTree>
    <p:extLst>
      <p:ext uri="{BB962C8B-B14F-4D97-AF65-F5344CB8AC3E}">
        <p14:creationId xmlns:p14="http://schemas.microsoft.com/office/powerpoint/2010/main" val="1840090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3600" b="1" dirty="0"/>
              <a:t>LITERATURE REVIEW</a:t>
            </a:r>
            <a:br>
              <a:rPr lang="id-ID" sz="3600" b="1" dirty="0"/>
            </a:br>
            <a:endParaRPr lang="en-US" sz="3600" dirty="0"/>
          </a:p>
        </p:txBody>
      </p:sp>
      <p:sp>
        <p:nvSpPr>
          <p:cNvPr id="3" name="Subtitle 2"/>
          <p:cNvSpPr>
            <a:spLocks noGrp="1"/>
          </p:cNvSpPr>
          <p:nvPr>
            <p:ph type="subTitle" idx="1"/>
          </p:nvPr>
        </p:nvSpPr>
        <p:spPr/>
        <p:txBody>
          <a:bodyPr>
            <a:noAutofit/>
          </a:bodyPr>
          <a:lstStyle/>
          <a:p>
            <a:r>
              <a:rPr lang="id-ID" sz="3900" dirty="0">
                <a:latin typeface="Arial Rounded MT Bold" panose="020F0704030504030204" pitchFamily="34" charset="0"/>
              </a:rPr>
              <a:t>REVIEW </a:t>
            </a:r>
            <a:r>
              <a:rPr lang="id-ID" sz="3900" dirty="0" smtClean="0">
                <a:latin typeface="Arial Rounded MT Bold" panose="020F0704030504030204" pitchFamily="34" charset="0"/>
              </a:rPr>
              <a:t>OF</a:t>
            </a:r>
            <a:endParaRPr lang="en-US" sz="3900" dirty="0" smtClean="0">
              <a:latin typeface="Arial Rounded MT Bold" panose="020F0704030504030204" pitchFamily="34" charset="0"/>
            </a:endParaRPr>
          </a:p>
          <a:p>
            <a:r>
              <a:rPr lang="id-ID" sz="3900" dirty="0" smtClean="0">
                <a:latin typeface="Arial Rounded MT Bold" panose="020F0704030504030204" pitchFamily="34" charset="0"/>
              </a:rPr>
              <a:t> </a:t>
            </a:r>
            <a:r>
              <a:rPr lang="id-ID" sz="3900" dirty="0">
                <a:latin typeface="Arial Rounded MT Bold" panose="020F0704030504030204" pitchFamily="34" charset="0"/>
              </a:rPr>
              <a:t>RELATED STUDIES</a:t>
            </a:r>
            <a:endParaRPr lang="en-US" sz="3900" b="1" dirty="0"/>
          </a:p>
        </p:txBody>
      </p:sp>
    </p:spTree>
    <p:extLst>
      <p:ext uri="{BB962C8B-B14F-4D97-AF65-F5344CB8AC3E}">
        <p14:creationId xmlns:p14="http://schemas.microsoft.com/office/powerpoint/2010/main" val="268304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Paragraphs of Review of Related Studies Cont’d</a:t>
            </a:r>
          </a:p>
        </p:txBody>
      </p:sp>
      <p:sp>
        <p:nvSpPr>
          <p:cNvPr id="3" name="Content Placeholder 2"/>
          <p:cNvSpPr>
            <a:spLocks noGrp="1"/>
          </p:cNvSpPr>
          <p:nvPr>
            <p:ph idx="1"/>
          </p:nvPr>
        </p:nvSpPr>
        <p:spPr/>
        <p:txBody>
          <a:bodyPr>
            <a:normAutofit fontScale="85000" lnSpcReduction="20000"/>
          </a:bodyPr>
          <a:lstStyle/>
          <a:p>
            <a:pPr marL="0" indent="0">
              <a:buNone/>
            </a:pPr>
            <a:r>
              <a:rPr lang="en-ID" u="sng" dirty="0" smtClean="0">
                <a:latin typeface="Calibri" panose="020F0502020204030204" pitchFamily="34" charset="0"/>
                <a:cs typeface="Calibri" panose="020F0502020204030204" pitchFamily="34" charset="0"/>
              </a:rPr>
              <a:t>Paragraph 3,  </a:t>
            </a:r>
            <a:r>
              <a:rPr lang="en-ID" u="sng" dirty="0">
                <a:latin typeface="Calibri" panose="020F0502020204030204" pitchFamily="34" charset="0"/>
                <a:cs typeface="Calibri" panose="020F0502020204030204" pitchFamily="34" charset="0"/>
              </a:rPr>
              <a:t>Review of Related </a:t>
            </a:r>
            <a:r>
              <a:rPr lang="en-ID" u="sng" dirty="0" smtClean="0">
                <a:latin typeface="Calibri" panose="020F0502020204030204" pitchFamily="34" charset="0"/>
                <a:cs typeface="Calibri" panose="020F0502020204030204" pitchFamily="34" charset="0"/>
              </a:rPr>
              <a:t>Studies: The research gaps</a:t>
            </a:r>
            <a:r>
              <a:rPr lang="en-ID" dirty="0" smtClean="0">
                <a:latin typeface="Calibri" panose="020F0502020204030204" pitchFamily="34" charset="0"/>
                <a:cs typeface="Calibri" panose="020F0502020204030204" pitchFamily="34" charset="0"/>
              </a:rPr>
              <a:t>	</a:t>
            </a:r>
          </a:p>
          <a:p>
            <a:pPr marL="0" indent="0" algn="just">
              <a:buNone/>
            </a:pPr>
            <a:r>
              <a:rPr lang="en-ID" dirty="0" smtClean="0">
                <a:latin typeface="Calibri" panose="020F0502020204030204" pitchFamily="34" charset="0"/>
                <a:cs typeface="Calibri" panose="020F0502020204030204" pitchFamily="34" charset="0"/>
              </a:rPr>
              <a:t>	In </a:t>
            </a:r>
            <a:r>
              <a:rPr lang="en-ID" dirty="0">
                <a:latin typeface="Calibri" panose="020F0502020204030204" pitchFamily="34" charset="0"/>
                <a:cs typeface="Calibri" panose="020F0502020204030204" pitchFamily="34" charset="0"/>
              </a:rPr>
              <a:t>general, the previous study has a similarity and differences with the present study. The similarity is shown in the theory which is applied by Feng and the current study  namely Discourse Structure proposed by van </a:t>
            </a:r>
            <a:r>
              <a:rPr lang="en-ID" dirty="0" err="1">
                <a:latin typeface="Calibri" panose="020F0502020204030204" pitchFamily="34" charset="0"/>
                <a:cs typeface="Calibri" panose="020F0502020204030204" pitchFamily="34" charset="0"/>
              </a:rPr>
              <a:t>Dijk</a:t>
            </a:r>
            <a:r>
              <a:rPr lang="en-ID" dirty="0">
                <a:latin typeface="Calibri" panose="020F0502020204030204" pitchFamily="34" charset="0"/>
                <a:cs typeface="Calibri" panose="020F0502020204030204" pitchFamily="34" charset="0"/>
              </a:rPr>
              <a:t> (1988). On the other word, several differences have also been examined in the previous study from the present study. Feng applied broadcast news as his object while the present study applied The Jakarta Post online newspaper. Another gap between the previous study with the present study is Feng’s study applied Discourse Structure as his theory. Meanwhile, Discourse Structure is particularly relevant for a written news report which is published in the press. Hence, he added one grand theory which is Discourse of Broadcast News proposed by Montgomery (2007). On the other hand, the present study fills a gap in examining news discourse by applying entirely on the Discourse Structure. </a:t>
            </a:r>
          </a:p>
          <a:p>
            <a:pPr marL="0" indent="0">
              <a:buNone/>
            </a:pPr>
            <a:endParaRPr lang="en-US" dirty="0"/>
          </a:p>
        </p:txBody>
      </p:sp>
    </p:spTree>
    <p:extLst>
      <p:ext uri="{BB962C8B-B14F-4D97-AF65-F5344CB8AC3E}">
        <p14:creationId xmlns:p14="http://schemas.microsoft.com/office/powerpoint/2010/main" val="292153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the Review</a:t>
            </a:r>
            <a:endParaRPr lang="en-US" dirty="0"/>
          </a:p>
        </p:txBody>
      </p:sp>
      <p:sp>
        <p:nvSpPr>
          <p:cNvPr id="3" name="Content Placeholder 2"/>
          <p:cNvSpPr>
            <a:spLocks noGrp="1"/>
          </p:cNvSpPr>
          <p:nvPr>
            <p:ph idx="1"/>
          </p:nvPr>
        </p:nvSpPr>
        <p:spPr/>
        <p:txBody>
          <a:bodyPr>
            <a:noAutofit/>
          </a:bodyPr>
          <a:lstStyle/>
          <a:p>
            <a:pPr marL="457200" indent="-457200" algn="just">
              <a:buFont typeface="+mj-lt"/>
              <a:buAutoNum type="arabicPeriod"/>
            </a:pPr>
            <a:r>
              <a:rPr lang="en-US" sz="1600" dirty="0" smtClean="0">
                <a:latin typeface="Calibri" panose="020F0502020204030204" pitchFamily="34" charset="0"/>
                <a:cs typeface="Calibri" panose="020F0502020204030204" pitchFamily="34" charset="0"/>
              </a:rPr>
              <a:t>Write an essay on review of related studies. The essay consists of 1000-1500 words showing 7 paragraphs </a:t>
            </a:r>
          </a:p>
          <a:p>
            <a:pPr lvl="2"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1 paragraph describes your thesis, see slide 8 </a:t>
            </a:r>
          </a:p>
          <a:p>
            <a:pPr lvl="2"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5 paragraphs illustrate the previous studies, see slide 9 </a:t>
            </a:r>
          </a:p>
          <a:p>
            <a:pPr lvl="2"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1 paragraph explains the research gaps between your thesis and the previous studies, see slide 10. </a:t>
            </a:r>
          </a:p>
          <a:p>
            <a:pPr marL="457200" lvl="2" indent="-457200" algn="just">
              <a:buFont typeface="+mj-lt"/>
              <a:buAutoNum type="arabicPeriod" startAt="2"/>
            </a:pPr>
            <a:r>
              <a:rPr lang="en-US" sz="1600" dirty="0" smtClean="0">
                <a:latin typeface="Calibri" panose="020F0502020204030204" pitchFamily="34" charset="0"/>
                <a:cs typeface="Calibri" panose="020F0502020204030204" pitchFamily="34" charset="0"/>
              </a:rPr>
              <a:t>The essay is typed on A4 paper using 12-point Times New Roman font and 1.5 spaced.</a:t>
            </a:r>
          </a:p>
          <a:p>
            <a:pPr marL="457200" lvl="0" indent="-457200" algn="just">
              <a:buFont typeface="+mj-lt"/>
              <a:buAutoNum type="arabicPeriod" startAt="3"/>
            </a:pPr>
            <a:r>
              <a:rPr lang="en-US" sz="1600" dirty="0" smtClean="0">
                <a:latin typeface="Calibri" panose="020F0502020204030204" pitchFamily="34" charset="0"/>
                <a:cs typeface="Calibri" panose="020F0502020204030204" pitchFamily="34" charset="0"/>
              </a:rPr>
              <a:t>Submit your work in week 12 (4-8 May 2020) , one day before your class is scheduled via </a:t>
            </a:r>
            <a:r>
              <a:rPr lang="en-US" sz="1600" dirty="0" err="1" smtClean="0">
                <a:latin typeface="Calibri" panose="020F0502020204030204" pitchFamily="34" charset="0"/>
                <a:cs typeface="Calibri" panose="020F0502020204030204" pitchFamily="34" charset="0"/>
              </a:rPr>
              <a:t>elearning</a:t>
            </a:r>
            <a:r>
              <a:rPr lang="en-US" sz="1600" dirty="0" smtClean="0">
                <a:latin typeface="Calibri" panose="020F0502020204030204" pitchFamily="34" charset="0"/>
                <a:cs typeface="Calibri" panose="020F0502020204030204" pitchFamily="34" charset="0"/>
              </a:rPr>
              <a:t> and email. </a:t>
            </a:r>
          </a:p>
          <a:p>
            <a:pPr marL="457200" lvl="0" indent="-457200" algn="just">
              <a:buFont typeface="+mj-lt"/>
              <a:buAutoNum type="arabicPeriod" startAt="3"/>
            </a:pPr>
            <a:r>
              <a:rPr lang="en-US" sz="1600" dirty="0" smtClean="0">
                <a:latin typeface="Calibri" panose="020F0502020204030204" pitchFamily="34" charset="0"/>
                <a:cs typeface="Calibri" panose="020F0502020204030204" pitchFamily="34" charset="0"/>
              </a:rPr>
              <a:t>Avoid plagiarism by paraphrasing and summarizing your essay.</a:t>
            </a:r>
          </a:p>
          <a:p>
            <a:pPr marL="457200" lvl="0" indent="-457200" algn="just">
              <a:buFont typeface="+mj-lt"/>
              <a:buAutoNum type="arabicPeriod" startAt="3"/>
            </a:pPr>
            <a:r>
              <a:rPr lang="en-US" sz="1600" dirty="0" smtClean="0">
                <a:latin typeface="Calibri" panose="020F0502020204030204" pitchFamily="34" charset="0"/>
                <a:cs typeface="Calibri" panose="020F0502020204030204" pitchFamily="34" charset="0"/>
              </a:rPr>
              <a:t>At the end, your work will be uploaded to </a:t>
            </a:r>
            <a:r>
              <a:rPr lang="en-US" sz="1600" dirty="0" err="1" smtClean="0">
                <a:latin typeface="Calibri" panose="020F0502020204030204" pitchFamily="34" charset="0"/>
                <a:cs typeface="Calibri" panose="020F0502020204030204" pitchFamily="34" charset="0"/>
              </a:rPr>
              <a:t>turnitin</a:t>
            </a:r>
            <a:r>
              <a:rPr lang="en-US" sz="1600" dirty="0" smtClean="0">
                <a:latin typeface="Calibri" panose="020F0502020204030204" pitchFamily="34" charset="0"/>
                <a:cs typeface="Calibri" panose="020F0502020204030204" pitchFamily="34" charset="0"/>
              </a:rPr>
              <a:t> </a:t>
            </a:r>
          </a:p>
          <a:p>
            <a:pPr marL="457200" lvl="0" indent="-457200" algn="just">
              <a:buFont typeface="+mj-lt"/>
              <a:buAutoNum type="arabicPeriod" startAt="3"/>
            </a:pP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64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Presentation Instructions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latin typeface="Calibri" panose="020F0502020204030204" pitchFamily="34" charset="0"/>
                <a:cs typeface="Calibri" panose="020F0502020204030204" pitchFamily="34" charset="0"/>
              </a:rPr>
              <a:t>You are individually assigned to write a review of related studies which will be presented in meetings 12-14. </a:t>
            </a:r>
          </a:p>
          <a:p>
            <a:pPr marL="457200" indent="-457200" algn="just">
              <a:buFont typeface="+mj-lt"/>
              <a:buAutoNum type="arabicPeriod"/>
            </a:pPr>
            <a:r>
              <a:rPr lang="en-US" dirty="0" smtClean="0">
                <a:latin typeface="Calibri" panose="020F0502020204030204" pitchFamily="34" charset="0"/>
                <a:cs typeface="Calibri" panose="020F0502020204030204" pitchFamily="34" charset="0"/>
              </a:rPr>
              <a:t>The review covers one article as your thesis. </a:t>
            </a:r>
            <a:r>
              <a:rPr lang="en-ID" dirty="0">
                <a:latin typeface="Calibri" panose="020F0502020204030204" pitchFamily="34" charset="0"/>
                <a:cs typeface="Calibri" panose="020F0502020204030204" pitchFamily="34" charset="0"/>
              </a:rPr>
              <a:t>Within that thesis, you are obliged to find at </a:t>
            </a:r>
            <a:r>
              <a:rPr lang="en-ID" b="1" dirty="0">
                <a:latin typeface="Calibri" panose="020F0502020204030204" pitchFamily="34" charset="0"/>
                <a:cs typeface="Calibri" panose="020F0502020204030204" pitchFamily="34" charset="0"/>
              </a:rPr>
              <a:t>5 (five)</a:t>
            </a:r>
            <a:r>
              <a:rPr lang="en-ID" dirty="0">
                <a:latin typeface="Calibri" panose="020F0502020204030204" pitchFamily="34" charset="0"/>
                <a:cs typeface="Calibri" panose="020F0502020204030204" pitchFamily="34" charset="0"/>
              </a:rPr>
              <a:t> related studies on the specific issue written in that thesis. For example, if you have a thesis discussing the issue of feminism, thus you have to find a related study on feminism, etc. Five articles are your obligation, you </a:t>
            </a:r>
            <a:r>
              <a:rPr lang="en-ID" b="1" dirty="0">
                <a:latin typeface="Calibri" panose="020F0502020204030204" pitchFamily="34" charset="0"/>
                <a:cs typeface="Calibri" panose="020F0502020204030204" pitchFamily="34" charset="0"/>
              </a:rPr>
              <a:t>cannot </a:t>
            </a:r>
            <a:r>
              <a:rPr lang="en-ID" dirty="0">
                <a:latin typeface="Calibri" panose="020F0502020204030204" pitchFamily="34" charset="0"/>
                <a:cs typeface="Calibri" panose="020F0502020204030204" pitchFamily="34" charset="0"/>
              </a:rPr>
              <a:t>find less or more than 5  (five) articles.</a:t>
            </a:r>
            <a:r>
              <a:rPr lang="en-US" dirty="0" smtClean="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58184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Presentation </a:t>
            </a:r>
            <a:r>
              <a:rPr lang="en-US" dirty="0" smtClean="0">
                <a:latin typeface="Calibri" panose="020F0502020204030204" pitchFamily="34" charset="0"/>
                <a:cs typeface="Calibri" panose="020F0502020204030204" pitchFamily="34" charset="0"/>
              </a:rPr>
              <a:t>Instructions Cont’d</a:t>
            </a:r>
            <a:endParaRPr lang="en-US" dirty="0"/>
          </a:p>
        </p:txBody>
      </p:sp>
      <p:sp>
        <p:nvSpPr>
          <p:cNvPr id="3" name="Content Placeholder 2"/>
          <p:cNvSpPr>
            <a:spLocks noGrp="1"/>
          </p:cNvSpPr>
          <p:nvPr>
            <p:ph idx="1"/>
          </p:nvPr>
        </p:nvSpPr>
        <p:spPr/>
        <p:txBody>
          <a:bodyPr>
            <a:normAutofit fontScale="70000" lnSpcReduction="20000"/>
          </a:bodyPr>
          <a:lstStyle/>
          <a:p>
            <a:pPr marL="457200" lvl="0" indent="-457200">
              <a:buFont typeface="+mj-lt"/>
              <a:buAutoNum type="arabicPeriod" startAt="3"/>
            </a:pPr>
            <a:r>
              <a:rPr lang="en-US" dirty="0" smtClean="0">
                <a:latin typeface="Calibri" panose="020F0502020204030204" pitchFamily="34" charset="0"/>
                <a:cs typeface="Calibri" panose="020F0502020204030204" pitchFamily="34" charset="0"/>
              </a:rPr>
              <a:t>As </a:t>
            </a:r>
            <a:r>
              <a:rPr lang="en-US" dirty="0">
                <a:latin typeface="Calibri" panose="020F0502020204030204" pitchFamily="34" charset="0"/>
                <a:cs typeface="Calibri" panose="020F0502020204030204" pitchFamily="34" charset="0"/>
              </a:rPr>
              <a:t>the Academic Writing </a:t>
            </a:r>
            <a:r>
              <a:rPr lang="en-US" dirty="0" smtClean="0">
                <a:latin typeface="Calibri" panose="020F0502020204030204" pitchFamily="34" charset="0"/>
                <a:cs typeface="Calibri" panose="020F0502020204030204" pitchFamily="34" charset="0"/>
              </a:rPr>
              <a:t>Course </a:t>
            </a:r>
            <a:r>
              <a:rPr lang="en-US" dirty="0">
                <a:latin typeface="Calibri" panose="020F0502020204030204" pitchFamily="34" charset="0"/>
                <a:cs typeface="Calibri" panose="020F0502020204030204" pitchFamily="34" charset="0"/>
              </a:rPr>
              <a:t>synergizes with the Critical Reading Course, in writing the review, follow the format stated in the template of Critical Reading Course as follows: </a:t>
            </a:r>
          </a:p>
          <a:p>
            <a:pPr lvl="1"/>
            <a:r>
              <a:rPr lang="en-US" sz="2600" dirty="0">
                <a:latin typeface="Calibri" panose="020F0502020204030204" pitchFamily="34" charset="0"/>
                <a:cs typeface="Calibri" panose="020F0502020204030204" pitchFamily="34" charset="0"/>
              </a:rPr>
              <a:t>Related Study:</a:t>
            </a:r>
          </a:p>
          <a:p>
            <a:pPr lvl="2"/>
            <a:r>
              <a:rPr lang="en-US" sz="2600" dirty="0">
                <a:latin typeface="Calibri" panose="020F0502020204030204" pitchFamily="34" charset="0"/>
                <a:cs typeface="Calibri" panose="020F0502020204030204" pitchFamily="34" charset="0"/>
              </a:rPr>
              <a:t>Title of the study: </a:t>
            </a:r>
          </a:p>
          <a:p>
            <a:pPr lvl="2"/>
            <a:r>
              <a:rPr lang="en-US" sz="2600" dirty="0">
                <a:latin typeface="Calibri" panose="020F0502020204030204" pitchFamily="34" charset="0"/>
                <a:cs typeface="Calibri" panose="020F0502020204030204" pitchFamily="34" charset="0"/>
              </a:rPr>
              <a:t>Author: </a:t>
            </a:r>
          </a:p>
          <a:p>
            <a:pPr lvl="2"/>
            <a:r>
              <a:rPr lang="en-US" sz="2600" dirty="0">
                <a:latin typeface="Calibri" panose="020F0502020204030204" pitchFamily="34" charset="0"/>
                <a:cs typeface="Calibri" panose="020F0502020204030204" pitchFamily="34" charset="0"/>
              </a:rPr>
              <a:t>Year/Issue/Edition of the journal:</a:t>
            </a:r>
          </a:p>
          <a:p>
            <a:pPr lvl="2"/>
            <a:r>
              <a:rPr lang="en-US" sz="2600" dirty="0" smtClean="0">
                <a:latin typeface="Calibri" panose="020F0502020204030204" pitchFamily="34" charset="0"/>
                <a:cs typeface="Calibri" panose="020F0502020204030204" pitchFamily="34" charset="0"/>
              </a:rPr>
              <a:t>Main </a:t>
            </a:r>
            <a:r>
              <a:rPr lang="en-US" sz="2600" dirty="0">
                <a:latin typeface="Calibri" panose="020F0502020204030204" pitchFamily="34" charset="0"/>
                <a:cs typeface="Calibri" panose="020F0502020204030204" pitchFamily="34" charset="0"/>
              </a:rPr>
              <a:t>Object/s: </a:t>
            </a:r>
          </a:p>
          <a:p>
            <a:pPr lvl="2"/>
            <a:r>
              <a:rPr lang="en-US" sz="2600" dirty="0">
                <a:latin typeface="Calibri" panose="020F0502020204030204" pitchFamily="34" charset="0"/>
                <a:cs typeface="Calibri" panose="020F0502020204030204" pitchFamily="34" charset="0"/>
              </a:rPr>
              <a:t>Overview of the </a:t>
            </a:r>
            <a:r>
              <a:rPr lang="en-US" sz="2600" dirty="0" smtClean="0">
                <a:latin typeface="Calibri" panose="020F0502020204030204" pitchFamily="34" charset="0"/>
                <a:cs typeface="Calibri" panose="020F0502020204030204" pitchFamily="34" charset="0"/>
              </a:rPr>
              <a:t>study</a:t>
            </a:r>
            <a:endParaRPr lang="en-US" sz="2600" dirty="0">
              <a:latin typeface="Calibri" panose="020F0502020204030204" pitchFamily="34" charset="0"/>
              <a:cs typeface="Calibri" panose="020F0502020204030204" pitchFamily="34" charset="0"/>
            </a:endParaRPr>
          </a:p>
          <a:p>
            <a:pPr lvl="2"/>
            <a:r>
              <a:rPr lang="en-US" sz="2600" dirty="0" smtClean="0">
                <a:latin typeface="Calibri" panose="020F0502020204030204" pitchFamily="34" charset="0"/>
                <a:cs typeface="Calibri" panose="020F0502020204030204" pitchFamily="34" charset="0"/>
              </a:rPr>
              <a:t>Similarities and differences between your thesis and the other previous studies’.</a:t>
            </a:r>
            <a:endParaRPr lang="en-US" sz="2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93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t>THANK YOU</a:t>
            </a:r>
            <a:endParaRPr lang="en-US" sz="4000" b="1" dirty="0"/>
          </a:p>
        </p:txBody>
      </p:sp>
    </p:spTree>
    <p:extLst>
      <p:ext uri="{BB962C8B-B14F-4D97-AF65-F5344CB8AC3E}">
        <p14:creationId xmlns:p14="http://schemas.microsoft.com/office/powerpoint/2010/main" val="48040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p:txBody>
          <a:bodyPr>
            <a:normAutofit lnSpcReduction="10000"/>
          </a:bodyPr>
          <a:lstStyle/>
          <a:p>
            <a:r>
              <a:rPr lang="en-US" sz="2200" dirty="0" smtClean="0">
                <a:solidFill>
                  <a:schemeClr val="tx1"/>
                </a:solidFill>
                <a:latin typeface="Calibri" panose="020F0502020204030204" pitchFamily="34" charset="0"/>
                <a:cs typeface="Calibri" panose="020F0502020204030204" pitchFamily="34" charset="0"/>
              </a:rPr>
              <a:t>What is Review of Related Studies?</a:t>
            </a:r>
          </a:p>
          <a:p>
            <a:r>
              <a:rPr lang="id-ID" sz="2200" dirty="0">
                <a:solidFill>
                  <a:schemeClr val="tx1"/>
                </a:solidFill>
                <a:latin typeface="Calibri" panose="020F0502020204030204" pitchFamily="34" charset="0"/>
                <a:ea typeface="STXihei" panose="02010600040101010101" pitchFamily="2" charset="-122"/>
                <a:cs typeface="Calibri" panose="020F0502020204030204" pitchFamily="34" charset="0"/>
              </a:rPr>
              <a:t>The Purpose of Review of Related </a:t>
            </a:r>
            <a:r>
              <a:rPr lang="id-ID" sz="2200" dirty="0" smtClean="0">
                <a:solidFill>
                  <a:schemeClr val="tx1"/>
                </a:solidFill>
                <a:latin typeface="Calibri" panose="020F0502020204030204" pitchFamily="34" charset="0"/>
                <a:ea typeface="STXihei" panose="02010600040101010101" pitchFamily="2" charset="-122"/>
                <a:cs typeface="Calibri" panose="020F0502020204030204" pitchFamily="34" charset="0"/>
              </a:rPr>
              <a:t>Studies</a:t>
            </a:r>
            <a:endParaRPr lang="en-US" sz="2200" dirty="0" smtClean="0">
              <a:solidFill>
                <a:schemeClr val="tx1"/>
              </a:solidFill>
              <a:latin typeface="Calibri" panose="020F0502020204030204" pitchFamily="34" charset="0"/>
              <a:ea typeface="STXihei" panose="02010600040101010101" pitchFamily="2" charset="-122"/>
              <a:cs typeface="Calibri" panose="020F0502020204030204" pitchFamily="34" charset="0"/>
            </a:endParaRPr>
          </a:p>
          <a:p>
            <a:r>
              <a:rPr lang="en-US" sz="2200" dirty="0" smtClean="0">
                <a:solidFill>
                  <a:schemeClr val="tx1"/>
                </a:solidFill>
                <a:latin typeface="Calibri" panose="020F0502020204030204" pitchFamily="34" charset="0"/>
                <a:ea typeface="STXihei" panose="02010600040101010101" pitchFamily="2" charset="-122"/>
                <a:cs typeface="Calibri" panose="020F0502020204030204" pitchFamily="34" charset="0"/>
              </a:rPr>
              <a:t>Similarities in Related Studies</a:t>
            </a:r>
          </a:p>
          <a:p>
            <a:r>
              <a:rPr lang="en-US" sz="2200" dirty="0" smtClean="0">
                <a:solidFill>
                  <a:schemeClr val="tx1"/>
                </a:solidFill>
                <a:latin typeface="Calibri" panose="020F0502020204030204" pitchFamily="34" charset="0"/>
                <a:ea typeface="STXihei" panose="02010600040101010101" pitchFamily="2" charset="-122"/>
                <a:cs typeface="Calibri" panose="020F0502020204030204" pitchFamily="34" charset="0"/>
              </a:rPr>
              <a:t>More about Review of Related Studies</a:t>
            </a:r>
          </a:p>
          <a:p>
            <a:r>
              <a:rPr lang="en-US" sz="2200" dirty="0" smtClean="0">
                <a:solidFill>
                  <a:schemeClr val="tx1"/>
                </a:solidFill>
                <a:latin typeface="Calibri" panose="020F0502020204030204" pitchFamily="34" charset="0"/>
                <a:cs typeface="Calibri" panose="020F0502020204030204" pitchFamily="34" charset="0"/>
              </a:rPr>
              <a:t>Sample Paragraphs of Review of Related Studies</a:t>
            </a:r>
          </a:p>
          <a:p>
            <a:r>
              <a:rPr lang="en-US" sz="2200" dirty="0" smtClean="0">
                <a:solidFill>
                  <a:schemeClr val="tx1"/>
                </a:solidFill>
                <a:latin typeface="Calibri" panose="020F0502020204030204" pitchFamily="34" charset="0"/>
                <a:cs typeface="Calibri" panose="020F0502020204030204" pitchFamily="34" charset="0"/>
              </a:rPr>
              <a:t>Format of the Review</a:t>
            </a:r>
          </a:p>
          <a:p>
            <a:r>
              <a:rPr lang="en-US" sz="2200" dirty="0" smtClean="0">
                <a:solidFill>
                  <a:schemeClr val="tx1"/>
                </a:solidFill>
                <a:latin typeface="Calibri" panose="020F0502020204030204" pitchFamily="34" charset="0"/>
                <a:cs typeface="Calibri" panose="020F0502020204030204" pitchFamily="34" charset="0"/>
              </a:rPr>
              <a:t>Presentation </a:t>
            </a:r>
            <a:r>
              <a:rPr lang="en-US" sz="2200" dirty="0">
                <a:solidFill>
                  <a:schemeClr val="tx1"/>
                </a:solidFill>
                <a:latin typeface="Calibri" panose="020F0502020204030204" pitchFamily="34" charset="0"/>
                <a:cs typeface="Calibri" panose="020F0502020204030204" pitchFamily="34" charset="0"/>
              </a:rPr>
              <a:t>Instructions</a:t>
            </a:r>
          </a:p>
          <a:p>
            <a:endParaRPr lang="en-US" sz="2200" dirty="0" smtClean="0">
              <a:solidFill>
                <a:schemeClr val="tx1"/>
              </a:solidFill>
              <a:latin typeface="Calibri" panose="020F0502020204030204" pitchFamily="34" charset="0"/>
              <a:cs typeface="Calibri" panose="020F0502020204030204" pitchFamily="34" charset="0"/>
            </a:endParaRPr>
          </a:p>
          <a:p>
            <a:endParaRPr 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2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is Review of Related Studies?</a:t>
            </a:r>
            <a:br>
              <a:rPr lang="en-US" dirty="0"/>
            </a:br>
            <a:endParaRPr lang="en-US" dirty="0"/>
          </a:p>
        </p:txBody>
      </p:sp>
      <p:sp>
        <p:nvSpPr>
          <p:cNvPr id="3" name="Content Placeholder 2"/>
          <p:cNvSpPr>
            <a:spLocks noGrp="1"/>
          </p:cNvSpPr>
          <p:nvPr>
            <p:ph idx="1"/>
          </p:nvPr>
        </p:nvSpPr>
        <p:spPr/>
        <p:txBody>
          <a:bodyPr>
            <a:normAutofit/>
          </a:bodyPr>
          <a:lstStyle/>
          <a:p>
            <a:pPr algn="just">
              <a:buFont typeface="Wingdings" charset="2"/>
              <a:buChar char="§"/>
            </a:pP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It is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a must-have part of the planning and </a:t>
            </a: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research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stage of the study.</a:t>
            </a:r>
          </a:p>
          <a:p>
            <a:pPr algn="just">
              <a:buFont typeface="Wingdings" charset="2"/>
              <a:buChar char="§"/>
            </a:pP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It is to determine if the research is objective and empirical based.</a:t>
            </a:r>
          </a:p>
          <a:p>
            <a:pPr algn="just">
              <a:buFont typeface="Wingdings" charset="2"/>
              <a:buChar char="§"/>
            </a:pP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It serves as the basis of the analysis of results because it allows the researcher to compare and contrast his or her study findings with those past studies. The results of the study are verified by similar findings or negated by different findings from the researchers.</a:t>
            </a:r>
            <a:endParaRPr lang="id-ID" dirty="0">
              <a:solidFill>
                <a:srgbClr val="000000"/>
              </a:solidFill>
              <a:latin typeface="Calibri" panose="020F0502020204030204" pitchFamily="34" charset="0"/>
              <a:ea typeface="STXihei" panose="02010600040101010101" pitchFamily="2" charset="-122"/>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016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
            </a:r>
            <a:b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br>
            <a:r>
              <a:rPr lang="id-ID" dirty="0" smtClean="0">
                <a:solidFill>
                  <a:schemeClr val="tx1"/>
                </a:solidFill>
                <a:latin typeface="Calibri" panose="020F0502020204030204" pitchFamily="34" charset="0"/>
                <a:ea typeface="STXihei" panose="02010600040101010101" pitchFamily="2" charset="-122"/>
                <a:cs typeface="Calibri" panose="020F0502020204030204" pitchFamily="34" charset="0"/>
              </a:rPr>
              <a:t>The </a:t>
            </a:r>
            <a:r>
              <a:rPr lang="id-ID" dirty="0">
                <a:solidFill>
                  <a:schemeClr val="tx1"/>
                </a:solidFill>
                <a:latin typeface="Calibri" panose="020F0502020204030204" pitchFamily="34" charset="0"/>
                <a:ea typeface="STXihei" panose="02010600040101010101" pitchFamily="2" charset="-122"/>
                <a:cs typeface="Calibri" panose="020F0502020204030204" pitchFamily="34" charset="0"/>
              </a:rPr>
              <a:t>Purpose of Review of Related Studies</a:t>
            </a:r>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The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importance and purpose of related literature and studies:</a:t>
            </a:r>
          </a:p>
          <a:p>
            <a:pPr algn="just">
              <a:buFont typeface="Wingdings" charset="2"/>
              <a:buChar char="§"/>
            </a:pP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To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determine the similarities and the differences of the findings between the past and the present studies </a:t>
            </a: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in order to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gain insight into the critical and </a:t>
            </a: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controversial aspects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of the </a:t>
            </a: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problem. </a:t>
            </a:r>
            <a:endParaRPr lang="en-US" dirty="0">
              <a:solidFill>
                <a:srgbClr val="000000"/>
              </a:solidFill>
              <a:latin typeface="Calibri" panose="020F0502020204030204" pitchFamily="34" charset="0"/>
              <a:ea typeface="STXihei" panose="02010600040101010101" pitchFamily="2" charset="-122"/>
              <a:cs typeface="Calibri" panose="020F0502020204030204" pitchFamily="34" charset="0"/>
            </a:endParaRPr>
          </a:p>
          <a:p>
            <a:pPr algn="just">
              <a:buFont typeface="Wingdings" charset="2"/>
              <a:buChar char="§"/>
            </a:pP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To provide the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investigator a </a:t>
            </a: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studied background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reading </a:t>
            </a: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aspect.</a:t>
            </a:r>
          </a:p>
          <a:p>
            <a:pPr algn="just">
              <a:buFont typeface="Wingdings" charset="2"/>
              <a:buChar char="§"/>
            </a:pPr>
            <a:r>
              <a:rPr lang="en-US"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To assist </a:t>
            </a:r>
            <a:r>
              <a:rPr lang="en-US" dirty="0">
                <a:solidFill>
                  <a:srgbClr val="000000"/>
                </a:solidFill>
                <a:latin typeface="Calibri" panose="020F0502020204030204" pitchFamily="34" charset="0"/>
                <a:ea typeface="STXihei" panose="02010600040101010101" pitchFamily="2" charset="-122"/>
                <a:cs typeface="Calibri" panose="020F0502020204030204" pitchFamily="34" charset="0"/>
              </a:rPr>
              <a:t>the researcher what to do on the components of the research process. This also gives the ideas to proceed with the study until completion.</a:t>
            </a:r>
            <a:endParaRPr lang="id-ID" dirty="0">
              <a:solidFill>
                <a:srgbClr val="000000"/>
              </a:solidFill>
              <a:latin typeface="Calibri" panose="020F0502020204030204" pitchFamily="34" charset="0"/>
              <a:ea typeface="STXihei" panose="02010600040101010101" pitchFamily="2" charset="-122"/>
              <a:cs typeface="Calibri" panose="020F0502020204030204" pitchFamily="34" charset="0"/>
            </a:endParaRPr>
          </a:p>
          <a:p>
            <a:pPr>
              <a:buFont typeface="Wingdings" charset="2"/>
              <a:buChar char="§"/>
            </a:pPr>
            <a:endParaRPr lang="en-US" dirty="0">
              <a:solidFill>
                <a:srgbClr val="000000"/>
              </a:solidFill>
              <a:latin typeface="Calibri" panose="020F0502020204030204" pitchFamily="34" charset="0"/>
              <a:ea typeface="STXihei" panose="02010600040101010101" pitchFamily="2" charset="-122"/>
              <a:cs typeface="Calibri" panose="020F0502020204030204" pitchFamily="34" charset="0"/>
            </a:endParaRPr>
          </a:p>
          <a:p>
            <a:endParaRPr lang="en-US" dirty="0"/>
          </a:p>
        </p:txBody>
      </p:sp>
    </p:spTree>
    <p:extLst>
      <p:ext uri="{BB962C8B-B14F-4D97-AF65-F5344CB8AC3E}">
        <p14:creationId xmlns:p14="http://schemas.microsoft.com/office/powerpoint/2010/main" val="328074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
            </a:r>
            <a:b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br>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Similarities </a:t>
            </a:r>
            <a:r>
              <a:rPr lang="en-US" dirty="0">
                <a:solidFill>
                  <a:schemeClr val="tx1"/>
                </a:solidFill>
                <a:latin typeface="Calibri" panose="020F0502020204030204" pitchFamily="34" charset="0"/>
                <a:ea typeface="STXihei" panose="02010600040101010101" pitchFamily="2" charset="-122"/>
                <a:cs typeface="Calibri" panose="020F0502020204030204" pitchFamily="34" charset="0"/>
              </a:rPr>
              <a:t>in Related Studies</a:t>
            </a:r>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endParaRPr lang="en-US" dirty="0"/>
          </a:p>
        </p:txBody>
      </p:sp>
      <p:sp>
        <p:nvSpPr>
          <p:cNvPr id="3" name="Content Placeholder 2"/>
          <p:cNvSpPr>
            <a:spLocks noGrp="1"/>
          </p:cNvSpPr>
          <p:nvPr>
            <p:ph idx="1"/>
          </p:nvPr>
        </p:nvSpPr>
        <p:spPr/>
        <p:txBody>
          <a:bodyPr/>
          <a:lstStyle/>
          <a:p>
            <a:r>
              <a:rPr lang="id-ID" dirty="0">
                <a:solidFill>
                  <a:schemeClr val="tx1"/>
                </a:solidFill>
                <a:latin typeface="Calibri" panose="020F0502020204030204" pitchFamily="34" charset="0"/>
                <a:ea typeface="STXihei" panose="02010600040101010101" pitchFamily="2" charset="-122"/>
                <a:cs typeface="Calibri" panose="020F0502020204030204" pitchFamily="34" charset="0"/>
              </a:rPr>
              <a:t>Studies are </a:t>
            </a:r>
            <a:r>
              <a:rPr lang="id-ID" dirty="0" smtClean="0">
                <a:solidFill>
                  <a:schemeClr val="tx1"/>
                </a:solidFill>
                <a:latin typeface="Calibri" panose="020F0502020204030204" pitchFamily="34" charset="0"/>
                <a:ea typeface="STXihei" panose="02010600040101010101" pitchFamily="2" charset="-122"/>
                <a:cs typeface="Calibri" panose="020F0502020204030204" pitchFamily="34" charset="0"/>
              </a:rPr>
              <a:t>related </a:t>
            </a:r>
            <a:r>
              <a:rPr lang="id-ID" dirty="0">
                <a:solidFill>
                  <a:schemeClr val="tx1"/>
                </a:solidFill>
                <a:latin typeface="Calibri" panose="020F0502020204030204" pitchFamily="34" charset="0"/>
                <a:ea typeface="STXihei" panose="02010600040101010101" pitchFamily="2" charset="-122"/>
                <a:cs typeface="Calibri" panose="020F0502020204030204" pitchFamily="34" charset="0"/>
              </a:rPr>
              <a:t>when they have the following </a:t>
            </a:r>
            <a:r>
              <a:rPr lang="id-ID" dirty="0" smtClean="0">
                <a:solidFill>
                  <a:schemeClr val="tx1"/>
                </a:solidFill>
                <a:latin typeface="Calibri" panose="020F0502020204030204" pitchFamily="34" charset="0"/>
                <a:ea typeface="STXihei" panose="02010600040101010101" pitchFamily="2" charset="-122"/>
                <a:cs typeface="Calibri" panose="020F0502020204030204" pitchFamily="34" charset="0"/>
              </a:rPr>
              <a:t>similarities</a:t>
            </a:r>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a:t>
            </a:r>
          </a:p>
          <a:p>
            <a:endParaRPr lang="en-US" dirty="0">
              <a:solidFill>
                <a:schemeClr val="tx1"/>
              </a:solidFill>
              <a:latin typeface="Calibri" panose="020F0502020204030204" pitchFamily="34" charset="0"/>
              <a:ea typeface="STXihei" panose="02010600040101010101" pitchFamily="2" charset="-122"/>
              <a:cs typeface="Calibri" panose="020F0502020204030204" pitchFamily="34" charset="0"/>
            </a:endParaRPr>
          </a:p>
          <a:p>
            <a:pPr marL="0" indent="0">
              <a:buNone/>
            </a:pPr>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 </a:t>
            </a:r>
          </a:p>
          <a:p>
            <a:endParaRPr lang="en-US" dirty="0">
              <a:solidFill>
                <a:schemeClr val="tx1"/>
              </a:solidFill>
              <a:latin typeface="Calibri" panose="020F0502020204030204" pitchFamily="34" charset="0"/>
              <a:ea typeface="STXihei" panose="02010600040101010101" pitchFamily="2" charset="-122"/>
              <a:cs typeface="Calibri" panose="020F0502020204030204" pitchFamily="34" charset="0"/>
            </a:endParaRPr>
          </a:p>
          <a:p>
            <a:endPar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endParaRPr>
          </a:p>
          <a:p>
            <a:pPr marL="0" indent="0">
              <a:buNone/>
            </a:pPr>
            <a:endParaRPr lang="en-US" dirty="0">
              <a:solidFill>
                <a:schemeClr val="tx1"/>
              </a:solidFill>
              <a:latin typeface="Calibri" panose="020F0502020204030204" pitchFamily="34" charset="0"/>
              <a:cs typeface="Calibri" panose="020F0502020204030204" pitchFamily="34" charset="0"/>
            </a:endParaRPr>
          </a:p>
        </p:txBody>
      </p:sp>
      <p:sp>
        <p:nvSpPr>
          <p:cNvPr id="4" name="Rounded Rectangle 3"/>
          <p:cNvSpPr/>
          <p:nvPr/>
        </p:nvSpPr>
        <p:spPr>
          <a:xfrm>
            <a:off x="1706880" y="3840480"/>
            <a:ext cx="2453640" cy="67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Similarities</a:t>
            </a:r>
            <a:endParaRPr lang="en-US" sz="2400" dirty="0"/>
          </a:p>
        </p:txBody>
      </p:sp>
      <p:sp>
        <p:nvSpPr>
          <p:cNvPr id="5" name="Rounded Rectangle 4"/>
          <p:cNvSpPr/>
          <p:nvPr/>
        </p:nvSpPr>
        <p:spPr>
          <a:xfrm>
            <a:off x="4892041" y="3081864"/>
            <a:ext cx="5775960" cy="92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dirty="0" smtClean="0">
                <a:latin typeface="Calibri" panose="020F0502020204030204" pitchFamily="34" charset="0"/>
                <a:ea typeface="STXihei" panose="02010600040101010101" pitchFamily="2" charset="-122"/>
                <a:cs typeface="Calibri" panose="020F0502020204030204" pitchFamily="34" charset="0"/>
              </a:rPr>
              <a:t>They use the same variables, sub-variables,</a:t>
            </a:r>
            <a:r>
              <a:rPr lang="id-ID" sz="2400" baseline="0" dirty="0" smtClean="0">
                <a:latin typeface="Calibri" panose="020F0502020204030204" pitchFamily="34" charset="0"/>
                <a:ea typeface="STXihei" panose="02010600040101010101" pitchFamily="2" charset="-122"/>
                <a:cs typeface="Calibri" panose="020F0502020204030204" pitchFamily="34" charset="0"/>
              </a:rPr>
              <a:t> concepts, or contructs</a:t>
            </a:r>
            <a:endParaRPr lang="en-US" sz="2400" dirty="0">
              <a:latin typeface="Calibri" panose="020F0502020204030204" pitchFamily="34" charset="0"/>
              <a:cs typeface="Calibri" panose="020F0502020204030204" pitchFamily="34" charset="0"/>
            </a:endParaRPr>
          </a:p>
        </p:txBody>
      </p:sp>
      <p:sp>
        <p:nvSpPr>
          <p:cNvPr id="6" name="Rounded Rectangle 5"/>
          <p:cNvSpPr/>
          <p:nvPr/>
        </p:nvSpPr>
        <p:spPr>
          <a:xfrm>
            <a:off x="4892040" y="4343399"/>
            <a:ext cx="5775961" cy="929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dirty="0" smtClean="0">
                <a:latin typeface="Calibri" panose="020F0502020204030204" pitchFamily="34" charset="0"/>
                <a:ea typeface="STXihei" panose="02010600040101010101" pitchFamily="2" charset="-122"/>
                <a:cs typeface="Calibri" panose="020F0502020204030204" pitchFamily="34" charset="0"/>
              </a:rPr>
              <a:t>The have the same subject or topic</a:t>
            </a:r>
            <a:endParaRPr lang="id-ID" sz="2400" dirty="0">
              <a:latin typeface="Calibri" panose="020F0502020204030204" pitchFamily="34" charset="0"/>
              <a:ea typeface="STXihei" panose="02010600040101010101" pitchFamily="2" charset="-122"/>
              <a:cs typeface="Calibri" panose="020F0502020204030204" pitchFamily="34" charset="0"/>
            </a:endParaRPr>
          </a:p>
        </p:txBody>
      </p:sp>
      <p:cxnSp>
        <p:nvCxnSpPr>
          <p:cNvPr id="9" name="Straight Connector 8"/>
          <p:cNvCxnSpPr>
            <a:endCxn id="5" idx="1"/>
          </p:cNvCxnSpPr>
          <p:nvPr/>
        </p:nvCxnSpPr>
        <p:spPr>
          <a:xfrm flipV="1">
            <a:off x="4160520" y="3544992"/>
            <a:ext cx="731521" cy="630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a:off x="4160520" y="4175760"/>
            <a:ext cx="731520" cy="6062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04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
            </a:r>
            <a:b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br>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More </a:t>
            </a:r>
            <a:r>
              <a:rPr lang="en-US" dirty="0">
                <a:solidFill>
                  <a:schemeClr val="tx1"/>
                </a:solidFill>
                <a:latin typeface="Calibri" panose="020F0502020204030204" pitchFamily="34" charset="0"/>
                <a:ea typeface="STXihei" panose="02010600040101010101" pitchFamily="2" charset="-122"/>
                <a:cs typeface="Calibri" panose="020F0502020204030204" pitchFamily="34" charset="0"/>
              </a:rPr>
              <a:t>about Review of Related Studies</a:t>
            </a:r>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endParaRPr lang="en-US" dirty="0"/>
          </a:p>
        </p:txBody>
      </p:sp>
      <p:sp>
        <p:nvSpPr>
          <p:cNvPr id="3" name="Content Placeholder 2"/>
          <p:cNvSpPr>
            <a:spLocks noGrp="1"/>
          </p:cNvSpPr>
          <p:nvPr>
            <p:ph idx="1"/>
          </p:nvPr>
        </p:nvSpPr>
        <p:spPr/>
        <p:txBody>
          <a:bodyPr>
            <a:normAutofit lnSpcReduction="10000"/>
          </a:bodyPr>
          <a:lstStyle/>
          <a:p>
            <a:pPr algn="just"/>
            <a:r>
              <a:rPr lang="en-US" dirty="0">
                <a:solidFill>
                  <a:schemeClr val="tx1"/>
                </a:solidFill>
                <a:latin typeface="Calibri" panose="020F0502020204030204" pitchFamily="34" charset="0"/>
                <a:ea typeface="STXihei" panose="02010600040101010101" pitchFamily="2" charset="-122"/>
                <a:cs typeface="Calibri" panose="020F0502020204030204" pitchFamily="34" charset="0"/>
              </a:rPr>
              <a:t>However, even if a previous research used similar variables, the two studies may change in the delimitation in terms of the subject variables, or in terms of the focus or purpose. </a:t>
            </a:r>
          </a:p>
          <a:p>
            <a:pPr algn="just"/>
            <a:r>
              <a:rPr lang="id-ID" dirty="0">
                <a:solidFill>
                  <a:schemeClr val="tx1"/>
                </a:solidFill>
                <a:latin typeface="Calibri" panose="020F0502020204030204" pitchFamily="34" charset="0"/>
                <a:ea typeface="STXihei" panose="02010600040101010101" pitchFamily="2" charset="-122"/>
                <a:cs typeface="Calibri" panose="020F0502020204030204" pitchFamily="34" charset="0"/>
              </a:rPr>
              <a:t>In writing review of related studies, the following data must be </a:t>
            </a:r>
            <a:r>
              <a:rPr lang="id-ID" dirty="0" smtClean="0">
                <a:solidFill>
                  <a:schemeClr val="tx1"/>
                </a:solidFill>
                <a:latin typeface="Calibri" panose="020F0502020204030204" pitchFamily="34" charset="0"/>
                <a:ea typeface="STXihei" panose="02010600040101010101" pitchFamily="2" charset="-122"/>
                <a:cs typeface="Calibri" panose="020F0502020204030204" pitchFamily="34" charset="0"/>
              </a:rPr>
              <a:t>indicated</a:t>
            </a:r>
            <a:r>
              <a:rPr lang="en-US" dirty="0" smtClean="0">
                <a:solidFill>
                  <a:schemeClr val="tx1"/>
                </a:solidFill>
                <a:latin typeface="Calibri" panose="020F0502020204030204" pitchFamily="34" charset="0"/>
                <a:ea typeface="STXihei" panose="02010600040101010101" pitchFamily="2" charset="-122"/>
                <a:cs typeface="Calibri" panose="020F0502020204030204" pitchFamily="34" charset="0"/>
              </a:rPr>
              <a:t>:</a:t>
            </a:r>
          </a:p>
          <a:p>
            <a:pPr lvl="2" algn="just">
              <a:buFont typeface="Wingdings" charset="2"/>
              <a:buChar char="§"/>
              <a:tabLst>
                <a:tab pos="0" algn="l"/>
              </a:tabLst>
              <a:defRPr/>
            </a:pPr>
            <a:r>
              <a:rPr lang="en-US" sz="2200" dirty="0">
                <a:solidFill>
                  <a:srgbClr val="000000"/>
                </a:solidFill>
                <a:latin typeface="Calibri" panose="020F0502020204030204" pitchFamily="34" charset="0"/>
                <a:ea typeface="STXihei" panose="02010600040101010101" pitchFamily="2" charset="-122"/>
                <a:cs typeface="Calibri" panose="020F0502020204030204" pitchFamily="34" charset="0"/>
              </a:rPr>
              <a:t>The NAME of the AUTHOR, the DATE, the SETTING of the study.</a:t>
            </a:r>
          </a:p>
          <a:p>
            <a:pPr lvl="2" algn="just">
              <a:buFont typeface="Wingdings" charset="2"/>
              <a:buChar char="§"/>
              <a:tabLst>
                <a:tab pos="0" algn="l"/>
              </a:tabLst>
              <a:defRPr/>
            </a:pPr>
            <a:r>
              <a:rPr lang="en-US" sz="2200" dirty="0">
                <a:solidFill>
                  <a:srgbClr val="000000"/>
                </a:solidFill>
                <a:latin typeface="Calibri" panose="020F0502020204030204" pitchFamily="34" charset="0"/>
                <a:ea typeface="STXihei" panose="02010600040101010101" pitchFamily="2" charset="-122"/>
                <a:cs typeface="Calibri" panose="020F0502020204030204" pitchFamily="34" charset="0"/>
              </a:rPr>
              <a:t>The TITLE</a:t>
            </a:r>
          </a:p>
          <a:p>
            <a:pPr lvl="2" algn="just">
              <a:buFont typeface="Wingdings" charset="2"/>
              <a:buChar char="§"/>
              <a:tabLst>
                <a:tab pos="0" algn="l"/>
              </a:tabLst>
              <a:defRPr/>
            </a:pPr>
            <a:r>
              <a:rPr lang="en-US" sz="2200" dirty="0">
                <a:solidFill>
                  <a:srgbClr val="000000"/>
                </a:solidFill>
                <a:latin typeface="Calibri" panose="020F0502020204030204" pitchFamily="34" charset="0"/>
                <a:ea typeface="STXihei" panose="02010600040101010101" pitchFamily="2" charset="-122"/>
                <a:cs typeface="Calibri" panose="020F0502020204030204" pitchFamily="34" charset="0"/>
              </a:rPr>
              <a:t>The most important FINDINGS </a:t>
            </a:r>
            <a:r>
              <a:rPr lang="en-US" sz="2200" dirty="0" smtClean="0">
                <a:solidFill>
                  <a:srgbClr val="000000"/>
                </a:solidFill>
                <a:latin typeface="Calibri" panose="020F0502020204030204" pitchFamily="34" charset="0"/>
                <a:ea typeface="STXihei" panose="02010600040101010101" pitchFamily="2" charset="-122"/>
                <a:cs typeface="Calibri" panose="020F0502020204030204" pitchFamily="34" charset="0"/>
              </a:rPr>
              <a:t>since </a:t>
            </a:r>
            <a:r>
              <a:rPr lang="en-US" sz="2200" dirty="0">
                <a:solidFill>
                  <a:srgbClr val="000000"/>
                </a:solidFill>
                <a:latin typeface="Calibri" panose="020F0502020204030204" pitchFamily="34" charset="0"/>
                <a:ea typeface="STXihei" panose="02010600040101010101" pitchFamily="2" charset="-122"/>
                <a:cs typeface="Calibri" panose="020F0502020204030204" pitchFamily="34" charset="0"/>
              </a:rPr>
              <a:t>the discussion of the variables and the relationship will be </a:t>
            </a:r>
            <a:r>
              <a:rPr lang="is-IS" sz="2200" dirty="0">
                <a:solidFill>
                  <a:srgbClr val="000000"/>
                </a:solidFill>
                <a:latin typeface="Calibri" panose="020F0502020204030204" pitchFamily="34" charset="0"/>
                <a:ea typeface="STXihei" panose="02010600040101010101" pitchFamily="2" charset="-122"/>
                <a:cs typeface="Calibri" panose="020F0502020204030204" pitchFamily="34" charset="0"/>
              </a:rPr>
              <a:t>based on them.</a:t>
            </a:r>
            <a:endParaRPr lang="en-US" sz="2200" dirty="0">
              <a:solidFill>
                <a:srgbClr val="000000"/>
              </a:solidFill>
              <a:latin typeface="Calibri" panose="020F0502020204030204" pitchFamily="34" charset="0"/>
              <a:ea typeface="STXihei" panose="02010600040101010101" pitchFamily="2" charset="-122"/>
              <a:cs typeface="Calibri" panose="020F0502020204030204" pitchFamily="34" charset="0"/>
            </a:endParaRPr>
          </a:p>
          <a:p>
            <a:pPr marL="0" indent="0" algn="just">
              <a:buNone/>
            </a:pPr>
            <a:endParaRPr lang="en-US" sz="2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13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Sample Paragraphs of Review of Related Studies</a:t>
            </a:r>
            <a:endParaRPr lang="en-US" sz="3600" dirty="0"/>
          </a:p>
        </p:txBody>
      </p:sp>
      <p:sp>
        <p:nvSpPr>
          <p:cNvPr id="3" name="Content Placeholder 2"/>
          <p:cNvSpPr>
            <a:spLocks noGrp="1"/>
          </p:cNvSpPr>
          <p:nvPr>
            <p:ph idx="1"/>
          </p:nvPr>
        </p:nvSpPr>
        <p:spPr>
          <a:xfrm>
            <a:off x="1295400" y="2556931"/>
            <a:ext cx="9601197" cy="3673747"/>
          </a:xfrm>
        </p:spPr>
        <p:txBody>
          <a:bodyPr>
            <a:normAutofit/>
          </a:bodyPr>
          <a:lstStyle/>
          <a:p>
            <a:pPr marL="0" indent="0" algn="just">
              <a:buNone/>
            </a:pPr>
            <a:r>
              <a:rPr lang="en-ID" dirty="0" smtClean="0">
                <a:latin typeface="Calibri" panose="020F0502020204030204" pitchFamily="34" charset="0"/>
                <a:cs typeface="Calibri" panose="020F0502020204030204" pitchFamily="34" charset="0"/>
              </a:rPr>
              <a:t>The following three sample paragraphs are adapted from</a:t>
            </a:r>
            <a:r>
              <a:rPr lang="en-ID" dirty="0">
                <a:latin typeface="Calibri" panose="020F0502020204030204" pitchFamily="34" charset="0"/>
                <a:cs typeface="Calibri" panose="020F0502020204030204" pitchFamily="34" charset="0"/>
              </a:rPr>
              <a:t>: Sari, 2019. </a:t>
            </a:r>
            <a:r>
              <a:rPr lang="en-ID" dirty="0" smtClean="0">
                <a:latin typeface="Calibri" panose="020F0502020204030204" pitchFamily="34" charset="0"/>
                <a:cs typeface="Calibri" panose="020F0502020204030204" pitchFamily="34" charset="0"/>
              </a:rPr>
              <a:t>“The Portrayal Of </a:t>
            </a:r>
            <a:r>
              <a:rPr lang="en-ID" dirty="0" err="1" smtClean="0">
                <a:latin typeface="Calibri" panose="020F0502020204030204" pitchFamily="34" charset="0"/>
                <a:cs typeface="Calibri" panose="020F0502020204030204" pitchFamily="34" charset="0"/>
              </a:rPr>
              <a:t>Rohingya</a:t>
            </a:r>
            <a:r>
              <a:rPr lang="en-ID" dirty="0" smtClean="0">
                <a:latin typeface="Calibri" panose="020F0502020204030204" pitchFamily="34" charset="0"/>
                <a:cs typeface="Calibri" panose="020F0502020204030204" pitchFamily="34" charset="0"/>
              </a:rPr>
              <a:t> People  In The Jakarta Post News Article Entitled </a:t>
            </a:r>
            <a:r>
              <a:rPr lang="en-ID" i="1" dirty="0" smtClean="0">
                <a:latin typeface="Calibri" panose="020F0502020204030204" pitchFamily="34" charset="0"/>
                <a:cs typeface="Calibri" panose="020F0502020204030204" pitchFamily="34" charset="0"/>
              </a:rPr>
              <a:t>Myanmar Troops Systematically Gang-raped </a:t>
            </a:r>
            <a:r>
              <a:rPr lang="en-ID" i="1" dirty="0" err="1" smtClean="0">
                <a:latin typeface="Calibri" panose="020F0502020204030204" pitchFamily="34" charset="0"/>
                <a:cs typeface="Calibri" panose="020F0502020204030204" pitchFamily="34" charset="0"/>
              </a:rPr>
              <a:t>Rohingya</a:t>
            </a:r>
            <a:r>
              <a:rPr lang="en-ID" i="1" dirty="0" smtClean="0">
                <a:latin typeface="Calibri" panose="020F0502020204030204" pitchFamily="34" charset="0"/>
                <a:cs typeface="Calibri" panose="020F0502020204030204" pitchFamily="34" charset="0"/>
              </a:rPr>
              <a:t> Women: Un Envoy </a:t>
            </a:r>
            <a:r>
              <a:rPr lang="en-ID" dirty="0" smtClean="0">
                <a:latin typeface="Calibri" panose="020F0502020204030204" pitchFamily="34" charset="0"/>
                <a:cs typeface="Calibri" panose="020F0502020204030204" pitchFamily="34" charset="0"/>
              </a:rPr>
              <a:t>: A Discourse Structure Analysis”. Undergraduate Unpublished Thesis: </a:t>
            </a:r>
            <a:r>
              <a:rPr lang="en-ID" dirty="0" err="1" smtClean="0">
                <a:latin typeface="Calibri" panose="020F0502020204030204" pitchFamily="34" charset="0"/>
                <a:cs typeface="Calibri" panose="020F0502020204030204" pitchFamily="34" charset="0"/>
              </a:rPr>
              <a:t>Universitas</a:t>
            </a:r>
            <a:r>
              <a:rPr lang="en-ID" dirty="0" smtClean="0">
                <a:latin typeface="Calibri" panose="020F0502020204030204" pitchFamily="34" charset="0"/>
                <a:cs typeface="Calibri" panose="020F0502020204030204" pitchFamily="34" charset="0"/>
              </a:rPr>
              <a:t> </a:t>
            </a:r>
            <a:r>
              <a:rPr lang="en-ID" dirty="0" err="1" smtClean="0">
                <a:latin typeface="Calibri" panose="020F0502020204030204" pitchFamily="34" charset="0"/>
                <a:cs typeface="Calibri" panose="020F0502020204030204" pitchFamily="34" charset="0"/>
              </a:rPr>
              <a:t>Airlangga</a:t>
            </a:r>
            <a:r>
              <a:rPr lang="en-ID" dirty="0" smtClean="0">
                <a:latin typeface="Calibri" panose="020F0502020204030204" pitchFamily="34" charset="0"/>
                <a:cs typeface="Calibri" panose="020F0502020204030204" pitchFamily="34" charset="0"/>
              </a:rPr>
              <a:t>. 	</a:t>
            </a:r>
          </a:p>
          <a:p>
            <a:pPr marL="0" indent="0" algn="just">
              <a:buNone/>
            </a:pPr>
            <a:r>
              <a:rPr lang="en-ID"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7745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Paragraphs of Review of Related Studies Cont’d</a:t>
            </a:r>
          </a:p>
        </p:txBody>
      </p:sp>
      <p:sp>
        <p:nvSpPr>
          <p:cNvPr id="3" name="Content Placeholder 2"/>
          <p:cNvSpPr>
            <a:spLocks noGrp="1"/>
          </p:cNvSpPr>
          <p:nvPr>
            <p:ph idx="1"/>
          </p:nvPr>
        </p:nvSpPr>
        <p:spPr/>
        <p:txBody>
          <a:bodyPr>
            <a:normAutofit fontScale="92500"/>
          </a:bodyPr>
          <a:lstStyle/>
          <a:p>
            <a:pPr marL="0" indent="0">
              <a:buNone/>
            </a:pPr>
            <a:r>
              <a:rPr lang="en-US" u="sng" dirty="0" smtClean="0">
                <a:latin typeface="Calibri" panose="020F0502020204030204" pitchFamily="34" charset="0"/>
                <a:cs typeface="Calibri" panose="020F0502020204030204" pitchFamily="34" charset="0"/>
              </a:rPr>
              <a:t>Paragraph 1, </a:t>
            </a:r>
            <a:r>
              <a:rPr lang="en-ID" u="sng" dirty="0">
                <a:latin typeface="Calibri" panose="020F0502020204030204" pitchFamily="34" charset="0"/>
                <a:cs typeface="Calibri" panose="020F0502020204030204" pitchFamily="34" charset="0"/>
              </a:rPr>
              <a:t>Review of Related Studies: </a:t>
            </a:r>
            <a:r>
              <a:rPr lang="en-US" u="sng" dirty="0" smtClean="0">
                <a:latin typeface="Calibri" panose="020F0502020204030204" pitchFamily="34" charset="0"/>
                <a:cs typeface="Calibri" panose="020F0502020204030204" pitchFamily="34" charset="0"/>
              </a:rPr>
              <a:t>The writer’s thesis</a:t>
            </a:r>
          </a:p>
          <a:p>
            <a:pPr marL="0" indent="0" algn="just">
              <a:buNone/>
            </a:pPr>
            <a:r>
              <a:rPr lang="en-ID" dirty="0" smtClean="0">
                <a:latin typeface="Calibri" panose="020F0502020204030204" pitchFamily="34" charset="0"/>
                <a:cs typeface="Calibri" panose="020F0502020204030204" pitchFamily="34" charset="0"/>
              </a:rPr>
              <a:t>	This </a:t>
            </a:r>
            <a:r>
              <a:rPr lang="en-ID" dirty="0">
                <a:latin typeface="Calibri" panose="020F0502020204030204" pitchFamily="34" charset="0"/>
                <a:cs typeface="Calibri" panose="020F0502020204030204" pitchFamily="34" charset="0"/>
              </a:rPr>
              <a:t>study is aimed to </a:t>
            </a:r>
            <a:r>
              <a:rPr lang="en-ID" dirty="0" err="1">
                <a:latin typeface="Calibri" panose="020F0502020204030204" pitchFamily="34" charset="0"/>
                <a:cs typeface="Calibri" panose="020F0502020204030204" pitchFamily="34" charset="0"/>
              </a:rPr>
              <a:t>analyze</a:t>
            </a:r>
            <a:r>
              <a:rPr lang="en-ID" dirty="0">
                <a:latin typeface="Calibri" panose="020F0502020204030204" pitchFamily="34" charset="0"/>
                <a:cs typeface="Calibri" panose="020F0502020204030204" pitchFamily="34" charset="0"/>
              </a:rPr>
              <a:t> news article regarding the portrayal </a:t>
            </a:r>
            <a:r>
              <a:rPr lang="en-ID" dirty="0" smtClean="0">
                <a:latin typeface="Calibri" panose="020F0502020204030204" pitchFamily="34" charset="0"/>
                <a:cs typeface="Calibri" panose="020F0502020204030204" pitchFamily="34" charset="0"/>
              </a:rPr>
              <a:t>of </a:t>
            </a:r>
            <a:r>
              <a:rPr lang="en-ID" dirty="0" err="1">
                <a:latin typeface="Calibri" panose="020F0502020204030204" pitchFamily="34" charset="0"/>
                <a:cs typeface="Calibri" panose="020F0502020204030204" pitchFamily="34" charset="0"/>
              </a:rPr>
              <a:t>Rohingya</a:t>
            </a:r>
            <a:r>
              <a:rPr lang="en-ID" dirty="0">
                <a:latin typeface="Calibri" panose="020F0502020204030204" pitchFamily="34" charset="0"/>
                <a:cs typeface="Calibri" panose="020F0502020204030204" pitchFamily="34" charset="0"/>
              </a:rPr>
              <a:t> people in The Jakarta Post online newspaper. The writer applies a </a:t>
            </a:r>
            <a:r>
              <a:rPr lang="en-ID" dirty="0" smtClean="0">
                <a:latin typeface="Calibri" panose="020F0502020204030204" pitchFamily="34" charset="0"/>
                <a:cs typeface="Calibri" panose="020F0502020204030204" pitchFamily="34" charset="0"/>
              </a:rPr>
              <a:t>theory </a:t>
            </a:r>
            <a:r>
              <a:rPr lang="en-ID" dirty="0">
                <a:latin typeface="Calibri" panose="020F0502020204030204" pitchFamily="34" charset="0"/>
                <a:cs typeface="Calibri" panose="020F0502020204030204" pitchFamily="34" charset="0"/>
              </a:rPr>
              <a:t>about discourse structure proposed by van </a:t>
            </a:r>
            <a:r>
              <a:rPr lang="en-ID" dirty="0" err="1">
                <a:latin typeface="Calibri" panose="020F0502020204030204" pitchFamily="34" charset="0"/>
                <a:cs typeface="Calibri" panose="020F0502020204030204" pitchFamily="34" charset="0"/>
              </a:rPr>
              <a:t>Dijk</a:t>
            </a:r>
            <a:r>
              <a:rPr lang="en-ID" dirty="0">
                <a:latin typeface="Calibri" panose="020F0502020204030204" pitchFamily="34" charset="0"/>
                <a:cs typeface="Calibri" panose="020F0502020204030204" pitchFamily="34" charset="0"/>
              </a:rPr>
              <a:t> (1988). The analysis </a:t>
            </a:r>
            <a:r>
              <a:rPr lang="en-ID" dirty="0" smtClean="0">
                <a:latin typeface="Calibri" panose="020F0502020204030204" pitchFamily="34" charset="0"/>
                <a:cs typeface="Calibri" panose="020F0502020204030204" pitchFamily="34" charset="0"/>
              </a:rPr>
              <a:t>focuses </a:t>
            </a:r>
            <a:r>
              <a:rPr lang="en-ID" dirty="0">
                <a:latin typeface="Calibri" panose="020F0502020204030204" pitchFamily="34" charset="0"/>
                <a:cs typeface="Calibri" panose="020F0502020204030204" pitchFamily="34" charset="0"/>
              </a:rPr>
              <a:t>on discourse structure which </a:t>
            </a:r>
            <a:r>
              <a:rPr lang="en-ID" dirty="0" err="1">
                <a:latin typeface="Calibri" panose="020F0502020204030204" pitchFamily="34" charset="0"/>
                <a:cs typeface="Calibri" panose="020F0502020204030204" pitchFamily="34" charset="0"/>
              </a:rPr>
              <a:t>analyzes</a:t>
            </a:r>
            <a:r>
              <a:rPr lang="en-ID" dirty="0">
                <a:latin typeface="Calibri" panose="020F0502020204030204" pitchFamily="34" charset="0"/>
                <a:cs typeface="Calibri" panose="020F0502020204030204" pitchFamily="34" charset="0"/>
              </a:rPr>
              <a:t> two structures of the texts; the </a:t>
            </a:r>
            <a:r>
              <a:rPr lang="en-ID" dirty="0" smtClean="0">
                <a:latin typeface="Calibri" panose="020F0502020204030204" pitchFamily="34" charset="0"/>
                <a:cs typeface="Calibri" panose="020F0502020204030204" pitchFamily="34" charset="0"/>
              </a:rPr>
              <a:t>global </a:t>
            </a:r>
            <a:r>
              <a:rPr lang="en-ID" dirty="0">
                <a:latin typeface="Calibri" panose="020F0502020204030204" pitchFamily="34" charset="0"/>
                <a:cs typeface="Calibri" panose="020F0502020204030204" pitchFamily="34" charset="0"/>
              </a:rPr>
              <a:t>structures </a:t>
            </a:r>
            <a:r>
              <a:rPr lang="en-ID" dirty="0" smtClean="0">
                <a:latin typeface="Calibri" panose="020F0502020204030204" pitchFamily="34" charset="0"/>
                <a:cs typeface="Calibri" panose="020F0502020204030204" pitchFamily="34" charset="0"/>
              </a:rPr>
              <a:t>correspond with macrostructure </a:t>
            </a:r>
            <a:r>
              <a:rPr lang="en-ID" dirty="0">
                <a:latin typeface="Calibri" panose="020F0502020204030204" pitchFamily="34" charset="0"/>
                <a:cs typeface="Calibri" panose="020F0502020204030204" pitchFamily="34" charset="0"/>
              </a:rPr>
              <a:t>and superstructure and the local </a:t>
            </a:r>
            <a:r>
              <a:rPr lang="en-ID" dirty="0" smtClean="0">
                <a:latin typeface="Calibri" panose="020F0502020204030204" pitchFamily="34" charset="0"/>
                <a:cs typeface="Calibri" panose="020F0502020204030204" pitchFamily="34" charset="0"/>
              </a:rPr>
              <a:t>structures </a:t>
            </a:r>
            <a:r>
              <a:rPr lang="en-ID" dirty="0">
                <a:latin typeface="Calibri" panose="020F0502020204030204" pitchFamily="34" charset="0"/>
                <a:cs typeface="Calibri" panose="020F0502020204030204" pitchFamily="34" charset="0"/>
              </a:rPr>
              <a:t>or microstructure. By applying the theory proposed by van </a:t>
            </a:r>
            <a:r>
              <a:rPr lang="en-ID" dirty="0" err="1">
                <a:latin typeface="Calibri" panose="020F0502020204030204" pitchFamily="34" charset="0"/>
                <a:cs typeface="Calibri" panose="020F0502020204030204" pitchFamily="34" charset="0"/>
              </a:rPr>
              <a:t>Dijk</a:t>
            </a:r>
            <a:r>
              <a:rPr lang="en-ID" dirty="0">
                <a:latin typeface="Calibri" panose="020F0502020204030204" pitchFamily="34" charset="0"/>
                <a:cs typeface="Calibri" panose="020F0502020204030204" pitchFamily="34" charset="0"/>
              </a:rPr>
              <a:t> about </a:t>
            </a:r>
            <a:r>
              <a:rPr lang="en-ID" dirty="0" smtClean="0">
                <a:latin typeface="Calibri" panose="020F0502020204030204" pitchFamily="34" charset="0"/>
                <a:cs typeface="Calibri" panose="020F0502020204030204" pitchFamily="34" charset="0"/>
              </a:rPr>
              <a:t>discourse </a:t>
            </a:r>
            <a:r>
              <a:rPr lang="en-ID" dirty="0">
                <a:latin typeface="Calibri" panose="020F0502020204030204" pitchFamily="34" charset="0"/>
                <a:cs typeface="Calibri" panose="020F0502020204030204" pitchFamily="34" charset="0"/>
              </a:rPr>
              <a:t>structure, the writer also expects to reveal how The Jakarta Post online </a:t>
            </a:r>
            <a:r>
              <a:rPr lang="en-ID" dirty="0" err="1" smtClean="0">
                <a:latin typeface="Calibri" panose="020F0502020204030204" pitchFamily="34" charset="0"/>
                <a:cs typeface="Calibri" panose="020F0502020204030204" pitchFamily="34" charset="0"/>
              </a:rPr>
              <a:t>newspaper‟s</a:t>
            </a:r>
            <a:r>
              <a:rPr lang="en-ID" dirty="0" smtClean="0">
                <a:latin typeface="Calibri" panose="020F0502020204030204" pitchFamily="34" charset="0"/>
                <a:cs typeface="Calibri" panose="020F0502020204030204" pitchFamily="34" charset="0"/>
              </a:rPr>
              <a:t> </a:t>
            </a:r>
            <a:r>
              <a:rPr lang="en-ID" dirty="0">
                <a:latin typeface="Calibri" panose="020F0502020204030204" pitchFamily="34" charset="0"/>
                <a:cs typeface="Calibri" panose="020F0502020204030204" pitchFamily="34" charset="0"/>
              </a:rPr>
              <a:t>perspective tendency towards </a:t>
            </a:r>
            <a:r>
              <a:rPr lang="en-ID" dirty="0" err="1">
                <a:latin typeface="Calibri" panose="020F0502020204030204" pitchFamily="34" charset="0"/>
                <a:cs typeface="Calibri" panose="020F0502020204030204" pitchFamily="34" charset="0"/>
              </a:rPr>
              <a:t>Rohingya</a:t>
            </a:r>
            <a:r>
              <a:rPr lang="en-ID" dirty="0">
                <a:latin typeface="Calibri" panose="020F0502020204030204" pitchFamily="34" charset="0"/>
                <a:cs typeface="Calibri" panose="020F0502020204030204" pitchFamily="34" charset="0"/>
              </a:rPr>
              <a:t> crisis.</a:t>
            </a:r>
            <a:r>
              <a:rPr lang="en-ID" dirty="0"/>
              <a:t>  </a:t>
            </a:r>
          </a:p>
        </p:txBody>
      </p:sp>
    </p:spTree>
    <p:extLst>
      <p:ext uri="{BB962C8B-B14F-4D97-AF65-F5344CB8AC3E}">
        <p14:creationId xmlns:p14="http://schemas.microsoft.com/office/powerpoint/2010/main" val="261529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Paragraphs of Review of Related </a:t>
            </a:r>
            <a:r>
              <a:rPr lang="en-US" sz="3200" dirty="0" smtClean="0"/>
              <a:t>Studies Cont’d</a:t>
            </a:r>
            <a:endParaRPr lang="en-US" sz="32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ID" u="sng" dirty="0" smtClean="0">
                <a:latin typeface="Calibri" panose="020F0502020204030204" pitchFamily="34" charset="0"/>
                <a:cs typeface="Calibri" panose="020F0502020204030204" pitchFamily="34" charset="0"/>
              </a:rPr>
              <a:t>Paragraph 2, Review of Related Studies: The Previous Study</a:t>
            </a:r>
          </a:p>
          <a:p>
            <a:pPr marL="0" indent="0" algn="just">
              <a:buNone/>
            </a:pPr>
            <a:r>
              <a:rPr lang="en-ID" dirty="0" smtClean="0">
                <a:latin typeface="Calibri" panose="020F0502020204030204" pitchFamily="34" charset="0"/>
                <a:cs typeface="Calibri" panose="020F0502020204030204" pitchFamily="34" charset="0"/>
              </a:rPr>
              <a:t>	Feng’s </a:t>
            </a:r>
            <a:r>
              <a:rPr lang="en-ID" dirty="0">
                <a:latin typeface="Calibri" panose="020F0502020204030204" pitchFamily="34" charset="0"/>
                <a:cs typeface="Calibri" panose="020F0502020204030204" pitchFamily="34" charset="0"/>
              </a:rPr>
              <a:t>study (2013), entitled </a:t>
            </a:r>
            <a:r>
              <a:rPr lang="en-ID" i="1" dirty="0">
                <a:latin typeface="Calibri" panose="020F0502020204030204" pitchFamily="34" charset="0"/>
                <a:cs typeface="Calibri" panose="020F0502020204030204" pitchFamily="34" charset="0"/>
              </a:rPr>
              <a:t>National Voice: A Discourse Analysis of China Central </a:t>
            </a:r>
            <a:r>
              <a:rPr lang="en-ID" i="1" dirty="0" err="1">
                <a:latin typeface="Calibri" panose="020F0502020204030204" pitchFamily="34" charset="0"/>
                <a:cs typeface="Calibri" panose="020F0502020204030204" pitchFamily="34" charset="0"/>
              </a:rPr>
              <a:t>Television‟s</a:t>
            </a:r>
            <a:r>
              <a:rPr lang="en-ID" i="1" dirty="0">
                <a:latin typeface="Calibri" panose="020F0502020204030204" pitchFamily="34" charset="0"/>
                <a:cs typeface="Calibri" panose="020F0502020204030204" pitchFamily="34" charset="0"/>
              </a:rPr>
              <a:t> News Simulcast</a:t>
            </a:r>
            <a:r>
              <a:rPr lang="en-ID" dirty="0">
                <a:latin typeface="Calibri" panose="020F0502020204030204" pitchFamily="34" charset="0"/>
                <a:cs typeface="Calibri" panose="020F0502020204030204" pitchFamily="34" charset="0"/>
              </a:rPr>
              <a:t>. News Simulcast is a flagship national news program in China. He applied the same theory as the present study which is Discourse Structure by van </a:t>
            </a:r>
            <a:r>
              <a:rPr lang="en-ID" dirty="0" err="1">
                <a:latin typeface="Calibri" panose="020F0502020204030204" pitchFamily="34" charset="0"/>
                <a:cs typeface="Calibri" panose="020F0502020204030204" pitchFamily="34" charset="0"/>
              </a:rPr>
              <a:t>Dijk</a:t>
            </a:r>
            <a:r>
              <a:rPr lang="en-ID" dirty="0">
                <a:latin typeface="Calibri" panose="020F0502020204030204" pitchFamily="34" charset="0"/>
                <a:cs typeface="Calibri" panose="020F0502020204030204" pitchFamily="34" charset="0"/>
              </a:rPr>
              <a:t> (1988). He used broadcast news program as his object. He selected four episodes in January until July 2011. The aims of the study were to explain the distinctive discourse feature of News Simulcast and to reveal the ideology that is expressed in the News Simulcast. The analysis showed that the broadcast news was provided with national voice. Furthermore, he concluded that News Simulcast tend to focus on domestic news; meaning that News Simulcast reported domestic news in a positive way, while international news in an opposite way.</a:t>
            </a:r>
          </a:p>
          <a:p>
            <a:pPr marL="0" indent="0" algn="just">
              <a:buNone/>
            </a:pPr>
            <a:endParaRPr lang="en-ID"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43722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515</TotalTime>
  <Words>661</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Calibri</vt:lpstr>
      <vt:lpstr>Garamond</vt:lpstr>
      <vt:lpstr>STXihei</vt:lpstr>
      <vt:lpstr>Wingdings</vt:lpstr>
      <vt:lpstr>Organic</vt:lpstr>
      <vt:lpstr>LITERATURE REVIEW </vt:lpstr>
      <vt:lpstr>Today’s Talk</vt:lpstr>
      <vt:lpstr> What is Review of Related Studies? </vt:lpstr>
      <vt:lpstr> The Purpose of Review of Related Studies </vt:lpstr>
      <vt:lpstr> Similarities in Related Studies </vt:lpstr>
      <vt:lpstr> More about Review of Related Studies </vt:lpstr>
      <vt:lpstr> Sample Paragraphs of Review of Related Studies</vt:lpstr>
      <vt:lpstr>Sample Paragraphs of Review of Related Studies Cont’d</vt:lpstr>
      <vt:lpstr>Sample Paragraphs of Review of Related Studies Cont’d</vt:lpstr>
      <vt:lpstr>Sample Paragraphs of Review of Related Studies Cont’d</vt:lpstr>
      <vt:lpstr>Format of the Review</vt:lpstr>
      <vt:lpstr>Presentation Instructions</vt:lpstr>
      <vt:lpstr>Presentation Instructions Cont’d</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dc:title>
  <dc:creator>Yulia indarti</dc:creator>
  <cp:lastModifiedBy>Yulia indarti</cp:lastModifiedBy>
  <cp:revision>94</cp:revision>
  <dcterms:created xsi:type="dcterms:W3CDTF">2020-04-19T04:30:51Z</dcterms:created>
  <dcterms:modified xsi:type="dcterms:W3CDTF">2020-04-19T13:06:43Z</dcterms:modified>
</cp:coreProperties>
</file>