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320" r:id="rId5"/>
    <p:sldId id="276" r:id="rId6"/>
    <p:sldId id="321" r:id="rId7"/>
    <p:sldId id="277" r:id="rId8"/>
    <p:sldId id="279" r:id="rId9"/>
    <p:sldId id="280" r:id="rId10"/>
    <p:sldId id="281" r:id="rId11"/>
    <p:sldId id="288" r:id="rId12"/>
    <p:sldId id="322" r:id="rId13"/>
    <p:sldId id="323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F2C1"/>
    <a:srgbClr val="DFD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86911" autoAdjust="0"/>
  </p:normalViewPr>
  <p:slideViewPr>
    <p:cSldViewPr snapToGrid="0" showGuides="1">
      <p:cViewPr varScale="1">
        <p:scale>
          <a:sx n="60" d="100"/>
          <a:sy n="60" d="100"/>
        </p:scale>
        <p:origin x="828" y="40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48B99-AEA5-41C0-AC4D-87629901583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36F8A-25D4-4E29-A820-8A270E4F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0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High body mass index (BMI) has been estimated to cause 4.7 million deaths worldwide (Global Burden of Disease Collaborative Network, 2018)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than two </a:t>
            </a:r>
            <a:r>
              <a:rPr lang="en-AU" dirty="0" smtClean="0"/>
              <a:t>thirds of deaths (70%) related to high BMI were due to cardiovascular disease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6F8A-25D4-4E29-A820-8A270E4FD7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2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major risk factor for various non-communicable diseases through the combination of high BP, high total serum cholesterol, and fasting plasma glucose: </a:t>
            </a:r>
          </a:p>
          <a:p>
            <a:pPr lvl="1"/>
            <a:r>
              <a:rPr lang="en-AU" dirty="0" smtClean="0"/>
              <a:t>cardiovascular diseases(ischemic heart disease, ischemic stroke, </a:t>
            </a:r>
            <a:r>
              <a:rPr lang="en-AU" dirty="0" err="1" smtClean="0"/>
              <a:t>hemorrhagic</a:t>
            </a:r>
            <a:r>
              <a:rPr lang="en-AU" dirty="0" smtClean="0"/>
              <a:t> stroke, hypertensive heart disease)</a:t>
            </a:r>
          </a:p>
          <a:p>
            <a:pPr lvl="1"/>
            <a:r>
              <a:rPr lang="en-AU" dirty="0" smtClean="0"/>
              <a:t>Diabetes</a:t>
            </a:r>
          </a:p>
          <a:p>
            <a:pPr lvl="1"/>
            <a:r>
              <a:rPr lang="en-AU" dirty="0" smtClean="0"/>
              <a:t>certain cancers (post-</a:t>
            </a:r>
            <a:r>
              <a:rPr lang="en-AU" dirty="0" err="1" smtClean="0"/>
              <a:t>menopauseal</a:t>
            </a:r>
            <a:r>
              <a:rPr lang="en-AU" dirty="0" smtClean="0"/>
              <a:t> breast cancer, </a:t>
            </a:r>
            <a:r>
              <a:rPr lang="en-US" dirty="0" smtClean="0"/>
              <a:t>esophagus, colon and </a:t>
            </a:r>
            <a:r>
              <a:rPr lang="en-AU" dirty="0" smtClean="0"/>
              <a:t>rectum, liver, gallbladder and biliary tract, pancreas, breast, uterus, ovary, kidney, and thyroid, </a:t>
            </a:r>
            <a:r>
              <a:rPr lang="en-US" dirty="0" smtClean="0"/>
              <a:t>along with leukemia</a:t>
            </a:r>
            <a:r>
              <a:rPr lang="en-AU" dirty="0" smtClean="0"/>
              <a:t>)</a:t>
            </a:r>
          </a:p>
          <a:p>
            <a:pPr lvl="1"/>
            <a:r>
              <a:rPr lang="en-US" dirty="0" smtClean="0"/>
              <a:t>chronic kidney disease</a:t>
            </a:r>
          </a:p>
          <a:p>
            <a:pPr lvl="1"/>
            <a:r>
              <a:rPr lang="en-US" dirty="0" smtClean="0"/>
              <a:t>musculoskeletal disorders</a:t>
            </a:r>
          </a:p>
          <a:p>
            <a:pPr lvl="1"/>
            <a:r>
              <a:rPr lang="en-AU" dirty="0" smtClean="0"/>
              <a:t>Increase people who live with disability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6F8A-25D4-4E29-A820-8A270E4FD7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Skipping breakfast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 smtClean="0"/>
              <a:t>High consumption of calories-dense food (fast-food, snacks)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6F8A-25D4-4E29-A820-8A270E4FD7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7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Skipping breakfast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 smtClean="0"/>
              <a:t>High consumption of calories-dense food (fast-food, snacks)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6F8A-25D4-4E29-A820-8A270E4FD7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1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65F0-3855-4848-A976-F2C567E143A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50B5-EE83-497F-A5F9-FD56E525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1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65F0-3855-4848-A976-F2C567E143A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50B5-EE83-497F-A5F9-FD56E525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65F0-3855-4848-A976-F2C567E143A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50B5-EE83-497F-A5F9-FD56E525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8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65F0-3855-4848-A976-F2C567E143A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50B5-EE83-497F-A5F9-FD56E525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65F0-3855-4848-A976-F2C567E143A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50B5-EE83-497F-A5F9-FD56E525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7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65F0-3855-4848-A976-F2C567E143A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50B5-EE83-497F-A5F9-FD56E525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65F0-3855-4848-A976-F2C567E143A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50B5-EE83-497F-A5F9-FD56E525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65F0-3855-4848-A976-F2C567E143A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50B5-EE83-497F-A5F9-FD56E525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6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65F0-3855-4848-A976-F2C567E143A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50B5-EE83-497F-A5F9-FD56E525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6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65F0-3855-4848-A976-F2C567E143A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50B5-EE83-497F-A5F9-FD56E525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5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65F0-3855-4848-A976-F2C567E143A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50B5-EE83-497F-A5F9-FD56E525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0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F65F0-3855-4848-A976-F2C567E143A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450B5-EE83-497F-A5F9-FD56E525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147067" y="-101600"/>
            <a:ext cx="5180308" cy="7195641"/>
          </a:xfrm>
          <a:custGeom>
            <a:avLst/>
            <a:gdLst>
              <a:gd name="connsiteX0" fmla="*/ 2806552 w 5180308"/>
              <a:gd name="connsiteY0" fmla="*/ 0 h 7186405"/>
              <a:gd name="connsiteX1" fmla="*/ 3203715 w 5180308"/>
              <a:gd name="connsiteY1" fmla="*/ 9237 h 7186405"/>
              <a:gd name="connsiteX2" fmla="*/ 3305315 w 5180308"/>
              <a:gd name="connsiteY2" fmla="*/ 18473 h 7186405"/>
              <a:gd name="connsiteX3" fmla="*/ 3369970 w 5180308"/>
              <a:gd name="connsiteY3" fmla="*/ 36946 h 7186405"/>
              <a:gd name="connsiteX4" fmla="*/ 3517752 w 5180308"/>
              <a:gd name="connsiteY4" fmla="*/ 55419 h 7186405"/>
              <a:gd name="connsiteX5" fmla="*/ 3582406 w 5180308"/>
              <a:gd name="connsiteY5" fmla="*/ 64655 h 7186405"/>
              <a:gd name="connsiteX6" fmla="*/ 4986333 w 5180308"/>
              <a:gd name="connsiteY6" fmla="*/ 83128 h 7186405"/>
              <a:gd name="connsiteX7" fmla="*/ 5002405 w 5180308"/>
              <a:gd name="connsiteY7" fmla="*/ 90064 h 7186405"/>
              <a:gd name="connsiteX8" fmla="*/ 5003941 w 5180308"/>
              <a:gd name="connsiteY8" fmla="*/ 92753 h 7186405"/>
              <a:gd name="connsiteX9" fmla="*/ 5043055 w 5180308"/>
              <a:gd name="connsiteY9" fmla="*/ 92364 h 7186405"/>
              <a:gd name="connsiteX10" fmla="*/ 5043055 w 5180308"/>
              <a:gd name="connsiteY10" fmla="*/ 592273 h 7186405"/>
              <a:gd name="connsiteX11" fmla="*/ 5051994 w 5180308"/>
              <a:gd name="connsiteY11" fmla="*/ 1043688 h 7186405"/>
              <a:gd name="connsiteX12" fmla="*/ 5060224 w 5180308"/>
              <a:gd name="connsiteY12" fmla="*/ 1560946 h 7186405"/>
              <a:gd name="connsiteX13" fmla="*/ 5069461 w 5180308"/>
              <a:gd name="connsiteY13" fmla="*/ 1644073 h 7186405"/>
              <a:gd name="connsiteX14" fmla="*/ 5087933 w 5180308"/>
              <a:gd name="connsiteY14" fmla="*/ 1717964 h 7186405"/>
              <a:gd name="connsiteX15" fmla="*/ 5097170 w 5180308"/>
              <a:gd name="connsiteY15" fmla="*/ 1819564 h 7186405"/>
              <a:gd name="connsiteX16" fmla="*/ 5115642 w 5180308"/>
              <a:gd name="connsiteY16" fmla="*/ 1911928 h 7186405"/>
              <a:gd name="connsiteX17" fmla="*/ 5143352 w 5180308"/>
              <a:gd name="connsiteY17" fmla="*/ 2447637 h 7186405"/>
              <a:gd name="connsiteX18" fmla="*/ 5180297 w 5180308"/>
              <a:gd name="connsiteY18" fmla="*/ 2992582 h 7186405"/>
              <a:gd name="connsiteX19" fmla="*/ 5161824 w 5180308"/>
              <a:gd name="connsiteY19" fmla="*/ 3075710 h 7186405"/>
              <a:gd name="connsiteX20" fmla="*/ 5152588 w 5180308"/>
              <a:gd name="connsiteY20" fmla="*/ 3177310 h 7186405"/>
              <a:gd name="connsiteX21" fmla="*/ 5124879 w 5180308"/>
              <a:gd name="connsiteY21" fmla="*/ 3315855 h 7186405"/>
              <a:gd name="connsiteX22" fmla="*/ 5106406 w 5180308"/>
              <a:gd name="connsiteY22" fmla="*/ 3556000 h 7186405"/>
              <a:gd name="connsiteX23" fmla="*/ 5060224 w 5180308"/>
              <a:gd name="connsiteY23" fmla="*/ 3906982 h 7186405"/>
              <a:gd name="connsiteX24" fmla="*/ 5049980 w 5180308"/>
              <a:gd name="connsiteY24" fmla="*/ 3969353 h 7186405"/>
              <a:gd name="connsiteX25" fmla="*/ 5043055 w 5180308"/>
              <a:gd name="connsiteY25" fmla="*/ 4010984 h 7186405"/>
              <a:gd name="connsiteX26" fmla="*/ 5043055 w 5180308"/>
              <a:gd name="connsiteY26" fmla="*/ 6964218 h 7186405"/>
              <a:gd name="connsiteX27" fmla="*/ 4808015 w 5180308"/>
              <a:gd name="connsiteY27" fmla="*/ 6963357 h 7186405"/>
              <a:gd name="connsiteX28" fmla="*/ 4804207 w 5180308"/>
              <a:gd name="connsiteY28" fmla="*/ 6974641 h 7186405"/>
              <a:gd name="connsiteX29" fmla="*/ 4792370 w 5180308"/>
              <a:gd name="connsiteY29" fmla="*/ 7028873 h 7186405"/>
              <a:gd name="connsiteX30" fmla="*/ 4773897 w 5180308"/>
              <a:gd name="connsiteY30" fmla="*/ 7139710 h 7186405"/>
              <a:gd name="connsiteX31" fmla="*/ 4589170 w 5180308"/>
              <a:gd name="connsiteY31" fmla="*/ 7148946 h 7186405"/>
              <a:gd name="connsiteX32" fmla="*/ 4533752 w 5180308"/>
              <a:gd name="connsiteY32" fmla="*/ 7158182 h 7186405"/>
              <a:gd name="connsiteX33" fmla="*/ 3508515 w 5180308"/>
              <a:gd name="connsiteY33" fmla="*/ 7158182 h 7186405"/>
              <a:gd name="connsiteX34" fmla="*/ 3176006 w 5180308"/>
              <a:gd name="connsiteY34" fmla="*/ 7139710 h 7186405"/>
              <a:gd name="connsiteX35" fmla="*/ 3046697 w 5180308"/>
              <a:gd name="connsiteY35" fmla="*/ 7130473 h 7186405"/>
              <a:gd name="connsiteX36" fmla="*/ 2991279 w 5180308"/>
              <a:gd name="connsiteY36" fmla="*/ 7121237 h 7186405"/>
              <a:gd name="connsiteX37" fmla="*/ 2926624 w 5180308"/>
              <a:gd name="connsiteY37" fmla="*/ 7112000 h 7186405"/>
              <a:gd name="connsiteX38" fmla="*/ 2566406 w 5180308"/>
              <a:gd name="connsiteY38" fmla="*/ 7084291 h 7186405"/>
              <a:gd name="connsiteX39" fmla="*/ 2400152 w 5180308"/>
              <a:gd name="connsiteY39" fmla="*/ 7065819 h 7186405"/>
              <a:gd name="connsiteX40" fmla="*/ 2307788 w 5180308"/>
              <a:gd name="connsiteY40" fmla="*/ 7038110 h 7186405"/>
              <a:gd name="connsiteX41" fmla="*/ 1975279 w 5180308"/>
              <a:gd name="connsiteY41" fmla="*/ 7019637 h 7186405"/>
              <a:gd name="connsiteX42" fmla="*/ 1679715 w 5180308"/>
              <a:gd name="connsiteY42" fmla="*/ 6991928 h 7186405"/>
              <a:gd name="connsiteX43" fmla="*/ 1374915 w 5180308"/>
              <a:gd name="connsiteY43" fmla="*/ 6982691 h 7186405"/>
              <a:gd name="connsiteX44" fmla="*/ 1171715 w 5180308"/>
              <a:gd name="connsiteY44" fmla="*/ 6964219 h 7186405"/>
              <a:gd name="connsiteX45" fmla="*/ 709897 w 5180308"/>
              <a:gd name="connsiteY45" fmla="*/ 6982691 h 7186405"/>
              <a:gd name="connsiteX46" fmla="*/ 608297 w 5180308"/>
              <a:gd name="connsiteY46" fmla="*/ 6964219 h 7186405"/>
              <a:gd name="connsiteX47" fmla="*/ 580588 w 5180308"/>
              <a:gd name="connsiteY47" fmla="*/ 6954982 h 7186405"/>
              <a:gd name="connsiteX48" fmla="*/ 569863 w 5180308"/>
              <a:gd name="connsiteY48" fmla="*/ 6947833 h 7186405"/>
              <a:gd name="connsiteX49" fmla="*/ 0 w 5180308"/>
              <a:gd name="connsiteY49" fmla="*/ 6945745 h 7186405"/>
              <a:gd name="connsiteX50" fmla="*/ 18473 w 5180308"/>
              <a:gd name="connsiteY50" fmla="*/ 6770255 h 7186405"/>
              <a:gd name="connsiteX51" fmla="*/ 367424 w 5180308"/>
              <a:gd name="connsiteY51" fmla="*/ 6676786 h 7186405"/>
              <a:gd name="connsiteX52" fmla="*/ 348682 w 5180308"/>
              <a:gd name="connsiteY52" fmla="*/ 6648323 h 7186405"/>
              <a:gd name="connsiteX53" fmla="*/ 340442 w 5180308"/>
              <a:gd name="connsiteY53" fmla="*/ 6613237 h 7186405"/>
              <a:gd name="connsiteX54" fmla="*/ 340442 w 5180308"/>
              <a:gd name="connsiteY54" fmla="*/ 5828146 h 7186405"/>
              <a:gd name="connsiteX55" fmla="*/ 358915 w 5180308"/>
              <a:gd name="connsiteY55" fmla="*/ 5763491 h 7186405"/>
              <a:gd name="connsiteX56" fmla="*/ 377388 w 5180308"/>
              <a:gd name="connsiteY56" fmla="*/ 5708073 h 7186405"/>
              <a:gd name="connsiteX57" fmla="*/ 395861 w 5180308"/>
              <a:gd name="connsiteY57" fmla="*/ 5652655 h 7186405"/>
              <a:gd name="connsiteX58" fmla="*/ 451279 w 5180308"/>
              <a:gd name="connsiteY58" fmla="*/ 5551055 h 7186405"/>
              <a:gd name="connsiteX59" fmla="*/ 525170 w 5180308"/>
              <a:gd name="connsiteY59" fmla="*/ 5347855 h 7186405"/>
              <a:gd name="connsiteX60" fmla="*/ 552879 w 5180308"/>
              <a:gd name="connsiteY60" fmla="*/ 5301673 h 7186405"/>
              <a:gd name="connsiteX61" fmla="*/ 580588 w 5180308"/>
              <a:gd name="connsiteY61" fmla="*/ 5227782 h 7186405"/>
              <a:gd name="connsiteX62" fmla="*/ 617533 w 5180308"/>
              <a:gd name="connsiteY62" fmla="*/ 5181600 h 7186405"/>
              <a:gd name="connsiteX63" fmla="*/ 636006 w 5180308"/>
              <a:gd name="connsiteY63" fmla="*/ 5126182 h 7186405"/>
              <a:gd name="connsiteX64" fmla="*/ 654479 w 5180308"/>
              <a:gd name="connsiteY64" fmla="*/ 5089237 h 7186405"/>
              <a:gd name="connsiteX65" fmla="*/ 663715 w 5180308"/>
              <a:gd name="connsiteY65" fmla="*/ 5033819 h 7186405"/>
              <a:gd name="connsiteX66" fmla="*/ 672952 w 5180308"/>
              <a:gd name="connsiteY66" fmla="*/ 4996873 h 7186405"/>
              <a:gd name="connsiteX67" fmla="*/ 682188 w 5180308"/>
              <a:gd name="connsiteY67" fmla="*/ 4941455 h 7186405"/>
              <a:gd name="connsiteX68" fmla="*/ 719133 w 5180308"/>
              <a:gd name="connsiteY68" fmla="*/ 4858328 h 7186405"/>
              <a:gd name="connsiteX69" fmla="*/ 746842 w 5180308"/>
              <a:gd name="connsiteY69" fmla="*/ 4775200 h 7186405"/>
              <a:gd name="connsiteX70" fmla="*/ 774552 w 5180308"/>
              <a:gd name="connsiteY70" fmla="*/ 4701310 h 7186405"/>
              <a:gd name="connsiteX71" fmla="*/ 811497 w 5180308"/>
              <a:gd name="connsiteY71" fmla="*/ 4590473 h 7186405"/>
              <a:gd name="connsiteX72" fmla="*/ 848442 w 5180308"/>
              <a:gd name="connsiteY72" fmla="*/ 4544291 h 7186405"/>
              <a:gd name="connsiteX73" fmla="*/ 857679 w 5180308"/>
              <a:gd name="connsiteY73" fmla="*/ 4498110 h 7186405"/>
              <a:gd name="connsiteX74" fmla="*/ 885302 w 5180308"/>
              <a:gd name="connsiteY74" fmla="*/ 4473627 h 7186405"/>
              <a:gd name="connsiteX75" fmla="*/ 884991 w 5180308"/>
              <a:gd name="connsiteY75" fmla="*/ 4476474 h 7186405"/>
              <a:gd name="connsiteX76" fmla="*/ 884593 w 5180308"/>
              <a:gd name="connsiteY76" fmla="*/ 4478890 h 7186405"/>
              <a:gd name="connsiteX77" fmla="*/ 884562 w 5180308"/>
              <a:gd name="connsiteY77" fmla="*/ 4480394 h 7186405"/>
              <a:gd name="connsiteX78" fmla="*/ 884991 w 5180308"/>
              <a:gd name="connsiteY78" fmla="*/ 4476474 h 7186405"/>
              <a:gd name="connsiteX79" fmla="*/ 887309 w 5180308"/>
              <a:gd name="connsiteY79" fmla="*/ 4462403 h 7186405"/>
              <a:gd name="connsiteX80" fmla="*/ 894624 w 5180308"/>
              <a:gd name="connsiteY80" fmla="*/ 4424219 h 7186405"/>
              <a:gd name="connsiteX81" fmla="*/ 922333 w 5180308"/>
              <a:gd name="connsiteY81" fmla="*/ 4396510 h 7186405"/>
              <a:gd name="connsiteX82" fmla="*/ 950042 w 5180308"/>
              <a:gd name="connsiteY82" fmla="*/ 4378037 h 7186405"/>
              <a:gd name="connsiteX83" fmla="*/ 1023933 w 5180308"/>
              <a:gd name="connsiteY83" fmla="*/ 4322619 h 7186405"/>
              <a:gd name="connsiteX84" fmla="*/ 1070115 w 5180308"/>
              <a:gd name="connsiteY84" fmla="*/ 4276437 h 7186405"/>
              <a:gd name="connsiteX85" fmla="*/ 1171715 w 5180308"/>
              <a:gd name="connsiteY85" fmla="*/ 4211782 h 7186405"/>
              <a:gd name="connsiteX86" fmla="*/ 1273315 w 5180308"/>
              <a:gd name="connsiteY86" fmla="*/ 4119419 h 7186405"/>
              <a:gd name="connsiteX87" fmla="*/ 1365679 w 5180308"/>
              <a:gd name="connsiteY87" fmla="*/ 4064000 h 7186405"/>
              <a:gd name="connsiteX88" fmla="*/ 1467279 w 5180308"/>
              <a:gd name="connsiteY88" fmla="*/ 4036291 h 7186405"/>
              <a:gd name="connsiteX89" fmla="*/ 1568879 w 5180308"/>
              <a:gd name="connsiteY89" fmla="*/ 3999346 h 7186405"/>
              <a:gd name="connsiteX90" fmla="*/ 1605824 w 5180308"/>
              <a:gd name="connsiteY90" fmla="*/ 3990110 h 7186405"/>
              <a:gd name="connsiteX91" fmla="*/ 1670479 w 5180308"/>
              <a:gd name="connsiteY91" fmla="*/ 3971637 h 7186405"/>
              <a:gd name="connsiteX92" fmla="*/ 1735133 w 5180308"/>
              <a:gd name="connsiteY92" fmla="*/ 3953164 h 7186405"/>
              <a:gd name="connsiteX93" fmla="*/ 1762842 w 5180308"/>
              <a:gd name="connsiteY93" fmla="*/ 3934691 h 7186405"/>
              <a:gd name="connsiteX94" fmla="*/ 1790134 w 5180308"/>
              <a:gd name="connsiteY94" fmla="*/ 3923465 h 7186405"/>
              <a:gd name="connsiteX95" fmla="*/ 1788125 w 5180308"/>
              <a:gd name="connsiteY95" fmla="*/ 3928099 h 7186405"/>
              <a:gd name="connsiteX96" fmla="*/ 1786376 w 5180308"/>
              <a:gd name="connsiteY96" fmla="*/ 3929583 h 7186405"/>
              <a:gd name="connsiteX97" fmla="*/ 1788115 w 5180308"/>
              <a:gd name="connsiteY97" fmla="*/ 3928122 h 7186405"/>
              <a:gd name="connsiteX98" fmla="*/ 1788125 w 5180308"/>
              <a:gd name="connsiteY98" fmla="*/ 3928099 h 7186405"/>
              <a:gd name="connsiteX99" fmla="*/ 1789624 w 5180308"/>
              <a:gd name="connsiteY99" fmla="*/ 3926827 h 7186405"/>
              <a:gd name="connsiteX100" fmla="*/ 1827497 w 5180308"/>
              <a:gd name="connsiteY100" fmla="*/ 3897746 h 7186405"/>
              <a:gd name="connsiteX101" fmla="*/ 1910624 w 5180308"/>
              <a:gd name="connsiteY101" fmla="*/ 3833091 h 7186405"/>
              <a:gd name="connsiteX102" fmla="*/ 1947570 w 5180308"/>
              <a:gd name="connsiteY102" fmla="*/ 3749964 h 7186405"/>
              <a:gd name="connsiteX103" fmla="*/ 1975279 w 5180308"/>
              <a:gd name="connsiteY103" fmla="*/ 3703782 h 7186405"/>
              <a:gd name="connsiteX104" fmla="*/ 1984515 w 5180308"/>
              <a:gd name="connsiteY104" fmla="*/ 3676073 h 7186405"/>
              <a:gd name="connsiteX105" fmla="*/ 2002988 w 5180308"/>
              <a:gd name="connsiteY105" fmla="*/ 3509819 h 7186405"/>
              <a:gd name="connsiteX106" fmla="*/ 1984515 w 5180308"/>
              <a:gd name="connsiteY106" fmla="*/ 3380510 h 7186405"/>
              <a:gd name="connsiteX107" fmla="*/ 1975279 w 5180308"/>
              <a:gd name="connsiteY107" fmla="*/ 3352800 h 7186405"/>
              <a:gd name="connsiteX108" fmla="*/ 1966042 w 5180308"/>
              <a:gd name="connsiteY108" fmla="*/ 3278910 h 7186405"/>
              <a:gd name="connsiteX109" fmla="*/ 1947570 w 5180308"/>
              <a:gd name="connsiteY109" fmla="*/ 3223491 h 7186405"/>
              <a:gd name="connsiteX110" fmla="*/ 1938333 w 5180308"/>
              <a:gd name="connsiteY110" fmla="*/ 3158837 h 7186405"/>
              <a:gd name="connsiteX111" fmla="*/ 1919861 w 5180308"/>
              <a:gd name="connsiteY111" fmla="*/ 3131128 h 7186405"/>
              <a:gd name="connsiteX112" fmla="*/ 1910624 w 5180308"/>
              <a:gd name="connsiteY112" fmla="*/ 3103419 h 7186405"/>
              <a:gd name="connsiteX113" fmla="*/ 1892152 w 5180308"/>
              <a:gd name="connsiteY113" fmla="*/ 2983346 h 7186405"/>
              <a:gd name="connsiteX114" fmla="*/ 1873679 w 5180308"/>
              <a:gd name="connsiteY114" fmla="*/ 2844800 h 7186405"/>
              <a:gd name="connsiteX115" fmla="*/ 1864442 w 5180308"/>
              <a:gd name="connsiteY115" fmla="*/ 2817091 h 7186405"/>
              <a:gd name="connsiteX116" fmla="*/ 1845970 w 5180308"/>
              <a:gd name="connsiteY116" fmla="*/ 2761673 h 7186405"/>
              <a:gd name="connsiteX117" fmla="*/ 1836733 w 5180308"/>
              <a:gd name="connsiteY117" fmla="*/ 2706255 h 7186405"/>
              <a:gd name="connsiteX118" fmla="*/ 1827497 w 5180308"/>
              <a:gd name="connsiteY118" fmla="*/ 2669310 h 7186405"/>
              <a:gd name="connsiteX119" fmla="*/ 1818261 w 5180308"/>
              <a:gd name="connsiteY119" fmla="*/ 2623128 h 7186405"/>
              <a:gd name="connsiteX120" fmla="*/ 1818261 w 5180308"/>
              <a:gd name="connsiteY120" fmla="*/ 2272146 h 7186405"/>
              <a:gd name="connsiteX121" fmla="*/ 1836733 w 5180308"/>
              <a:gd name="connsiteY121" fmla="*/ 2105891 h 7186405"/>
              <a:gd name="connsiteX122" fmla="*/ 1845970 w 5180308"/>
              <a:gd name="connsiteY122" fmla="*/ 2022764 h 7186405"/>
              <a:gd name="connsiteX123" fmla="*/ 1855206 w 5180308"/>
              <a:gd name="connsiteY123" fmla="*/ 1976582 h 7186405"/>
              <a:gd name="connsiteX124" fmla="*/ 1864442 w 5180308"/>
              <a:gd name="connsiteY124" fmla="*/ 1948873 h 7186405"/>
              <a:gd name="connsiteX125" fmla="*/ 1892152 w 5180308"/>
              <a:gd name="connsiteY125" fmla="*/ 1865746 h 7186405"/>
              <a:gd name="connsiteX126" fmla="*/ 1910624 w 5180308"/>
              <a:gd name="connsiteY126" fmla="*/ 1754910 h 7186405"/>
              <a:gd name="connsiteX127" fmla="*/ 1929097 w 5180308"/>
              <a:gd name="connsiteY127" fmla="*/ 1717964 h 7186405"/>
              <a:gd name="connsiteX128" fmla="*/ 1938333 w 5180308"/>
              <a:gd name="connsiteY128" fmla="*/ 1671782 h 7186405"/>
              <a:gd name="connsiteX129" fmla="*/ 1947570 w 5180308"/>
              <a:gd name="connsiteY129" fmla="*/ 1634837 h 7186405"/>
              <a:gd name="connsiteX130" fmla="*/ 1956806 w 5180308"/>
              <a:gd name="connsiteY130" fmla="*/ 1607128 h 7186405"/>
              <a:gd name="connsiteX131" fmla="*/ 1984515 w 5180308"/>
              <a:gd name="connsiteY131" fmla="*/ 1560946 h 7186405"/>
              <a:gd name="connsiteX132" fmla="*/ 1993752 w 5180308"/>
              <a:gd name="connsiteY132" fmla="*/ 1496291 h 7186405"/>
              <a:gd name="connsiteX133" fmla="*/ 2012224 w 5180308"/>
              <a:gd name="connsiteY133" fmla="*/ 1468582 h 7186405"/>
              <a:gd name="connsiteX134" fmla="*/ 2021461 w 5180308"/>
              <a:gd name="connsiteY134" fmla="*/ 1431637 h 7186405"/>
              <a:gd name="connsiteX135" fmla="*/ 2039933 w 5180308"/>
              <a:gd name="connsiteY135" fmla="*/ 1376219 h 7186405"/>
              <a:gd name="connsiteX136" fmla="*/ 2058406 w 5180308"/>
              <a:gd name="connsiteY136" fmla="*/ 1339273 h 7186405"/>
              <a:gd name="connsiteX137" fmla="*/ 2067642 w 5180308"/>
              <a:gd name="connsiteY137" fmla="*/ 1311564 h 7186405"/>
              <a:gd name="connsiteX138" fmla="*/ 2086115 w 5180308"/>
              <a:gd name="connsiteY138" fmla="*/ 1274619 h 7186405"/>
              <a:gd name="connsiteX139" fmla="*/ 2104588 w 5180308"/>
              <a:gd name="connsiteY139" fmla="*/ 1246910 h 7186405"/>
              <a:gd name="connsiteX140" fmla="*/ 2123061 w 5180308"/>
              <a:gd name="connsiteY140" fmla="*/ 1219200 h 7186405"/>
              <a:gd name="connsiteX141" fmla="*/ 2160006 w 5180308"/>
              <a:gd name="connsiteY141" fmla="*/ 1163782 h 7186405"/>
              <a:gd name="connsiteX142" fmla="*/ 2169242 w 5180308"/>
              <a:gd name="connsiteY142" fmla="*/ 1136073 h 7186405"/>
              <a:gd name="connsiteX143" fmla="*/ 2187715 w 5180308"/>
              <a:gd name="connsiteY143" fmla="*/ 1108364 h 7186405"/>
              <a:gd name="connsiteX144" fmla="*/ 2196952 w 5180308"/>
              <a:gd name="connsiteY144" fmla="*/ 1080655 h 7186405"/>
              <a:gd name="connsiteX145" fmla="*/ 2215424 w 5180308"/>
              <a:gd name="connsiteY145" fmla="*/ 1025237 h 7186405"/>
              <a:gd name="connsiteX146" fmla="*/ 2252370 w 5180308"/>
              <a:gd name="connsiteY146" fmla="*/ 969819 h 7186405"/>
              <a:gd name="connsiteX147" fmla="*/ 2289315 w 5180308"/>
              <a:gd name="connsiteY147" fmla="*/ 905164 h 7186405"/>
              <a:gd name="connsiteX148" fmla="*/ 2317024 w 5180308"/>
              <a:gd name="connsiteY148" fmla="*/ 868219 h 7186405"/>
              <a:gd name="connsiteX149" fmla="*/ 2344733 w 5180308"/>
              <a:gd name="connsiteY149" fmla="*/ 849746 h 7186405"/>
              <a:gd name="connsiteX150" fmla="*/ 2381679 w 5180308"/>
              <a:gd name="connsiteY150" fmla="*/ 822037 h 7186405"/>
              <a:gd name="connsiteX151" fmla="*/ 2437097 w 5180308"/>
              <a:gd name="connsiteY151" fmla="*/ 766619 h 7186405"/>
              <a:gd name="connsiteX152" fmla="*/ 2492515 w 5180308"/>
              <a:gd name="connsiteY152" fmla="*/ 729673 h 7186405"/>
              <a:gd name="connsiteX153" fmla="*/ 2520224 w 5180308"/>
              <a:gd name="connsiteY153" fmla="*/ 701964 h 7186405"/>
              <a:gd name="connsiteX154" fmla="*/ 2557170 w 5180308"/>
              <a:gd name="connsiteY154" fmla="*/ 674255 h 7186405"/>
              <a:gd name="connsiteX155" fmla="*/ 2612588 w 5180308"/>
              <a:gd name="connsiteY155" fmla="*/ 609600 h 7186405"/>
              <a:gd name="connsiteX156" fmla="*/ 2658770 w 5180308"/>
              <a:gd name="connsiteY156" fmla="*/ 554182 h 7186405"/>
              <a:gd name="connsiteX157" fmla="*/ 2723424 w 5180308"/>
              <a:gd name="connsiteY157" fmla="*/ 489528 h 7186405"/>
              <a:gd name="connsiteX158" fmla="*/ 2741897 w 5180308"/>
              <a:gd name="connsiteY158" fmla="*/ 461819 h 7186405"/>
              <a:gd name="connsiteX159" fmla="*/ 2769606 w 5180308"/>
              <a:gd name="connsiteY159" fmla="*/ 434110 h 7186405"/>
              <a:gd name="connsiteX160" fmla="*/ 2788079 w 5180308"/>
              <a:gd name="connsiteY160" fmla="*/ 378691 h 7186405"/>
              <a:gd name="connsiteX161" fmla="*/ 2843497 w 5180308"/>
              <a:gd name="connsiteY161" fmla="*/ 323273 h 7186405"/>
              <a:gd name="connsiteX162" fmla="*/ 2852733 w 5180308"/>
              <a:gd name="connsiteY162" fmla="*/ 295564 h 7186405"/>
              <a:gd name="connsiteX163" fmla="*/ 2871206 w 5180308"/>
              <a:gd name="connsiteY163" fmla="*/ 258619 h 7186405"/>
              <a:gd name="connsiteX164" fmla="*/ 2898915 w 5180308"/>
              <a:gd name="connsiteY164" fmla="*/ 203200 h 7186405"/>
              <a:gd name="connsiteX165" fmla="*/ 2908152 w 5180308"/>
              <a:gd name="connsiteY165" fmla="*/ 83128 h 7186405"/>
              <a:gd name="connsiteX166" fmla="*/ 2908152 w 5180308"/>
              <a:gd name="connsiteY166" fmla="*/ 18473 h 7186405"/>
              <a:gd name="connsiteX167" fmla="*/ 2843497 w 5180308"/>
              <a:gd name="connsiteY167" fmla="*/ 18473 h 7186405"/>
              <a:gd name="connsiteX168" fmla="*/ 2806552 w 5180308"/>
              <a:gd name="connsiteY168" fmla="*/ 0 h 718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80308" h="7186405">
                <a:moveTo>
                  <a:pt x="2806552" y="0"/>
                </a:moveTo>
                <a:cubicBezTo>
                  <a:pt x="2938940" y="3079"/>
                  <a:pt x="3071382" y="4336"/>
                  <a:pt x="3203715" y="9237"/>
                </a:cubicBezTo>
                <a:cubicBezTo>
                  <a:pt x="3237698" y="10496"/>
                  <a:pt x="3271771" y="12882"/>
                  <a:pt x="3305315" y="18473"/>
                </a:cubicBezTo>
                <a:cubicBezTo>
                  <a:pt x="3327424" y="22158"/>
                  <a:pt x="3348418" y="30788"/>
                  <a:pt x="3369970" y="36946"/>
                </a:cubicBezTo>
                <a:cubicBezTo>
                  <a:pt x="3525850" y="59214"/>
                  <a:pt x="3331505" y="32138"/>
                  <a:pt x="3517752" y="55419"/>
                </a:cubicBezTo>
                <a:cubicBezTo>
                  <a:pt x="3539354" y="58119"/>
                  <a:pt x="3560640" y="64244"/>
                  <a:pt x="3582406" y="64655"/>
                </a:cubicBezTo>
                <a:cubicBezTo>
                  <a:pt x="4050339" y="73484"/>
                  <a:pt x="4522265" y="22466"/>
                  <a:pt x="4986333" y="83128"/>
                </a:cubicBezTo>
                <a:cubicBezTo>
                  <a:pt x="4993213" y="84027"/>
                  <a:pt x="4998468" y="86434"/>
                  <a:pt x="5002405" y="90064"/>
                </a:cubicBezTo>
                <a:lnTo>
                  <a:pt x="5003941" y="92753"/>
                </a:lnTo>
                <a:lnTo>
                  <a:pt x="5043055" y="92364"/>
                </a:lnTo>
                <a:lnTo>
                  <a:pt x="5043055" y="592273"/>
                </a:lnTo>
                <a:lnTo>
                  <a:pt x="5051994" y="1043688"/>
                </a:lnTo>
                <a:cubicBezTo>
                  <a:pt x="5054738" y="1216107"/>
                  <a:pt x="5057146" y="1388534"/>
                  <a:pt x="5060224" y="1560946"/>
                </a:cubicBezTo>
                <a:cubicBezTo>
                  <a:pt x="5063303" y="1588655"/>
                  <a:pt x="5064616" y="1616618"/>
                  <a:pt x="5069461" y="1644073"/>
                </a:cubicBezTo>
                <a:cubicBezTo>
                  <a:pt x="5073873" y="1669075"/>
                  <a:pt x="5083973" y="1692886"/>
                  <a:pt x="5087933" y="1717964"/>
                </a:cubicBezTo>
                <a:cubicBezTo>
                  <a:pt x="5093237" y="1751554"/>
                  <a:pt x="5094091" y="1785697"/>
                  <a:pt x="5097170" y="1819564"/>
                </a:cubicBezTo>
                <a:cubicBezTo>
                  <a:pt x="5103327" y="1850352"/>
                  <a:pt x="5112922" y="1880648"/>
                  <a:pt x="5115642" y="1911928"/>
                </a:cubicBezTo>
                <a:cubicBezTo>
                  <a:pt x="5124111" y="2009321"/>
                  <a:pt x="5137482" y="2318504"/>
                  <a:pt x="5143352" y="2447637"/>
                </a:cubicBezTo>
                <a:cubicBezTo>
                  <a:pt x="5162367" y="2637791"/>
                  <a:pt x="5176392" y="2766071"/>
                  <a:pt x="5180297" y="2992582"/>
                </a:cubicBezTo>
                <a:cubicBezTo>
                  <a:pt x="5180786" y="3020963"/>
                  <a:pt x="5166035" y="3047639"/>
                  <a:pt x="5161824" y="3075710"/>
                </a:cubicBezTo>
                <a:cubicBezTo>
                  <a:pt x="5156780" y="3109340"/>
                  <a:pt x="5155667" y="3143443"/>
                  <a:pt x="5152588" y="3177310"/>
                </a:cubicBezTo>
                <a:cubicBezTo>
                  <a:pt x="5143352" y="3223492"/>
                  <a:pt x="5132040" y="3269306"/>
                  <a:pt x="5124879" y="3315855"/>
                </a:cubicBezTo>
                <a:cubicBezTo>
                  <a:pt x="5107239" y="3430512"/>
                  <a:pt x="5123637" y="3428489"/>
                  <a:pt x="5106406" y="3556000"/>
                </a:cubicBezTo>
                <a:cubicBezTo>
                  <a:pt x="5050517" y="3969583"/>
                  <a:pt x="5081007" y="3574473"/>
                  <a:pt x="5060224" y="3906982"/>
                </a:cubicBezTo>
                <a:cubicBezTo>
                  <a:pt x="5060224" y="3906982"/>
                  <a:pt x="5055704" y="3934708"/>
                  <a:pt x="5049980" y="3969353"/>
                </a:cubicBezTo>
                <a:lnTo>
                  <a:pt x="5043055" y="4010984"/>
                </a:lnTo>
                <a:lnTo>
                  <a:pt x="5043055" y="6964218"/>
                </a:lnTo>
                <a:lnTo>
                  <a:pt x="4808015" y="6963357"/>
                </a:lnTo>
                <a:lnTo>
                  <a:pt x="4804207" y="6974641"/>
                </a:lnTo>
                <a:cubicBezTo>
                  <a:pt x="4798807" y="6990812"/>
                  <a:pt x="4796550" y="6999614"/>
                  <a:pt x="4792370" y="7028873"/>
                </a:cubicBezTo>
                <a:cubicBezTo>
                  <a:pt x="4776903" y="7137143"/>
                  <a:pt x="4793749" y="7080150"/>
                  <a:pt x="4773897" y="7139710"/>
                </a:cubicBezTo>
                <a:cubicBezTo>
                  <a:pt x="4712321" y="7142789"/>
                  <a:pt x="4650641" y="7144218"/>
                  <a:pt x="4589170" y="7148946"/>
                </a:cubicBezTo>
                <a:cubicBezTo>
                  <a:pt x="4570498" y="7150382"/>
                  <a:pt x="4552476" y="7157842"/>
                  <a:pt x="4533752" y="7158182"/>
                </a:cubicBezTo>
                <a:cubicBezTo>
                  <a:pt x="3603651" y="7175093"/>
                  <a:pt x="3886608" y="7212199"/>
                  <a:pt x="3508515" y="7158182"/>
                </a:cubicBezTo>
                <a:lnTo>
                  <a:pt x="3176006" y="7139710"/>
                </a:lnTo>
                <a:cubicBezTo>
                  <a:pt x="3132871" y="7137122"/>
                  <a:pt x="3089695" y="7134773"/>
                  <a:pt x="3046697" y="7130473"/>
                </a:cubicBezTo>
                <a:cubicBezTo>
                  <a:pt x="3028062" y="7128610"/>
                  <a:pt x="3009789" y="7124085"/>
                  <a:pt x="2991279" y="7121237"/>
                </a:cubicBezTo>
                <a:lnTo>
                  <a:pt x="2926624" y="7112000"/>
                </a:lnTo>
                <a:cubicBezTo>
                  <a:pt x="2615526" y="7091930"/>
                  <a:pt x="2735199" y="7105392"/>
                  <a:pt x="2566406" y="7084291"/>
                </a:cubicBezTo>
                <a:cubicBezTo>
                  <a:pt x="2511078" y="7077374"/>
                  <a:pt x="2455043" y="7075621"/>
                  <a:pt x="2400152" y="7065819"/>
                </a:cubicBezTo>
                <a:cubicBezTo>
                  <a:pt x="2368509" y="7060169"/>
                  <a:pt x="2338576" y="7047346"/>
                  <a:pt x="2307788" y="7038110"/>
                </a:cubicBezTo>
                <a:cubicBezTo>
                  <a:pt x="2130817" y="7025468"/>
                  <a:pt x="2190315" y="7028597"/>
                  <a:pt x="1975279" y="7019637"/>
                </a:cubicBezTo>
                <a:cubicBezTo>
                  <a:pt x="1712824" y="7008701"/>
                  <a:pt x="1811823" y="7035963"/>
                  <a:pt x="1679715" y="6991928"/>
                </a:cubicBezTo>
                <a:cubicBezTo>
                  <a:pt x="1578115" y="6988849"/>
                  <a:pt x="1476435" y="6987767"/>
                  <a:pt x="1374915" y="6982691"/>
                </a:cubicBezTo>
                <a:cubicBezTo>
                  <a:pt x="1202154" y="6974053"/>
                  <a:pt x="1464410" y="6959716"/>
                  <a:pt x="1171715" y="6964219"/>
                </a:cubicBezTo>
                <a:cubicBezTo>
                  <a:pt x="1017671" y="6966589"/>
                  <a:pt x="863836" y="6976534"/>
                  <a:pt x="709897" y="6982691"/>
                </a:cubicBezTo>
                <a:cubicBezTo>
                  <a:pt x="657578" y="6975217"/>
                  <a:pt x="651842" y="6976661"/>
                  <a:pt x="608297" y="6964219"/>
                </a:cubicBezTo>
                <a:cubicBezTo>
                  <a:pt x="598936" y="6961544"/>
                  <a:pt x="589296" y="6959336"/>
                  <a:pt x="580588" y="6954982"/>
                </a:cubicBezTo>
                <a:lnTo>
                  <a:pt x="569863" y="6947833"/>
                </a:lnTo>
                <a:lnTo>
                  <a:pt x="0" y="6945745"/>
                </a:lnTo>
                <a:lnTo>
                  <a:pt x="18473" y="6770255"/>
                </a:lnTo>
                <a:lnTo>
                  <a:pt x="367424" y="6676786"/>
                </a:lnTo>
                <a:lnTo>
                  <a:pt x="348682" y="6648323"/>
                </a:lnTo>
                <a:cubicBezTo>
                  <a:pt x="343839" y="6639014"/>
                  <a:pt x="340868" y="6628786"/>
                  <a:pt x="340442" y="6613237"/>
                </a:cubicBezTo>
                <a:cubicBezTo>
                  <a:pt x="324330" y="6025155"/>
                  <a:pt x="319385" y="6165072"/>
                  <a:pt x="340442" y="5828146"/>
                </a:cubicBezTo>
                <a:cubicBezTo>
                  <a:pt x="353694" y="5788394"/>
                  <a:pt x="347318" y="5809882"/>
                  <a:pt x="358915" y="5763491"/>
                </a:cubicBezTo>
                <a:cubicBezTo>
                  <a:pt x="363637" y="5744600"/>
                  <a:pt x="371230" y="5726546"/>
                  <a:pt x="377388" y="5708073"/>
                </a:cubicBezTo>
                <a:cubicBezTo>
                  <a:pt x="383546" y="5689600"/>
                  <a:pt x="387701" y="5670335"/>
                  <a:pt x="395861" y="5652655"/>
                </a:cubicBezTo>
                <a:cubicBezTo>
                  <a:pt x="402351" y="5638594"/>
                  <a:pt x="442388" y="5575506"/>
                  <a:pt x="451279" y="5551055"/>
                </a:cubicBezTo>
                <a:cubicBezTo>
                  <a:pt x="513971" y="5378654"/>
                  <a:pt x="393624" y="5640180"/>
                  <a:pt x="525170" y="5347855"/>
                </a:cubicBezTo>
                <a:cubicBezTo>
                  <a:pt x="532537" y="5331484"/>
                  <a:pt x="544850" y="5317730"/>
                  <a:pt x="552879" y="5301673"/>
                </a:cubicBezTo>
                <a:cubicBezTo>
                  <a:pt x="563925" y="5279581"/>
                  <a:pt x="572594" y="5251766"/>
                  <a:pt x="580588" y="5227782"/>
                </a:cubicBezTo>
                <a:lnTo>
                  <a:pt x="617533" y="5181600"/>
                </a:lnTo>
                <a:cubicBezTo>
                  <a:pt x="629697" y="5166395"/>
                  <a:pt x="628774" y="5144261"/>
                  <a:pt x="636006" y="5126182"/>
                </a:cubicBezTo>
                <a:cubicBezTo>
                  <a:pt x="641120" y="5113398"/>
                  <a:pt x="650523" y="5102425"/>
                  <a:pt x="654479" y="5089237"/>
                </a:cubicBezTo>
                <a:cubicBezTo>
                  <a:pt x="659860" y="5071299"/>
                  <a:pt x="660042" y="5052183"/>
                  <a:pt x="663715" y="5033819"/>
                </a:cubicBezTo>
                <a:cubicBezTo>
                  <a:pt x="666205" y="5021371"/>
                  <a:pt x="670462" y="5009321"/>
                  <a:pt x="672952" y="4996873"/>
                </a:cubicBezTo>
                <a:cubicBezTo>
                  <a:pt x="676625" y="4978509"/>
                  <a:pt x="679109" y="4959928"/>
                  <a:pt x="682188" y="4941455"/>
                </a:cubicBezTo>
                <a:cubicBezTo>
                  <a:pt x="723995" y="4878746"/>
                  <a:pt x="675167" y="4957252"/>
                  <a:pt x="719133" y="4858328"/>
                </a:cubicBezTo>
                <a:cubicBezTo>
                  <a:pt x="753767" y="4780402"/>
                  <a:pt x="726043" y="4900000"/>
                  <a:pt x="746842" y="4775200"/>
                </a:cubicBezTo>
                <a:cubicBezTo>
                  <a:pt x="756079" y="4750570"/>
                  <a:pt x="766234" y="4726265"/>
                  <a:pt x="774552" y="4701310"/>
                </a:cubicBezTo>
                <a:cubicBezTo>
                  <a:pt x="783576" y="4674239"/>
                  <a:pt x="795058" y="4617872"/>
                  <a:pt x="811497" y="4590473"/>
                </a:cubicBezTo>
                <a:cubicBezTo>
                  <a:pt x="821640" y="4573569"/>
                  <a:pt x="839626" y="4561924"/>
                  <a:pt x="848442" y="4544291"/>
                </a:cubicBezTo>
                <a:cubicBezTo>
                  <a:pt x="855463" y="4530250"/>
                  <a:pt x="850658" y="4512151"/>
                  <a:pt x="857679" y="4498110"/>
                </a:cubicBezTo>
                <a:cubicBezTo>
                  <a:pt x="883551" y="4446367"/>
                  <a:pt x="885952" y="4462074"/>
                  <a:pt x="885302" y="4473627"/>
                </a:cubicBezTo>
                <a:lnTo>
                  <a:pt x="884991" y="4476474"/>
                </a:lnTo>
                <a:lnTo>
                  <a:pt x="884593" y="4478890"/>
                </a:lnTo>
                <a:cubicBezTo>
                  <a:pt x="884241" y="4481516"/>
                  <a:pt x="884337" y="4481644"/>
                  <a:pt x="884562" y="4480394"/>
                </a:cubicBezTo>
                <a:lnTo>
                  <a:pt x="884991" y="4476474"/>
                </a:lnTo>
                <a:lnTo>
                  <a:pt x="887309" y="4462403"/>
                </a:lnTo>
                <a:cubicBezTo>
                  <a:pt x="888874" y="4453664"/>
                  <a:pt x="891206" y="4441309"/>
                  <a:pt x="894624" y="4424219"/>
                </a:cubicBezTo>
                <a:cubicBezTo>
                  <a:pt x="903860" y="4414983"/>
                  <a:pt x="912298" y="4404872"/>
                  <a:pt x="922333" y="4396510"/>
                </a:cubicBezTo>
                <a:cubicBezTo>
                  <a:pt x="930861" y="4389403"/>
                  <a:pt x="940806" y="4384195"/>
                  <a:pt x="950042" y="4378037"/>
                </a:cubicBezTo>
                <a:cubicBezTo>
                  <a:pt x="975659" y="4360959"/>
                  <a:pt x="1000430" y="4342506"/>
                  <a:pt x="1023933" y="4322619"/>
                </a:cubicBezTo>
                <a:cubicBezTo>
                  <a:pt x="1040552" y="4308557"/>
                  <a:pt x="1053844" y="4290900"/>
                  <a:pt x="1070115" y="4276437"/>
                </a:cubicBezTo>
                <a:cubicBezTo>
                  <a:pt x="1112149" y="4239074"/>
                  <a:pt x="1117511" y="4247918"/>
                  <a:pt x="1171715" y="4211782"/>
                </a:cubicBezTo>
                <a:cubicBezTo>
                  <a:pt x="1288792" y="4133730"/>
                  <a:pt x="1137042" y="4221624"/>
                  <a:pt x="1273315" y="4119419"/>
                </a:cubicBezTo>
                <a:cubicBezTo>
                  <a:pt x="1302039" y="4097876"/>
                  <a:pt x="1334891" y="4082473"/>
                  <a:pt x="1365679" y="4064000"/>
                </a:cubicBezTo>
                <a:cubicBezTo>
                  <a:pt x="1404025" y="4054414"/>
                  <a:pt x="1432738" y="4049244"/>
                  <a:pt x="1467279" y="4036291"/>
                </a:cubicBezTo>
                <a:cubicBezTo>
                  <a:pt x="1526019" y="4014264"/>
                  <a:pt x="1504217" y="4018745"/>
                  <a:pt x="1568879" y="3999346"/>
                </a:cubicBezTo>
                <a:cubicBezTo>
                  <a:pt x="1581038" y="3995698"/>
                  <a:pt x="1593577" y="3993450"/>
                  <a:pt x="1605824" y="3990110"/>
                </a:cubicBezTo>
                <a:cubicBezTo>
                  <a:pt x="1627448" y="3984212"/>
                  <a:pt x="1648855" y="3977535"/>
                  <a:pt x="1670479" y="3971637"/>
                </a:cubicBezTo>
                <a:cubicBezTo>
                  <a:pt x="1683493" y="3968088"/>
                  <a:pt x="1720979" y="3960241"/>
                  <a:pt x="1735133" y="3953164"/>
                </a:cubicBezTo>
                <a:cubicBezTo>
                  <a:pt x="1745062" y="3948200"/>
                  <a:pt x="1752913" y="3939655"/>
                  <a:pt x="1762842" y="3934691"/>
                </a:cubicBezTo>
                <a:cubicBezTo>
                  <a:pt x="1780473" y="3925876"/>
                  <a:pt x="1787746" y="3923347"/>
                  <a:pt x="1790134" y="3923465"/>
                </a:cubicBezTo>
                <a:lnTo>
                  <a:pt x="1788125" y="3928099"/>
                </a:lnTo>
                <a:lnTo>
                  <a:pt x="1786376" y="3929583"/>
                </a:lnTo>
                <a:cubicBezTo>
                  <a:pt x="1786353" y="3929647"/>
                  <a:pt x="1787161" y="3929009"/>
                  <a:pt x="1788115" y="3928122"/>
                </a:cubicBezTo>
                <a:lnTo>
                  <a:pt x="1788125" y="3928099"/>
                </a:lnTo>
                <a:lnTo>
                  <a:pt x="1789624" y="3926827"/>
                </a:lnTo>
                <a:cubicBezTo>
                  <a:pt x="1794363" y="3922978"/>
                  <a:pt x="1805163" y="3914497"/>
                  <a:pt x="1827497" y="3897746"/>
                </a:cubicBezTo>
                <a:cubicBezTo>
                  <a:pt x="1872251" y="3882829"/>
                  <a:pt x="1869088" y="3888472"/>
                  <a:pt x="1910624" y="3833091"/>
                </a:cubicBezTo>
                <a:cubicBezTo>
                  <a:pt x="1960791" y="3766201"/>
                  <a:pt x="1923267" y="3798569"/>
                  <a:pt x="1947570" y="3749964"/>
                </a:cubicBezTo>
                <a:cubicBezTo>
                  <a:pt x="1955599" y="3733907"/>
                  <a:pt x="1967251" y="3719839"/>
                  <a:pt x="1975279" y="3703782"/>
                </a:cubicBezTo>
                <a:cubicBezTo>
                  <a:pt x="1979633" y="3695074"/>
                  <a:pt x="1981840" y="3685434"/>
                  <a:pt x="1984515" y="3676073"/>
                </a:cubicBezTo>
                <a:cubicBezTo>
                  <a:pt x="2003295" y="3610345"/>
                  <a:pt x="1996042" y="3607063"/>
                  <a:pt x="2002988" y="3509819"/>
                </a:cubicBezTo>
                <a:cubicBezTo>
                  <a:pt x="1998992" y="3477846"/>
                  <a:pt x="1992127" y="3414766"/>
                  <a:pt x="1984515" y="3380510"/>
                </a:cubicBezTo>
                <a:cubicBezTo>
                  <a:pt x="1982403" y="3371006"/>
                  <a:pt x="1977021" y="3362379"/>
                  <a:pt x="1975279" y="3352800"/>
                </a:cubicBezTo>
                <a:cubicBezTo>
                  <a:pt x="1970839" y="3328379"/>
                  <a:pt x="1969121" y="3303540"/>
                  <a:pt x="1966042" y="3278910"/>
                </a:cubicBezTo>
                <a:cubicBezTo>
                  <a:pt x="1966042" y="3278910"/>
                  <a:pt x="1951948" y="3242464"/>
                  <a:pt x="1947570" y="3223491"/>
                </a:cubicBezTo>
                <a:cubicBezTo>
                  <a:pt x="1942675" y="3202278"/>
                  <a:pt x="1941412" y="3180388"/>
                  <a:pt x="1938333" y="3158837"/>
                </a:cubicBezTo>
                <a:cubicBezTo>
                  <a:pt x="1932176" y="3149601"/>
                  <a:pt x="1924825" y="3141057"/>
                  <a:pt x="1919861" y="3131128"/>
                </a:cubicBezTo>
                <a:cubicBezTo>
                  <a:pt x="1915507" y="3122420"/>
                  <a:pt x="1913299" y="3112780"/>
                  <a:pt x="1910624" y="3103419"/>
                </a:cubicBezTo>
                <a:cubicBezTo>
                  <a:pt x="1895328" y="3049884"/>
                  <a:pt x="1901249" y="3056121"/>
                  <a:pt x="1892152" y="2983346"/>
                </a:cubicBezTo>
                <a:cubicBezTo>
                  <a:pt x="1886373" y="2937115"/>
                  <a:pt x="1879837" y="2890982"/>
                  <a:pt x="1873679" y="2844800"/>
                </a:cubicBezTo>
                <a:lnTo>
                  <a:pt x="1864442" y="2817091"/>
                </a:lnTo>
                <a:cubicBezTo>
                  <a:pt x="1858284" y="2798618"/>
                  <a:pt x="1850693" y="2780563"/>
                  <a:pt x="1845970" y="2761673"/>
                </a:cubicBezTo>
                <a:cubicBezTo>
                  <a:pt x="1841428" y="2743505"/>
                  <a:pt x="1840406" y="2724619"/>
                  <a:pt x="1836733" y="2706255"/>
                </a:cubicBezTo>
                <a:cubicBezTo>
                  <a:pt x="1834243" y="2693808"/>
                  <a:pt x="1830251" y="2681702"/>
                  <a:pt x="1827497" y="2669310"/>
                </a:cubicBezTo>
                <a:cubicBezTo>
                  <a:pt x="1824092" y="2653985"/>
                  <a:pt x="1819823" y="2638749"/>
                  <a:pt x="1818261" y="2623128"/>
                </a:cubicBezTo>
                <a:cubicBezTo>
                  <a:pt x="1802195" y="2462472"/>
                  <a:pt x="1810250" y="2456380"/>
                  <a:pt x="1818261" y="2272146"/>
                </a:cubicBezTo>
                <a:cubicBezTo>
                  <a:pt x="1842826" y="2198448"/>
                  <a:pt x="1823554" y="2264038"/>
                  <a:pt x="1836733" y="2105891"/>
                </a:cubicBezTo>
                <a:cubicBezTo>
                  <a:pt x="1839048" y="2078108"/>
                  <a:pt x="1842027" y="2050363"/>
                  <a:pt x="1845970" y="2022764"/>
                </a:cubicBezTo>
                <a:cubicBezTo>
                  <a:pt x="1848190" y="2007223"/>
                  <a:pt x="1852127" y="1991976"/>
                  <a:pt x="1855206" y="1976582"/>
                </a:cubicBezTo>
                <a:cubicBezTo>
                  <a:pt x="1857115" y="1967035"/>
                  <a:pt x="1861363" y="1958109"/>
                  <a:pt x="1864442" y="1948873"/>
                </a:cubicBezTo>
                <a:cubicBezTo>
                  <a:pt x="1873679" y="1921164"/>
                  <a:pt x="1883562" y="1893662"/>
                  <a:pt x="1892152" y="1865746"/>
                </a:cubicBezTo>
                <a:cubicBezTo>
                  <a:pt x="1904998" y="1823996"/>
                  <a:pt x="1904525" y="1803704"/>
                  <a:pt x="1910624" y="1754910"/>
                </a:cubicBezTo>
                <a:cubicBezTo>
                  <a:pt x="1916782" y="1742595"/>
                  <a:pt x="1924743" y="1731026"/>
                  <a:pt x="1929097" y="1717964"/>
                </a:cubicBezTo>
                <a:cubicBezTo>
                  <a:pt x="1934061" y="1703071"/>
                  <a:pt x="1934927" y="1687107"/>
                  <a:pt x="1938333" y="1671782"/>
                </a:cubicBezTo>
                <a:cubicBezTo>
                  <a:pt x="1941087" y="1659390"/>
                  <a:pt x="1944083" y="1647043"/>
                  <a:pt x="1947570" y="1634837"/>
                </a:cubicBezTo>
                <a:cubicBezTo>
                  <a:pt x="1950245" y="1625476"/>
                  <a:pt x="1952452" y="1615836"/>
                  <a:pt x="1956806" y="1607128"/>
                </a:cubicBezTo>
                <a:cubicBezTo>
                  <a:pt x="1964834" y="1591071"/>
                  <a:pt x="1978838" y="1577977"/>
                  <a:pt x="1984515" y="1560946"/>
                </a:cubicBezTo>
                <a:cubicBezTo>
                  <a:pt x="1991399" y="1540293"/>
                  <a:pt x="1990673" y="1517843"/>
                  <a:pt x="1993752" y="1496291"/>
                </a:cubicBezTo>
                <a:cubicBezTo>
                  <a:pt x="1999909" y="1487055"/>
                  <a:pt x="2007851" y="1478785"/>
                  <a:pt x="2012224" y="1468582"/>
                </a:cubicBezTo>
                <a:cubicBezTo>
                  <a:pt x="2017224" y="1456914"/>
                  <a:pt x="2018382" y="1443952"/>
                  <a:pt x="2021461" y="1431637"/>
                </a:cubicBezTo>
                <a:cubicBezTo>
                  <a:pt x="2026184" y="1412747"/>
                  <a:pt x="2032701" y="1394298"/>
                  <a:pt x="2039933" y="1376219"/>
                </a:cubicBezTo>
                <a:cubicBezTo>
                  <a:pt x="2045047" y="1363435"/>
                  <a:pt x="2052982" y="1351929"/>
                  <a:pt x="2058406" y="1339273"/>
                </a:cubicBezTo>
                <a:cubicBezTo>
                  <a:pt x="2062241" y="1330324"/>
                  <a:pt x="2063807" y="1320513"/>
                  <a:pt x="2067642" y="1311564"/>
                </a:cubicBezTo>
                <a:cubicBezTo>
                  <a:pt x="2073066" y="1298909"/>
                  <a:pt x="2079957" y="1286934"/>
                  <a:pt x="2086115" y="1274619"/>
                </a:cubicBezTo>
                <a:cubicBezTo>
                  <a:pt x="2091080" y="1264690"/>
                  <a:pt x="2098430" y="1256146"/>
                  <a:pt x="2104588" y="1246910"/>
                </a:cubicBezTo>
                <a:lnTo>
                  <a:pt x="2123061" y="1219200"/>
                </a:lnTo>
                <a:cubicBezTo>
                  <a:pt x="2135376" y="1200727"/>
                  <a:pt x="2149224" y="1183190"/>
                  <a:pt x="2160006" y="1163782"/>
                </a:cubicBezTo>
                <a:cubicBezTo>
                  <a:pt x="2164734" y="1155271"/>
                  <a:pt x="2166163" y="1145309"/>
                  <a:pt x="2169242" y="1136073"/>
                </a:cubicBezTo>
                <a:lnTo>
                  <a:pt x="2187715" y="1108364"/>
                </a:lnTo>
                <a:cubicBezTo>
                  <a:pt x="2193116" y="1100263"/>
                  <a:pt x="2193873" y="1089891"/>
                  <a:pt x="2196952" y="1080655"/>
                </a:cubicBezTo>
                <a:lnTo>
                  <a:pt x="2215424" y="1025237"/>
                </a:lnTo>
                <a:cubicBezTo>
                  <a:pt x="2215424" y="1025237"/>
                  <a:pt x="2239638" y="988007"/>
                  <a:pt x="2252370" y="969819"/>
                </a:cubicBezTo>
                <a:cubicBezTo>
                  <a:pt x="2287953" y="918986"/>
                  <a:pt x="2273926" y="951334"/>
                  <a:pt x="2289315" y="905164"/>
                </a:cubicBezTo>
                <a:cubicBezTo>
                  <a:pt x="2298551" y="892849"/>
                  <a:pt x="2306139" y="879104"/>
                  <a:pt x="2317024" y="868219"/>
                </a:cubicBezTo>
                <a:cubicBezTo>
                  <a:pt x="2324873" y="860370"/>
                  <a:pt x="2335700" y="856198"/>
                  <a:pt x="2344733" y="849746"/>
                </a:cubicBezTo>
                <a:cubicBezTo>
                  <a:pt x="2357260" y="840798"/>
                  <a:pt x="2369364" y="831273"/>
                  <a:pt x="2381679" y="822037"/>
                </a:cubicBezTo>
                <a:cubicBezTo>
                  <a:pt x="2402579" y="806363"/>
                  <a:pt x="2418624" y="785092"/>
                  <a:pt x="2437097" y="766619"/>
                </a:cubicBezTo>
                <a:cubicBezTo>
                  <a:pt x="2452796" y="750920"/>
                  <a:pt x="2474990" y="743303"/>
                  <a:pt x="2492515" y="729673"/>
                </a:cubicBezTo>
                <a:cubicBezTo>
                  <a:pt x="2502826" y="721654"/>
                  <a:pt x="2510306" y="710465"/>
                  <a:pt x="2520224" y="701964"/>
                </a:cubicBezTo>
                <a:cubicBezTo>
                  <a:pt x="2531912" y="691946"/>
                  <a:pt x="2545482" y="684273"/>
                  <a:pt x="2557170" y="674255"/>
                </a:cubicBezTo>
                <a:cubicBezTo>
                  <a:pt x="2594193" y="642522"/>
                  <a:pt x="2578894" y="648910"/>
                  <a:pt x="2612588" y="609600"/>
                </a:cubicBezTo>
                <a:cubicBezTo>
                  <a:pt x="2665929" y="547368"/>
                  <a:pt x="2617939" y="615427"/>
                  <a:pt x="2658770" y="554182"/>
                </a:cubicBezTo>
                <a:cubicBezTo>
                  <a:pt x="2675676" y="528823"/>
                  <a:pt x="2703035" y="512182"/>
                  <a:pt x="2723424" y="489528"/>
                </a:cubicBezTo>
                <a:cubicBezTo>
                  <a:pt x="2730850" y="481277"/>
                  <a:pt x="2734790" y="470347"/>
                  <a:pt x="2741897" y="461819"/>
                </a:cubicBezTo>
                <a:cubicBezTo>
                  <a:pt x="2750259" y="451784"/>
                  <a:pt x="2760370" y="443346"/>
                  <a:pt x="2769606" y="434110"/>
                </a:cubicBezTo>
                <a:cubicBezTo>
                  <a:pt x="2783375" y="420341"/>
                  <a:pt x="2780171" y="396485"/>
                  <a:pt x="2788079" y="378691"/>
                </a:cubicBezTo>
                <a:cubicBezTo>
                  <a:pt x="2809959" y="329461"/>
                  <a:pt x="2804788" y="369724"/>
                  <a:pt x="2843497" y="323273"/>
                </a:cubicBezTo>
                <a:cubicBezTo>
                  <a:pt x="2849730" y="315794"/>
                  <a:pt x="2848898" y="304513"/>
                  <a:pt x="2852733" y="295564"/>
                </a:cubicBezTo>
                <a:cubicBezTo>
                  <a:pt x="2858157" y="282909"/>
                  <a:pt x="2864375" y="270573"/>
                  <a:pt x="2871206" y="258619"/>
                </a:cubicBezTo>
                <a:cubicBezTo>
                  <a:pt x="2884409" y="235514"/>
                  <a:pt x="2895528" y="230298"/>
                  <a:pt x="2898915" y="203200"/>
                </a:cubicBezTo>
                <a:cubicBezTo>
                  <a:pt x="2903894" y="163368"/>
                  <a:pt x="2906613" y="113916"/>
                  <a:pt x="2908152" y="83128"/>
                </a:cubicBezTo>
                <a:cubicBezTo>
                  <a:pt x="2909691" y="52340"/>
                  <a:pt x="2915845" y="28090"/>
                  <a:pt x="2908152" y="18473"/>
                </a:cubicBezTo>
                <a:cubicBezTo>
                  <a:pt x="2881370" y="-15004"/>
                  <a:pt x="2868210" y="22004"/>
                  <a:pt x="2843497" y="18473"/>
                </a:cubicBezTo>
                <a:cubicBezTo>
                  <a:pt x="2829867" y="16526"/>
                  <a:pt x="2818867" y="6158"/>
                  <a:pt x="280655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3851" y="4284526"/>
            <a:ext cx="7010752" cy="1655762"/>
          </a:xfrm>
        </p:spPr>
        <p:txBody>
          <a:bodyPr>
            <a:normAutofit fontScale="92500" lnSpcReduction="20000"/>
          </a:bodyPr>
          <a:lstStyle/>
          <a:p>
            <a:r>
              <a:rPr lang="en-AU" sz="3600" dirty="0" smtClean="0"/>
              <a:t>Raden Argarini</a:t>
            </a:r>
          </a:p>
          <a:p>
            <a:r>
              <a:rPr lang="en-AU" dirty="0" smtClean="0"/>
              <a:t>Medical Physiology and Biochemistry Department</a:t>
            </a:r>
          </a:p>
          <a:p>
            <a:r>
              <a:rPr lang="en-AU" dirty="0" smtClean="0"/>
              <a:t>Cardiovascular and Exercise/Sport Research Group</a:t>
            </a:r>
          </a:p>
          <a:p>
            <a:r>
              <a:rPr lang="en-AU" dirty="0" smtClean="0"/>
              <a:t>Faculty of Medicine – UNIVERSITAS AIRLANGGA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6" y="2790825"/>
            <a:ext cx="4448175" cy="4067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7563" y="1701308"/>
            <a:ext cx="9144000" cy="1112837"/>
          </a:xfrm>
        </p:spPr>
        <p:txBody>
          <a:bodyPr/>
          <a:lstStyle/>
          <a:p>
            <a:r>
              <a:rPr lang="en-AU" dirty="0" smtClean="0"/>
              <a:t>Exercise for obese people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14746"/>
            <a:ext cx="1509882" cy="1509882"/>
          </a:xfrm>
          <a:prstGeom prst="rect">
            <a:avLst/>
          </a:prstGeom>
        </p:spPr>
      </p:pic>
      <p:sp>
        <p:nvSpPr>
          <p:cNvPr id="12" name="Heart 11"/>
          <p:cNvSpPr/>
          <p:nvPr/>
        </p:nvSpPr>
        <p:spPr>
          <a:xfrm rot="21273399">
            <a:off x="10805495" y="5962784"/>
            <a:ext cx="730055" cy="70459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03738" y="2626930"/>
            <a:ext cx="9144000" cy="1112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schemeClr val="accent4">
                    <a:lumMod val="50000"/>
                  </a:schemeClr>
                </a:solidFill>
                <a:latin typeface="Bell MT" panose="02020503060305020303" pitchFamily="18" charset="0"/>
              </a:rPr>
              <a:t>Introduction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567"/>
          <a:stretch/>
        </p:blipFill>
        <p:spPr>
          <a:xfrm>
            <a:off x="1090612" y="1514475"/>
            <a:ext cx="10010775" cy="4369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2" y="6121400"/>
            <a:ext cx="10029825" cy="409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58542" y="6488668"/>
            <a:ext cx="3733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(The GBD 2015 Obesity Collaborators)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rgbClr val="DFDFF7"/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Obesity in </a:t>
            </a:r>
            <a:r>
              <a:rPr lang="en-US" b="1" dirty="0" smtClean="0"/>
              <a:t>Adult </a:t>
            </a:r>
            <a:r>
              <a:rPr lang="en-US" b="1" dirty="0"/>
              <a:t>According to Year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21051860">
            <a:off x="6046322" y="1525281"/>
            <a:ext cx="4280897" cy="3174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2610067"/>
            <a:ext cx="9991725" cy="3543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3600" y="6430926"/>
            <a:ext cx="8026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err="1">
                <a:latin typeface="AdvOT46dcae81"/>
              </a:rPr>
              <a:t>Mushtaq</a:t>
            </a:r>
            <a:r>
              <a:rPr lang="en-AU" sz="1400" dirty="0">
                <a:latin typeface="AdvOT46dcae81"/>
              </a:rPr>
              <a:t> </a:t>
            </a:r>
            <a:r>
              <a:rPr lang="en-AU" sz="1400" dirty="0">
                <a:latin typeface="AdvOT65f8a23b.I"/>
              </a:rPr>
              <a:t>et al</a:t>
            </a:r>
            <a:r>
              <a:rPr lang="en-AU" sz="1400" dirty="0">
                <a:latin typeface="AdvOT46dcae81"/>
              </a:rPr>
              <a:t>. </a:t>
            </a:r>
            <a:r>
              <a:rPr lang="en-AU" sz="1400" dirty="0">
                <a:latin typeface="AdvOT65f8a23b.I"/>
              </a:rPr>
              <a:t>International Journal of </a:t>
            </a:r>
            <a:r>
              <a:rPr lang="en-AU" sz="1400" dirty="0" err="1">
                <a:latin typeface="AdvOT65f8a23b.I"/>
              </a:rPr>
              <a:t>Behavioral</a:t>
            </a:r>
            <a:r>
              <a:rPr lang="en-AU" sz="1400" dirty="0">
                <a:latin typeface="AdvOT65f8a23b.I"/>
              </a:rPr>
              <a:t> Nutrition and Physical Activity </a:t>
            </a:r>
            <a:r>
              <a:rPr lang="en-AU" sz="1400" dirty="0">
                <a:latin typeface="AdvOT46dcae81"/>
              </a:rPr>
              <a:t>2011, </a:t>
            </a:r>
            <a:r>
              <a:rPr lang="en-AU" sz="1400" dirty="0">
                <a:latin typeface="AdvOT3b30f6db.B"/>
              </a:rPr>
              <a:t>8</a:t>
            </a:r>
            <a:r>
              <a:rPr lang="en-AU" sz="1400" dirty="0">
                <a:latin typeface="AdvOT46dcae81"/>
              </a:rPr>
              <a:t>:130</a:t>
            </a:r>
            <a:endParaRPr lang="en-US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rgbClr val="DFDFF7"/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Contributing factors: PA↓ and </a:t>
            </a:r>
            <a:r>
              <a:rPr lang="en-US" dirty="0"/>
              <a:t>sedentary lifestyle </a:t>
            </a:r>
            <a:r>
              <a:rPr lang="en-US" dirty="0" smtClean="0"/>
              <a:t>↑</a:t>
            </a:r>
            <a:endParaRPr lang="en-AU" dirty="0"/>
          </a:p>
        </p:txBody>
      </p:sp>
      <p:sp>
        <p:nvSpPr>
          <p:cNvPr id="9" name="Rounded Rectangle 8"/>
          <p:cNvSpPr/>
          <p:nvPr/>
        </p:nvSpPr>
        <p:spPr>
          <a:xfrm>
            <a:off x="632749" y="1455748"/>
            <a:ext cx="10926501" cy="876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200" b="1" dirty="0">
                <a:solidFill>
                  <a:schemeClr val="tx1"/>
                </a:solidFill>
                <a:latin typeface="+mj-lt"/>
              </a:rPr>
              <a:t>“Obesity and higher body weight are strongly associated with a sedentary lifestyle and lack of physical activity in the adult population of the European Union -</a:t>
            </a:r>
            <a:r>
              <a:rPr lang="en-US" sz="2200" b="1" dirty="0" err="1">
                <a:solidFill>
                  <a:schemeClr val="tx1"/>
                </a:solidFill>
                <a:latin typeface="+mj-lt"/>
              </a:rPr>
              <a:t>Martínez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-González, </a:t>
            </a:r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>1999</a:t>
            </a:r>
            <a:endParaRPr lang="en-US" sz="2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39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" y="4178460"/>
            <a:ext cx="5157486" cy="169756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>
                <a:sym typeface="Wingdings" panose="05000000000000000000" pitchFamily="2" charset="2"/>
              </a:rPr>
              <a:t></a:t>
            </a:r>
            <a:r>
              <a:rPr lang="en-US" sz="3000" dirty="0" smtClean="0"/>
              <a:t>Increased availability</a:t>
            </a:r>
            <a:r>
              <a:rPr lang="en-US" sz="3000" dirty="0"/>
              <a:t>, accessibility, and </a:t>
            </a:r>
            <a:r>
              <a:rPr lang="en-US" sz="3000" dirty="0" smtClean="0"/>
              <a:t>affordability along with intense marketing)</a:t>
            </a:r>
            <a:endParaRPr lang="en-AU" sz="3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rgbClr val="DFDFF7"/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Contributing </a:t>
            </a:r>
            <a:r>
              <a:rPr lang="en-AU" dirty="0" smtClean="0"/>
              <a:t>factors: </a:t>
            </a:r>
            <a:r>
              <a:rPr lang="en-AU" dirty="0"/>
              <a:t>Improper </a:t>
            </a:r>
            <a:r>
              <a:rPr lang="en-AU" dirty="0" smtClean="0"/>
              <a:t>diet</a:t>
            </a:r>
            <a:endParaRPr lang="en-AU" dirty="0"/>
          </a:p>
        </p:txBody>
      </p:sp>
      <p:pic>
        <p:nvPicPr>
          <p:cNvPr id="1026" name="Picture 2" descr="Harmful Effects of Skipping Breakfast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7" y="1372287"/>
            <a:ext cx="5321742" cy="299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bd/28/04/bd2804f746891ea11bafa44fb1aacf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78" y="1372287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12" y="1328213"/>
            <a:ext cx="5157486" cy="1414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ym typeface="Wingdings" panose="05000000000000000000" pitchFamily="2" charset="2"/>
              </a:rPr>
              <a:t></a:t>
            </a:r>
            <a:r>
              <a:rPr lang="en-US" sz="3000" dirty="0" smtClean="0"/>
              <a:t>Increased availability</a:t>
            </a:r>
            <a:r>
              <a:rPr lang="en-US" sz="3000" dirty="0"/>
              <a:t>, accessibility, and </a:t>
            </a:r>
            <a:r>
              <a:rPr lang="en-US" sz="3000" dirty="0" smtClean="0"/>
              <a:t>affordability along with intense marketing)</a:t>
            </a:r>
            <a:endParaRPr lang="en-AU" sz="3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rgbClr val="DFDFF7"/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Contributing </a:t>
            </a:r>
            <a:r>
              <a:rPr lang="en-AU" dirty="0" smtClean="0"/>
              <a:t>factors: </a:t>
            </a:r>
            <a:r>
              <a:rPr lang="en-AU" dirty="0"/>
              <a:t>Improper </a:t>
            </a:r>
            <a:r>
              <a:rPr lang="en-AU" dirty="0" smtClean="0"/>
              <a:t>diet</a:t>
            </a:r>
            <a:endParaRPr lang="en-AU" dirty="0"/>
          </a:p>
        </p:txBody>
      </p:sp>
      <p:pic>
        <p:nvPicPr>
          <p:cNvPr id="2050" name="Picture 2" descr="https://cdn1.katadata.co.id/media/images/temp/2022/09/08/Indonesia_Pasar_Minuman_Boba_Terbesar_di_Asia_Tenggara-2022_09_08-12_00_58_062fc62adac015c1d5d2203c1fe577b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31" y="1328213"/>
            <a:ext cx="4335379" cy="54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12" y="3011410"/>
            <a:ext cx="6471875" cy="33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11" y="1626765"/>
            <a:ext cx="10515600" cy="4351338"/>
          </a:xfrm>
        </p:spPr>
        <p:txBody>
          <a:bodyPr/>
          <a:lstStyle/>
          <a:p>
            <a:r>
              <a:rPr lang="en-US" dirty="0" smtClean="0"/>
              <a:t>Restricting </a:t>
            </a:r>
            <a:r>
              <a:rPr lang="en-AU" dirty="0" smtClean="0"/>
              <a:t>the </a:t>
            </a:r>
            <a:r>
              <a:rPr lang="en-AU" dirty="0"/>
              <a:t>advertisement of unhealthy foods to </a:t>
            </a:r>
            <a:r>
              <a:rPr lang="en-AU" dirty="0" smtClean="0"/>
              <a:t>children</a:t>
            </a:r>
          </a:p>
          <a:p>
            <a:r>
              <a:rPr lang="en-US" dirty="0"/>
              <a:t>I</a:t>
            </a:r>
            <a:r>
              <a:rPr lang="en-US" dirty="0" smtClean="0"/>
              <a:t>mproving </a:t>
            </a:r>
            <a:r>
              <a:rPr lang="en-US" dirty="0"/>
              <a:t>school </a:t>
            </a:r>
            <a:r>
              <a:rPr lang="en-US" dirty="0" smtClean="0"/>
              <a:t>meals</a:t>
            </a:r>
          </a:p>
          <a:p>
            <a:r>
              <a:rPr lang="en-US" dirty="0"/>
              <a:t>using taxation to </a:t>
            </a:r>
            <a:r>
              <a:rPr lang="en-US" dirty="0" smtClean="0"/>
              <a:t>reduce consumption </a:t>
            </a:r>
            <a:r>
              <a:rPr lang="en-US" dirty="0"/>
              <a:t>of unhealthy </a:t>
            </a:r>
            <a:r>
              <a:rPr lang="en-US" dirty="0" smtClean="0"/>
              <a:t>foods</a:t>
            </a:r>
          </a:p>
          <a:p>
            <a:r>
              <a:rPr lang="en-US" dirty="0" smtClean="0"/>
              <a:t>Providing </a:t>
            </a:r>
            <a:r>
              <a:rPr lang="en-AU" dirty="0" smtClean="0"/>
              <a:t>subsidies </a:t>
            </a:r>
            <a:r>
              <a:rPr lang="en-AU" dirty="0"/>
              <a:t>to increase intake of </a:t>
            </a:r>
            <a:r>
              <a:rPr lang="en-AU" dirty="0" smtClean="0"/>
              <a:t>healthy </a:t>
            </a:r>
            <a:r>
              <a:rPr lang="en-US" dirty="0" smtClean="0"/>
              <a:t>foods</a:t>
            </a:r>
          </a:p>
          <a:p>
            <a:r>
              <a:rPr lang="en-US" dirty="0"/>
              <a:t>supply-chain incentives to </a:t>
            </a:r>
            <a:r>
              <a:rPr lang="en-US" dirty="0" smtClean="0"/>
              <a:t>increase </a:t>
            </a:r>
            <a:r>
              <a:rPr lang="en-AU" dirty="0" smtClean="0"/>
              <a:t>the </a:t>
            </a:r>
            <a:r>
              <a:rPr lang="en-AU" dirty="0"/>
              <a:t>production of healthy </a:t>
            </a:r>
            <a:r>
              <a:rPr lang="en-AU" dirty="0" smtClean="0"/>
              <a:t>foods</a:t>
            </a:r>
          </a:p>
          <a:p>
            <a:r>
              <a:rPr lang="en-AU" dirty="0" smtClean="0"/>
              <a:t>Modest weight loss and moderate exercise intervention</a:t>
            </a:r>
          </a:p>
          <a:p>
            <a:r>
              <a:rPr lang="en-AU" dirty="0" smtClean="0"/>
              <a:t>Surgical interventions </a:t>
            </a:r>
            <a:r>
              <a:rPr lang="en-AU" dirty="0" smtClean="0">
                <a:sym typeface="Wingdings" panose="05000000000000000000" pitchFamily="2" charset="2"/>
              </a:rPr>
              <a:t> morbidly obese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rgbClr val="DFDFF7"/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prstClr val="black"/>
                </a:solidFill>
              </a:rPr>
              <a:t>Strategy to fight against obesity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84119" y="4122726"/>
            <a:ext cx="9094418" cy="5830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25" y="4006703"/>
            <a:ext cx="2756042" cy="2851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4578"/>
          </a:xfrm>
          <a:solidFill>
            <a:srgbClr val="DFDFF7"/>
          </a:solidFill>
          <a:ln w="28575">
            <a:noFill/>
          </a:ln>
        </p:spPr>
        <p:txBody>
          <a:bodyPr/>
          <a:lstStyle/>
          <a:p>
            <a:r>
              <a:rPr lang="en-AU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3726"/>
            <a:ext cx="10515600" cy="534125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The global burden of obesity</a:t>
            </a:r>
          </a:p>
          <a:p>
            <a:pPr lvl="1"/>
            <a:r>
              <a:rPr lang="en-AU" dirty="0" smtClean="0"/>
              <a:t>Epidemiology</a:t>
            </a:r>
          </a:p>
          <a:p>
            <a:pPr lvl="1"/>
            <a:r>
              <a:rPr lang="en-AU" dirty="0" smtClean="0"/>
              <a:t>The importance of having weight loss for overweight/obese people – benefit of weight loss</a:t>
            </a:r>
          </a:p>
          <a:p>
            <a:pPr lvl="1"/>
            <a:r>
              <a:rPr lang="en-AU" dirty="0" smtClean="0"/>
              <a:t>Contributing factors to obesity</a:t>
            </a:r>
            <a:endParaRPr lang="en-US" dirty="0" smtClean="0"/>
          </a:p>
          <a:p>
            <a:pPr lvl="1"/>
            <a:r>
              <a:rPr lang="en-AU" dirty="0"/>
              <a:t>Strategy to fight against </a:t>
            </a:r>
            <a:r>
              <a:rPr lang="en-AU" dirty="0" smtClean="0"/>
              <a:t>obesity</a:t>
            </a:r>
          </a:p>
          <a:p>
            <a:r>
              <a:rPr lang="en-AU" dirty="0" smtClean="0"/>
              <a:t>Physical activity recommendation for obese people</a:t>
            </a:r>
          </a:p>
          <a:p>
            <a:pPr lvl="1"/>
            <a:r>
              <a:rPr lang="en-AU" dirty="0" smtClean="0"/>
              <a:t>Daily physical activity</a:t>
            </a:r>
          </a:p>
          <a:p>
            <a:pPr lvl="1"/>
            <a:r>
              <a:rPr lang="en-AU" dirty="0" smtClean="0"/>
              <a:t>Adding exercise to your menu</a:t>
            </a:r>
          </a:p>
          <a:p>
            <a:r>
              <a:rPr lang="en-AU" dirty="0" smtClean="0"/>
              <a:t>Exercise recommendation for obese people</a:t>
            </a:r>
          </a:p>
          <a:p>
            <a:pPr lvl="1"/>
            <a:r>
              <a:rPr lang="en-AU" dirty="0" smtClean="0"/>
              <a:t>General precaution for obese people before starting exercise</a:t>
            </a:r>
          </a:p>
          <a:p>
            <a:pPr lvl="1"/>
            <a:r>
              <a:rPr lang="en-AU" dirty="0" smtClean="0"/>
              <a:t>Exercise recommendation and the challenge</a:t>
            </a:r>
          </a:p>
          <a:p>
            <a:pPr lvl="1"/>
            <a:r>
              <a:rPr lang="en-AU" dirty="0" smtClean="0"/>
              <a:t>Balance and strength training</a:t>
            </a:r>
          </a:p>
          <a:p>
            <a:pPr lvl="1"/>
            <a:r>
              <a:rPr lang="en-AU" dirty="0" smtClean="0"/>
              <a:t>Aerobic training</a:t>
            </a:r>
          </a:p>
          <a:p>
            <a:r>
              <a:rPr lang="en-AU" dirty="0" smtClean="0"/>
              <a:t>Combination of diet and exercise</a:t>
            </a:r>
          </a:p>
        </p:txBody>
      </p:sp>
    </p:spTree>
    <p:extLst>
      <p:ext uri="{BB962C8B-B14F-4D97-AF65-F5344CB8AC3E}">
        <p14:creationId xmlns:p14="http://schemas.microsoft.com/office/powerpoint/2010/main" val="7981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87" y="4363278"/>
            <a:ext cx="2411379" cy="24947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70" y="1154578"/>
            <a:ext cx="11100673" cy="342194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AU" sz="2400" dirty="0"/>
              <a:t>In 2015, a total of 107.7 million </a:t>
            </a:r>
            <a:r>
              <a:rPr lang="en-AU" sz="2400" dirty="0" smtClean="0"/>
              <a:t>(5.0%) children </a:t>
            </a:r>
            <a:r>
              <a:rPr lang="en-AU" sz="2400" dirty="0"/>
              <a:t>and 603.7 million </a:t>
            </a:r>
            <a:r>
              <a:rPr lang="en-AU" sz="2400" dirty="0" smtClean="0"/>
              <a:t>(12%) adults </a:t>
            </a:r>
            <a:r>
              <a:rPr lang="en-AU" sz="2400" dirty="0"/>
              <a:t>were </a:t>
            </a:r>
            <a:r>
              <a:rPr lang="en-AU" sz="2400" dirty="0" smtClean="0"/>
              <a:t>obese (</a:t>
            </a:r>
            <a:r>
              <a:rPr lang="en-AU" sz="2400" dirty="0"/>
              <a:t>The GBD 2015 Obesity </a:t>
            </a:r>
            <a:r>
              <a:rPr lang="en-AU" sz="2400" dirty="0" smtClean="0"/>
              <a:t>Collaborators)</a:t>
            </a:r>
          </a:p>
          <a:p>
            <a:pPr>
              <a:lnSpc>
                <a:spcPct val="200000"/>
              </a:lnSpc>
            </a:pPr>
            <a:r>
              <a:rPr lang="en-AU" sz="2400" dirty="0"/>
              <a:t>Since 1980, the prevalence of obesity has doubled in more than 70 </a:t>
            </a:r>
            <a:r>
              <a:rPr lang="en-AU" sz="2400" dirty="0" smtClean="0"/>
              <a:t>countries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rate of </a:t>
            </a:r>
            <a:r>
              <a:rPr lang="en-US" sz="2400" dirty="0" smtClean="0"/>
              <a:t>increase </a:t>
            </a:r>
            <a:r>
              <a:rPr lang="en-AU" sz="2400" dirty="0" smtClean="0"/>
              <a:t>in </a:t>
            </a:r>
            <a:r>
              <a:rPr lang="en-AU" sz="2400" dirty="0"/>
              <a:t>childhood obesity in many countries </a:t>
            </a:r>
            <a:r>
              <a:rPr lang="en-AU" sz="2400" dirty="0" smtClean="0"/>
              <a:t>&gt;&gt; </a:t>
            </a:r>
            <a:r>
              <a:rPr lang="en-US" sz="2400" dirty="0" smtClean="0"/>
              <a:t>adult </a:t>
            </a:r>
            <a:r>
              <a:rPr lang="en-US" sz="2400" dirty="0"/>
              <a:t>obesity</a:t>
            </a:r>
            <a:r>
              <a:rPr lang="en-US" sz="2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In 2015, China and </a:t>
            </a:r>
            <a:r>
              <a:rPr lang="en-US" sz="2400" dirty="0" smtClean="0"/>
              <a:t>India </a:t>
            </a:r>
            <a:r>
              <a:rPr lang="en-AU" sz="2400" dirty="0" smtClean="0"/>
              <a:t>had </a:t>
            </a:r>
            <a:r>
              <a:rPr lang="en-AU" sz="2400" dirty="0"/>
              <a:t>the highest numbers of obese </a:t>
            </a:r>
            <a:r>
              <a:rPr lang="en-AU" sz="2400" dirty="0" smtClean="0"/>
              <a:t>children, whereas </a:t>
            </a:r>
            <a:r>
              <a:rPr lang="en-AU" sz="2400" dirty="0"/>
              <a:t>the United States and China had </a:t>
            </a:r>
            <a:r>
              <a:rPr lang="en-AU" sz="2400" dirty="0" smtClean="0"/>
              <a:t>the highest </a:t>
            </a:r>
            <a:r>
              <a:rPr lang="en-AU" sz="2400" dirty="0"/>
              <a:t>numbers of obese adults.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4578"/>
          </a:xfrm>
          <a:solidFill>
            <a:srgbClr val="DFDFF7"/>
          </a:solidFill>
          <a:ln w="28575">
            <a:noFill/>
          </a:ln>
        </p:spPr>
        <p:txBody>
          <a:bodyPr/>
          <a:lstStyle/>
          <a:p>
            <a:r>
              <a:rPr lang="en-AU" dirty="0"/>
              <a:t>Global Prevalence of obesity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0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4.11. Overweight including obesity among adults by sex, measured and self-reported, 2017 (or nearest yea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8" y="1669773"/>
            <a:ext cx="10491407" cy="33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9801" y="5552711"/>
            <a:ext cx="11692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333333"/>
                </a:solidFill>
                <a:latin typeface="Roboto Condensed"/>
              </a:rPr>
              <a:t>Note: Left- and right-hand side estimates utilise measured and self-reported data, respectively. OECD36 average includes both data types.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087853" y="6032850"/>
            <a:ext cx="2766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Source: OECD Health Statistic  2019</a:t>
            </a:r>
            <a:endParaRPr lang="en-US" sz="1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4578"/>
          </a:xfrm>
          <a:solidFill>
            <a:srgbClr val="DFDFF7"/>
          </a:solidFill>
          <a:ln w="28575">
            <a:noFill/>
          </a:ln>
        </p:spPr>
        <p:txBody>
          <a:bodyPr/>
          <a:lstStyle/>
          <a:p>
            <a:r>
              <a:rPr lang="en-AU" dirty="0"/>
              <a:t>Global Prevalence of obesity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rgbClr val="DFDFF7"/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The burden of obesity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19" y="1154578"/>
            <a:ext cx="9100595" cy="570342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304344" y="3720912"/>
            <a:ext cx="871959" cy="34724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361499" y="3720912"/>
            <a:ext cx="1805650" cy="1736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74214" y="3207557"/>
            <a:ext cx="22076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b="1" dirty="0">
                <a:solidFill>
                  <a:srgbClr val="FF0000"/>
                </a:solidFill>
              </a:rPr>
              <a:t>4.7 </a:t>
            </a:r>
            <a:r>
              <a:rPr lang="en-AU" sz="3600" b="1" dirty="0" smtClean="0">
                <a:solidFill>
                  <a:srgbClr val="FF0000"/>
                </a:solidFill>
              </a:rPr>
              <a:t>million</a:t>
            </a:r>
          </a:p>
          <a:p>
            <a:r>
              <a:rPr lang="en-AU" sz="3600" b="1" dirty="0" smtClean="0">
                <a:solidFill>
                  <a:srgbClr val="FF0000"/>
                </a:solidFill>
              </a:rPr>
              <a:t>deaths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9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rgbClr val="DFDFF7"/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The burden of obesity: obese-related diseases</a:t>
            </a:r>
            <a:endParaRPr lang="en-US" dirty="0"/>
          </a:p>
        </p:txBody>
      </p:sp>
      <p:pic>
        <p:nvPicPr>
          <p:cNvPr id="2050" name="Picture 2" descr="Here's how many years you could gain by keeping heart disease at bay |  American Heart Association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3" y="1662901"/>
            <a:ext cx="2971800" cy="228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9463" y="1232467"/>
            <a:ext cx="2611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Cardiovascular</a:t>
            </a:r>
            <a:r>
              <a:rPr lang="en-A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diseases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52" name="Picture 4" descr="Perlu Tahu, Ini 4 Gejala Diabetes Tipe 2 yang Sering Diabaik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11" y="1871298"/>
            <a:ext cx="2752755" cy="18232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besity and Cancer | CD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2" y="1632577"/>
            <a:ext cx="4791688" cy="500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rontiers | Obesity-Related Chronic Kidney Disease: Principal Mechanisms  and New Approaches in Nutritional Manage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11" y="3993417"/>
            <a:ext cx="3554617" cy="284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he Connection Between Obesity and Lower Back Pain | Endeavor Physical  Therapy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68"/>
          <a:stretch/>
        </p:blipFill>
        <p:spPr bwMode="auto">
          <a:xfrm>
            <a:off x="953118" y="4413057"/>
            <a:ext cx="2163297" cy="21874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24441" y="1501966"/>
            <a:ext cx="1061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Diabetes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267" y="3993417"/>
            <a:ext cx="3283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Musculoskeletal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disorders</a:t>
            </a:r>
          </a:p>
        </p:txBody>
      </p:sp>
    </p:spTree>
    <p:extLst>
      <p:ext uri="{BB962C8B-B14F-4D97-AF65-F5344CB8AC3E}">
        <p14:creationId xmlns:p14="http://schemas.microsoft.com/office/powerpoint/2010/main" val="2938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82" y="1385787"/>
            <a:ext cx="10515600" cy="4351338"/>
          </a:xfrm>
        </p:spPr>
        <p:txBody>
          <a:bodyPr>
            <a:noAutofit/>
          </a:bodyPr>
          <a:lstStyle/>
          <a:p>
            <a:r>
              <a:rPr lang="en-AU" sz="2600" dirty="0" smtClean="0"/>
              <a:t>Age: old &gt; young.</a:t>
            </a:r>
          </a:p>
          <a:p>
            <a:pPr lvl="1"/>
            <a:r>
              <a:rPr lang="en-AU" sz="2600" dirty="0" smtClean="0"/>
              <a:t>peak obesity: </a:t>
            </a:r>
            <a:r>
              <a:rPr lang="en-AU" sz="2600" dirty="0"/>
              <a:t>60 and 64 years among </a:t>
            </a:r>
            <a:r>
              <a:rPr lang="en-AU" sz="2600" dirty="0" smtClean="0"/>
              <a:t>women; 50 </a:t>
            </a:r>
            <a:r>
              <a:rPr lang="en-AU" sz="2600" dirty="0"/>
              <a:t>and 54 years </a:t>
            </a:r>
            <a:r>
              <a:rPr lang="en-AU" sz="2600" dirty="0" smtClean="0"/>
              <a:t>among </a:t>
            </a:r>
            <a:r>
              <a:rPr lang="en-US" sz="2600" dirty="0" smtClean="0"/>
              <a:t>men</a:t>
            </a:r>
            <a:r>
              <a:rPr lang="en-US" sz="2600" dirty="0"/>
              <a:t>.</a:t>
            </a:r>
            <a:endParaRPr lang="en-AU" sz="2600" dirty="0" smtClean="0"/>
          </a:p>
          <a:p>
            <a:r>
              <a:rPr lang="en-AU" sz="2600" dirty="0" smtClean="0"/>
              <a:t>Improper diet</a:t>
            </a:r>
          </a:p>
          <a:p>
            <a:pPr lvl="1"/>
            <a:r>
              <a:rPr lang="en-AU" sz="2600" dirty="0" smtClean="0"/>
              <a:t>High </a:t>
            </a:r>
            <a:r>
              <a:rPr lang="en-AU" sz="2600" dirty="0"/>
              <a:t>consumption of calories-dense </a:t>
            </a:r>
            <a:r>
              <a:rPr lang="en-AU" sz="2600" dirty="0" smtClean="0"/>
              <a:t>food </a:t>
            </a:r>
          </a:p>
          <a:p>
            <a:pPr lvl="1"/>
            <a:r>
              <a:rPr lang="en-US" sz="2600" dirty="0" smtClean="0"/>
              <a:t>Increased availability</a:t>
            </a:r>
            <a:r>
              <a:rPr lang="en-US" sz="2600" dirty="0"/>
              <a:t>, accessibility, and </a:t>
            </a:r>
            <a:r>
              <a:rPr lang="en-US" sz="2600" dirty="0" smtClean="0"/>
              <a:t>affordability along with intense marketing)</a:t>
            </a:r>
            <a:endParaRPr lang="en-AU" sz="2600" dirty="0" smtClean="0"/>
          </a:p>
          <a:p>
            <a:r>
              <a:rPr lang="en-US" sz="2600" dirty="0"/>
              <a:t>increasingly sedentary </a:t>
            </a:r>
            <a:r>
              <a:rPr lang="en-US" sz="2600" dirty="0" smtClean="0"/>
              <a:t>lifestyles, reduce opportunities for doing PA</a:t>
            </a:r>
          </a:p>
          <a:p>
            <a:r>
              <a:rPr lang="en-AU" sz="2600" dirty="0" smtClean="0"/>
              <a:t>Gender (women &gt; men)</a:t>
            </a:r>
          </a:p>
          <a:p>
            <a:r>
              <a:rPr lang="en-AU" sz="2600" dirty="0" smtClean="0"/>
              <a:t>Education</a:t>
            </a:r>
          </a:p>
          <a:p>
            <a:r>
              <a:rPr lang="en-AU" sz="2600" dirty="0" smtClean="0"/>
              <a:t>Socioeconomic status</a:t>
            </a:r>
            <a:endParaRPr lang="en-US" sz="2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rgbClr val="DFDFF7"/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Contributing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95" y="1549400"/>
            <a:ext cx="100203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2" y="6121400"/>
            <a:ext cx="10029825" cy="409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58542" y="6530975"/>
            <a:ext cx="3733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(The GBD 2015 Obesity Collaborators)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967"/>
            <a:ext cx="12192000" cy="1154578"/>
          </a:xfrm>
          <a:prstGeom prst="rect">
            <a:avLst/>
          </a:prstGeom>
          <a:solidFill>
            <a:srgbClr val="DFDFF7"/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Obesity According to Age Group</a:t>
            </a:r>
          </a:p>
        </p:txBody>
      </p:sp>
      <p:sp>
        <p:nvSpPr>
          <p:cNvPr id="3" name="Rectangle 2"/>
          <p:cNvSpPr/>
          <p:nvPr/>
        </p:nvSpPr>
        <p:spPr>
          <a:xfrm>
            <a:off x="8229600" y="1272665"/>
            <a:ext cx="729205" cy="44794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9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3873"/>
            <a:ext cx="9906000" cy="458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2" y="6121400"/>
            <a:ext cx="10029825" cy="409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58542" y="6488668"/>
            <a:ext cx="3733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(The GBD 2015 Obesity Collaborators)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 rot="21017776">
            <a:off x="2021571" y="1945222"/>
            <a:ext cx="8331737" cy="3745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718"/>
            <a:ext cx="12192000" cy="1154578"/>
          </a:xfrm>
          <a:prstGeom prst="rect">
            <a:avLst/>
          </a:prstGeom>
          <a:solidFill>
            <a:srgbClr val="DFDFF7"/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Obesity in Children According to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640</Words>
  <Application>Microsoft Office PowerPoint</Application>
  <PresentationFormat>Widescreen</PresentationFormat>
  <Paragraphs>85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AdvOT3b30f6db.B</vt:lpstr>
      <vt:lpstr>AdvOT46dcae81</vt:lpstr>
      <vt:lpstr>AdvOT65f8a23b.I</vt:lpstr>
      <vt:lpstr>Arial</vt:lpstr>
      <vt:lpstr>Arial Narrow</vt:lpstr>
      <vt:lpstr>Bell MT</vt:lpstr>
      <vt:lpstr>Calibri</vt:lpstr>
      <vt:lpstr>Calibri Light</vt:lpstr>
      <vt:lpstr>Roboto Condensed</vt:lpstr>
      <vt:lpstr>Wingdings</vt:lpstr>
      <vt:lpstr>Office Theme</vt:lpstr>
      <vt:lpstr>Exercise for obese people </vt:lpstr>
      <vt:lpstr>Outline</vt:lpstr>
      <vt:lpstr>Global Prevalence of obesity</vt:lpstr>
      <vt:lpstr>Global Prevalence of obesity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Olahraga pada orang dengan obesitas</dc:title>
  <dc:creator>Raden Argarini</dc:creator>
  <cp:lastModifiedBy>Raden Argarini</cp:lastModifiedBy>
  <cp:revision>153</cp:revision>
  <dcterms:created xsi:type="dcterms:W3CDTF">2022-06-28T22:11:43Z</dcterms:created>
  <dcterms:modified xsi:type="dcterms:W3CDTF">2022-12-14T01:06:36Z</dcterms:modified>
</cp:coreProperties>
</file>