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rimson Text" panose="020B060402020202020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</p:embeddedFont>
    <p:embeddedFont>
      <p:font typeface="Mako" panose="020B0604020202020204" charset="0"/>
      <p:regular r:id="rId22"/>
    </p:embeddedFont>
    <p:embeddedFont>
      <p:font typeface="Merriweather Light" panose="00000400000000000000" pitchFamily="2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SemiBold" panose="020B0706030804020204" pitchFamily="34" charset="0"/>
      <p:regular r:id="rId35"/>
      <p:bold r:id="rId36"/>
      <p:italic r:id="rId37"/>
      <p:boldItalic r:id="rId38"/>
    </p:embeddedFont>
    <p:embeddedFont>
      <p:font typeface="Russo One" panose="020B0604020202020204" charset="0"/>
      <p:regular r:id="rId39"/>
    </p:embeddedFont>
    <p:embeddedFont>
      <p:font typeface="Vidaloka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05aad17dc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05aad17dc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07a9a8b46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07a9a8b46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cc7554a049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cc7554a049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07aaa41fe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07aaa41fe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5aad17dc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05aad17dc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05aad17dc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05aad17dc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d0b9e982d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d0b9e982d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0" name="Google Shape;140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1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77925" y="2511803"/>
            <a:ext cx="3714900" cy="80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2" hasCustomPrompt="1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831625" y="3244000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0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0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0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2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7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877475" y="445025"/>
            <a:ext cx="538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32267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2"/>
          </p:nvPr>
        </p:nvSpPr>
        <p:spPr>
          <a:xfrm>
            <a:off x="32267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3"/>
          </p:nvPr>
        </p:nvSpPr>
        <p:spPr>
          <a:xfrm>
            <a:off x="7191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4"/>
          </p:nvPr>
        </p:nvSpPr>
        <p:spPr>
          <a:xfrm>
            <a:off x="7191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5"/>
          </p:nvPr>
        </p:nvSpPr>
        <p:spPr>
          <a:xfrm>
            <a:off x="32267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6"/>
          </p:nvPr>
        </p:nvSpPr>
        <p:spPr>
          <a:xfrm>
            <a:off x="322670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7"/>
          </p:nvPr>
        </p:nvSpPr>
        <p:spPr>
          <a:xfrm>
            <a:off x="7191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8"/>
          </p:nvPr>
        </p:nvSpPr>
        <p:spPr>
          <a:xfrm>
            <a:off x="71915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7" name="Google Shape;177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19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75"/>
            <a:ext cx="61203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1"/>
          </p:nvPr>
        </p:nvSpPr>
        <p:spPr>
          <a:xfrm>
            <a:off x="7132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8" name="Google Shape;188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6" name="Google Shape;196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3" name="Google Shape;203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2" name="Google Shape;212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8" name="Google Shape;218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subTitle" idx="1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2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3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4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5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6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32" name="Google Shape;232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2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3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4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5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6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7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8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9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13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4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15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 -">
  <p:cSld name="CUSTOM_3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7"/>
          </p:nvPr>
        </p:nvSpPr>
        <p:spPr>
          <a:xfrm>
            <a:off x="3414050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8"/>
          </p:nvPr>
        </p:nvSpPr>
        <p:spPr>
          <a:xfrm>
            <a:off x="3564200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9"/>
          </p:nvPr>
        </p:nvSpPr>
        <p:spPr>
          <a:xfrm>
            <a:off x="7057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13"/>
          </p:nvPr>
        </p:nvSpPr>
        <p:spPr>
          <a:xfrm>
            <a:off x="8558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ubTitle" idx="14"/>
          </p:nvPr>
        </p:nvSpPr>
        <p:spPr>
          <a:xfrm>
            <a:off x="61223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15"/>
          </p:nvPr>
        </p:nvSpPr>
        <p:spPr>
          <a:xfrm>
            <a:off x="62724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66" name="Google Shape;266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3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subTitle" idx="7"/>
          </p:nvPr>
        </p:nvSpPr>
        <p:spPr>
          <a:xfrm>
            <a:off x="2059863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ubTitle" idx="8"/>
          </p:nvPr>
        </p:nvSpPr>
        <p:spPr>
          <a:xfrm>
            <a:off x="2210013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9"/>
          </p:nvPr>
        </p:nvSpPr>
        <p:spPr>
          <a:xfrm>
            <a:off x="4768138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ubTitle" idx="13"/>
          </p:nvPr>
        </p:nvSpPr>
        <p:spPr>
          <a:xfrm>
            <a:off x="4918288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80" name="Google Shape;280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4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86" name="Google Shape;286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5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subTitle" idx="1"/>
          </p:nvPr>
        </p:nvSpPr>
        <p:spPr>
          <a:xfrm>
            <a:off x="49168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subTitle" idx="2"/>
          </p:nvPr>
        </p:nvSpPr>
        <p:spPr>
          <a:xfrm>
            <a:off x="50589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subTitle" idx="3"/>
          </p:nvPr>
        </p:nvSpPr>
        <p:spPr>
          <a:xfrm>
            <a:off x="19111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subTitle" idx="4"/>
          </p:nvPr>
        </p:nvSpPr>
        <p:spPr>
          <a:xfrm>
            <a:off x="20533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ubTitle" idx="5"/>
          </p:nvPr>
        </p:nvSpPr>
        <p:spPr>
          <a:xfrm>
            <a:off x="49168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6"/>
          </p:nvPr>
        </p:nvSpPr>
        <p:spPr>
          <a:xfrm>
            <a:off x="50589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7"/>
          </p:nvPr>
        </p:nvSpPr>
        <p:spPr>
          <a:xfrm>
            <a:off x="19111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8"/>
          </p:nvPr>
        </p:nvSpPr>
        <p:spPr>
          <a:xfrm>
            <a:off x="20532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02" name="Google Shape;302;p3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6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subTitle" idx="1"/>
          </p:nvPr>
        </p:nvSpPr>
        <p:spPr>
          <a:xfrm>
            <a:off x="3571925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subTitle" idx="2"/>
          </p:nvPr>
        </p:nvSpPr>
        <p:spPr>
          <a:xfrm>
            <a:off x="3571925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subTitle" idx="3"/>
          </p:nvPr>
        </p:nvSpPr>
        <p:spPr>
          <a:xfrm>
            <a:off x="108840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subTitle" idx="4"/>
          </p:nvPr>
        </p:nvSpPr>
        <p:spPr>
          <a:xfrm>
            <a:off x="108840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subTitle" idx="5"/>
          </p:nvPr>
        </p:nvSpPr>
        <p:spPr>
          <a:xfrm>
            <a:off x="605545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subTitle" idx="6"/>
          </p:nvPr>
        </p:nvSpPr>
        <p:spPr>
          <a:xfrm>
            <a:off x="605545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5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12" name="Google Shape;312;p3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6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23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3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3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2780100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subTitle" idx="1"/>
          </p:nvPr>
        </p:nvSpPr>
        <p:spPr>
          <a:xfrm>
            <a:off x="53066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4" name="Google Shape;324;p37"/>
          <p:cNvSpPr txBox="1">
            <a:spLocks noGrp="1"/>
          </p:cNvSpPr>
          <p:nvPr>
            <p:ph type="subTitle" idx="2"/>
          </p:nvPr>
        </p:nvSpPr>
        <p:spPr>
          <a:xfrm>
            <a:off x="53066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7"/>
          <p:cNvSpPr txBox="1">
            <a:spLocks noGrp="1"/>
          </p:cNvSpPr>
          <p:nvPr>
            <p:ph type="subTitle" idx="3"/>
          </p:nvPr>
        </p:nvSpPr>
        <p:spPr>
          <a:xfrm>
            <a:off x="13512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subTitle" idx="4"/>
          </p:nvPr>
        </p:nvSpPr>
        <p:spPr>
          <a:xfrm>
            <a:off x="13512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7"/>
          <p:cNvSpPr txBox="1">
            <a:spLocks noGrp="1"/>
          </p:cNvSpPr>
          <p:nvPr>
            <p:ph type="subTitle" idx="5"/>
          </p:nvPr>
        </p:nvSpPr>
        <p:spPr>
          <a:xfrm>
            <a:off x="53066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8" name="Google Shape;328;p37"/>
          <p:cNvSpPr txBox="1">
            <a:spLocks noGrp="1"/>
          </p:cNvSpPr>
          <p:nvPr>
            <p:ph type="subTitle" idx="6"/>
          </p:nvPr>
        </p:nvSpPr>
        <p:spPr>
          <a:xfrm>
            <a:off x="530665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7"/>
          </p:nvPr>
        </p:nvSpPr>
        <p:spPr>
          <a:xfrm>
            <a:off x="13512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subTitle" idx="8"/>
          </p:nvPr>
        </p:nvSpPr>
        <p:spPr>
          <a:xfrm>
            <a:off x="135130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title" idx="9" hasCustomPrompt="1"/>
          </p:nvPr>
        </p:nvSpPr>
        <p:spPr>
          <a:xfrm>
            <a:off x="13512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2" name="Google Shape;332;p37"/>
          <p:cNvSpPr txBox="1">
            <a:spLocks noGrp="1"/>
          </p:cNvSpPr>
          <p:nvPr>
            <p:ph type="title" idx="13" hasCustomPrompt="1"/>
          </p:nvPr>
        </p:nvSpPr>
        <p:spPr>
          <a:xfrm>
            <a:off x="53066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3" name="Google Shape;333;p37"/>
          <p:cNvSpPr txBox="1">
            <a:spLocks noGrp="1"/>
          </p:cNvSpPr>
          <p:nvPr>
            <p:ph type="title" idx="14" hasCustomPrompt="1"/>
          </p:nvPr>
        </p:nvSpPr>
        <p:spPr>
          <a:xfrm>
            <a:off x="135130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4" name="Google Shape;334;p37"/>
          <p:cNvSpPr txBox="1">
            <a:spLocks noGrp="1"/>
          </p:cNvSpPr>
          <p:nvPr>
            <p:ph type="title" idx="15" hasCustomPrompt="1"/>
          </p:nvPr>
        </p:nvSpPr>
        <p:spPr>
          <a:xfrm>
            <a:off x="530665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subTitle" idx="1"/>
          </p:nvPr>
        </p:nvSpPr>
        <p:spPr>
          <a:xfrm>
            <a:off x="37183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ubTitle" idx="2"/>
          </p:nvPr>
        </p:nvSpPr>
        <p:spPr>
          <a:xfrm>
            <a:off x="3617675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subTitle" idx="3"/>
          </p:nvPr>
        </p:nvSpPr>
        <p:spPr>
          <a:xfrm>
            <a:off x="13280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subTitle" idx="4"/>
          </p:nvPr>
        </p:nvSpPr>
        <p:spPr>
          <a:xfrm>
            <a:off x="1227426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5"/>
          </p:nvPr>
        </p:nvSpPr>
        <p:spPr>
          <a:xfrm>
            <a:off x="6108550" y="3294199"/>
            <a:ext cx="1643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6"/>
          </p:nvPr>
        </p:nvSpPr>
        <p:spPr>
          <a:xfrm>
            <a:off x="6008050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43" name="Google Shape;343;p3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3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5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>
            <a:spLocks noGrp="1"/>
          </p:cNvSpPr>
          <p:nvPr>
            <p:ph type="subTitle" idx="1"/>
          </p:nvPr>
        </p:nvSpPr>
        <p:spPr>
          <a:xfrm>
            <a:off x="4750175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7" name="Google Shape;347;p39"/>
          <p:cNvSpPr txBox="1">
            <a:spLocks noGrp="1"/>
          </p:cNvSpPr>
          <p:nvPr>
            <p:ph type="subTitle" idx="2"/>
          </p:nvPr>
        </p:nvSpPr>
        <p:spPr>
          <a:xfrm>
            <a:off x="4750184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subTitle" idx="3"/>
          </p:nvPr>
        </p:nvSpPr>
        <p:spPr>
          <a:xfrm>
            <a:off x="2306450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subTitle" idx="4"/>
          </p:nvPr>
        </p:nvSpPr>
        <p:spPr>
          <a:xfrm>
            <a:off x="2306462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9"/>
          <p:cNvSpPr txBox="1">
            <a:spLocks noGrp="1"/>
          </p:cNvSpPr>
          <p:nvPr>
            <p:ph type="subTitle" idx="5"/>
          </p:nvPr>
        </p:nvSpPr>
        <p:spPr>
          <a:xfrm>
            <a:off x="4750175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6"/>
          </p:nvPr>
        </p:nvSpPr>
        <p:spPr>
          <a:xfrm>
            <a:off x="4750184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9"/>
          <p:cNvSpPr txBox="1">
            <a:spLocks noGrp="1"/>
          </p:cNvSpPr>
          <p:nvPr>
            <p:ph type="subTitle" idx="7"/>
          </p:nvPr>
        </p:nvSpPr>
        <p:spPr>
          <a:xfrm>
            <a:off x="2306450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subTitle" idx="8"/>
          </p:nvPr>
        </p:nvSpPr>
        <p:spPr>
          <a:xfrm>
            <a:off x="2306462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55" name="Google Shape;355;p3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3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6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4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4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0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40"/>
          <p:cNvSpPr txBox="1">
            <a:spLocks noGrp="1"/>
          </p:cNvSpPr>
          <p:nvPr>
            <p:ph type="subTitle" idx="1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subTitle" idx="2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subTitle" idx="3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subTitle" idx="4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subTitle" idx="5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70" name="Google Shape;370;p40"/>
          <p:cNvSpPr txBox="1">
            <a:spLocks noGrp="1"/>
          </p:cNvSpPr>
          <p:nvPr>
            <p:ph type="subTitle" idx="6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41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41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41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8" name="Google Shape;378;p4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4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8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subTitle" idx="1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subTitle" idx="2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subTitle" idx="3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subTitle" idx="4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subTitle" idx="5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subTitle" idx="6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7" name="Google Shape;387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4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4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4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42"/>
          <p:cNvSpPr txBox="1">
            <a:spLocks noGrp="1"/>
          </p:cNvSpPr>
          <p:nvPr>
            <p:ph type="title" hasCustomPrompt="1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42"/>
          <p:cNvSpPr txBox="1">
            <a:spLocks noGrp="1"/>
          </p:cNvSpPr>
          <p:nvPr>
            <p:ph type="title" idx="7" hasCustomPrompt="1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 idx="8" hasCustomPrompt="1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7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8" name="Google Shape;398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7_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403" name="Google Shape;403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8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08" name="Google Shape;408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5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4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4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1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2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3" name="Google Shape;423;p47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7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27" name="Google Shape;427;p4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4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31" name="Google Shape;431;p48"/>
          <p:cNvSpPr txBox="1">
            <a:spLocks noGrp="1"/>
          </p:cNvSpPr>
          <p:nvPr>
            <p:ph type="subTitle" idx="1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subTitle" idx="2"/>
          </p:nvPr>
        </p:nvSpPr>
        <p:spPr>
          <a:xfrm>
            <a:off x="350902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8"/>
          <p:cNvSpPr txBox="1">
            <a:spLocks noGrp="1"/>
          </p:cNvSpPr>
          <p:nvPr>
            <p:ph type="subTitle" idx="3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4" name="Google Shape;434;p48"/>
          <p:cNvSpPr txBox="1">
            <a:spLocks noGrp="1"/>
          </p:cNvSpPr>
          <p:nvPr>
            <p:ph type="subTitle" idx="4"/>
          </p:nvPr>
        </p:nvSpPr>
        <p:spPr>
          <a:xfrm>
            <a:off x="953125" y="3814951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8"/>
          <p:cNvSpPr txBox="1">
            <a:spLocks noGrp="1"/>
          </p:cNvSpPr>
          <p:nvPr>
            <p:ph type="subTitle" idx="5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6" name="Google Shape;436;p48"/>
          <p:cNvSpPr txBox="1">
            <a:spLocks noGrp="1"/>
          </p:cNvSpPr>
          <p:nvPr>
            <p:ph type="subTitle" idx="6"/>
          </p:nvPr>
        </p:nvSpPr>
        <p:spPr>
          <a:xfrm>
            <a:off x="606487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7" name="Google Shape;437;p4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4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4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4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49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441927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4"/>
          <p:cNvSpPr txBox="1">
            <a:spLocks noGrp="1"/>
          </p:cNvSpPr>
          <p:nvPr>
            <p:ph type="ctrTitle"/>
          </p:nvPr>
        </p:nvSpPr>
        <p:spPr>
          <a:xfrm>
            <a:off x="1039937" y="98145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METABOLISME ENERGI</a:t>
            </a:r>
            <a:endParaRPr/>
          </a:p>
        </p:txBody>
      </p:sp>
      <p:sp>
        <p:nvSpPr>
          <p:cNvPr id="473" name="Google Shape;473;p54"/>
          <p:cNvSpPr txBox="1">
            <a:spLocks noGrp="1"/>
          </p:cNvSpPr>
          <p:nvPr>
            <p:ph type="subTitle" idx="1"/>
          </p:nvPr>
        </p:nvSpPr>
        <p:spPr>
          <a:xfrm>
            <a:off x="1039938" y="3423675"/>
            <a:ext cx="7064100" cy="1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Dr PURWO SRI REJEKI, dr, Mkes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Divisi Fisiologi Departemen Ilmu Faal dan Biokimia Kedokteran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Fakultas Kedokteran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Universitas Airlangga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474" name="Google Shape;47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250" y="310775"/>
            <a:ext cx="2816795" cy="6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3"/>
          <p:cNvSpPr txBox="1">
            <a:spLocks noGrp="1"/>
          </p:cNvSpPr>
          <p:nvPr>
            <p:ph type="title" idx="4294967295"/>
          </p:nvPr>
        </p:nvSpPr>
        <p:spPr>
          <a:xfrm>
            <a:off x="1103850" y="374050"/>
            <a:ext cx="693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Predominan Energi Aerobik</a:t>
            </a:r>
            <a:endParaRPr/>
          </a:p>
        </p:txBody>
      </p:sp>
      <p:pic>
        <p:nvPicPr>
          <p:cNvPr id="526" name="Google Shape;52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575" y="1045375"/>
            <a:ext cx="5190849" cy="36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4"/>
          <p:cNvSpPr txBox="1">
            <a:spLocks noGrp="1"/>
          </p:cNvSpPr>
          <p:nvPr>
            <p:ph type="title"/>
          </p:nvPr>
        </p:nvSpPr>
        <p:spPr>
          <a:xfrm>
            <a:off x="1091850" y="323525"/>
            <a:ext cx="69603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Kecepatan Metabolisme Basal</a:t>
            </a:r>
            <a:endParaRPr sz="3000"/>
          </a:p>
        </p:txBody>
      </p:sp>
      <p:sp>
        <p:nvSpPr>
          <p:cNvPr id="532" name="Google Shape;532;p64"/>
          <p:cNvSpPr txBox="1">
            <a:spLocks noGrp="1"/>
          </p:cNvSpPr>
          <p:nvPr>
            <p:ph type="subTitle" idx="4294967295"/>
          </p:nvPr>
        </p:nvSpPr>
        <p:spPr>
          <a:xfrm>
            <a:off x="521250" y="1000325"/>
            <a:ext cx="8101500" cy="3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Basal Metabolic Rate adalah kecepatan metabolism untuk memenuhi kebutuhan basal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Kebutuhan basal adalah kebutuhan mendasar pada saat kita terjaga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Kondisi basal dipenuhi dengan ketentuan: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Tidak makan setidaknya 12 jam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Semalam sebelumnya tidur lelap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Tidak melakukan aktivitas fisik berat satu jam sebelumnya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Semua factor fisik dan psikis yang membuat peningkatan metabolisme harus dihilangkan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Suhu nyaman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Tirah baring dalam kondisi terjaga 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 txBox="1">
            <a:spLocks noGrp="1"/>
          </p:cNvSpPr>
          <p:nvPr>
            <p:ph type="title"/>
          </p:nvPr>
        </p:nvSpPr>
        <p:spPr>
          <a:xfrm>
            <a:off x="1528650" y="405050"/>
            <a:ext cx="6086700" cy="6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Faktor yang Mempengaruhi BMR</a:t>
            </a:r>
            <a:endParaRPr sz="3000"/>
          </a:p>
        </p:txBody>
      </p:sp>
      <p:pic>
        <p:nvPicPr>
          <p:cNvPr id="538" name="Google Shape;53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275" y="1294300"/>
            <a:ext cx="3446374" cy="310040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5"/>
          <p:cNvSpPr txBox="1">
            <a:spLocks noGrp="1"/>
          </p:cNvSpPr>
          <p:nvPr>
            <p:ph type="subTitle" idx="4294967295"/>
          </p:nvPr>
        </p:nvSpPr>
        <p:spPr>
          <a:xfrm>
            <a:off x="295775" y="1047350"/>
            <a:ext cx="5167500" cy="3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Hormon Thyroid</a:t>
            </a:r>
            <a:endParaRPr sz="16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Jumlah maksimal  Metabolisme meningkat 50-100%</a:t>
            </a:r>
            <a:endParaRPr sz="15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Hormon Seks</a:t>
            </a:r>
            <a:endParaRPr sz="16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Testosteron meningkatkan masa otot lebih banyak daripada Estrogen dan Progesteron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BMR laki-laki &gt; perempuan</a:t>
            </a:r>
            <a:endParaRPr sz="15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Efek Spesifik Akibat Makanan yang dikonsumsi</a:t>
            </a:r>
            <a:endParaRPr sz="16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Protein akan meningkatkan 30% BMR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Lemak dan Karbohidrat akan meningkatkan 10-15% BMR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6"/>
          <p:cNvSpPr txBox="1">
            <a:spLocks noGrp="1"/>
          </p:cNvSpPr>
          <p:nvPr>
            <p:ph type="title"/>
          </p:nvPr>
        </p:nvSpPr>
        <p:spPr>
          <a:xfrm>
            <a:off x="713250" y="2592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Keluaran Energi</a:t>
            </a:r>
            <a:endParaRPr/>
          </a:p>
        </p:txBody>
      </p:sp>
      <p:pic>
        <p:nvPicPr>
          <p:cNvPr id="545" name="Google Shape;54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00" y="958800"/>
            <a:ext cx="5397661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561" y="1258188"/>
            <a:ext cx="3289140" cy="296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7"/>
          <p:cNvSpPr txBox="1">
            <a:spLocks noGrp="1"/>
          </p:cNvSpPr>
          <p:nvPr>
            <p:ph type="title"/>
          </p:nvPr>
        </p:nvSpPr>
        <p:spPr>
          <a:xfrm>
            <a:off x="713250" y="2089800"/>
            <a:ext cx="7717500" cy="9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TERIMA KASIH</a:t>
            </a:r>
            <a:endParaRPr sz="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Metabolisme Energi</a:t>
            </a:r>
            <a:endParaRPr/>
          </a:p>
        </p:txBody>
      </p:sp>
      <p:sp>
        <p:nvSpPr>
          <p:cNvPr id="480" name="Google Shape;480;p55"/>
          <p:cNvSpPr txBox="1">
            <a:spLocks noGrp="1"/>
          </p:cNvSpPr>
          <p:nvPr>
            <p:ph type="body" idx="1"/>
          </p:nvPr>
        </p:nvSpPr>
        <p:spPr>
          <a:xfrm>
            <a:off x="713250" y="1122400"/>
            <a:ext cx="7717500" cy="3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Metabolisme adalah semua reaksi biokimia yang terjadi di dalam sel dengan tujuan untuk mempertahankan proses kehidupan suatu organisme.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Reaksi-reaksi ini melibatkan:</a:t>
            </a:r>
            <a:endParaRPr sz="18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Proses pemecahan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Proses Sintesis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Transformasi molekul-molekul organik yang kaya energi (makronutrien) meliputi karbohidrat, protein, dan lemak - “metabolisme antara” atau “metabolisme bahan bakar”. 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Makronutrien yang dikonsumsi akan melalui proses pencernaan untuk diubah menjadi molekul yang lebih sederhana sehingga dapat diserap oleh tubuh. 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Protein →  asam amino, 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Karbohidrat → monosakarida terutama glukosa,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Trigliserida → monogliserida dan asam lemak bebas.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6"/>
          <p:cNvSpPr txBox="1">
            <a:spLocks noGrp="1"/>
          </p:cNvSpPr>
          <p:nvPr>
            <p:ph type="title"/>
          </p:nvPr>
        </p:nvSpPr>
        <p:spPr>
          <a:xfrm>
            <a:off x="5818325" y="407400"/>
            <a:ext cx="30246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Metabolisme Energi</a:t>
            </a:r>
            <a:endParaRPr sz="2000"/>
          </a:p>
        </p:txBody>
      </p:sp>
      <p:sp>
        <p:nvSpPr>
          <p:cNvPr id="486" name="Google Shape;486;p56"/>
          <p:cNvSpPr txBox="1">
            <a:spLocks noGrp="1"/>
          </p:cNvSpPr>
          <p:nvPr>
            <p:ph type="body" idx="4294967295"/>
          </p:nvPr>
        </p:nvSpPr>
        <p:spPr>
          <a:xfrm>
            <a:off x="713250" y="1122400"/>
            <a:ext cx="7717500" cy="3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Inti dari semua proses metabolisme energi adalah meresintesis molekul ATP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Proses resintesis ATP bisa berjalan secara aerobik maupun anaerobik.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Proses hidrolisis ATP yang menghasilkan energi dituliskan melalui persamaan reaksi kimia sederhana sebagai berikut:</a:t>
            </a:r>
            <a:endParaRPr sz="1700"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ATP + H2O ---&gt; ADP + H + Pi -31 kJ per 1 mol ATP</a:t>
            </a:r>
            <a:endParaRPr sz="1700" b="1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Di dalam jaringan otot, hidrolisis 1 mol ATP akan menghasilkan energi sebesar 31 kJ (7.3 kkal) serta akan menghasilkan produk lain berupa ADP (adenosine diphospate) dan Pi (inorganik fosfat)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7"/>
          <p:cNvSpPr txBox="1">
            <a:spLocks noGrp="1"/>
          </p:cNvSpPr>
          <p:nvPr>
            <p:ph type="title" idx="21"/>
          </p:nvPr>
        </p:nvSpPr>
        <p:spPr>
          <a:xfrm>
            <a:off x="1103850" y="472675"/>
            <a:ext cx="693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Penyediaan Energi pada Saat Olahraga</a:t>
            </a:r>
            <a:endParaRPr/>
          </a:p>
        </p:txBody>
      </p:sp>
      <p:sp>
        <p:nvSpPr>
          <p:cNvPr id="492" name="Google Shape;492;p57"/>
          <p:cNvSpPr txBox="1">
            <a:spLocks noGrp="1"/>
          </p:cNvSpPr>
          <p:nvPr>
            <p:ph type="body" idx="4294967295"/>
          </p:nvPr>
        </p:nvSpPr>
        <p:spPr>
          <a:xfrm>
            <a:off x="713250" y="1122400"/>
            <a:ext cx="7717500" cy="3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Pada saat olahraga, terdapat 2 cara dalam penyediaan ATP untuk memenuhi kebutuhan, yaitu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Jalur Anaerobik</a:t>
            </a:r>
            <a:endParaRPr sz="1700">
              <a:solidFill>
                <a:schemeClr val="dk1"/>
              </a:solidFill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 sz="1700">
                <a:solidFill>
                  <a:schemeClr val="dk1"/>
                </a:solidFill>
              </a:rPr>
              <a:t>Alaktik anaerobic</a:t>
            </a:r>
            <a:endParaRPr sz="1700">
              <a:solidFill>
                <a:schemeClr val="dk1"/>
              </a:solidFill>
            </a:endParaRPr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ATP yang tersedia di otot</a:t>
            </a:r>
            <a:endParaRPr sz="1700">
              <a:solidFill>
                <a:schemeClr val="dk1"/>
              </a:solidFill>
            </a:endParaRPr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Hidrolisis Fosfokreati</a:t>
            </a:r>
            <a:endParaRPr sz="1700">
              <a:solidFill>
                <a:schemeClr val="dk1"/>
              </a:solidFill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 sz="1700">
                <a:solidFill>
                  <a:schemeClr val="dk1"/>
                </a:solidFill>
              </a:rPr>
              <a:t>Laktik anaerobic</a:t>
            </a:r>
            <a:endParaRPr sz="1700">
              <a:solidFill>
                <a:schemeClr val="dk1"/>
              </a:solidFill>
            </a:endParaRPr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Glikolisis anaerobik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Jalur Aerobik</a:t>
            </a:r>
            <a:endParaRPr sz="1700">
              <a:solidFill>
                <a:schemeClr val="dk1"/>
              </a:solidFill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 sz="1700">
                <a:solidFill>
                  <a:schemeClr val="dk1"/>
                </a:solidFill>
              </a:rPr>
              <a:t>Melalui Oksidasi Glukosa, Asam Lemak atau Asam amino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75" y="372625"/>
            <a:ext cx="4509950" cy="439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7050" y="668713"/>
            <a:ext cx="4158774" cy="380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9"/>
          <p:cNvSpPr txBox="1">
            <a:spLocks noGrp="1"/>
          </p:cNvSpPr>
          <p:nvPr>
            <p:ph type="subTitle" idx="1"/>
          </p:nvPr>
        </p:nvSpPr>
        <p:spPr>
          <a:xfrm>
            <a:off x="792750" y="1204725"/>
            <a:ext cx="7558500" cy="29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Terjadi pada olahraga yang tidak menggunakan 100% kekuatan otot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Contoh: aktivitas sehari-hari, marathon, renang santai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Energi (ATP) akan dihasilkan dari oksidasi Karbohidrat, Lemak atau Protein (5%) di mitokondria sel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Proses menghasilkan energi berjalan dalam durasi lama, tetapi jumlah ATP yang dihasilkan besar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Sebuah aktivitas atau olahraga yang menggunakan predominasi energi aerobic bisa berjalan dalam waktu lama</a:t>
            </a:r>
            <a:endParaRPr sz="1800"/>
          </a:p>
        </p:txBody>
      </p:sp>
      <p:sp>
        <p:nvSpPr>
          <p:cNvPr id="504" name="Google Shape;504;p59"/>
          <p:cNvSpPr txBox="1">
            <a:spLocks noGrp="1"/>
          </p:cNvSpPr>
          <p:nvPr>
            <p:ph type="title" idx="4294967295"/>
          </p:nvPr>
        </p:nvSpPr>
        <p:spPr>
          <a:xfrm>
            <a:off x="1103850" y="472675"/>
            <a:ext cx="693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Predominan Energi Aerobik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0"/>
          <p:cNvSpPr txBox="1">
            <a:spLocks noGrp="1"/>
          </p:cNvSpPr>
          <p:nvPr>
            <p:ph type="title"/>
          </p:nvPr>
        </p:nvSpPr>
        <p:spPr>
          <a:xfrm>
            <a:off x="4748125" y="421500"/>
            <a:ext cx="35364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Predominan Energi Aerobik</a:t>
            </a:r>
            <a:endParaRPr sz="2000"/>
          </a:p>
        </p:txBody>
      </p:sp>
      <p:sp>
        <p:nvSpPr>
          <p:cNvPr id="510" name="Google Shape;510;p60"/>
          <p:cNvSpPr txBox="1">
            <a:spLocks noGrp="1"/>
          </p:cNvSpPr>
          <p:nvPr>
            <p:ph type="subTitle" idx="4294967295"/>
          </p:nvPr>
        </p:nvSpPr>
        <p:spPr>
          <a:xfrm>
            <a:off x="521250" y="1000325"/>
            <a:ext cx="8101500" cy="3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Terjadi pada olahraga yang menggunakan 100% kekuatan otot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Contoh: sprinter, basket, naik tangga dengan kecepatan tinggi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Energi (ATP) akan didapatkan dari:</a:t>
            </a:r>
            <a:endParaRPr sz="17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Simpanan ATP di dalam otot, yang bisa bertahan 0,5 detik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Fosfokreatin (jumlahnya 10x ATP) bisa bertahan 5-10 detik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Glikolisis anaerobic: Glikogen  Glukosa  Anaerobik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oksidasi Karbohidrat, Lemak atau Protein (5%) di mitokondria sel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Proses menghasilkan energi berjalan dalam onset cepat, tetapi jumlah ATP yang dihasilkan kecil dan menghasilkan asam laktat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Sebuah aktivitas atau olahraga yang menggunakan predominasi energi anaerobic tidak bisa berjalan dalam waktu lama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Setelahnya akan dijumpai fenomena pembayaran hutang oksigen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25" y="370113"/>
            <a:ext cx="7596750" cy="44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500" y="357137"/>
            <a:ext cx="7005000" cy="44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On-screen Show (16:9)</PresentationFormat>
  <Paragraphs>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Open Sans</vt:lpstr>
      <vt:lpstr>Merriweather Light</vt:lpstr>
      <vt:lpstr>Josefin Sans</vt:lpstr>
      <vt:lpstr>Mako</vt:lpstr>
      <vt:lpstr>Vidaloka</vt:lpstr>
      <vt:lpstr>Lato</vt:lpstr>
      <vt:lpstr>Open Sans SemiBold</vt:lpstr>
      <vt:lpstr>Crimson Text</vt:lpstr>
      <vt:lpstr>Montserrat</vt:lpstr>
      <vt:lpstr>Russo One</vt:lpstr>
      <vt:lpstr>Minimalist Business Slides XL by Slidesgo</vt:lpstr>
      <vt:lpstr>METABOLISME ENERGI</vt:lpstr>
      <vt:lpstr>Metabolisme Energi</vt:lpstr>
      <vt:lpstr>Metabolisme Energi</vt:lpstr>
      <vt:lpstr>Penyediaan Energi pada Saat Olahraga</vt:lpstr>
      <vt:lpstr>PowerPoint Presentation</vt:lpstr>
      <vt:lpstr>Predominan Energi Aerobik</vt:lpstr>
      <vt:lpstr>Predominan Energi Aerobik</vt:lpstr>
      <vt:lpstr>PowerPoint Presentation</vt:lpstr>
      <vt:lpstr>PowerPoint Presentation</vt:lpstr>
      <vt:lpstr>Predominan Energi Aerobik</vt:lpstr>
      <vt:lpstr>Kecepatan Metabolisme Basal</vt:lpstr>
      <vt:lpstr>Faktor yang Mempengaruhi BMR</vt:lpstr>
      <vt:lpstr>Keluaran Energi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SULIH PRIYONO</cp:lastModifiedBy>
  <cp:revision>1</cp:revision>
  <dcterms:modified xsi:type="dcterms:W3CDTF">2024-06-25T05:26:10Z</dcterms:modified>
</cp:coreProperties>
</file>