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1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7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7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7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5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1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8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8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7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4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0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80E87-B554-4C7C-99A9-75BE433273B4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D171E-50F5-4F01-9572-EBF3BBAC9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7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756909"/>
            <a:ext cx="1449416" cy="772360"/>
          </a:xfrm>
          <a:prstGeom prst="rect">
            <a:avLst/>
          </a:prstGeom>
          <a:effectLst>
            <a:outerShdw dist="50800" dir="5400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CLUSTER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ELVA FARIHAH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440" y="662984"/>
            <a:ext cx="914400" cy="8968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3549" y="609600"/>
            <a:ext cx="919669" cy="91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29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diberi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kebebasan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jumlah</a:t>
            </a:r>
            <a:r>
              <a:rPr lang="en-US" dirty="0" smtClean="0">
                <a:sym typeface="Wingdings" pitchFamily="2" charset="2"/>
              </a:rPr>
              <a:t> cluster yang </a:t>
            </a:r>
            <a:r>
              <a:rPr lang="en-US" dirty="0" err="1" smtClean="0">
                <a:sym typeface="Wingdings" pitchFamily="2" charset="2"/>
              </a:rPr>
              <a:t>diinginkan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Alternatif</a:t>
            </a:r>
            <a:r>
              <a:rPr lang="en-US" dirty="0" smtClean="0">
                <a:sym typeface="Wingdings" pitchFamily="2" charset="2"/>
              </a:rPr>
              <a:t> 2 cluster, 3 cluster,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4 cluster</a:t>
            </a:r>
          </a:p>
          <a:p>
            <a:pPr marL="0" indent="0">
              <a:buNone/>
            </a:pP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,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dibentuk</a:t>
            </a:r>
            <a:r>
              <a:rPr lang="en-ID" dirty="0"/>
              <a:t> 4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dijabarkan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.</a:t>
            </a:r>
            <a:endParaRPr lang="en-US" dirty="0"/>
          </a:p>
          <a:p>
            <a:r>
              <a:rPr lang="en-ID" b="1" dirty="0" err="1"/>
              <a:t>Anggota</a:t>
            </a:r>
            <a:r>
              <a:rPr lang="en-ID" b="1" dirty="0"/>
              <a:t> </a:t>
            </a:r>
            <a:r>
              <a:rPr lang="en-ID" b="1" i="1" dirty="0"/>
              <a:t>cluster</a:t>
            </a:r>
            <a:r>
              <a:rPr lang="en-ID" b="1" dirty="0"/>
              <a:t> 1</a:t>
            </a:r>
            <a:r>
              <a:rPr lang="en-ID" dirty="0"/>
              <a:t> </a:t>
            </a:r>
            <a:r>
              <a:rPr lang="en-ID" dirty="0" err="1"/>
              <a:t>berjumlah</a:t>
            </a:r>
            <a:r>
              <a:rPr lang="en-ID" dirty="0"/>
              <a:t> 7 </a:t>
            </a:r>
            <a:r>
              <a:rPr lang="en-ID" dirty="0" err="1"/>
              <a:t>merek</a:t>
            </a:r>
            <a:r>
              <a:rPr lang="en-ID" dirty="0"/>
              <a:t>: OAT Quaker (1), LIGO </a:t>
            </a:r>
            <a:r>
              <a:rPr lang="en-ID" dirty="0" err="1"/>
              <a:t>havermout</a:t>
            </a:r>
            <a:r>
              <a:rPr lang="en-ID" dirty="0"/>
              <a:t> (3), </a:t>
            </a:r>
            <a:r>
              <a:rPr lang="en-ID" dirty="0" err="1"/>
              <a:t>Ovaltine</a:t>
            </a:r>
            <a:r>
              <a:rPr lang="en-ID" dirty="0"/>
              <a:t> (4), Milo (5), Frisian Flag </a:t>
            </a:r>
            <a:r>
              <a:rPr lang="en-ID" dirty="0" err="1"/>
              <a:t>coklat</a:t>
            </a:r>
            <a:r>
              <a:rPr lang="en-ID" dirty="0"/>
              <a:t> (9), </a:t>
            </a:r>
            <a:r>
              <a:rPr lang="en-ID" dirty="0" err="1"/>
              <a:t>Indomilk</a:t>
            </a:r>
            <a:r>
              <a:rPr lang="en-ID" dirty="0"/>
              <a:t> </a:t>
            </a:r>
            <a:r>
              <a:rPr lang="en-ID" dirty="0" err="1"/>
              <a:t>coklat</a:t>
            </a:r>
            <a:r>
              <a:rPr lang="en-ID" dirty="0"/>
              <a:t> (14), </a:t>
            </a:r>
            <a:r>
              <a:rPr lang="en-ID" dirty="0" err="1"/>
              <a:t>dan</a:t>
            </a:r>
            <a:r>
              <a:rPr lang="en-ID" dirty="0"/>
              <a:t> Tropicana Slim (17).</a:t>
            </a:r>
            <a:endParaRPr lang="en-US" dirty="0"/>
          </a:p>
          <a:p>
            <a:r>
              <a:rPr lang="en-ID" b="1" dirty="0" err="1"/>
              <a:t>Anggota</a:t>
            </a:r>
            <a:r>
              <a:rPr lang="en-ID" b="1" dirty="0"/>
              <a:t> </a:t>
            </a:r>
            <a:r>
              <a:rPr lang="en-ID" b="1" i="1" dirty="0"/>
              <a:t>cluster</a:t>
            </a:r>
            <a:r>
              <a:rPr lang="en-ID" b="1" dirty="0"/>
              <a:t> 2</a:t>
            </a:r>
            <a:r>
              <a:rPr lang="en-ID" dirty="0"/>
              <a:t> </a:t>
            </a:r>
            <a:r>
              <a:rPr lang="en-ID" dirty="0" err="1"/>
              <a:t>berjumlah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: Nestle Carnation (2).</a:t>
            </a:r>
            <a:endParaRPr lang="en-US" dirty="0"/>
          </a:p>
          <a:p>
            <a:r>
              <a:rPr lang="en-ID" b="1" dirty="0" err="1"/>
              <a:t>Anggota</a:t>
            </a:r>
            <a:r>
              <a:rPr lang="en-ID" b="1" dirty="0"/>
              <a:t> </a:t>
            </a:r>
            <a:r>
              <a:rPr lang="en-ID" b="1" i="1" dirty="0"/>
              <a:t>cluster</a:t>
            </a:r>
            <a:r>
              <a:rPr lang="en-ID" b="1" dirty="0"/>
              <a:t> 3</a:t>
            </a:r>
            <a:r>
              <a:rPr lang="en-ID" dirty="0"/>
              <a:t> </a:t>
            </a:r>
            <a:r>
              <a:rPr lang="en-ID" dirty="0" err="1"/>
              <a:t>berjumlah</a:t>
            </a:r>
            <a:r>
              <a:rPr lang="en-ID" dirty="0"/>
              <a:t> 9 </a:t>
            </a:r>
            <a:r>
              <a:rPr lang="en-ID" dirty="0" err="1"/>
              <a:t>merek</a:t>
            </a:r>
            <a:r>
              <a:rPr lang="en-ID" dirty="0"/>
              <a:t>: </a:t>
            </a:r>
            <a:r>
              <a:rPr lang="en-ID" dirty="0" err="1"/>
              <a:t>Dancow</a:t>
            </a:r>
            <a:r>
              <a:rPr lang="en-ID" dirty="0"/>
              <a:t> </a:t>
            </a:r>
            <a:r>
              <a:rPr lang="en-ID" dirty="0" err="1"/>
              <a:t>Batita</a:t>
            </a:r>
            <a:r>
              <a:rPr lang="en-ID" dirty="0"/>
              <a:t> (6), Frisian Flag </a:t>
            </a:r>
            <a:r>
              <a:rPr lang="en-ID" dirty="0" err="1"/>
              <a:t>Instan</a:t>
            </a:r>
            <a:r>
              <a:rPr lang="en-ID" dirty="0"/>
              <a:t> (7), Frisian Flag Full Cream (8), Frisian Flag </a:t>
            </a:r>
            <a:r>
              <a:rPr lang="en-ID" dirty="0" err="1"/>
              <a:t>madu</a:t>
            </a:r>
            <a:r>
              <a:rPr lang="en-ID" dirty="0"/>
              <a:t> (10), </a:t>
            </a:r>
            <a:r>
              <a:rPr lang="en-ID" dirty="0" err="1"/>
              <a:t>dancow</a:t>
            </a:r>
            <a:r>
              <a:rPr lang="en-ID" dirty="0"/>
              <a:t> full cream (12), </a:t>
            </a:r>
            <a:r>
              <a:rPr lang="en-ID" dirty="0" err="1"/>
              <a:t>Indomilk</a:t>
            </a:r>
            <a:r>
              <a:rPr lang="en-ID" dirty="0"/>
              <a:t> full cream (13), </a:t>
            </a:r>
            <a:r>
              <a:rPr lang="en-ID" dirty="0" err="1"/>
              <a:t>prosteo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 (15), </a:t>
            </a:r>
            <a:r>
              <a:rPr lang="en-ID" dirty="0" err="1"/>
              <a:t>Anlene</a:t>
            </a:r>
            <a:r>
              <a:rPr lang="en-ID" dirty="0"/>
              <a:t> </a:t>
            </a:r>
            <a:r>
              <a:rPr lang="en-ID" dirty="0" err="1"/>
              <a:t>kalsium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(16), </a:t>
            </a:r>
            <a:r>
              <a:rPr lang="en-ID" dirty="0" err="1"/>
              <a:t>Protifar</a:t>
            </a:r>
            <a:r>
              <a:rPr lang="en-ID" dirty="0"/>
              <a:t> (18).</a:t>
            </a:r>
            <a:endParaRPr lang="en-US" dirty="0"/>
          </a:p>
          <a:p>
            <a:r>
              <a:rPr lang="en-ID" b="1" dirty="0" err="1"/>
              <a:t>Anggota</a:t>
            </a:r>
            <a:r>
              <a:rPr lang="en-ID" b="1" dirty="0"/>
              <a:t> </a:t>
            </a:r>
            <a:r>
              <a:rPr lang="en-ID" b="1" i="1" dirty="0"/>
              <a:t>cluster</a:t>
            </a:r>
            <a:r>
              <a:rPr lang="en-ID" b="1" dirty="0"/>
              <a:t> 4</a:t>
            </a:r>
            <a:r>
              <a:rPr lang="en-ID" dirty="0"/>
              <a:t> </a:t>
            </a:r>
            <a:r>
              <a:rPr lang="en-ID" dirty="0" err="1"/>
              <a:t>berjumlah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: </a:t>
            </a:r>
            <a:r>
              <a:rPr lang="en-ID" dirty="0" err="1"/>
              <a:t>Dancow</a:t>
            </a:r>
            <a:r>
              <a:rPr lang="en-ID" dirty="0"/>
              <a:t> </a:t>
            </a:r>
            <a:r>
              <a:rPr lang="en-ID" dirty="0" err="1"/>
              <a:t>cokelat</a:t>
            </a:r>
            <a:r>
              <a:rPr lang="en-ID" dirty="0"/>
              <a:t> (11).</a:t>
            </a:r>
            <a:endParaRPr lang="en-US" dirty="0"/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547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Non </a:t>
            </a:r>
            <a:r>
              <a:rPr lang="en-US" dirty="0" err="1" smtClean="0"/>
              <a:t>Hierarki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288199"/>
              </p:ext>
            </p:extLst>
          </p:nvPr>
        </p:nvGraphicFramePr>
        <p:xfrm>
          <a:off x="1600200" y="1600200"/>
          <a:ext cx="6248399" cy="3789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6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Cluster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Z-score:  Kandungan Lemak (gr) per 100 gram Susu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3.68258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-.50545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-.36991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-.06530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Z-score:  Karbohidrat (gr) per 100 gram Susu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.91196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-2.44272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.83673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-.48071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Z-score:  Mineral (gr) per 100 gram Susu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.11669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-1.16649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-.82117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.75533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Z-score:  Energi (KiloKalori) per 100 gram Susu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.17781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-3.15607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-.07874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.39216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86200" y="1175266"/>
            <a:ext cx="2157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dirty="0"/>
              <a:t>Final Cluster </a:t>
            </a:r>
            <a:r>
              <a:rPr lang="en-ID" dirty="0" err="1"/>
              <a:t>Centers</a:t>
            </a:r>
            <a:r>
              <a:rPr lang="en-ID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00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dijabarkan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masing-masing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, </a:t>
            </a: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.</a:t>
            </a:r>
            <a:endParaRPr lang="en-US" dirty="0"/>
          </a:p>
          <a:p>
            <a:pPr lvl="0"/>
            <a:r>
              <a:rPr lang="en-ID" i="1" dirty="0"/>
              <a:t>Cluster</a:t>
            </a:r>
            <a:r>
              <a:rPr lang="en-ID" dirty="0"/>
              <a:t> 1: </a:t>
            </a:r>
            <a:r>
              <a:rPr lang="en-ID" dirty="0" err="1"/>
              <a:t>berisikan</a:t>
            </a:r>
            <a:r>
              <a:rPr lang="en-ID" dirty="0"/>
              <a:t>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endParaRPr lang="en-US" dirty="0"/>
          </a:p>
          <a:p>
            <a:pPr lvl="0"/>
            <a:r>
              <a:rPr lang="en-ID" i="1" dirty="0"/>
              <a:t>Cluster</a:t>
            </a:r>
            <a:r>
              <a:rPr lang="en-ID" dirty="0"/>
              <a:t> 2: </a:t>
            </a:r>
            <a:r>
              <a:rPr lang="en-ID" dirty="0" err="1"/>
              <a:t>berisikan</a:t>
            </a:r>
            <a:r>
              <a:rPr lang="en-ID" dirty="0"/>
              <a:t>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rata-rata. </a:t>
            </a:r>
            <a:endParaRPr lang="en-US" dirty="0"/>
          </a:p>
          <a:p>
            <a:pPr lvl="0"/>
            <a:r>
              <a:rPr lang="en-ID" i="1" dirty="0"/>
              <a:t>Cluster</a:t>
            </a:r>
            <a:r>
              <a:rPr lang="en-ID" dirty="0"/>
              <a:t> 3: </a:t>
            </a:r>
            <a:r>
              <a:rPr lang="en-ID" dirty="0" err="1"/>
              <a:t>berisikan</a:t>
            </a:r>
            <a:r>
              <a:rPr lang="en-ID" dirty="0"/>
              <a:t>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karbohidrat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endParaRPr lang="en-US" dirty="0"/>
          </a:p>
          <a:p>
            <a:pPr lvl="0"/>
            <a:r>
              <a:rPr lang="en-ID" i="1" dirty="0"/>
              <a:t>Cluster</a:t>
            </a:r>
            <a:r>
              <a:rPr lang="en-ID" dirty="0"/>
              <a:t> 4: </a:t>
            </a:r>
            <a:r>
              <a:rPr lang="en-ID" dirty="0" err="1"/>
              <a:t>berisikan</a:t>
            </a:r>
            <a:r>
              <a:rPr lang="en-ID" dirty="0"/>
              <a:t>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karbohidrat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mineral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106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990600"/>
            <a:ext cx="5105400" cy="639762"/>
          </a:xfrm>
        </p:spPr>
        <p:txBody>
          <a:bodyPr>
            <a:normAutofit/>
          </a:bodyPr>
          <a:lstStyle/>
          <a:p>
            <a:r>
              <a:rPr lang="en-ID" sz="1800" dirty="0"/>
              <a:t>Number of Cases in Each Cluster</a:t>
            </a:r>
            <a:r>
              <a:rPr lang="en-ID" sz="1800" i="1" dirty="0"/>
              <a:t> 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369203"/>
              </p:ext>
            </p:extLst>
          </p:nvPr>
        </p:nvGraphicFramePr>
        <p:xfrm>
          <a:off x="2514601" y="1828800"/>
          <a:ext cx="3047999" cy="2054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1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6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092"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092"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Cluster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1.000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1.000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7.000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0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9.000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092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Valid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18.000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092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</a:rPr>
                        <a:t>Missing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</a:rPr>
                        <a:t>.000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51164" y="4419600"/>
            <a:ext cx="76546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dilihat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1 </a:t>
            </a:r>
            <a:r>
              <a:rPr lang="en-ID" dirty="0" err="1"/>
              <a:t>berjumlah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, </a:t>
            </a:r>
            <a:r>
              <a:rPr lang="en-ID" i="1" dirty="0"/>
              <a:t>cluster</a:t>
            </a:r>
            <a:r>
              <a:rPr lang="en-ID" dirty="0"/>
              <a:t> 2 </a:t>
            </a:r>
            <a:r>
              <a:rPr lang="en-ID" dirty="0" err="1"/>
              <a:t>berjumlah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, </a:t>
            </a:r>
            <a:r>
              <a:rPr lang="en-ID" i="1" dirty="0"/>
              <a:t>cluster</a:t>
            </a:r>
            <a:r>
              <a:rPr lang="en-ID" dirty="0"/>
              <a:t> 3 </a:t>
            </a:r>
            <a:r>
              <a:rPr lang="en-ID" dirty="0" err="1"/>
              <a:t>berjumlah</a:t>
            </a:r>
            <a:r>
              <a:rPr lang="en-ID" dirty="0"/>
              <a:t> 7 </a:t>
            </a:r>
            <a:r>
              <a:rPr lang="en-ID" dirty="0" err="1"/>
              <a:t>merek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4 </a:t>
            </a:r>
            <a:r>
              <a:rPr lang="en-ID" dirty="0" err="1"/>
              <a:t>berjumlah</a:t>
            </a:r>
            <a:r>
              <a:rPr lang="en-ID" dirty="0"/>
              <a:t> 9 </a:t>
            </a:r>
            <a:r>
              <a:rPr lang="en-ID" dirty="0" err="1"/>
              <a:t>merek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8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Interpretasi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ID" b="1" i="1" dirty="0"/>
              <a:t>cluster</a:t>
            </a:r>
            <a:r>
              <a:rPr lang="en-ID" b="1" dirty="0"/>
              <a:t> 1 </a:t>
            </a:r>
            <a:r>
              <a:rPr lang="en-ID" dirty="0" err="1"/>
              <a:t>beranggotakan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Nestle Carnation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ciri-ciri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krimmer;</a:t>
            </a:r>
            <a:endParaRPr lang="en-US" dirty="0"/>
          </a:p>
          <a:p>
            <a:pPr lvl="0"/>
            <a:r>
              <a:rPr lang="en-ID" b="1" i="1" dirty="0"/>
              <a:t>cluster</a:t>
            </a:r>
            <a:r>
              <a:rPr lang="en-ID" b="1" dirty="0"/>
              <a:t> 2</a:t>
            </a:r>
            <a:r>
              <a:rPr lang="en-ID" dirty="0"/>
              <a:t> </a:t>
            </a:r>
            <a:r>
              <a:rPr lang="en-ID" dirty="0" err="1"/>
              <a:t>beranggotakan</a:t>
            </a:r>
            <a:r>
              <a:rPr lang="en-ID" dirty="0"/>
              <a:t> 1 </a:t>
            </a:r>
            <a:r>
              <a:rPr lang="en-ID" dirty="0" err="1"/>
              <a:t>merek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Dancow</a:t>
            </a:r>
            <a:r>
              <a:rPr lang="en-ID" dirty="0"/>
              <a:t> </a:t>
            </a:r>
            <a:r>
              <a:rPr lang="en-ID" dirty="0" err="1"/>
              <a:t>Coklat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ciri-ciri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rata-rata.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nutrisi</a:t>
            </a:r>
            <a:r>
              <a:rPr lang="en-ID" dirty="0"/>
              <a:t>;</a:t>
            </a:r>
            <a:endParaRPr lang="en-US" dirty="0"/>
          </a:p>
          <a:p>
            <a:pPr lvl="0"/>
            <a:r>
              <a:rPr lang="en-ID" b="1" i="1" dirty="0"/>
              <a:t>cluster</a:t>
            </a:r>
            <a:r>
              <a:rPr lang="en-ID" b="1" dirty="0"/>
              <a:t> 3</a:t>
            </a:r>
            <a:r>
              <a:rPr lang="en-ID" dirty="0"/>
              <a:t> </a:t>
            </a:r>
            <a:r>
              <a:rPr lang="en-ID" dirty="0" err="1"/>
              <a:t>beranggotakan</a:t>
            </a:r>
            <a:r>
              <a:rPr lang="en-ID" dirty="0"/>
              <a:t> 7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OAT Quaker (1), LIGO </a:t>
            </a:r>
            <a:r>
              <a:rPr lang="en-ID" dirty="0" err="1"/>
              <a:t>havermout</a:t>
            </a:r>
            <a:r>
              <a:rPr lang="en-ID" dirty="0"/>
              <a:t> (3), </a:t>
            </a:r>
            <a:r>
              <a:rPr lang="en-ID" dirty="0" err="1"/>
              <a:t>Ovaltine</a:t>
            </a:r>
            <a:r>
              <a:rPr lang="en-ID" dirty="0"/>
              <a:t> (4), Milo (5), Frisian Flag </a:t>
            </a:r>
            <a:r>
              <a:rPr lang="en-ID" dirty="0" err="1"/>
              <a:t>coklat</a:t>
            </a:r>
            <a:r>
              <a:rPr lang="en-ID" dirty="0"/>
              <a:t> (9), </a:t>
            </a:r>
            <a:r>
              <a:rPr lang="en-ID" dirty="0" err="1"/>
              <a:t>Indomilk</a:t>
            </a:r>
            <a:r>
              <a:rPr lang="en-ID" dirty="0"/>
              <a:t> </a:t>
            </a:r>
            <a:r>
              <a:rPr lang="en-ID" dirty="0" err="1"/>
              <a:t>coklat</a:t>
            </a:r>
            <a:r>
              <a:rPr lang="en-ID" dirty="0"/>
              <a:t> (14), </a:t>
            </a:r>
            <a:r>
              <a:rPr lang="en-ID" dirty="0" err="1"/>
              <a:t>dan</a:t>
            </a:r>
            <a:r>
              <a:rPr lang="en-ID" dirty="0"/>
              <a:t> Tropicana Slim (17)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ciri-ciri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karbohidrat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skim; </a:t>
            </a:r>
            <a:r>
              <a:rPr lang="en-ID" dirty="0" err="1"/>
              <a:t>dan</a:t>
            </a:r>
            <a:endParaRPr lang="en-US" dirty="0"/>
          </a:p>
          <a:p>
            <a:pPr lvl="0"/>
            <a:r>
              <a:rPr lang="en-ID" b="1" i="1" dirty="0"/>
              <a:t>cluster</a:t>
            </a:r>
            <a:r>
              <a:rPr lang="en-ID" b="1" dirty="0"/>
              <a:t> 4</a:t>
            </a:r>
            <a:r>
              <a:rPr lang="en-ID" dirty="0"/>
              <a:t> </a:t>
            </a:r>
            <a:r>
              <a:rPr lang="en-ID" dirty="0" err="1"/>
              <a:t>beranggotakan</a:t>
            </a:r>
            <a:r>
              <a:rPr lang="en-ID" dirty="0"/>
              <a:t> 9 </a:t>
            </a:r>
            <a:r>
              <a:rPr lang="en-ID" dirty="0" err="1"/>
              <a:t>merek</a:t>
            </a:r>
            <a:r>
              <a:rPr lang="en-ID" dirty="0"/>
              <a:t>: </a:t>
            </a:r>
            <a:r>
              <a:rPr lang="en-ID" dirty="0" err="1"/>
              <a:t>Dancow</a:t>
            </a:r>
            <a:r>
              <a:rPr lang="en-ID" dirty="0"/>
              <a:t> </a:t>
            </a:r>
            <a:r>
              <a:rPr lang="en-ID" dirty="0" err="1"/>
              <a:t>Batita</a:t>
            </a:r>
            <a:r>
              <a:rPr lang="en-ID" dirty="0"/>
              <a:t> (6), Frisian Flag </a:t>
            </a:r>
            <a:r>
              <a:rPr lang="en-ID" dirty="0" err="1"/>
              <a:t>Instan</a:t>
            </a:r>
            <a:r>
              <a:rPr lang="en-ID" dirty="0"/>
              <a:t> (7), Frisian Flag Full Cream (8), Frisian Flag </a:t>
            </a:r>
            <a:r>
              <a:rPr lang="en-ID" dirty="0" err="1"/>
              <a:t>madu</a:t>
            </a:r>
            <a:r>
              <a:rPr lang="en-ID" dirty="0"/>
              <a:t> (10), </a:t>
            </a:r>
            <a:r>
              <a:rPr lang="en-ID" dirty="0" err="1"/>
              <a:t>Dancow</a:t>
            </a:r>
            <a:r>
              <a:rPr lang="en-ID" dirty="0"/>
              <a:t> Full Cream (12), </a:t>
            </a:r>
            <a:r>
              <a:rPr lang="en-ID" dirty="0" err="1"/>
              <a:t>Indomilk</a:t>
            </a:r>
            <a:r>
              <a:rPr lang="en-ID" dirty="0"/>
              <a:t> Full Cream (13), </a:t>
            </a:r>
            <a:r>
              <a:rPr lang="en-ID" dirty="0" err="1"/>
              <a:t>prosteo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 (15), </a:t>
            </a:r>
            <a:r>
              <a:rPr lang="en-ID" dirty="0" err="1"/>
              <a:t>Anlene</a:t>
            </a:r>
            <a:r>
              <a:rPr lang="en-ID" dirty="0"/>
              <a:t> </a:t>
            </a:r>
            <a:r>
              <a:rPr lang="en-ID" dirty="0" err="1"/>
              <a:t>kalsium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(16), </a:t>
            </a:r>
            <a:r>
              <a:rPr lang="en-ID" dirty="0" err="1"/>
              <a:t>Protifar</a:t>
            </a:r>
            <a:r>
              <a:rPr lang="en-ID" dirty="0"/>
              <a:t> (18)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ciri-ciri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karbohidrat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rata-rata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mineral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rata-rata.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i="1" dirty="0"/>
              <a:t>low fat.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14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r>
              <a:rPr lang="en-ID" i="1" dirty="0"/>
              <a:t>ANOVA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459379"/>
              </p:ext>
            </p:extLst>
          </p:nvPr>
        </p:nvGraphicFramePr>
        <p:xfrm>
          <a:off x="1143000" y="1143000"/>
          <a:ext cx="6629400" cy="4239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9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5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71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Cluster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Error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Sig.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Mean Square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Mean Square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df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Z-score:  Kandungan Lemak (gr) per 100 gram Susu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4.938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.156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31.611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Z-score:  Karbohidrat (gr) per 100 gram Susu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4.593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.230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19.964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.000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Z-score:  Mineral (gr) per 100 gram Susu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3.743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.412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9.081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.001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Z-score:  Energi (KiloKalori) per 100 gram Susu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3.807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 dirty="0">
                          <a:effectLst/>
                        </a:rPr>
                        <a:t>.399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14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9.551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600">
                          <a:effectLst/>
                        </a:rPr>
                        <a:t>.001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695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3505200"/>
          </a:xfrm>
        </p:spPr>
        <p:txBody>
          <a:bodyPr/>
          <a:lstStyle/>
          <a:p>
            <a:pPr marL="0" indent="0">
              <a:buNone/>
            </a:pP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tabel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disimpulkan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signifikansi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0.05. </a:t>
            </a: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pembeda</a:t>
            </a:r>
            <a:r>
              <a:rPr lang="en-ID" dirty="0"/>
              <a:t> </a:t>
            </a:r>
            <a:r>
              <a:rPr lang="en-ID" dirty="0" err="1"/>
              <a:t>antarklaster</a:t>
            </a:r>
            <a:r>
              <a:rPr lang="en-ID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2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Cluster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Mengaplikasikan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Cluster </a:t>
            </a:r>
            <a:r>
              <a:rPr lang="en-US" dirty="0" err="1" smtClean="0"/>
              <a:t>dengan</a:t>
            </a:r>
            <a:r>
              <a:rPr lang="en-US" dirty="0" smtClean="0"/>
              <a:t> SPSS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6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Analisis</a:t>
            </a:r>
            <a:r>
              <a:rPr lang="en-US" dirty="0" smtClean="0"/>
              <a:t> Cluster</a:t>
            </a:r>
          </a:p>
          <a:p>
            <a:pPr>
              <a:buFont typeface="Wingdings"/>
              <a:buChar char="à"/>
            </a:pPr>
            <a:r>
              <a:rPr lang="en-US" dirty="0" err="1" smtClean="0">
                <a:sym typeface="Wingdings" pitchFamily="2" charset="2"/>
              </a:rPr>
              <a:t>Mengelompokkan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objek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berdasarkan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karakteristik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sama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Cluster yang </a:t>
            </a:r>
            <a:r>
              <a:rPr lang="en-US" dirty="0" err="1" smtClean="0">
                <a:sym typeface="Wingdings" pitchFamily="2" charset="2"/>
              </a:rPr>
              <a:t>baik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Homogenitas</a:t>
            </a:r>
            <a:r>
              <a:rPr lang="en-US" dirty="0" smtClean="0">
                <a:sym typeface="Wingdings" pitchFamily="2" charset="2"/>
              </a:rPr>
              <a:t> internal </a:t>
            </a:r>
            <a:r>
              <a:rPr lang="en-US" dirty="0" err="1" smtClean="0">
                <a:sym typeface="Wingdings" pitchFamily="2" charset="2"/>
              </a:rPr>
              <a:t>tinggi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heterogenitas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eksternal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tinggi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err="1" smtClean="0">
                <a:sym typeface="Wingdings" pitchFamily="2" charset="2"/>
              </a:rPr>
              <a:t>Aplikasi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Analisis</a:t>
            </a:r>
            <a:r>
              <a:rPr lang="en-US" dirty="0" smtClean="0">
                <a:sym typeface="Wingdings" pitchFamily="2" charset="2"/>
              </a:rPr>
              <a:t> Cluster: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memudahkan</a:t>
            </a:r>
            <a:r>
              <a:rPr lang="en-US" dirty="0" smtClean="0">
                <a:sym typeface="Wingdings" pitchFamily="2" charset="2"/>
              </a:rPr>
              <a:t> proses </a:t>
            </a:r>
            <a:r>
              <a:rPr lang="en-US" dirty="0" err="1" smtClean="0">
                <a:sym typeface="Wingdings" pitchFamily="2" charset="2"/>
              </a:rPr>
              <a:t>segmentasi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pasar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positioning </a:t>
            </a:r>
            <a:r>
              <a:rPr lang="en-US" dirty="0" err="1" smtClean="0">
                <a:sym typeface="Wingdings" pitchFamily="2" charset="2"/>
              </a:rPr>
              <a:t>produk</a:t>
            </a:r>
            <a:r>
              <a:rPr lang="en-US" dirty="0">
                <a:sym typeface="Wingdings" pitchFamily="2" charset="2"/>
              </a:rPr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91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1: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2: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desain</a:t>
            </a:r>
            <a:r>
              <a:rPr lang="en-US" b="1" dirty="0" smtClean="0"/>
              <a:t> </a:t>
            </a:r>
            <a:r>
              <a:rPr lang="en-US" b="1" dirty="0" err="1" smtClean="0"/>
              <a:t>analisis</a:t>
            </a:r>
            <a:r>
              <a:rPr lang="en-US" b="1" dirty="0" smtClean="0"/>
              <a:t> cluster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correlation </a:t>
            </a:r>
            <a:r>
              <a:rPr lang="en-US" dirty="0" err="1" smtClean="0"/>
              <a:t>measure</a:t>
            </a:r>
            <a:r>
              <a:rPr lang="en-US" dirty="0" err="1" smtClean="0">
                <a:sym typeface="Wingdings" pitchFamily="2" charset="2"/>
              </a:rPr>
              <a:t>data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metrik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distance measure</a:t>
            </a:r>
            <a:r>
              <a:rPr lang="en-US" dirty="0" smtClean="0">
                <a:sym typeface="Wingdings" pitchFamily="2" charset="2"/>
              </a:rPr>
              <a:t> data </a:t>
            </a:r>
            <a:r>
              <a:rPr lang="en-US" dirty="0" err="1" smtClean="0">
                <a:sym typeface="Wingdings" pitchFamily="2" charset="2"/>
              </a:rPr>
              <a:t>metrik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association measure</a:t>
            </a:r>
            <a:r>
              <a:rPr lang="en-US" dirty="0" smtClean="0">
                <a:sym typeface="Wingdings" pitchFamily="2" charset="2"/>
              </a:rPr>
              <a:t> data non </a:t>
            </a:r>
            <a:r>
              <a:rPr lang="en-US" dirty="0" err="1" smtClean="0">
                <a:sym typeface="Wingdings" pitchFamily="2" charset="2"/>
              </a:rPr>
              <a:t>metrik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Standarisasi</a:t>
            </a:r>
            <a:r>
              <a:rPr lang="en-US" dirty="0" smtClean="0"/>
              <a:t> Data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/>
              <a:t>perbedaan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	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valid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86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153400" cy="5668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3: </a:t>
            </a:r>
            <a:r>
              <a:rPr lang="en-US" b="1" dirty="0" err="1" smtClean="0"/>
              <a:t>Uji</a:t>
            </a:r>
            <a:r>
              <a:rPr lang="en-US" b="1" dirty="0" smtClean="0"/>
              <a:t> </a:t>
            </a:r>
            <a:r>
              <a:rPr lang="en-US" b="1" dirty="0" err="1" smtClean="0"/>
              <a:t>Asumsi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Data </a:t>
            </a:r>
            <a:r>
              <a:rPr lang="en-US" dirty="0" err="1" smtClean="0"/>
              <a:t>harus</a:t>
            </a:r>
            <a:r>
              <a:rPr lang="en-US" dirty="0" smtClean="0"/>
              <a:t> representative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data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multikolinearitas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4: Proses Clustering</a:t>
            </a:r>
            <a:endParaRPr lang="en-US" b="1" dirty="0"/>
          </a:p>
          <a:p>
            <a:pPr marL="514350" indent="-514350">
              <a:buAutoNum type="alphaL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endParaRPr lang="en-US" dirty="0" smtClean="0"/>
          </a:p>
          <a:p>
            <a:r>
              <a:rPr lang="en-US" dirty="0" err="1" smtClean="0"/>
              <a:t>Pengelompokan</a:t>
            </a:r>
            <a:r>
              <a:rPr lang="en-US" dirty="0" smtClean="0"/>
              <a:t> 2/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paling </a:t>
            </a:r>
            <a:r>
              <a:rPr lang="en-US" dirty="0" err="1" smtClean="0"/>
              <a:t>dekat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dilanjutkan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lain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alamiah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Dendogram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Metode</a:t>
            </a:r>
            <a:r>
              <a:rPr lang="en-US" dirty="0" smtClean="0"/>
              <a:t> Non </a:t>
            </a:r>
            <a:r>
              <a:rPr lang="en-US" dirty="0" err="1" smtClean="0"/>
              <a:t>Hirarki</a:t>
            </a:r>
            <a:endParaRPr lang="en-US" dirty="0" smtClean="0"/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Cluster</a:t>
            </a:r>
          </a:p>
          <a:p>
            <a:r>
              <a:rPr lang="en-US" dirty="0" smtClean="0"/>
              <a:t>Proses Clustering</a:t>
            </a:r>
          </a:p>
          <a:p>
            <a:r>
              <a:rPr lang="en-US" dirty="0" smtClean="0"/>
              <a:t>K-Mean Cluster</a:t>
            </a:r>
          </a:p>
        </p:txBody>
      </p:sp>
    </p:spTree>
    <p:extLst>
      <p:ext uri="{BB962C8B-B14F-4D97-AF65-F5344CB8AC3E}">
        <p14:creationId xmlns:p14="http://schemas.microsoft.com/office/powerpoint/2010/main" val="80274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Single Linkage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mengelompokkan</a:t>
            </a:r>
            <a:r>
              <a:rPr lang="en-US" dirty="0" smtClean="0"/>
              <a:t> 2 </a:t>
            </a:r>
            <a:r>
              <a:rPr lang="en-US" dirty="0" err="1" smtClean="0"/>
              <a:t>obyek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terdekat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Complete linkage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mengelompokkan</a:t>
            </a:r>
            <a:r>
              <a:rPr lang="en-US" dirty="0" smtClean="0"/>
              <a:t> 2 </a:t>
            </a:r>
            <a:r>
              <a:rPr lang="en-US" dirty="0" err="1" smtClean="0"/>
              <a:t>obyek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terjauh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Average linkage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kriteria</a:t>
            </a:r>
            <a:r>
              <a:rPr lang="en-ID" dirty="0"/>
              <a:t> rata-rata </a:t>
            </a:r>
            <a:r>
              <a:rPr lang="en-ID" dirty="0" err="1"/>
              <a:t>jarak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jarak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yang lain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Ward’s method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2 cluster </a:t>
            </a:r>
            <a:r>
              <a:rPr lang="en-US" dirty="0" err="1" smtClean="0"/>
              <a:t>adalah</a:t>
            </a:r>
            <a:r>
              <a:rPr lang="en-US" dirty="0" smtClean="0"/>
              <a:t> sum of square di </a:t>
            </a:r>
            <a:r>
              <a:rPr lang="en-US" dirty="0" err="1" smtClean="0"/>
              <a:t>antara</a:t>
            </a:r>
            <a:r>
              <a:rPr lang="en-US" dirty="0" smtClean="0"/>
              <a:t> 2 cluster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Centroid method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2 cluster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di </a:t>
            </a:r>
            <a:r>
              <a:rPr lang="en-US" dirty="0" err="1" smtClean="0"/>
              <a:t>antara</a:t>
            </a:r>
            <a:r>
              <a:rPr lang="en-US" dirty="0" smtClean="0"/>
              <a:t> 2 centroid cluster-cluster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0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praktiknya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disarankan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mengombinasikan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melengkapi</a:t>
            </a:r>
            <a:r>
              <a:rPr lang="en-ID" dirty="0"/>
              <a:t>. </a:t>
            </a:r>
            <a:r>
              <a:rPr lang="en-ID" dirty="0" err="1"/>
              <a:t>Pertama</a:t>
            </a:r>
            <a:r>
              <a:rPr lang="en-ID" dirty="0"/>
              <a:t>,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hierarki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yang </a:t>
            </a:r>
            <a:r>
              <a:rPr lang="en-ID" dirty="0" err="1"/>
              <a:t>terbentuk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profil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i="1" dirty="0" err="1"/>
              <a:t>center</a:t>
            </a:r>
            <a:r>
              <a:rPr lang="en-ID" dirty="0"/>
              <a:t> yang </a:t>
            </a:r>
            <a:r>
              <a:rPr lang="en-ID" dirty="0" err="1"/>
              <a:t>menyediakan</a:t>
            </a:r>
            <a:r>
              <a:rPr lang="en-ID" dirty="0"/>
              <a:t> initial </a:t>
            </a:r>
            <a:r>
              <a:rPr lang="en-ID" i="1" dirty="0"/>
              <a:t>cluster</a:t>
            </a:r>
            <a:r>
              <a:rPr lang="en-ID" dirty="0"/>
              <a:t>.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nonhierarki</a:t>
            </a:r>
            <a:r>
              <a:rPr lang="en-ID" dirty="0"/>
              <a:t> agar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akurat</a:t>
            </a:r>
            <a:r>
              <a:rPr lang="en-ID" dirty="0"/>
              <a:t>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Langkah</a:t>
            </a:r>
            <a:r>
              <a:rPr lang="en-US" b="1" dirty="0" smtClean="0"/>
              <a:t> 5: </a:t>
            </a:r>
            <a:r>
              <a:rPr lang="en-US" b="1" dirty="0" err="1" smtClean="0"/>
              <a:t>Interpretasi</a:t>
            </a:r>
            <a:r>
              <a:rPr lang="en-US" b="1" dirty="0" smtClean="0"/>
              <a:t> </a:t>
            </a:r>
            <a:r>
              <a:rPr lang="en-US" b="1" dirty="0" err="1" smtClean="0"/>
              <a:t>Hasil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cluster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cluster yang </a:t>
            </a:r>
            <a:r>
              <a:rPr lang="en-US" dirty="0" err="1" smtClean="0"/>
              <a:t>terbentuk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077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Cluster </a:t>
            </a:r>
            <a:r>
              <a:rPr lang="en-US" dirty="0" err="1" smtClean="0"/>
              <a:t>dengan</a:t>
            </a:r>
            <a:r>
              <a:rPr lang="en-US" dirty="0" smtClean="0"/>
              <a:t> SPSS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 err="1"/>
              <a:t>Peneliti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pengelompokan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nutrisinya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Kandungan</a:t>
            </a:r>
            <a:r>
              <a:rPr lang="en-ID" dirty="0"/>
              <a:t> </a:t>
            </a:r>
            <a:r>
              <a:rPr lang="en-ID" dirty="0" err="1"/>
              <a:t>nutrisi</a:t>
            </a:r>
            <a:r>
              <a:rPr lang="en-ID" dirty="0"/>
              <a:t> </a:t>
            </a:r>
            <a:r>
              <a:rPr lang="en-ID" dirty="0" err="1"/>
              <a:t>diukur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lemak</a:t>
            </a:r>
            <a:r>
              <a:rPr lang="en-ID" dirty="0"/>
              <a:t>, </a:t>
            </a:r>
            <a:r>
              <a:rPr lang="en-ID" dirty="0" err="1"/>
              <a:t>karbohidrat</a:t>
            </a:r>
            <a:r>
              <a:rPr lang="en-ID" dirty="0"/>
              <a:t>, mineral,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. </a:t>
            </a:r>
            <a:r>
              <a:rPr lang="en-ID" dirty="0" err="1"/>
              <a:t>Survei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18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susu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 smtClean="0"/>
              <a:t>beredar</a:t>
            </a:r>
            <a:r>
              <a:rPr lang="en-ID" dirty="0" smtClean="0"/>
              <a:t>.</a:t>
            </a:r>
            <a:endParaRPr lang="en-US" dirty="0" smtClean="0"/>
          </a:p>
          <a:p>
            <a:pPr marL="0" lvl="0" indent="0">
              <a:buNone/>
            </a:pPr>
            <a:r>
              <a:rPr lang="en-ID" b="1" u="sng" dirty="0" err="1" smtClean="0"/>
              <a:t>Rumusan</a:t>
            </a:r>
            <a:r>
              <a:rPr lang="en-ID" b="1" u="sng" dirty="0" smtClean="0"/>
              <a:t> </a:t>
            </a:r>
            <a:r>
              <a:rPr lang="en-ID" b="1" u="sng" dirty="0" err="1" smtClean="0"/>
              <a:t>masalah</a:t>
            </a:r>
            <a:r>
              <a:rPr lang="en-ID" b="1" u="sng" dirty="0" smtClean="0"/>
              <a:t>:</a:t>
            </a:r>
            <a:endParaRPr lang="en-US" b="1" u="sng" dirty="0"/>
          </a:p>
          <a:p>
            <a:pPr lvl="0"/>
            <a:r>
              <a:rPr lang="en-ID" dirty="0" err="1" smtClean="0"/>
              <a:t>Apakah</a:t>
            </a:r>
            <a:r>
              <a:rPr lang="en-ID" dirty="0" smtClean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i="1" dirty="0"/>
              <a:t>cluster</a:t>
            </a:r>
            <a:r>
              <a:rPr lang="en-ID" dirty="0"/>
              <a:t> yang </a:t>
            </a:r>
            <a:r>
              <a:rPr lang="en-ID" dirty="0" err="1"/>
              <a:t>terbentuk</a:t>
            </a:r>
            <a:r>
              <a:rPr lang="en-ID" dirty="0"/>
              <a:t>?</a:t>
            </a:r>
            <a:endParaRPr lang="en-US" dirty="0"/>
          </a:p>
          <a:p>
            <a:pPr lvl="0"/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pembeda</a:t>
            </a:r>
            <a:r>
              <a:rPr lang="en-ID" dirty="0"/>
              <a:t> </a:t>
            </a:r>
            <a:r>
              <a:rPr lang="en-ID" dirty="0" err="1"/>
              <a:t>antarklaster</a:t>
            </a:r>
            <a:r>
              <a:rPr lang="en-ID" dirty="0"/>
              <a:t>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452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Cluster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654065"/>
              </p:ext>
            </p:extLst>
          </p:nvPr>
        </p:nvGraphicFramePr>
        <p:xfrm>
          <a:off x="2743200" y="1981200"/>
          <a:ext cx="3657598" cy="4527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6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3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3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930">
                <a:tc gridSpan="4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Case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4 Clusters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 Clusters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2 Clusters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1:Case 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2:Case 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3:Case 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4:Case 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5:Case 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6:Case 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7:Case 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8:Case 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9:Case 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10:Case 10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11:Case 11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12:Case 12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13:Case 13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14:Case 14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15:Case 15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16:Case 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930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17:Case 17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5599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18:Case 18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D" sz="14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705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1112</Words>
  <Application>Microsoft Office PowerPoint</Application>
  <PresentationFormat>On-screen Show (4:3)</PresentationFormat>
  <Paragraphs>237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ANALISIS CLUSTER</vt:lpstr>
      <vt:lpstr>TUJUAN</vt:lpstr>
      <vt:lpstr>PowerPoint Presentation</vt:lpstr>
      <vt:lpstr>Langkah-langkah analisis CLuster</vt:lpstr>
      <vt:lpstr>PowerPoint Presentation</vt:lpstr>
      <vt:lpstr>Metode Hirarki</vt:lpstr>
      <vt:lpstr>PowerPoint Presentation</vt:lpstr>
      <vt:lpstr>Aplikasi Kasus Analisis Cluster dengan SPSS</vt:lpstr>
      <vt:lpstr>Estimasi Hasil Analisis Cluster</vt:lpstr>
      <vt:lpstr>PowerPoint Presentation</vt:lpstr>
      <vt:lpstr>PowerPoint Presentation</vt:lpstr>
      <vt:lpstr>PowerPoint Presentation</vt:lpstr>
      <vt:lpstr>Number of Cases in Each Cluster </vt:lpstr>
      <vt:lpstr>Interpretasi</vt:lpstr>
      <vt:lpstr>ANOVA 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CLUSTER</dc:title>
  <dc:creator>ismail - [2010]</dc:creator>
  <cp:lastModifiedBy>HP</cp:lastModifiedBy>
  <cp:revision>11</cp:revision>
  <dcterms:created xsi:type="dcterms:W3CDTF">2021-08-24T11:02:06Z</dcterms:created>
  <dcterms:modified xsi:type="dcterms:W3CDTF">2021-08-28T03:13:43Z</dcterms:modified>
</cp:coreProperties>
</file>