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8288000" cy="10287000"/>
  <p:notesSz cx="6858000" cy="9144000"/>
  <p:embeddedFontLst>
    <p:embeddedFont>
      <p:font typeface="Forum" panose="020B0604020202020204" charset="0"/>
      <p:regular r:id="rId38"/>
    </p:embeddedFont>
    <p:embeddedFont>
      <p:font typeface="Arimo Bold" panose="020B0604020202020204" charset="0"/>
      <p:regular r:id="rId39"/>
    </p:embeddedFont>
    <p:embeddedFont>
      <p:font typeface="Arimo" panose="020B0604020202020204" charset="0"/>
      <p:regular r:id="rId40"/>
    </p:embeddedFont>
    <p:embeddedFont>
      <p:font typeface="Open Sans" panose="020B0606030504020204" pitchFamily="34" charset="0"/>
      <p:regular r:id="rId41"/>
    </p:embeddedFont>
    <p:embeddedFont>
      <p:font typeface="Open Sans Italics" panose="020B0604020202020204" charset="0"/>
      <p:regular r:id="rId42"/>
    </p:embeddedFont>
    <p:embeddedFont>
      <p:font typeface="Open Sans Bold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TT Drugs" panose="020B0604020202020204" charset="0"/>
      <p:regular r:id="rId48"/>
    </p:embeddedFont>
    <p:embeddedFont>
      <p:font typeface="TT Drugs Bold" panose="020B0604020202020204" charset="0"/>
      <p:regular r:id="rId49"/>
    </p:embeddedFont>
    <p:embeddedFont>
      <p:font typeface="Open Sans Bold Italics" panose="020B0604020202020204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-852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0.svg"/><Relationship Id="rId7" Type="http://schemas.openxmlformats.org/officeDocument/2006/relationships/image" Target="../media/image36.svg"/><Relationship Id="rId12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39.png"/><Relationship Id="rId18" Type="http://schemas.openxmlformats.org/officeDocument/2006/relationships/image" Target="../media/image20.svg"/><Relationship Id="rId3" Type="http://schemas.openxmlformats.org/officeDocument/2006/relationships/image" Target="../media/image11.png"/><Relationship Id="rId21" Type="http://schemas.openxmlformats.org/officeDocument/2006/relationships/image" Target="../media/image42.png"/><Relationship Id="rId7" Type="http://schemas.openxmlformats.org/officeDocument/2006/relationships/image" Target="../media/image36.png"/><Relationship Id="rId12" Type="http://schemas.openxmlformats.org/officeDocument/2006/relationships/image" Target="../media/image51.svg"/><Relationship Id="rId17" Type="http://schemas.openxmlformats.org/officeDocument/2006/relationships/image" Target="../media/image16.png"/><Relationship Id="rId2" Type="http://schemas.openxmlformats.org/officeDocument/2006/relationships/image" Target="../media/image3.png"/><Relationship Id="rId16" Type="http://schemas.openxmlformats.org/officeDocument/2006/relationships/image" Target="../media/image55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openxmlformats.org/officeDocument/2006/relationships/image" Target="../media/image40.png"/><Relationship Id="rId23" Type="http://schemas.openxmlformats.org/officeDocument/2006/relationships/image" Target="../media/image9.png"/><Relationship Id="rId10" Type="http://schemas.openxmlformats.org/officeDocument/2006/relationships/image" Target="../media/image49.svg"/><Relationship Id="rId19" Type="http://schemas.openxmlformats.org/officeDocument/2006/relationships/image" Target="../media/image41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image" Target="../media/image53.svg"/><Relationship Id="rId22" Type="http://schemas.openxmlformats.org/officeDocument/2006/relationships/image" Target="../media/image5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4.jpe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5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6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7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12" Type="http://schemas.openxmlformats.org/officeDocument/2006/relationships/image" Target="../media/image9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04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32.sv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8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88" t="1044" b="104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8687688">
            <a:off x="10282257" y="5034286"/>
            <a:ext cx="8922358" cy="94043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013544">
            <a:off x="-1834628" y="-2396987"/>
            <a:ext cx="8825308" cy="82296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979939" y="4098020"/>
            <a:ext cx="12484501" cy="2628088"/>
            <a:chOff x="0" y="0"/>
            <a:chExt cx="16646002" cy="3504118"/>
          </a:xfrm>
        </p:grpSpPr>
        <p:sp>
          <p:nvSpPr>
            <p:cNvPr id="6" name="TextBox 6"/>
            <p:cNvSpPr txBox="1"/>
            <p:nvPr/>
          </p:nvSpPr>
          <p:spPr>
            <a:xfrm>
              <a:off x="0" y="66675"/>
              <a:ext cx="16646002" cy="28030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27"/>
                </a:lnSpc>
              </a:pPr>
              <a:r>
                <a:rPr lang="en-US" sz="7388">
                  <a:solidFill>
                    <a:srgbClr val="FFFFFF"/>
                  </a:solidFill>
                  <a:latin typeface="Forum"/>
                </a:rPr>
                <a:t>LEARNING DIGITAL MARKETING TO BOOST YOUR BUSINESS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999198"/>
              <a:ext cx="16646002" cy="504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03"/>
                </a:lnSpc>
                <a:spcBef>
                  <a:spcPct val="0"/>
                </a:spcBef>
              </a:pPr>
              <a:r>
                <a:rPr lang="en-US" sz="2288">
                  <a:solidFill>
                    <a:srgbClr val="FFFFFF"/>
                  </a:solidFill>
                  <a:latin typeface="TT Drugs"/>
                </a:rPr>
                <a:t>FIRDAYANTI ZAHRO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540618" y="1632088"/>
            <a:ext cx="3363144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spc="66">
                <a:solidFill>
                  <a:srgbClr val="FFFFFF"/>
                </a:solidFill>
                <a:latin typeface="TT Drugs"/>
              </a:rPr>
              <a:t>GYARUS.ID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0620" y="4523537"/>
            <a:ext cx="2703653" cy="270365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022444" y="4523537"/>
            <a:ext cx="2703653" cy="270365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774086" y="4586887"/>
            <a:ext cx="2703653" cy="270365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350043" y="4586887"/>
            <a:ext cx="2703653" cy="270365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04098" y="4767015"/>
            <a:ext cx="2216697" cy="221669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E03C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265922" y="4767015"/>
            <a:ext cx="2216697" cy="221669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E03C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11333" y="5151984"/>
            <a:ext cx="725875" cy="135677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560727">
            <a:off x="14941389" y="7029185"/>
            <a:ext cx="17242481" cy="1504798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7991075" y="4830365"/>
            <a:ext cx="2269675" cy="2216697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E03C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778237" y="5233140"/>
            <a:ext cx="1847264" cy="1537848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567032" y="4830365"/>
            <a:ext cx="2269675" cy="2216697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E03C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5081711" y="4523537"/>
            <a:ext cx="2703653" cy="2703653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09905" y="5169790"/>
            <a:ext cx="1847264" cy="1537848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15298700" y="4767015"/>
            <a:ext cx="2269675" cy="2216697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E03C"/>
            </a:solidFill>
          </p:spPr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9509" y="5196976"/>
            <a:ext cx="725875" cy="135677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62975" y="5151984"/>
            <a:ext cx="725875" cy="1356776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38932" y="5155350"/>
            <a:ext cx="725875" cy="1356776"/>
          </a:xfrm>
          <a:prstGeom prst="rect">
            <a:avLst/>
          </a:prstGeom>
        </p:spPr>
      </p:pic>
      <p:grpSp>
        <p:nvGrpSpPr>
          <p:cNvPr id="29" name="Group 29"/>
          <p:cNvGrpSpPr/>
          <p:nvPr/>
        </p:nvGrpSpPr>
        <p:grpSpPr>
          <a:xfrm>
            <a:off x="2075384" y="4145781"/>
            <a:ext cx="1369168" cy="1369168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2170634" y="4237664"/>
            <a:ext cx="1178668" cy="1178668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E03C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5737208" y="4047164"/>
            <a:ext cx="1369168" cy="1369168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5832458" y="4139048"/>
            <a:ext cx="1178668" cy="1178668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E03C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11038" y="4470853"/>
            <a:ext cx="515059" cy="515059"/>
          </a:xfrm>
          <a:prstGeom prst="rect">
            <a:avLst/>
          </a:prstGeom>
        </p:spPr>
      </p:pic>
      <p:grpSp>
        <p:nvGrpSpPr>
          <p:cNvPr id="38" name="Group 38"/>
          <p:cNvGrpSpPr/>
          <p:nvPr/>
        </p:nvGrpSpPr>
        <p:grpSpPr>
          <a:xfrm>
            <a:off x="9435435" y="4043798"/>
            <a:ext cx="1369168" cy="1369168"/>
            <a:chOff x="0" y="0"/>
            <a:chExt cx="6350000" cy="6350000"/>
          </a:xfrm>
        </p:grpSpPr>
        <p:sp>
          <p:nvSpPr>
            <p:cNvPr id="39" name="Freeform 3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9530685" y="4135682"/>
            <a:ext cx="1178668" cy="1178668"/>
            <a:chOff x="0" y="0"/>
            <a:chExt cx="6350000" cy="6350000"/>
          </a:xfrm>
        </p:grpSpPr>
        <p:sp>
          <p:nvSpPr>
            <p:cNvPr id="41" name="Freeform 4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E03C"/>
            </a:solidFill>
          </p:spPr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09265" y="4467487"/>
            <a:ext cx="515059" cy="515059"/>
          </a:xfrm>
          <a:prstGeom prst="rect">
            <a:avLst/>
          </a:prstGeom>
        </p:spPr>
      </p:pic>
      <p:grpSp>
        <p:nvGrpSpPr>
          <p:cNvPr id="43" name="Group 43"/>
          <p:cNvGrpSpPr/>
          <p:nvPr/>
        </p:nvGrpSpPr>
        <p:grpSpPr>
          <a:xfrm>
            <a:off x="13064807" y="4085797"/>
            <a:ext cx="1369168" cy="1369168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13160057" y="4177681"/>
            <a:ext cx="1178668" cy="1178668"/>
            <a:chOff x="0" y="0"/>
            <a:chExt cx="6350000" cy="6350000"/>
          </a:xfrm>
        </p:grpSpPr>
        <p:sp>
          <p:nvSpPr>
            <p:cNvPr id="46" name="Freeform 4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E03C"/>
            </a:solidFill>
          </p:spPr>
        </p:sp>
      </p:grpSp>
      <p:pic>
        <p:nvPicPr>
          <p:cNvPr id="47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538637" y="4509486"/>
            <a:ext cx="515059" cy="515059"/>
          </a:xfrm>
          <a:prstGeom prst="rect">
            <a:avLst/>
          </a:prstGeom>
        </p:spPr>
      </p:pic>
      <p:grpSp>
        <p:nvGrpSpPr>
          <p:cNvPr id="48" name="Group 48"/>
          <p:cNvGrpSpPr/>
          <p:nvPr/>
        </p:nvGrpSpPr>
        <p:grpSpPr>
          <a:xfrm>
            <a:off x="16796475" y="4040432"/>
            <a:ext cx="1369168" cy="1369168"/>
            <a:chOff x="0" y="0"/>
            <a:chExt cx="6350000" cy="6350000"/>
          </a:xfrm>
        </p:grpSpPr>
        <p:sp>
          <p:nvSpPr>
            <p:cNvPr id="49" name="Freeform 4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16891725" y="4132315"/>
            <a:ext cx="1178668" cy="1178668"/>
            <a:chOff x="0" y="0"/>
            <a:chExt cx="6350000" cy="6350000"/>
          </a:xfrm>
        </p:grpSpPr>
        <p:sp>
          <p:nvSpPr>
            <p:cNvPr id="51" name="Freeform 5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E03C"/>
            </a:solidFill>
          </p:spPr>
        </p:sp>
      </p:grpSp>
      <p:pic>
        <p:nvPicPr>
          <p:cNvPr id="52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270305" y="4464120"/>
            <a:ext cx="515059" cy="515059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67814" y="5151984"/>
            <a:ext cx="1331447" cy="1331447"/>
          </a:xfrm>
          <a:prstGeom prst="rect">
            <a:avLst/>
          </a:prstGeom>
        </p:spPr>
      </p:pic>
      <p:sp>
        <p:nvSpPr>
          <p:cNvPr id="54" name="TextBox 54"/>
          <p:cNvSpPr txBox="1"/>
          <p:nvPr/>
        </p:nvSpPr>
        <p:spPr>
          <a:xfrm>
            <a:off x="2590608" y="4264889"/>
            <a:ext cx="42669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#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838200" y="2269358"/>
            <a:ext cx="217909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55"/>
              </a:lnSpc>
            </a:pPr>
            <a:r>
              <a:rPr lang="en-US" sz="1754" dirty="0">
                <a:solidFill>
                  <a:srgbClr val="FFFFFF"/>
                </a:solidFill>
                <a:latin typeface="Nexa Slab Bold"/>
              </a:rPr>
              <a:t>Total</a:t>
            </a:r>
          </a:p>
          <a:p>
            <a:pPr algn="ctr">
              <a:lnSpc>
                <a:spcPts val="2455"/>
              </a:lnSpc>
            </a:pPr>
            <a:r>
              <a:rPr lang="en-US" sz="1754" dirty="0">
                <a:solidFill>
                  <a:srgbClr val="FFFFFF"/>
                </a:solidFill>
                <a:latin typeface="Nexa Slab Bold"/>
              </a:rPr>
              <a:t>Number of mobile internet users (cellular and / or </a:t>
            </a:r>
            <a:r>
              <a:rPr lang="en-US" sz="1754" dirty="0" err="1">
                <a:solidFill>
                  <a:srgbClr val="FFFFFF"/>
                </a:solidFill>
                <a:latin typeface="Nexa Slab Bold"/>
              </a:rPr>
              <a:t>wifi</a:t>
            </a:r>
            <a:r>
              <a:rPr lang="en-US" sz="1754" dirty="0">
                <a:solidFill>
                  <a:srgbClr val="FFFFFF"/>
                </a:solidFill>
                <a:latin typeface="Nexa Slab Bold"/>
              </a:rPr>
              <a:t>)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3912071" y="2828743"/>
            <a:ext cx="3133316" cy="87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700">
                <a:solidFill>
                  <a:srgbClr val="FFFFFF"/>
                </a:solidFill>
                <a:latin typeface="Nexa Slab Bold"/>
              </a:rPr>
              <a:t>Mobile Internet users as a percentage of total internet users 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7885535" y="2849022"/>
            <a:ext cx="3099800" cy="87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700">
                <a:solidFill>
                  <a:srgbClr val="FFFFFF"/>
                </a:solidFill>
                <a:latin typeface="Nexa Slab Bold"/>
              </a:rPr>
              <a:t>Smartphone internet users as a percentage of total internet users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1505550" y="2849022"/>
            <a:ext cx="2833175" cy="87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700">
                <a:solidFill>
                  <a:srgbClr val="FFFFFF"/>
                </a:solidFill>
                <a:latin typeface="Nexa Slab Bold"/>
              </a:rPr>
              <a:t>Feature phone internet users as a percentage of total internet users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5081712" y="2828743"/>
            <a:ext cx="227545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700" dirty="0">
                <a:solidFill>
                  <a:srgbClr val="FFFFFF"/>
                </a:solidFill>
                <a:latin typeface="Nexa Slab Bold"/>
              </a:rPr>
              <a:t>Average Daily Time Users Aged 64 spend using mobile internet</a:t>
            </a:r>
          </a:p>
        </p:txBody>
      </p:sp>
      <p:pic>
        <p:nvPicPr>
          <p:cNvPr id="60" name="Picture 60"/>
          <p:cNvPicPr>
            <a:picLocks noChangeAspect="1"/>
          </p:cNvPicPr>
          <p:nvPr/>
        </p:nvPicPr>
        <p:blipFill>
          <a:blip r:embed="rId4">
            <a:alphaModFix amt="3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560727">
            <a:off x="-13752229" y="-540279"/>
            <a:ext cx="17242481" cy="15047983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4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560727">
            <a:off x="15131889" y="7219685"/>
            <a:ext cx="17242481" cy="15047983"/>
          </a:xfrm>
          <a:prstGeom prst="rect">
            <a:avLst/>
          </a:prstGeom>
        </p:spPr>
      </p:pic>
      <p:sp>
        <p:nvSpPr>
          <p:cNvPr id="62" name="TextBox 62"/>
          <p:cNvSpPr txBox="1"/>
          <p:nvPr/>
        </p:nvSpPr>
        <p:spPr>
          <a:xfrm>
            <a:off x="1014856" y="7708268"/>
            <a:ext cx="233181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9"/>
              </a:lnSpc>
            </a:pPr>
            <a:r>
              <a:rPr lang="en-US" sz="3864" dirty="0">
                <a:solidFill>
                  <a:srgbClr val="F8FBFD"/>
                </a:solidFill>
                <a:latin typeface="Nexa Slab"/>
              </a:rPr>
              <a:t>195.3 %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4893835" y="7708268"/>
            <a:ext cx="2421365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89"/>
              </a:lnSpc>
            </a:pPr>
            <a:r>
              <a:rPr lang="en-US" sz="4064" dirty="0">
                <a:solidFill>
                  <a:srgbClr val="F8FBFD"/>
                </a:solidFill>
                <a:latin typeface="Nexa Slab"/>
              </a:rPr>
              <a:t>96.4%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2622799" y="7708268"/>
            <a:ext cx="1308199" cy="683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9"/>
              </a:lnSpc>
            </a:pPr>
            <a:r>
              <a:rPr lang="en-US" sz="4064" dirty="0">
                <a:solidFill>
                  <a:srgbClr val="F8FBFD"/>
                </a:solidFill>
                <a:latin typeface="Nexa Slab"/>
              </a:rPr>
              <a:t>2,5 %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5237201" y="7649213"/>
            <a:ext cx="2281205" cy="710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9"/>
              </a:lnSpc>
            </a:pPr>
            <a:r>
              <a:rPr lang="en-US" sz="4164" dirty="0">
                <a:solidFill>
                  <a:srgbClr val="F8FBFD"/>
                </a:solidFill>
                <a:latin typeface="Nexa Slab"/>
              </a:rPr>
              <a:t>5H 04M 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8624544" y="7708268"/>
            <a:ext cx="2177004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89"/>
              </a:lnSpc>
            </a:pPr>
            <a:r>
              <a:rPr lang="en-US" sz="4064" dirty="0">
                <a:solidFill>
                  <a:srgbClr val="F8FBFD"/>
                </a:solidFill>
                <a:latin typeface="Nexa Slab"/>
              </a:rPr>
              <a:t>96.0%</a:t>
            </a:r>
          </a:p>
        </p:txBody>
      </p:sp>
      <p:pic>
        <p:nvPicPr>
          <p:cNvPr id="70" name="Picture 2" descr="D:\PROJECT NOVEMBER\BUMPER MOOC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6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2571200">
            <a:off x="6481955" y="-649127"/>
            <a:ext cx="14343539" cy="130705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8000" t="30329" r="16520" b="12499"/>
          <a:stretch>
            <a:fillRect/>
          </a:stretch>
        </p:blipFill>
        <p:spPr>
          <a:xfrm>
            <a:off x="2106111" y="1103285"/>
            <a:ext cx="14075778" cy="8155015"/>
          </a:xfrm>
          <a:prstGeom prst="rect">
            <a:avLst/>
          </a:prstGeom>
        </p:spPr>
      </p:pic>
      <p:pic>
        <p:nvPicPr>
          <p:cNvPr id="4" name="Picture 2" descr="D:\PROJECT NOVEMBER\BUMPER MOO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6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2571200">
            <a:off x="6481955" y="-649127"/>
            <a:ext cx="14343539" cy="130705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8033" t="29404" r="16425" b="13821"/>
          <a:stretch>
            <a:fillRect/>
          </a:stretch>
        </p:blipFill>
        <p:spPr>
          <a:xfrm>
            <a:off x="2310312" y="1365386"/>
            <a:ext cx="13667376" cy="7854814"/>
          </a:xfrm>
          <a:prstGeom prst="rect">
            <a:avLst/>
          </a:prstGeom>
        </p:spPr>
      </p:pic>
      <p:pic>
        <p:nvPicPr>
          <p:cNvPr id="4" name="Picture 2" descr="D:\PROJECT NOVEMBER\BUMPER MOO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560727">
            <a:off x="-12930432" y="-833036"/>
            <a:ext cx="17242481" cy="150479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054006" y="2578700"/>
            <a:ext cx="17738223" cy="789350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815105" y="2403266"/>
            <a:ext cx="8598560" cy="5027851"/>
            <a:chOff x="0" y="0"/>
            <a:chExt cx="1085968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859680" cy="6350000"/>
            </a:xfrm>
            <a:custGeom>
              <a:avLst/>
              <a:gdLst/>
              <a:ahLst/>
              <a:cxnLst/>
              <a:rect l="l" t="t" r="r" b="b"/>
              <a:pathLst>
                <a:path w="10859680" h="6350000">
                  <a:moveTo>
                    <a:pt x="10859680" y="279400"/>
                  </a:moveTo>
                  <a:lnTo>
                    <a:pt x="10859680" y="0"/>
                  </a:lnTo>
                  <a:lnTo>
                    <a:pt x="0" y="0"/>
                  </a:lnTo>
                  <a:lnTo>
                    <a:pt x="0" y="6350000"/>
                  </a:lnTo>
                  <a:lnTo>
                    <a:pt x="10859680" y="6350000"/>
                  </a:lnTo>
                  <a:lnTo>
                    <a:pt x="10859680" y="279400"/>
                  </a:lnTo>
                  <a:close/>
                  <a:moveTo>
                    <a:pt x="10780940" y="279400"/>
                  </a:moveTo>
                  <a:lnTo>
                    <a:pt x="10780940" y="6271260"/>
                  </a:lnTo>
                  <a:lnTo>
                    <a:pt x="78740" y="6271260"/>
                  </a:lnTo>
                  <a:lnTo>
                    <a:pt x="78740" y="78740"/>
                  </a:lnTo>
                  <a:lnTo>
                    <a:pt x="10780940" y="78740"/>
                  </a:lnTo>
                  <a:lnTo>
                    <a:pt x="10780940" y="279400"/>
                  </a:lnTo>
                  <a:close/>
                </a:path>
              </a:pathLst>
            </a:custGeom>
            <a:solidFill>
              <a:srgbClr val="F8FBFD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8126981" y="3620874"/>
            <a:ext cx="8010120" cy="2806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32"/>
              </a:lnSpc>
              <a:spcBef>
                <a:spcPct val="0"/>
              </a:spcBef>
            </a:pPr>
            <a:r>
              <a:rPr lang="en-US" sz="2665" dirty="0" err="1">
                <a:solidFill>
                  <a:srgbClr val="F8FBFD"/>
                </a:solidFill>
                <a:latin typeface="Nexa Slab"/>
              </a:rPr>
              <a:t>strategi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 </a:t>
            </a:r>
            <a:r>
              <a:rPr lang="en-US" sz="2665" dirty="0" err="1">
                <a:solidFill>
                  <a:srgbClr val="F8FBFD"/>
                </a:solidFill>
                <a:latin typeface="Nexa Slab"/>
              </a:rPr>
              <a:t>dalam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 </a:t>
            </a:r>
            <a:r>
              <a:rPr lang="en-US" sz="2665" dirty="0" err="1">
                <a:solidFill>
                  <a:srgbClr val="F8FBFD"/>
                </a:solidFill>
                <a:latin typeface="Nexa Slab"/>
              </a:rPr>
              <a:t>kegiatan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 </a:t>
            </a:r>
            <a:r>
              <a:rPr lang="en-US" sz="2665" dirty="0" err="1">
                <a:solidFill>
                  <a:srgbClr val="F8FBFD"/>
                </a:solidFill>
                <a:latin typeface="Nexa Slab"/>
              </a:rPr>
              <a:t>pemasaran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, yang </a:t>
            </a:r>
            <a:r>
              <a:rPr lang="en-US" sz="2665" dirty="0" err="1">
                <a:solidFill>
                  <a:srgbClr val="F8FBFD"/>
                </a:solidFill>
                <a:latin typeface="Nexa Slab"/>
              </a:rPr>
              <a:t>fokusnya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 </a:t>
            </a:r>
            <a:r>
              <a:rPr lang="en-US" sz="2665" dirty="0" err="1">
                <a:solidFill>
                  <a:srgbClr val="F8FBFD"/>
                </a:solidFill>
                <a:latin typeface="Nexa Slab"/>
              </a:rPr>
              <a:t>adalah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 </a:t>
            </a:r>
            <a:r>
              <a:rPr lang="en-US" sz="2665" dirty="0" err="1">
                <a:solidFill>
                  <a:srgbClr val="F8FBFD"/>
                </a:solidFill>
                <a:latin typeface="Nexa Slab"/>
              </a:rPr>
              <a:t>distribusi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 </a:t>
            </a:r>
            <a:r>
              <a:rPr lang="en-US" sz="2665" dirty="0" err="1">
                <a:solidFill>
                  <a:srgbClr val="F8FBFD"/>
                </a:solidFill>
                <a:latin typeface="Nexa Slab"/>
              </a:rPr>
              <a:t>konten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 yang</a:t>
            </a:r>
            <a:r>
              <a:rPr lang="en-US" sz="2665" dirty="0">
                <a:solidFill>
                  <a:srgbClr val="F8FBFD"/>
                </a:solidFill>
                <a:latin typeface="Nexa Slab Bold"/>
              </a:rPr>
              <a:t> </a:t>
            </a:r>
            <a:r>
              <a:rPr lang="en-US" sz="2665" b="1" dirty="0" err="1">
                <a:solidFill>
                  <a:srgbClr val="F8FBFD"/>
                </a:solidFill>
                <a:latin typeface="Nexa Slab Bold"/>
              </a:rPr>
              <a:t>bernilai</a:t>
            </a:r>
            <a:r>
              <a:rPr lang="en-US" sz="2665" b="1" dirty="0">
                <a:solidFill>
                  <a:srgbClr val="F8FBFD"/>
                </a:solidFill>
                <a:latin typeface="Nexa Slab"/>
              </a:rPr>
              <a:t>, </a:t>
            </a:r>
            <a:r>
              <a:rPr lang="en-US" sz="2665" b="1" dirty="0" err="1">
                <a:solidFill>
                  <a:srgbClr val="F8FBFD"/>
                </a:solidFill>
                <a:latin typeface="Nexa Slab Bold"/>
              </a:rPr>
              <a:t>relevan</a:t>
            </a:r>
            <a:r>
              <a:rPr lang="en-US" sz="2665" b="1" dirty="0">
                <a:solidFill>
                  <a:srgbClr val="F8FBFD"/>
                </a:solidFill>
                <a:latin typeface="Nexa Slab Bold"/>
              </a:rPr>
              <a:t>, </a:t>
            </a:r>
            <a:r>
              <a:rPr lang="en-US" sz="2665" b="1" dirty="0" err="1">
                <a:solidFill>
                  <a:srgbClr val="F8FBFD"/>
                </a:solidFill>
                <a:latin typeface="Nexa Slab Bold"/>
              </a:rPr>
              <a:t>dan</a:t>
            </a:r>
            <a:r>
              <a:rPr lang="en-US" sz="2665" b="1" dirty="0">
                <a:solidFill>
                  <a:srgbClr val="F8FBFD"/>
                </a:solidFill>
                <a:latin typeface="Nexa Slab Bold"/>
              </a:rPr>
              <a:t> </a:t>
            </a:r>
            <a:r>
              <a:rPr lang="en-US" sz="2665" b="1" dirty="0" err="1">
                <a:solidFill>
                  <a:srgbClr val="F8FBFD"/>
                </a:solidFill>
                <a:latin typeface="Nexa Slab Bold"/>
              </a:rPr>
              <a:t>konsisten</a:t>
            </a:r>
            <a:r>
              <a:rPr lang="en-US" sz="2665" dirty="0">
                <a:solidFill>
                  <a:srgbClr val="F8FBFD"/>
                </a:solidFill>
                <a:latin typeface="Nexa Slab Bold"/>
              </a:rPr>
              <a:t>,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 </a:t>
            </a:r>
            <a:r>
              <a:rPr lang="en-US" sz="2665" dirty="0" err="1">
                <a:solidFill>
                  <a:srgbClr val="F8FBFD"/>
                </a:solidFill>
                <a:latin typeface="Nexa Slab"/>
              </a:rPr>
              <a:t>untuk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 </a:t>
            </a:r>
            <a:r>
              <a:rPr lang="en-US" sz="2665" dirty="0" err="1">
                <a:solidFill>
                  <a:srgbClr val="F8FBFD"/>
                </a:solidFill>
                <a:latin typeface="Nexa Slab"/>
              </a:rPr>
              <a:t>bisa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 </a:t>
            </a:r>
            <a:r>
              <a:rPr lang="en-US" sz="2665" dirty="0" err="1">
                <a:solidFill>
                  <a:srgbClr val="F8FBFD"/>
                </a:solidFill>
                <a:latin typeface="Nexa Slab"/>
              </a:rPr>
              <a:t>menarik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 </a:t>
            </a:r>
            <a:r>
              <a:rPr lang="en-US" sz="2665" dirty="0" err="1">
                <a:solidFill>
                  <a:srgbClr val="F8FBFD"/>
                </a:solidFill>
                <a:latin typeface="Nexa Slab"/>
              </a:rPr>
              <a:t>dan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 </a:t>
            </a:r>
            <a:r>
              <a:rPr lang="en-US" sz="2665" dirty="0" err="1">
                <a:solidFill>
                  <a:srgbClr val="F8FBFD"/>
                </a:solidFill>
                <a:latin typeface="Nexa Slab"/>
              </a:rPr>
              <a:t>mempertahankan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 </a:t>
            </a:r>
            <a:r>
              <a:rPr lang="en-US" sz="2665" dirty="0" err="1">
                <a:solidFill>
                  <a:srgbClr val="F8FBFD"/>
                </a:solidFill>
                <a:latin typeface="Nexa Slab"/>
              </a:rPr>
              <a:t>minat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 </a:t>
            </a:r>
            <a:r>
              <a:rPr lang="en-US" sz="2665" dirty="0" err="1">
                <a:solidFill>
                  <a:srgbClr val="F8FBFD"/>
                </a:solidFill>
                <a:latin typeface="Nexa Slab"/>
              </a:rPr>
              <a:t>audiens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 yang </a:t>
            </a:r>
            <a:r>
              <a:rPr lang="en-US" sz="2665" dirty="0" err="1">
                <a:solidFill>
                  <a:srgbClr val="F8FBFD"/>
                </a:solidFill>
                <a:latin typeface="Nexa Slab"/>
              </a:rPr>
              <a:t>sudah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 </a:t>
            </a:r>
            <a:r>
              <a:rPr lang="en-US" sz="2665" dirty="0" err="1">
                <a:solidFill>
                  <a:srgbClr val="F8FBFD"/>
                </a:solidFill>
                <a:latin typeface="Nexa Slab"/>
              </a:rPr>
              <a:t>ditetapkan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; </a:t>
            </a:r>
            <a:r>
              <a:rPr lang="en-US" sz="2665" dirty="0" err="1">
                <a:solidFill>
                  <a:srgbClr val="F8FBFD"/>
                </a:solidFill>
                <a:latin typeface="Nexa Slab"/>
              </a:rPr>
              <a:t>serta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 </a:t>
            </a:r>
            <a:r>
              <a:rPr lang="en-US" sz="2665" dirty="0" err="1">
                <a:solidFill>
                  <a:srgbClr val="F8FBFD"/>
                </a:solidFill>
                <a:latin typeface="Nexa Slab"/>
              </a:rPr>
              <a:t>mendorong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 </a:t>
            </a:r>
            <a:r>
              <a:rPr lang="en-US" sz="2665" dirty="0" err="1">
                <a:solidFill>
                  <a:srgbClr val="F8FBFD"/>
                </a:solidFill>
                <a:latin typeface="Nexa Slab"/>
              </a:rPr>
              <a:t>tindakan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 </a:t>
            </a:r>
            <a:r>
              <a:rPr lang="en-US" sz="2665" dirty="0" err="1">
                <a:solidFill>
                  <a:srgbClr val="F8FBFD"/>
                </a:solidFill>
                <a:latin typeface="Nexa Slab"/>
              </a:rPr>
              <a:t>pelanggan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 yang </a:t>
            </a:r>
            <a:r>
              <a:rPr lang="en-US" sz="2665" dirty="0" err="1">
                <a:solidFill>
                  <a:srgbClr val="F8FBFD"/>
                </a:solidFill>
                <a:latin typeface="Nexa Slab"/>
              </a:rPr>
              <a:t>bisa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 </a:t>
            </a:r>
            <a:r>
              <a:rPr lang="en-US" sz="2665" dirty="0" err="1">
                <a:solidFill>
                  <a:srgbClr val="F8FBFD"/>
                </a:solidFill>
                <a:latin typeface="Nexa Slab"/>
              </a:rPr>
              <a:t>menghasilkan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 </a:t>
            </a:r>
            <a:r>
              <a:rPr lang="en-US" sz="2665" dirty="0" err="1">
                <a:solidFill>
                  <a:srgbClr val="F8FBFD"/>
                </a:solidFill>
                <a:latin typeface="Nexa Slab"/>
              </a:rPr>
              <a:t>keuntungan</a:t>
            </a:r>
            <a:r>
              <a:rPr lang="en-US" sz="2665" dirty="0">
                <a:solidFill>
                  <a:srgbClr val="F8FBFD"/>
                </a:solidFill>
                <a:latin typeface="Nexa Slab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715001"/>
            <a:ext cx="5431762" cy="810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8"/>
              </a:lnSpc>
            </a:pPr>
            <a:r>
              <a:rPr lang="en-US" sz="4798" dirty="0">
                <a:solidFill>
                  <a:srgbClr val="F8FBFD"/>
                </a:solidFill>
                <a:latin typeface="Open Sans Bold Italics"/>
              </a:rPr>
              <a:t>Content Marketing</a:t>
            </a:r>
          </a:p>
        </p:txBody>
      </p:sp>
      <p:pic>
        <p:nvPicPr>
          <p:cNvPr id="9" name="Picture 2" descr="D:\PROJECT NOVEMBER\BUMPER MOO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336792" y="3248361"/>
            <a:ext cx="8825308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903874">
            <a:off x="-1262775" y="-2893697"/>
            <a:ext cx="10898092" cy="95222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81801" y="4540590"/>
            <a:ext cx="6741277" cy="9125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60210" y="2837526"/>
            <a:ext cx="967596" cy="9675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97412" y="2798935"/>
            <a:ext cx="1223327" cy="10061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9732" y="6362669"/>
            <a:ext cx="1595484" cy="15954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088878" y="2736617"/>
            <a:ext cx="1169413" cy="11694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182643" y="2513836"/>
            <a:ext cx="1856259" cy="139219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062791" y="6362669"/>
            <a:ext cx="1183508" cy="12952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036084" y="6327563"/>
            <a:ext cx="1404033" cy="12952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988428" y="6362669"/>
            <a:ext cx="1152042" cy="11520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2692888" y="6518335"/>
            <a:ext cx="1427241" cy="129522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900744" y="713982"/>
            <a:ext cx="8486511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FFFFFF"/>
                </a:solidFill>
                <a:latin typeface="Open Sans Bold Italics"/>
              </a:rPr>
              <a:t>Channel Digital Marketing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95816" y="4091934"/>
            <a:ext cx="1496384" cy="536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Open Sans Italics"/>
              </a:rPr>
              <a:t>Website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56017" y="4099891"/>
            <a:ext cx="2906117" cy="536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Open Sans Italics"/>
              </a:rPr>
              <a:t>Email Marketing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960490" y="4041134"/>
            <a:ext cx="3426189" cy="1097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Open Sans Italics"/>
              </a:rPr>
              <a:t>Search Engine 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Open Sans Italics"/>
              </a:rPr>
              <a:t>Optimitation (SEO)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923078" y="4031609"/>
            <a:ext cx="2255371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Nexa Slab Italics"/>
              </a:rPr>
              <a:t>Affiliate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Nexa Slab Italics"/>
              </a:rPr>
              <a:t>Marketing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39347" y="8148955"/>
            <a:ext cx="2733642" cy="1107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Nexa Slab Italics"/>
              </a:rPr>
              <a:t>Social Media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Nexa Slab Italics"/>
              </a:rPr>
              <a:t>Marketing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862028" y="8189595"/>
            <a:ext cx="4094097" cy="546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Nexa Slab Italics"/>
              </a:rPr>
              <a:t>Google My Business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87283" y="8154489"/>
            <a:ext cx="2501636" cy="546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HK Grotesk Medium Italics"/>
              </a:rPr>
              <a:t>Pay-Per-Click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386274" y="8154489"/>
            <a:ext cx="2301379" cy="546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HK Grotesk Medium Italics"/>
              </a:rPr>
              <a:t>Ecommerces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599546" y="8189595"/>
            <a:ext cx="1929805" cy="1107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HK Grotesk Medium Italics"/>
              </a:rPr>
              <a:t>Influencer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HK Grotesk Medium Italics"/>
              </a:rPr>
              <a:t>Marketing</a:t>
            </a:r>
          </a:p>
        </p:txBody>
      </p:sp>
      <p:pic>
        <p:nvPicPr>
          <p:cNvPr id="24" name="Picture 2" descr="D:\PROJECT NOVEMBER\BUMPER MOOC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6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743691">
            <a:off x="12650583" y="5606367"/>
            <a:ext cx="6964299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01857" y="-2160536"/>
            <a:ext cx="6151626" cy="82296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685687" y="1028700"/>
            <a:ext cx="7179219" cy="4327879"/>
            <a:chOff x="0" y="0"/>
            <a:chExt cx="9572293" cy="5770505"/>
          </a:xfrm>
        </p:grpSpPr>
        <p:sp>
          <p:nvSpPr>
            <p:cNvPr id="5" name="TextBox 5"/>
            <p:cNvSpPr txBox="1"/>
            <p:nvPr/>
          </p:nvSpPr>
          <p:spPr>
            <a:xfrm>
              <a:off x="1042495" y="-66675"/>
              <a:ext cx="7487302" cy="4882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0"/>
                </a:lnSpc>
              </a:pPr>
              <a:r>
                <a:rPr lang="en-US" sz="5600">
                  <a:solidFill>
                    <a:srgbClr val="FFFFFF"/>
                  </a:solidFill>
                  <a:latin typeface="Forum"/>
                </a:rPr>
                <a:t>15 REKOMENDASI SITUS RISET KEYWORD UNTUK SEO</a:t>
              </a:r>
              <a:r>
                <a:rPr lang="en-US" sz="1200">
                  <a:solidFill>
                    <a:srgbClr val="FFFFFF"/>
                  </a:solidFill>
                  <a:latin typeface="Arimo"/>
                </a:rPr>
                <a:t>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182566"/>
              <a:ext cx="9572293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578678" y="1567252"/>
            <a:ext cx="6473013" cy="8389894"/>
            <a:chOff x="0" y="0"/>
            <a:chExt cx="8630684" cy="11186526"/>
          </a:xfrm>
        </p:grpSpPr>
        <p:sp>
          <p:nvSpPr>
            <p:cNvPr id="8" name="TextBox 8"/>
            <p:cNvSpPr txBox="1"/>
            <p:nvPr/>
          </p:nvSpPr>
          <p:spPr>
            <a:xfrm>
              <a:off x="545693" y="-66675"/>
              <a:ext cx="7539299" cy="1199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496920"/>
              <a:ext cx="8630684" cy="9689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23" lvl="1" indent="-302261">
                <a:lnSpc>
                  <a:spcPts val="3640"/>
                </a:lnSpc>
                <a:buFont typeface="Arial"/>
                <a:buChar char="•"/>
              </a:pPr>
              <a:r>
                <a:rPr lang="en-US" sz="2800">
                  <a:solidFill>
                    <a:srgbClr val="FFFFFF"/>
                  </a:solidFill>
                  <a:latin typeface="TT Drugs"/>
                </a:rPr>
                <a:t>Google Trends</a:t>
              </a:r>
            </a:p>
            <a:p>
              <a:pPr marL="604523" lvl="1" indent="-302261">
                <a:lnSpc>
                  <a:spcPts val="3640"/>
                </a:lnSpc>
                <a:buFont typeface="Arial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Arimo"/>
                </a:rPr>
                <a:t>Soolve </a:t>
              </a:r>
            </a:p>
            <a:p>
              <a:pPr marL="604523" lvl="1" indent="-302261">
                <a:lnSpc>
                  <a:spcPts val="3640"/>
                </a:lnSpc>
                <a:buFont typeface="Arial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Arimo"/>
                </a:rPr>
                <a:t>Jaaxy</a:t>
              </a:r>
            </a:p>
            <a:p>
              <a:pPr marL="604523" lvl="1" indent="-302261">
                <a:lnSpc>
                  <a:spcPts val="3640"/>
                </a:lnSpc>
                <a:buFont typeface="Arial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Arimo"/>
                </a:rPr>
                <a:t>QuestionDB</a:t>
              </a:r>
            </a:p>
            <a:p>
              <a:pPr marL="604523" lvl="1" indent="-302261">
                <a:lnSpc>
                  <a:spcPts val="3640"/>
                </a:lnSpc>
                <a:buFont typeface="Arial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Arimo"/>
                </a:rPr>
                <a:t>Ahrefs</a:t>
              </a:r>
            </a:p>
            <a:p>
              <a:pPr marL="604523" lvl="1" indent="-302261">
                <a:lnSpc>
                  <a:spcPts val="3640"/>
                </a:lnSpc>
                <a:buFont typeface="Arial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Arimo"/>
                </a:rPr>
                <a:t>Ubbersuggest</a:t>
              </a:r>
            </a:p>
            <a:p>
              <a:pPr marL="604523" lvl="1" indent="-302261">
                <a:lnSpc>
                  <a:spcPts val="3640"/>
                </a:lnSpc>
                <a:buFont typeface="Arial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Arimo"/>
                </a:rPr>
                <a:t>SEMrush</a:t>
              </a:r>
            </a:p>
            <a:p>
              <a:pPr marL="604523" lvl="1" indent="-302261">
                <a:lnSpc>
                  <a:spcPts val="3640"/>
                </a:lnSpc>
                <a:buFont typeface="Arial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Arimo"/>
                </a:rPr>
                <a:t>KWfinder</a:t>
              </a:r>
            </a:p>
            <a:p>
              <a:pPr marL="604523" lvl="1" indent="-302261">
                <a:lnSpc>
                  <a:spcPts val="3640"/>
                </a:lnSpc>
                <a:buFont typeface="Arial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Arimo"/>
                </a:rPr>
                <a:t>Keywordseverywhere</a:t>
              </a:r>
            </a:p>
            <a:p>
              <a:pPr marL="604523" lvl="1" indent="-302261">
                <a:lnSpc>
                  <a:spcPts val="3640"/>
                </a:lnSpc>
                <a:buFont typeface="Arial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Arimo"/>
                </a:rPr>
                <a:t>Moz Keyword Explorer</a:t>
              </a:r>
            </a:p>
            <a:p>
              <a:pPr marL="604523" lvl="1" indent="-302261">
                <a:lnSpc>
                  <a:spcPts val="3640"/>
                </a:lnSpc>
                <a:buFont typeface="Arial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Arimo"/>
                </a:rPr>
                <a:t>Keywordtool.io</a:t>
              </a:r>
            </a:p>
            <a:p>
              <a:pPr marL="604523" lvl="1" indent="-302261">
                <a:lnSpc>
                  <a:spcPts val="3640"/>
                </a:lnSpc>
                <a:buFont typeface="Arial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Arimo"/>
                </a:rPr>
                <a:t>Google Keyword Planner</a:t>
              </a:r>
            </a:p>
            <a:p>
              <a:pPr marL="604523" lvl="1" indent="-302261">
                <a:lnSpc>
                  <a:spcPts val="3640"/>
                </a:lnSpc>
                <a:buFont typeface="Arial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Arimo"/>
                </a:rPr>
                <a:t>SECockpit</a:t>
              </a:r>
            </a:p>
            <a:p>
              <a:pPr marL="604523" lvl="1" indent="-302261">
                <a:lnSpc>
                  <a:spcPts val="3640"/>
                </a:lnSpc>
                <a:buFont typeface="Arial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Arimo"/>
                </a:rPr>
                <a:t>Serpstat</a:t>
              </a:r>
            </a:p>
            <a:p>
              <a:pPr marL="604523" lvl="1" indent="-302261">
                <a:lnSpc>
                  <a:spcPts val="3640"/>
                </a:lnSpc>
                <a:buFont typeface="Arial"/>
                <a:buChar char="•"/>
              </a:pPr>
              <a:r>
                <a:rPr lang="en-US" sz="1200">
                  <a:solidFill>
                    <a:srgbClr val="FFFFFF"/>
                  </a:solidFill>
                  <a:latin typeface="Arimo"/>
                </a:rPr>
                <a:t>Google Search Console</a:t>
              </a:r>
            </a:p>
            <a:p>
              <a:pPr>
                <a:lnSpc>
                  <a:spcPts val="3640"/>
                </a:lnSpc>
              </a:pPr>
              <a:endParaRPr lang="en-US" sz="1200">
                <a:solidFill>
                  <a:srgbClr val="FFFFFF"/>
                </a:solidFill>
                <a:latin typeface="Arimo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 rot="5400000">
            <a:off x="8318913" y="5998535"/>
            <a:ext cx="6510006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901857" y="2550506"/>
            <a:ext cx="7735824" cy="8229600"/>
          </a:xfrm>
          <a:prstGeom prst="rect">
            <a:avLst/>
          </a:prstGeom>
        </p:spPr>
      </p:pic>
      <p:pic>
        <p:nvPicPr>
          <p:cNvPr id="12" name="Picture 2" descr="D:\PROJECT NOVEMBER\BUMPER MOO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579907" y="1028700"/>
            <a:ext cx="12340544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102849" y="3701404"/>
            <a:ext cx="9569483" cy="1804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>
                <a:solidFill>
                  <a:srgbClr val="FFFFFF"/>
                </a:solidFill>
                <a:latin typeface="Open Sans Bold"/>
              </a:rPr>
              <a:t>Nah, sekarang siapin toko </a:t>
            </a:r>
          </a:p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 Bold"/>
              </a:rPr>
              <a:t>dulu yuk sebelum berjualan !</a:t>
            </a:r>
          </a:p>
        </p:txBody>
      </p:sp>
      <p:pic>
        <p:nvPicPr>
          <p:cNvPr id="4" name="Picture 2" descr="D:\PROJECT NOVEMBER\BUMPER MOO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-542981" y="6739115"/>
            <a:ext cx="2987764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819496" y="3281432"/>
            <a:ext cx="5976868" cy="597686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34786" y="1019175"/>
            <a:ext cx="11353988" cy="2325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43002" lvl="1" indent="-821501">
              <a:lnSpc>
                <a:spcPts val="9132"/>
              </a:lnSpc>
              <a:buFont typeface="Arial"/>
              <a:buChar char="•"/>
            </a:pPr>
            <a:r>
              <a:rPr lang="en-US" sz="7610">
                <a:solidFill>
                  <a:srgbClr val="FFFFFF"/>
                </a:solidFill>
                <a:latin typeface="Forum"/>
              </a:rPr>
              <a:t> FOTO DENGAN KUALITAS TERBAIK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063514" y="4481777"/>
            <a:ext cx="491209" cy="598140"/>
            <a:chOff x="0" y="0"/>
            <a:chExt cx="2771140" cy="33743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71140" cy="3374390"/>
            </a:xfrm>
            <a:custGeom>
              <a:avLst/>
              <a:gdLst/>
              <a:ahLst/>
              <a:cxnLst/>
              <a:rect l="l" t="t" r="r" b="b"/>
              <a:pathLst>
                <a:path w="2771140" h="3374390">
                  <a:moveTo>
                    <a:pt x="0" y="0"/>
                  </a:moveTo>
                  <a:lnTo>
                    <a:pt x="0" y="2471420"/>
                  </a:lnTo>
                  <a:lnTo>
                    <a:pt x="1384300" y="3374390"/>
                  </a:lnTo>
                  <a:lnTo>
                    <a:pt x="2771140" y="2471420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063514" y="5313758"/>
            <a:ext cx="491209" cy="598140"/>
            <a:chOff x="0" y="0"/>
            <a:chExt cx="2771140" cy="33743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71140" cy="3374390"/>
            </a:xfrm>
            <a:custGeom>
              <a:avLst/>
              <a:gdLst/>
              <a:ahLst/>
              <a:cxnLst/>
              <a:rect l="l" t="t" r="r" b="b"/>
              <a:pathLst>
                <a:path w="2771140" h="3374390">
                  <a:moveTo>
                    <a:pt x="0" y="0"/>
                  </a:moveTo>
                  <a:lnTo>
                    <a:pt x="0" y="2471420"/>
                  </a:lnTo>
                  <a:lnTo>
                    <a:pt x="1384300" y="3374390"/>
                  </a:lnTo>
                  <a:lnTo>
                    <a:pt x="2771140" y="2471420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063514" y="6145738"/>
            <a:ext cx="491209" cy="598140"/>
            <a:chOff x="0" y="0"/>
            <a:chExt cx="2771140" cy="33743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71140" cy="3374390"/>
            </a:xfrm>
            <a:custGeom>
              <a:avLst/>
              <a:gdLst/>
              <a:ahLst/>
              <a:cxnLst/>
              <a:rect l="l" t="t" r="r" b="b"/>
              <a:pathLst>
                <a:path w="2771140" h="3374390">
                  <a:moveTo>
                    <a:pt x="0" y="0"/>
                  </a:moveTo>
                  <a:lnTo>
                    <a:pt x="0" y="2471420"/>
                  </a:lnTo>
                  <a:lnTo>
                    <a:pt x="1384300" y="3374390"/>
                  </a:lnTo>
                  <a:lnTo>
                    <a:pt x="2771140" y="2471420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827594" y="4583997"/>
            <a:ext cx="2738603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</a:rPr>
              <a:t>Lebih Fokus ke Produk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27594" y="5415977"/>
            <a:ext cx="3852830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</a:rPr>
              <a:t>Jangan sampai fotonya cuman 1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27594" y="6247958"/>
            <a:ext cx="3034275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</a:rPr>
              <a:t>Hindari foto tidak kontras</a:t>
            </a:r>
          </a:p>
        </p:txBody>
      </p:sp>
      <p:pic>
        <p:nvPicPr>
          <p:cNvPr id="14" name="Picture 2" descr="D:\PROJECT NOVEMBER\BUMPER MOO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70202" y="2519800"/>
            <a:ext cx="8505714" cy="75594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802802">
            <a:off x="11318817" y="4558624"/>
            <a:ext cx="8892730" cy="95364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439124">
            <a:off x="11682384" y="-3267549"/>
            <a:ext cx="7807833" cy="82296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266564" y="847251"/>
            <a:ext cx="7667195" cy="1902900"/>
            <a:chOff x="0" y="0"/>
            <a:chExt cx="10222927" cy="2537199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10222927" cy="1731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45"/>
                </a:lnSpc>
              </a:pPr>
              <a:r>
                <a:rPr lang="en-US" sz="8537">
                  <a:solidFill>
                    <a:srgbClr val="0F2A37"/>
                  </a:solidFill>
                  <a:latin typeface="Forum"/>
                </a:rPr>
                <a:t>2. COPYWRITING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883658"/>
              <a:ext cx="10222927" cy="653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46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35540" t="32932" r="23403" b="16001"/>
          <a:stretch>
            <a:fillRect/>
          </a:stretch>
        </p:blipFill>
        <p:spPr>
          <a:xfrm>
            <a:off x="3768407" y="2236544"/>
            <a:ext cx="10751186" cy="7518297"/>
          </a:xfrm>
          <a:prstGeom prst="rect">
            <a:avLst/>
          </a:prstGeom>
        </p:spPr>
      </p:pic>
      <p:pic>
        <p:nvPicPr>
          <p:cNvPr id="9" name="Picture 2" descr="D:\PROJECT NOVEMBER\BUMPER MOO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997" t="17693" r="11622" b="12029"/>
          <a:stretch>
            <a:fillRect/>
          </a:stretch>
        </p:blipFill>
        <p:spPr>
          <a:xfrm>
            <a:off x="2033836" y="3699665"/>
            <a:ext cx="8405948" cy="44674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1746" t="17969" r="31180"/>
          <a:stretch>
            <a:fillRect/>
          </a:stretch>
        </p:blipFill>
        <p:spPr>
          <a:xfrm>
            <a:off x="11345795" y="2880360"/>
            <a:ext cx="4908369" cy="610610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71600" y="1426305"/>
            <a:ext cx="13476289" cy="2023268"/>
            <a:chOff x="457200" y="530141"/>
            <a:chExt cx="17968385" cy="2697691"/>
          </a:xfrm>
        </p:grpSpPr>
        <p:sp>
          <p:nvSpPr>
            <p:cNvPr id="5" name="TextBox 5"/>
            <p:cNvSpPr txBox="1"/>
            <p:nvPr/>
          </p:nvSpPr>
          <p:spPr>
            <a:xfrm>
              <a:off x="660400" y="530141"/>
              <a:ext cx="17765185" cy="1956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519"/>
                </a:lnSpc>
              </a:pPr>
              <a:r>
                <a:rPr lang="en-US" sz="9599" dirty="0">
                  <a:solidFill>
                    <a:srgbClr val="F8FBFD"/>
                  </a:solidFill>
                  <a:latin typeface="Forum"/>
                </a:rPr>
                <a:t>3. MUDAH DIAKSES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57200" y="2486999"/>
              <a:ext cx="17765185" cy="740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49"/>
                </a:lnSpc>
              </a:pPr>
              <a:endParaRPr/>
            </a:p>
          </p:txBody>
        </p:sp>
      </p:grpSp>
      <p:pic>
        <p:nvPicPr>
          <p:cNvPr id="8" name="Picture 2" descr="D:\PROJECT NOVEMBER\BUMPER MOO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88" t="1044" b="104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7000"/>
          </a:blip>
          <a:srcRect l="20294" r="24296"/>
          <a:stretch>
            <a:fillRect/>
          </a:stretch>
        </p:blipFill>
        <p:spPr>
          <a:xfrm>
            <a:off x="4598733" y="631656"/>
            <a:ext cx="12938136" cy="93401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1659" y="1484608"/>
            <a:ext cx="9939266" cy="731778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579315" y="3599747"/>
            <a:ext cx="7091610" cy="2634416"/>
            <a:chOff x="0" y="0"/>
            <a:chExt cx="9455479" cy="3512555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9455479" cy="2832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78"/>
                </a:lnSpc>
              </a:pPr>
              <a:r>
                <a:rPr lang="en-US" sz="6981">
                  <a:solidFill>
                    <a:srgbClr val="0B1C34"/>
                  </a:solidFill>
                  <a:latin typeface="Forum"/>
                </a:rPr>
                <a:t>WHAT IS DIGITAL MARKETING 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964913"/>
              <a:ext cx="9455479" cy="547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15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252857" y="6124686"/>
            <a:ext cx="8505714" cy="75594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802802">
            <a:off x="11318817" y="4558624"/>
            <a:ext cx="8892730" cy="95364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439124">
            <a:off x="11682384" y="-3267549"/>
            <a:ext cx="7807833" cy="8229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66564" y="2421787"/>
            <a:ext cx="8621260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49"/>
              </a:lnSpc>
            </a:pPr>
            <a:endParaRPr/>
          </a:p>
        </p:txBody>
      </p:sp>
      <p:grpSp>
        <p:nvGrpSpPr>
          <p:cNvPr id="6" name="Group 6"/>
          <p:cNvGrpSpPr/>
          <p:nvPr/>
        </p:nvGrpSpPr>
        <p:grpSpPr>
          <a:xfrm>
            <a:off x="4495800" y="471699"/>
            <a:ext cx="7648575" cy="434183"/>
            <a:chOff x="0" y="0"/>
            <a:chExt cx="17765185" cy="2852915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"/>
              <a:ext cx="17765185" cy="1956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519"/>
                </a:lnSpc>
              </a:pPr>
              <a:r>
                <a:rPr lang="en-US" sz="9599" dirty="0">
                  <a:solidFill>
                    <a:srgbClr val="053D57"/>
                  </a:solidFill>
                  <a:latin typeface="Forum"/>
                </a:rPr>
                <a:t>4. BUKA TOKO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112081"/>
              <a:ext cx="17765185" cy="740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4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761873" y="1846785"/>
            <a:ext cx="8094035" cy="8440215"/>
          </a:xfrm>
          <a:prstGeom prst="rect">
            <a:avLst/>
          </a:prstGeom>
        </p:spPr>
      </p:pic>
      <p:pic>
        <p:nvPicPr>
          <p:cNvPr id="10" name="Picture 2" descr="D:\PROJECT NOVEMBER\BUMPER MOO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23823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70202" y="2519800"/>
            <a:ext cx="8505714" cy="75594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802802">
            <a:off x="11318817" y="4558624"/>
            <a:ext cx="8892730" cy="95364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439124">
            <a:off x="11682384" y="-3267549"/>
            <a:ext cx="7807833" cy="8229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66564" y="2421787"/>
            <a:ext cx="8621260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49"/>
              </a:lnSpc>
            </a:pPr>
            <a:endParaRPr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11510" t="20876" r="15316" b="6425"/>
          <a:stretch>
            <a:fillRect/>
          </a:stretch>
        </p:blipFill>
        <p:spPr>
          <a:xfrm>
            <a:off x="2057400" y="1563916"/>
            <a:ext cx="13911317" cy="7770548"/>
          </a:xfrm>
          <a:prstGeom prst="rect">
            <a:avLst/>
          </a:prstGeom>
        </p:spPr>
      </p:pic>
      <p:pic>
        <p:nvPicPr>
          <p:cNvPr id="8" name="Picture 2" descr="D:\PROJECT NOVEMBER\BUMPER MOO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336792" y="3248361"/>
            <a:ext cx="8825308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903874">
            <a:off x="-1262775" y="-2893697"/>
            <a:ext cx="10898092" cy="95222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81801" y="4540590"/>
            <a:ext cx="6741277" cy="9125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4265" t="20732" r="16235" b="11198"/>
          <a:stretch>
            <a:fillRect/>
          </a:stretch>
        </p:blipFill>
        <p:spPr>
          <a:xfrm>
            <a:off x="2438400" y="1409700"/>
            <a:ext cx="13545637" cy="7459051"/>
          </a:xfrm>
          <a:prstGeom prst="rect">
            <a:avLst/>
          </a:prstGeom>
        </p:spPr>
      </p:pic>
      <p:pic>
        <p:nvPicPr>
          <p:cNvPr id="6" name="Picture 2" descr="D:\PROJECT NOVEMBER\BUMPER MOO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336792" y="3248361"/>
            <a:ext cx="8825308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903874">
            <a:off x="-1262775" y="-2893697"/>
            <a:ext cx="10898092" cy="95222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81801" y="4540590"/>
            <a:ext cx="6741277" cy="9125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5796" t="27339" r="16541" b="14665"/>
          <a:stretch>
            <a:fillRect/>
          </a:stretch>
        </p:blipFill>
        <p:spPr>
          <a:xfrm>
            <a:off x="1295400" y="1362818"/>
            <a:ext cx="16062228" cy="7740395"/>
          </a:xfrm>
          <a:prstGeom prst="rect">
            <a:avLst/>
          </a:prstGeom>
        </p:spPr>
      </p:pic>
      <p:pic>
        <p:nvPicPr>
          <p:cNvPr id="6" name="Picture 2" descr="D:\PROJECT NOVEMBER\BUMPER MOO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605" t="31841" r="14833" b="8906"/>
          <a:stretch>
            <a:fillRect/>
          </a:stretch>
        </p:blipFill>
        <p:spPr>
          <a:xfrm>
            <a:off x="1600200" y="2037884"/>
            <a:ext cx="15343004" cy="7142433"/>
          </a:xfrm>
          <a:prstGeom prst="rect">
            <a:avLst/>
          </a:prstGeom>
        </p:spPr>
      </p:pic>
      <p:pic>
        <p:nvPicPr>
          <p:cNvPr id="3" name="Picture 2" descr="D:\PROJECT NOVEMBER\BUMPER MOO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418" t="22009" r="22817" b="6925"/>
          <a:stretch>
            <a:fillRect/>
          </a:stretch>
        </p:blipFill>
        <p:spPr>
          <a:xfrm>
            <a:off x="2514600" y="1257300"/>
            <a:ext cx="12836887" cy="8171774"/>
          </a:xfrm>
          <a:prstGeom prst="rect">
            <a:avLst/>
          </a:prstGeom>
        </p:spPr>
      </p:pic>
      <p:pic>
        <p:nvPicPr>
          <p:cNvPr id="3" name="Picture 2" descr="D:\PROJECT NOVEMBER\BUMPER MOO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ent Arrow 3"/>
          <p:cNvSpPr/>
          <p:nvPr/>
        </p:nvSpPr>
        <p:spPr>
          <a:xfrm flipH="1">
            <a:off x="6019800" y="1866900"/>
            <a:ext cx="5867400" cy="60198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pic>
        <p:nvPicPr>
          <p:cNvPr id="5" name="Picture 2" descr="D:\PROJECT NOVEMBER\BUMPER MOO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035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640388" y="7963525"/>
            <a:ext cx="7862442" cy="2993753"/>
            <a:chOff x="0" y="0"/>
            <a:chExt cx="10483255" cy="3991671"/>
          </a:xfrm>
        </p:grpSpPr>
        <p:sp>
          <p:nvSpPr>
            <p:cNvPr id="4" name="TextBox 4"/>
            <p:cNvSpPr txBox="1"/>
            <p:nvPr/>
          </p:nvSpPr>
          <p:spPr>
            <a:xfrm>
              <a:off x="0" y="-19050"/>
              <a:ext cx="10483255" cy="20933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324"/>
                </a:lnSpc>
              </a:pPr>
              <a:r>
                <a:rPr lang="en-US" sz="10270">
                  <a:solidFill>
                    <a:srgbClr val="3D7692"/>
                  </a:solidFill>
                  <a:latin typeface="Forum"/>
                </a:rPr>
                <a:t>MARKETING ?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346616"/>
              <a:ext cx="10483255" cy="626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94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438479"/>
              <a:ext cx="10483255" cy="553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37"/>
                </a:lnSpc>
              </a:pPr>
              <a:endParaRPr/>
            </a:p>
          </p:txBody>
        </p:sp>
      </p:grpSp>
      <p:pic>
        <p:nvPicPr>
          <p:cNvPr id="7" name="Picture 2" descr="D:\PROJECT NOVEMBER\BUMPER MOO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4943" b="1540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55028" y="4375676"/>
            <a:ext cx="8825308" cy="82296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53880" y="1758765"/>
            <a:ext cx="15380240" cy="5233821"/>
            <a:chOff x="0" y="0"/>
            <a:chExt cx="23554986" cy="7926548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23554986" cy="2566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18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796939"/>
              <a:ext cx="23554986" cy="512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95"/>
                </a:lnSpc>
              </a:pPr>
              <a:r>
                <a:rPr lang="en-US" sz="8000" dirty="0">
                  <a:solidFill>
                    <a:srgbClr val="FFFFFF"/>
                  </a:solidFill>
                  <a:latin typeface="TT Drugs"/>
                </a:rPr>
                <a:t>PROSES UNTUK MENGGIRING TARGET PASAR AGAR</a:t>
              </a:r>
              <a:r>
                <a:rPr lang="en-US" sz="3200" dirty="0">
                  <a:solidFill>
                    <a:srgbClr val="FFFFFF"/>
                  </a:solidFill>
                  <a:latin typeface="Arimo"/>
                </a:rPr>
                <a:t> </a:t>
              </a:r>
            </a:p>
            <a:p>
              <a:pPr algn="ctr">
                <a:lnSpc>
                  <a:spcPts val="5995"/>
                </a:lnSpc>
              </a:pPr>
              <a:r>
                <a:rPr lang="en-US" sz="3200" dirty="0">
                  <a:solidFill>
                    <a:srgbClr val="FFE03C"/>
                  </a:solidFill>
                  <a:latin typeface="Arimo Bold"/>
                </a:rPr>
                <a:t>BELUM TAU</a:t>
              </a:r>
              <a:r>
                <a:rPr lang="en-US" sz="3200" dirty="0">
                  <a:solidFill>
                    <a:srgbClr val="FFE03C"/>
                  </a:solidFill>
                  <a:latin typeface="Arimo"/>
                </a:rPr>
                <a:t> - </a:t>
              </a:r>
              <a:r>
                <a:rPr lang="en-US" sz="3200" dirty="0">
                  <a:solidFill>
                    <a:srgbClr val="FFE03C"/>
                  </a:solidFill>
                  <a:latin typeface="Arimo Bold"/>
                </a:rPr>
                <a:t>TAU</a:t>
              </a:r>
              <a:r>
                <a:rPr lang="en-US" sz="3200" dirty="0">
                  <a:solidFill>
                    <a:srgbClr val="FFE03C"/>
                  </a:solidFill>
                  <a:latin typeface="Arimo"/>
                </a:rPr>
                <a:t> -</a:t>
              </a:r>
              <a:r>
                <a:rPr lang="en-US" sz="3200" dirty="0">
                  <a:solidFill>
                    <a:srgbClr val="FFE03C"/>
                  </a:solidFill>
                  <a:latin typeface="Arimo Bold"/>
                </a:rPr>
                <a:t>TERTARIK </a:t>
              </a:r>
              <a:r>
                <a:rPr lang="en-US" sz="3200" dirty="0">
                  <a:solidFill>
                    <a:srgbClr val="FFE03C"/>
                  </a:solidFill>
                  <a:latin typeface="Arimo"/>
                </a:rPr>
                <a:t>- </a:t>
              </a:r>
              <a:r>
                <a:rPr lang="en-US" sz="3200" dirty="0">
                  <a:solidFill>
                    <a:srgbClr val="FFE03C"/>
                  </a:solidFill>
                  <a:latin typeface="Arimo Bold"/>
                </a:rPr>
                <a:t>KENAL </a:t>
              </a:r>
              <a:r>
                <a:rPr lang="en-US" sz="3200" dirty="0">
                  <a:solidFill>
                    <a:srgbClr val="FFE03C"/>
                  </a:solidFill>
                  <a:latin typeface="Arimo"/>
                </a:rPr>
                <a:t>-  </a:t>
              </a:r>
              <a:r>
                <a:rPr lang="en-US" sz="3200" dirty="0">
                  <a:solidFill>
                    <a:srgbClr val="FFE03C"/>
                  </a:solidFill>
                  <a:latin typeface="Arimo Bold"/>
                </a:rPr>
                <a:t>MEMPERTIMBANGAN</a:t>
              </a:r>
              <a:r>
                <a:rPr lang="en-US" sz="3200" dirty="0">
                  <a:solidFill>
                    <a:srgbClr val="FFE03C"/>
                  </a:solidFill>
                  <a:latin typeface="Arimo"/>
                </a:rPr>
                <a:t>-</a:t>
              </a:r>
              <a:r>
                <a:rPr lang="en-US" sz="3200" dirty="0">
                  <a:solidFill>
                    <a:srgbClr val="FFE03C"/>
                  </a:solidFill>
                  <a:latin typeface="Arimo Bold"/>
                </a:rPr>
                <a:t>BERTINDAK </a:t>
              </a:r>
            </a:p>
            <a:p>
              <a:pPr algn="ctr">
                <a:lnSpc>
                  <a:spcPts val="5995"/>
                </a:lnSpc>
              </a:pPr>
              <a:r>
                <a:rPr lang="en-US" sz="3200" dirty="0">
                  <a:solidFill>
                    <a:srgbClr val="FFFFFF"/>
                  </a:solidFill>
                  <a:latin typeface="Arimo"/>
                </a:rPr>
                <a:t>TERHADAP PRODUK YANG KITA TAWARKAN</a:t>
              </a:r>
            </a:p>
            <a:p>
              <a:pPr algn="ctr">
                <a:lnSpc>
                  <a:spcPts val="5995"/>
                </a:lnSpc>
              </a:pPr>
              <a:endParaRPr lang="en-US" sz="3200" dirty="0">
                <a:solidFill>
                  <a:srgbClr val="FFFFFF"/>
                </a:solidFill>
                <a:latin typeface="Arimo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664383">
            <a:off x="-5641446" y="-3086100"/>
            <a:ext cx="8825308" cy="8229600"/>
          </a:xfrm>
          <a:prstGeom prst="rect">
            <a:avLst/>
          </a:prstGeom>
        </p:spPr>
      </p:pic>
      <p:pic>
        <p:nvPicPr>
          <p:cNvPr id="8" name="Picture 2" descr="D:\PROJECT NOVEMBER\BUMPER MOO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6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8053" y="2652603"/>
            <a:ext cx="2906953" cy="194765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74378" y="1583229"/>
            <a:ext cx="4849865" cy="576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9"/>
              </a:lnSpc>
            </a:pPr>
            <a:r>
              <a:rPr lang="en-US" sz="3364">
                <a:solidFill>
                  <a:srgbClr val="FFFFFF"/>
                </a:solidFill>
                <a:latin typeface="Nexa Slab Bold"/>
              </a:rPr>
              <a:t>Non Organic Channel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78066" y="2858348"/>
            <a:ext cx="6092355" cy="192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97"/>
              </a:lnSpc>
              <a:spcBef>
                <a:spcPct val="0"/>
              </a:spcBef>
            </a:pPr>
            <a:r>
              <a:rPr lang="en-US" sz="2784">
                <a:solidFill>
                  <a:srgbClr val="FFFFFF"/>
                </a:solidFill>
                <a:latin typeface="Nexa Slab Bold"/>
              </a:rPr>
              <a:t>promosi </a:t>
            </a:r>
            <a:r>
              <a:rPr lang="en-US" sz="2784">
                <a:solidFill>
                  <a:srgbClr val="FFFFFF"/>
                </a:solidFill>
                <a:latin typeface="Nexa Slab"/>
              </a:rPr>
              <a:t>berbayar yang ditawarkan kepada orang ketiga yang bertujuan untuk membawa traffic ke website anda.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545844" y="8400719"/>
            <a:ext cx="813369" cy="8133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44000" y="8403738"/>
            <a:ext cx="807331" cy="8073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83340" y="8430149"/>
            <a:ext cx="704665" cy="7046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918045" y="8356507"/>
            <a:ext cx="901793" cy="90179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096280" y="6841742"/>
            <a:ext cx="3889375" cy="573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8"/>
              </a:lnSpc>
            </a:pPr>
            <a:r>
              <a:rPr lang="en-US" sz="3427">
                <a:solidFill>
                  <a:srgbClr val="FFFFFF"/>
                </a:solidFill>
                <a:latin typeface="Nexa Slab Bold"/>
              </a:rPr>
              <a:t>Organic Channel</a:t>
            </a:r>
          </a:p>
        </p:txBody>
      </p:sp>
      <p:sp>
        <p:nvSpPr>
          <p:cNvPr id="10" name="AutoShape 10"/>
          <p:cNvSpPr/>
          <p:nvPr/>
        </p:nvSpPr>
        <p:spPr>
          <a:xfrm>
            <a:off x="7256603" y="5766299"/>
            <a:ext cx="10205221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0314521">
            <a:off x="-580613" y="5621330"/>
            <a:ext cx="7672032" cy="12474848"/>
          </a:xfrm>
          <a:prstGeom prst="rect">
            <a:avLst/>
          </a:prstGeom>
        </p:spPr>
      </p:pic>
      <p:pic>
        <p:nvPicPr>
          <p:cNvPr id="12" name="Picture 2" descr="D:\PROJECT NOVEMBER\BUMPER MOOC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8100000">
            <a:off x="-904276" y="6174049"/>
            <a:ext cx="7804324" cy="82259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914474">
            <a:off x="12428141" y="-1311467"/>
            <a:ext cx="7518607" cy="46803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09657" y="4247573"/>
            <a:ext cx="10075831" cy="743092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263889" y="3458562"/>
            <a:ext cx="10058400" cy="3369877"/>
            <a:chOff x="0" y="0"/>
            <a:chExt cx="6238240" cy="20900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38240" cy="2189064"/>
            </a:xfrm>
            <a:custGeom>
              <a:avLst/>
              <a:gdLst/>
              <a:ahLst/>
              <a:cxnLst/>
              <a:rect l="l" t="t" r="r" b="b"/>
              <a:pathLst>
                <a:path w="6238240" h="2189064">
                  <a:moveTo>
                    <a:pt x="5615940" y="1618834"/>
                  </a:moveTo>
                  <a:cubicBezTo>
                    <a:pt x="5615940" y="1612484"/>
                    <a:pt x="5617210" y="1607405"/>
                    <a:pt x="5617210" y="1599784"/>
                  </a:cubicBezTo>
                  <a:lnTo>
                    <a:pt x="5617210" y="490220"/>
                  </a:lnTo>
                  <a:cubicBezTo>
                    <a:pt x="5617210" y="220980"/>
                    <a:pt x="5407660" y="0"/>
                    <a:pt x="5151120" y="0"/>
                  </a:cubicBezTo>
                  <a:lnTo>
                    <a:pt x="467360" y="0"/>
                  </a:lnTo>
                  <a:cubicBezTo>
                    <a:pt x="210820" y="0"/>
                    <a:pt x="0" y="220980"/>
                    <a:pt x="0" y="490220"/>
                  </a:cubicBezTo>
                  <a:lnTo>
                    <a:pt x="0" y="1599784"/>
                  </a:lnTo>
                  <a:cubicBezTo>
                    <a:pt x="0" y="1869024"/>
                    <a:pt x="209550" y="2090004"/>
                    <a:pt x="466090" y="2090004"/>
                  </a:cubicBezTo>
                  <a:lnTo>
                    <a:pt x="5149850" y="2090004"/>
                  </a:lnTo>
                  <a:cubicBezTo>
                    <a:pt x="5262880" y="2090004"/>
                    <a:pt x="5367020" y="2046824"/>
                    <a:pt x="5447030" y="1976974"/>
                  </a:cubicBezTo>
                  <a:cubicBezTo>
                    <a:pt x="5577840" y="2048094"/>
                    <a:pt x="5890260" y="2189064"/>
                    <a:pt x="6236970" y="1982054"/>
                  </a:cubicBezTo>
                  <a:cubicBezTo>
                    <a:pt x="6238240" y="1982054"/>
                    <a:pt x="5925820" y="1983324"/>
                    <a:pt x="5615940" y="1618834"/>
                  </a:cubicBezTo>
                  <a:lnTo>
                    <a:pt x="5615940" y="1618834"/>
                  </a:lnTo>
                  <a:close/>
                </a:path>
              </a:pathLst>
            </a:custGeom>
            <a:solidFill>
              <a:srgbClr val="3D7692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28700" y="1028700"/>
            <a:ext cx="11557710" cy="2749551"/>
            <a:chOff x="0" y="0"/>
            <a:chExt cx="15410280" cy="3666068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"/>
              <a:ext cx="15410280" cy="1956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519"/>
                </a:lnSpc>
              </a:pPr>
              <a:r>
                <a:rPr lang="en-US" sz="9599">
                  <a:solidFill>
                    <a:srgbClr val="053D57"/>
                  </a:solidFill>
                  <a:latin typeface="Forum"/>
                </a:rPr>
                <a:t>ADALAH........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163234"/>
              <a:ext cx="11203743" cy="1502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49"/>
                </a:lnSpc>
              </a:pPr>
              <a:endParaRPr/>
            </a:p>
            <a:p>
              <a:pPr>
                <a:lnSpc>
                  <a:spcPts val="454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826842" y="3864612"/>
            <a:ext cx="7759568" cy="250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30"/>
              </a:lnSpc>
              <a:spcBef>
                <a:spcPct val="0"/>
              </a:spcBef>
            </a:pPr>
            <a:r>
              <a:rPr lang="en-US" sz="5100">
                <a:solidFill>
                  <a:srgbClr val="FFFFFF"/>
                </a:solidFill>
                <a:latin typeface="TT Drugs"/>
              </a:rPr>
              <a:t>Pemasaran produk atau </a:t>
            </a:r>
          </a:p>
          <a:p>
            <a:pPr algn="ctr">
              <a:lnSpc>
                <a:spcPts val="6630"/>
              </a:lnSpc>
              <a:spcBef>
                <a:spcPct val="0"/>
              </a:spcBef>
            </a:pPr>
            <a:r>
              <a:rPr lang="en-US" sz="5100">
                <a:solidFill>
                  <a:srgbClr val="FFFFFF"/>
                </a:solidFill>
                <a:latin typeface="TT Drugs"/>
              </a:rPr>
              <a:t>jasa yang menggunakan</a:t>
            </a:r>
            <a:r>
              <a:rPr lang="en-US" sz="5100">
                <a:solidFill>
                  <a:srgbClr val="FFFFFF"/>
                </a:solidFill>
                <a:latin typeface="TT Drugs Bold"/>
              </a:rPr>
              <a:t> </a:t>
            </a:r>
          </a:p>
          <a:p>
            <a:pPr algn="ctr">
              <a:lnSpc>
                <a:spcPts val="6630"/>
              </a:lnSpc>
              <a:spcBef>
                <a:spcPct val="0"/>
              </a:spcBef>
            </a:pPr>
            <a:r>
              <a:rPr lang="en-US" sz="5100">
                <a:solidFill>
                  <a:srgbClr val="FFFFFF"/>
                </a:solidFill>
                <a:latin typeface="TT Drugs Bold"/>
              </a:rPr>
              <a:t>teknologi digital</a:t>
            </a:r>
          </a:p>
        </p:txBody>
      </p:sp>
      <p:pic>
        <p:nvPicPr>
          <p:cNvPr id="1026" name="Picture 2" descr="D:\PROJECT NOVEMBER\BUMPER MOO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6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81777" y="366956"/>
            <a:ext cx="11027186" cy="2146011"/>
            <a:chOff x="0" y="0"/>
            <a:chExt cx="14702915" cy="2861348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5"/>
              <a:ext cx="14702915" cy="1956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1519"/>
                </a:lnSpc>
              </a:pPr>
              <a:r>
                <a:rPr lang="en-US" sz="9599">
                  <a:solidFill>
                    <a:srgbClr val="FFFFFF"/>
                  </a:solidFill>
                  <a:latin typeface="Forum"/>
                </a:rPr>
                <a:t>IG ADS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120515"/>
              <a:ext cx="14702915" cy="740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54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10" t="9085"/>
          <a:stretch>
            <a:fillRect/>
          </a:stretch>
        </p:blipFill>
        <p:spPr>
          <a:xfrm>
            <a:off x="6890585" y="1973385"/>
            <a:ext cx="4506830" cy="7284915"/>
          </a:xfrm>
          <a:prstGeom prst="rect">
            <a:avLst/>
          </a:prstGeom>
        </p:spPr>
      </p:pic>
      <p:pic>
        <p:nvPicPr>
          <p:cNvPr id="6" name="Picture 2" descr="D:\PROJECT NOVEMBER\BUMPER MOO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6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402"/>
          <a:stretch>
            <a:fillRect/>
          </a:stretch>
        </p:blipFill>
        <p:spPr>
          <a:xfrm>
            <a:off x="8740192" y="2267230"/>
            <a:ext cx="3806777" cy="65373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3861"/>
          <a:stretch>
            <a:fillRect/>
          </a:stretch>
        </p:blipFill>
        <p:spPr>
          <a:xfrm>
            <a:off x="4998593" y="1929030"/>
            <a:ext cx="3741599" cy="63948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2595"/>
          <a:stretch>
            <a:fillRect/>
          </a:stretch>
        </p:blipFill>
        <p:spPr>
          <a:xfrm>
            <a:off x="12546969" y="3108924"/>
            <a:ext cx="3784555" cy="65534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58906" y="1589184"/>
            <a:ext cx="3439687" cy="61150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781777" y="366956"/>
            <a:ext cx="11027186" cy="2146011"/>
            <a:chOff x="0" y="0"/>
            <a:chExt cx="14702915" cy="2861348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"/>
              <a:ext cx="14702915" cy="1956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1519"/>
                </a:lnSpc>
              </a:pPr>
              <a:r>
                <a:rPr lang="en-US" sz="9599">
                  <a:solidFill>
                    <a:srgbClr val="FFFFFF"/>
                  </a:solidFill>
                  <a:latin typeface="Forum"/>
                </a:rPr>
                <a:t>IG ADS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120515"/>
              <a:ext cx="14702915" cy="740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549"/>
                </a:lnSpc>
              </a:pPr>
              <a:endParaRPr/>
            </a:p>
          </p:txBody>
        </p:sp>
      </p:grpSp>
      <p:pic>
        <p:nvPicPr>
          <p:cNvPr id="9" name="Picture 2" descr="D:\PROJECT NOVEMBER\BUMPER MOO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6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45"/>
          <a:stretch>
            <a:fillRect/>
          </a:stretch>
        </p:blipFill>
        <p:spPr>
          <a:xfrm>
            <a:off x="2398027" y="1257300"/>
            <a:ext cx="4413487" cy="76386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3062"/>
          <a:stretch>
            <a:fillRect/>
          </a:stretch>
        </p:blipFill>
        <p:spPr>
          <a:xfrm>
            <a:off x="7077598" y="1761739"/>
            <a:ext cx="4286897" cy="73877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5564"/>
          <a:stretch>
            <a:fillRect/>
          </a:stretch>
        </p:blipFill>
        <p:spPr>
          <a:xfrm>
            <a:off x="11644054" y="3262232"/>
            <a:ext cx="4312027" cy="723926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781777" y="338381"/>
            <a:ext cx="11027186" cy="2146011"/>
            <a:chOff x="0" y="0"/>
            <a:chExt cx="14702915" cy="2861348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4702915" cy="1956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1519"/>
                </a:lnSpc>
              </a:pPr>
              <a:r>
                <a:rPr lang="en-US" sz="9599">
                  <a:solidFill>
                    <a:srgbClr val="FFFFFF"/>
                  </a:solidFill>
                  <a:latin typeface="Forum"/>
                </a:rPr>
                <a:t>RESULT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120515"/>
              <a:ext cx="14702915" cy="740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549"/>
                </a:lnSpc>
              </a:pPr>
              <a:endParaRPr/>
            </a:p>
          </p:txBody>
        </p:sp>
      </p:grpSp>
      <p:pic>
        <p:nvPicPr>
          <p:cNvPr id="9" name="Picture 2" descr="D:\PROJECT NOVEMBER\BUMPER MOO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601" t="18803" r="18399" b="7928"/>
          <a:stretch>
            <a:fillRect/>
          </a:stretch>
        </p:blipFill>
        <p:spPr>
          <a:xfrm>
            <a:off x="2806590" y="2148086"/>
            <a:ext cx="13039853" cy="813891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00025" y="803118"/>
            <a:ext cx="12907996" cy="1404144"/>
            <a:chOff x="0" y="773028"/>
            <a:chExt cx="17210661" cy="1872192"/>
          </a:xfrm>
        </p:grpSpPr>
        <p:sp>
          <p:nvSpPr>
            <p:cNvPr id="4" name="TextBox 4"/>
            <p:cNvSpPr txBox="1"/>
            <p:nvPr/>
          </p:nvSpPr>
          <p:spPr>
            <a:xfrm>
              <a:off x="7962900" y="773028"/>
              <a:ext cx="9247761" cy="1872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12"/>
                </a:lnSpc>
              </a:pPr>
              <a:r>
                <a:rPr lang="en-US" sz="4593" dirty="0">
                  <a:solidFill>
                    <a:srgbClr val="0B1C34"/>
                  </a:solidFill>
                  <a:latin typeface="Forum"/>
                </a:rPr>
                <a:t>TAMPILAN DI FACEBOOK  MANAGER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44712"/>
              <a:ext cx="9247761" cy="3552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177"/>
                </a:lnSpc>
              </a:pPr>
              <a:endParaRPr/>
            </a:p>
          </p:txBody>
        </p:sp>
      </p:grpSp>
      <p:pic>
        <p:nvPicPr>
          <p:cNvPr id="7" name="Picture 2" descr="D:\PROJECT NOVEMBER\BUMPER MOO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338" t="56815" r="46165" b="9426"/>
          <a:stretch>
            <a:fillRect/>
          </a:stretch>
        </p:blipFill>
        <p:spPr>
          <a:xfrm>
            <a:off x="1379081" y="806841"/>
            <a:ext cx="8340777" cy="42218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7495" t="46523" r="48711" b="20953"/>
          <a:stretch>
            <a:fillRect/>
          </a:stretch>
        </p:blipFill>
        <p:spPr>
          <a:xfrm>
            <a:off x="1379081" y="5773840"/>
            <a:ext cx="8340777" cy="45131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6855" t="21877" r="48248" b="6544"/>
          <a:stretch>
            <a:fillRect/>
          </a:stretch>
        </p:blipFill>
        <p:spPr>
          <a:xfrm>
            <a:off x="10395074" y="2014945"/>
            <a:ext cx="6513845" cy="7512063"/>
          </a:xfrm>
          <a:prstGeom prst="rect">
            <a:avLst/>
          </a:prstGeom>
        </p:spPr>
      </p:pic>
      <p:pic>
        <p:nvPicPr>
          <p:cNvPr id="5" name="Picture 2" descr="D:\PROJECT NOVEMBER\BUMPER MOO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6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314521">
            <a:off x="-860543" y="-4588702"/>
            <a:ext cx="7672032" cy="124748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683252">
            <a:off x="-2873462" y="2714132"/>
            <a:ext cx="7804324" cy="822590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975494" y="1988974"/>
            <a:ext cx="11027186" cy="2146011"/>
            <a:chOff x="0" y="0"/>
            <a:chExt cx="14702915" cy="2861348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14702915" cy="1956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1519"/>
                </a:lnSpc>
              </a:pPr>
              <a:r>
                <a:rPr lang="en-US" sz="9599">
                  <a:solidFill>
                    <a:srgbClr val="FFFFFF"/>
                  </a:solidFill>
                  <a:latin typeface="Forum"/>
                </a:rPr>
                <a:t>YOUR CHOISE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120515"/>
              <a:ext cx="14702915" cy="740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549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560727">
            <a:off x="11580793" y="9989052"/>
            <a:ext cx="17242481" cy="1504798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99384" y="5099272"/>
            <a:ext cx="7956811" cy="2172323"/>
            <a:chOff x="0" y="0"/>
            <a:chExt cx="8475684" cy="23139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75684" cy="2313983"/>
            </a:xfrm>
            <a:custGeom>
              <a:avLst/>
              <a:gdLst/>
              <a:ahLst/>
              <a:cxnLst/>
              <a:rect l="l" t="t" r="r" b="b"/>
              <a:pathLst>
                <a:path w="8475684" h="2313983">
                  <a:moveTo>
                    <a:pt x="8475684" y="279400"/>
                  </a:moveTo>
                  <a:lnTo>
                    <a:pt x="8475684" y="0"/>
                  </a:lnTo>
                  <a:lnTo>
                    <a:pt x="0" y="0"/>
                  </a:lnTo>
                  <a:lnTo>
                    <a:pt x="0" y="2313983"/>
                  </a:lnTo>
                  <a:lnTo>
                    <a:pt x="8475684" y="2313983"/>
                  </a:lnTo>
                  <a:lnTo>
                    <a:pt x="8475684" y="279400"/>
                  </a:lnTo>
                  <a:close/>
                  <a:moveTo>
                    <a:pt x="8396944" y="279400"/>
                  </a:moveTo>
                  <a:lnTo>
                    <a:pt x="8396944" y="2235243"/>
                  </a:lnTo>
                  <a:lnTo>
                    <a:pt x="78740" y="2235243"/>
                  </a:lnTo>
                  <a:lnTo>
                    <a:pt x="78740" y="78740"/>
                  </a:lnTo>
                  <a:lnTo>
                    <a:pt x="8396944" y="78740"/>
                  </a:lnTo>
                  <a:lnTo>
                    <a:pt x="8396944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673024" y="5427559"/>
            <a:ext cx="7191203" cy="1416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98"/>
              </a:lnSpc>
            </a:pPr>
            <a:r>
              <a:rPr lang="en-US" sz="2713">
                <a:solidFill>
                  <a:srgbClr val="FFFFFF"/>
                </a:solidFill>
                <a:latin typeface="Open Sans"/>
              </a:rPr>
              <a:t>Semakin banyak mengeluarkan </a:t>
            </a:r>
            <a:r>
              <a:rPr lang="en-US" sz="2713">
                <a:solidFill>
                  <a:srgbClr val="FFFFFF"/>
                </a:solidFill>
                <a:latin typeface="Open Sans Bold"/>
              </a:rPr>
              <a:t>tenaga dan waktu,</a:t>
            </a:r>
            <a:r>
              <a:rPr lang="en-US" sz="2713">
                <a:solidFill>
                  <a:srgbClr val="FFFFFF"/>
                </a:solidFill>
                <a:latin typeface="Open Sans"/>
              </a:rPr>
              <a:t> semakin banyak pula orang yang </a:t>
            </a:r>
            <a:r>
              <a:rPr lang="en-US" sz="2713">
                <a:solidFill>
                  <a:srgbClr val="FFFFFF"/>
                </a:solidFill>
                <a:latin typeface="Open Sans Bold"/>
              </a:rPr>
              <a:t>tau </a:t>
            </a:r>
            <a:r>
              <a:rPr lang="en-US" sz="2713">
                <a:solidFill>
                  <a:srgbClr val="FFFFFF"/>
                </a:solidFill>
                <a:latin typeface="Open Sans"/>
              </a:rPr>
              <a:t>akan produk kamu.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973022" y="5045909"/>
            <a:ext cx="7956811" cy="2172323"/>
            <a:chOff x="0" y="0"/>
            <a:chExt cx="8475684" cy="231398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75684" cy="2313983"/>
            </a:xfrm>
            <a:custGeom>
              <a:avLst/>
              <a:gdLst/>
              <a:ahLst/>
              <a:cxnLst/>
              <a:rect l="l" t="t" r="r" b="b"/>
              <a:pathLst>
                <a:path w="8475684" h="2313983">
                  <a:moveTo>
                    <a:pt x="8475684" y="279400"/>
                  </a:moveTo>
                  <a:lnTo>
                    <a:pt x="8475684" y="0"/>
                  </a:lnTo>
                  <a:lnTo>
                    <a:pt x="0" y="0"/>
                  </a:lnTo>
                  <a:lnTo>
                    <a:pt x="0" y="2313983"/>
                  </a:lnTo>
                  <a:lnTo>
                    <a:pt x="8475684" y="2313983"/>
                  </a:lnTo>
                  <a:lnTo>
                    <a:pt x="8475684" y="279400"/>
                  </a:lnTo>
                  <a:close/>
                  <a:moveTo>
                    <a:pt x="8396944" y="279400"/>
                  </a:moveTo>
                  <a:lnTo>
                    <a:pt x="8396944" y="2235243"/>
                  </a:lnTo>
                  <a:lnTo>
                    <a:pt x="78740" y="2235243"/>
                  </a:lnTo>
                  <a:lnTo>
                    <a:pt x="78740" y="78740"/>
                  </a:lnTo>
                  <a:lnTo>
                    <a:pt x="8396944" y="78740"/>
                  </a:lnTo>
                  <a:lnTo>
                    <a:pt x="8396944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0355826" y="5219333"/>
            <a:ext cx="7191203" cy="1416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98"/>
              </a:lnSpc>
            </a:pPr>
            <a:r>
              <a:rPr lang="en-US" sz="2713">
                <a:solidFill>
                  <a:srgbClr val="FFFFFF"/>
                </a:solidFill>
                <a:latin typeface="Open Sans"/>
              </a:rPr>
              <a:t>Semakin banyak mengeluarkan </a:t>
            </a:r>
            <a:r>
              <a:rPr lang="en-US" sz="2713">
                <a:solidFill>
                  <a:srgbClr val="FFFFFF"/>
                </a:solidFill>
                <a:latin typeface="Open Sans Bold"/>
              </a:rPr>
              <a:t>uang</a:t>
            </a:r>
            <a:r>
              <a:rPr lang="en-US" sz="2713">
                <a:solidFill>
                  <a:srgbClr val="FFFFFF"/>
                </a:solidFill>
                <a:latin typeface="Open Sans"/>
              </a:rPr>
              <a:t>, semakin banyak pula orang yang </a:t>
            </a:r>
            <a:r>
              <a:rPr lang="en-US" sz="2713">
                <a:solidFill>
                  <a:srgbClr val="FFFFFF"/>
                </a:solidFill>
                <a:latin typeface="Open Sans Bold"/>
              </a:rPr>
              <a:t>tau</a:t>
            </a:r>
            <a:r>
              <a:rPr lang="en-US" sz="2713">
                <a:solidFill>
                  <a:srgbClr val="FFFFFF"/>
                </a:solidFill>
                <a:latin typeface="Open Sans"/>
              </a:rPr>
              <a:t> akan produk kamu.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56195" y="7218232"/>
            <a:ext cx="2851163" cy="243418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975494" y="4058786"/>
            <a:ext cx="3954529" cy="673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9"/>
              </a:lnSpc>
            </a:pPr>
            <a:r>
              <a:rPr lang="en-US" sz="3971">
                <a:solidFill>
                  <a:srgbClr val="FFFFFF"/>
                </a:solidFill>
                <a:latin typeface="Open Sans Bold"/>
              </a:rPr>
              <a:t>Tidak Berbayar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96438" y="4058786"/>
            <a:ext cx="2309978" cy="673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9"/>
              </a:lnSpc>
            </a:pPr>
            <a:r>
              <a:rPr lang="en-US" sz="3971">
                <a:solidFill>
                  <a:srgbClr val="FFFFFF"/>
                </a:solidFill>
                <a:latin typeface="Open Sans Bold"/>
              </a:rPr>
              <a:t>Berbayar</a:t>
            </a:r>
          </a:p>
        </p:txBody>
      </p:sp>
      <p:pic>
        <p:nvPicPr>
          <p:cNvPr id="17" name="Picture 2" descr="D:\PROJECT NOVEMBER\BUMPER MOO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6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9" r="389"/>
          <a:stretch>
            <a:fillRect/>
          </a:stretch>
        </p:blipFill>
        <p:spPr>
          <a:xfrm rot="-8997047">
            <a:off x="16268737" y="1136216"/>
            <a:ext cx="5724112" cy="975743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86615" y="4279539"/>
            <a:ext cx="16230600" cy="107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>
                <a:solidFill>
                  <a:srgbClr val="FFFFFF"/>
                </a:solidFill>
                <a:latin typeface="Forum"/>
              </a:rPr>
              <a:t>THANK YOU ! </a:t>
            </a:r>
          </a:p>
        </p:txBody>
      </p:sp>
      <p:sp>
        <p:nvSpPr>
          <p:cNvPr id="4" name="AutoShape 4"/>
          <p:cNvSpPr/>
          <p:nvPr/>
        </p:nvSpPr>
        <p:spPr>
          <a:xfrm>
            <a:off x="1642026" y="6509815"/>
            <a:ext cx="1551977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672507">
            <a:off x="-3460631" y="-1885407"/>
            <a:ext cx="7804324" cy="82259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279072">
            <a:off x="-5655594" y="323349"/>
            <a:ext cx="7723366" cy="87023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505805">
            <a:off x="12918784" y="-3644501"/>
            <a:ext cx="8486039" cy="754196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584270" y="5625254"/>
            <a:ext cx="1635290" cy="389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TT Drugs"/>
              </a:rPr>
              <a:t>GYARUS.ID</a:t>
            </a:r>
          </a:p>
        </p:txBody>
      </p:sp>
      <p:pic>
        <p:nvPicPr>
          <p:cNvPr id="9" name="Picture 2" descr="D:\PROJECT NOVEMBER\BUMPER MOO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6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78827">
            <a:off x="11616985" y="-869308"/>
            <a:ext cx="5515885" cy="49574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12195199" y="4791795"/>
            <a:ext cx="7776569" cy="6794777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063674" y="1014077"/>
            <a:ext cx="5741701" cy="8244223"/>
            <a:chOff x="0" y="0"/>
            <a:chExt cx="4137660" cy="5941060"/>
          </a:xfrm>
        </p:grpSpPr>
        <p:sp>
          <p:nvSpPr>
            <p:cNvPr id="5" name="Freeform 5"/>
            <p:cNvSpPr/>
            <p:nvPr/>
          </p:nvSpPr>
          <p:spPr>
            <a:xfrm>
              <a:off x="-350520" y="-288290"/>
              <a:ext cx="4956810" cy="6334760"/>
            </a:xfrm>
            <a:custGeom>
              <a:avLst/>
              <a:gdLst/>
              <a:ahLst/>
              <a:cxnLst/>
              <a:rect l="l" t="t" r="r" b="b"/>
              <a:pathLst>
                <a:path w="4956810" h="6334760">
                  <a:moveTo>
                    <a:pt x="762000" y="824230"/>
                  </a:moveTo>
                  <a:cubicBezTo>
                    <a:pt x="1517650" y="146050"/>
                    <a:pt x="2913380" y="0"/>
                    <a:pt x="3416300" y="1047750"/>
                  </a:cubicBezTo>
                  <a:cubicBezTo>
                    <a:pt x="3614420" y="1484630"/>
                    <a:pt x="3507740" y="1979930"/>
                    <a:pt x="3566160" y="2440940"/>
                  </a:cubicBezTo>
                  <a:cubicBezTo>
                    <a:pt x="3647440" y="3079750"/>
                    <a:pt x="4140200" y="3562350"/>
                    <a:pt x="4362450" y="4147820"/>
                  </a:cubicBezTo>
                  <a:cubicBezTo>
                    <a:pt x="4956810" y="5591810"/>
                    <a:pt x="3315970" y="6334760"/>
                    <a:pt x="2122170" y="6216650"/>
                  </a:cubicBezTo>
                  <a:cubicBezTo>
                    <a:pt x="1496060" y="6215380"/>
                    <a:pt x="762000" y="6047740"/>
                    <a:pt x="467360" y="5431790"/>
                  </a:cubicBezTo>
                  <a:cubicBezTo>
                    <a:pt x="166370" y="4765040"/>
                    <a:pt x="539750" y="4028440"/>
                    <a:pt x="553720" y="3336290"/>
                  </a:cubicBezTo>
                  <a:cubicBezTo>
                    <a:pt x="571500" y="2500630"/>
                    <a:pt x="0" y="1489710"/>
                    <a:pt x="762000" y="824230"/>
                  </a:cubicBezTo>
                  <a:close/>
                </a:path>
              </a:pathLst>
            </a:custGeom>
            <a:blipFill>
              <a:blip r:embed="rId4"/>
              <a:stretch>
                <a:fillRect l="-115078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28534" y="2660846"/>
            <a:ext cx="1701815" cy="16720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81823" y="2708455"/>
            <a:ext cx="1653279" cy="15768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75499" y="5799809"/>
            <a:ext cx="1007885" cy="18838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569775" y="5875819"/>
            <a:ext cx="1877373" cy="173187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415068" y="4555417"/>
            <a:ext cx="1582062" cy="452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2"/>
              </a:lnSpc>
            </a:pPr>
            <a:r>
              <a:rPr lang="en-US" sz="2644">
                <a:solidFill>
                  <a:srgbClr val="FFFFFF"/>
                </a:solidFill>
                <a:latin typeface="Open Sans Bold Italics"/>
              </a:rPr>
              <a:t>Television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38720" y="4555417"/>
            <a:ext cx="947742" cy="452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2"/>
              </a:lnSpc>
            </a:pPr>
            <a:r>
              <a:rPr lang="en-US" sz="2644">
                <a:solidFill>
                  <a:srgbClr val="FFFFFF"/>
                </a:solidFill>
                <a:latin typeface="Open Sans Bold"/>
              </a:rPr>
              <a:t>Radio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92830" y="7914248"/>
            <a:ext cx="1826538" cy="452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2"/>
              </a:lnSpc>
            </a:pPr>
            <a:r>
              <a:rPr lang="en-US" sz="2644">
                <a:solidFill>
                  <a:srgbClr val="FFFFFF"/>
                </a:solidFill>
                <a:latin typeface="Open Sans Bold Italics"/>
              </a:rPr>
              <a:t>Handphone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945474" y="7914248"/>
            <a:ext cx="3125976" cy="452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2"/>
              </a:lnSpc>
            </a:pPr>
            <a:r>
              <a:rPr lang="en-US" sz="2644">
                <a:solidFill>
                  <a:srgbClr val="FFFFFF"/>
                </a:solidFill>
                <a:latin typeface="Open Sans Bold Italics"/>
              </a:rPr>
              <a:t>Display Advertising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414603" y="9163050"/>
            <a:ext cx="5271492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"/>
              </a:rPr>
              <a:t>..............................</a:t>
            </a:r>
          </a:p>
        </p:txBody>
      </p:sp>
      <p:pic>
        <p:nvPicPr>
          <p:cNvPr id="15" name="Picture 2" descr="D:\PROJECT NOVEMBER\BUMPER MOOC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6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85230" y="2131425"/>
            <a:ext cx="14531091" cy="8155575"/>
          </a:xfrm>
          <a:prstGeom prst="rect">
            <a:avLst/>
          </a:prstGeom>
        </p:spPr>
      </p:pic>
      <p:pic>
        <p:nvPicPr>
          <p:cNvPr id="3" name="Picture 2" descr="D:\PROJECT NOVEMBER\BUMPER MOO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159357" y="4756168"/>
            <a:ext cx="4664132" cy="1425563"/>
            <a:chOff x="0" y="0"/>
            <a:chExt cx="2775474" cy="8483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75474" cy="848306"/>
            </a:xfrm>
            <a:custGeom>
              <a:avLst/>
              <a:gdLst/>
              <a:ahLst/>
              <a:cxnLst/>
              <a:rect l="l" t="t" r="r" b="b"/>
              <a:pathLst>
                <a:path w="2775474" h="848306">
                  <a:moveTo>
                    <a:pt x="2651014" y="59690"/>
                  </a:moveTo>
                  <a:cubicBezTo>
                    <a:pt x="2686574" y="59690"/>
                    <a:pt x="2715784" y="88900"/>
                    <a:pt x="2715784" y="124460"/>
                  </a:cubicBezTo>
                  <a:lnTo>
                    <a:pt x="2715784" y="723846"/>
                  </a:lnTo>
                  <a:cubicBezTo>
                    <a:pt x="2715784" y="759406"/>
                    <a:pt x="2686574" y="788616"/>
                    <a:pt x="2651014" y="788616"/>
                  </a:cubicBezTo>
                  <a:lnTo>
                    <a:pt x="124460" y="788616"/>
                  </a:lnTo>
                  <a:cubicBezTo>
                    <a:pt x="88900" y="788616"/>
                    <a:pt x="59690" y="759406"/>
                    <a:pt x="59690" y="72384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651014" y="59690"/>
                  </a:lnTo>
                  <a:moveTo>
                    <a:pt x="265101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23846"/>
                  </a:lnTo>
                  <a:cubicBezTo>
                    <a:pt x="0" y="792426"/>
                    <a:pt x="55880" y="848306"/>
                    <a:pt x="124460" y="848306"/>
                  </a:cubicBezTo>
                  <a:lnTo>
                    <a:pt x="2651014" y="848306"/>
                  </a:lnTo>
                  <a:cubicBezTo>
                    <a:pt x="2719594" y="848306"/>
                    <a:pt x="2775474" y="792426"/>
                    <a:pt x="2775474" y="723846"/>
                  </a:cubicBezTo>
                  <a:lnTo>
                    <a:pt x="2775474" y="124460"/>
                  </a:lnTo>
                  <a:cubicBezTo>
                    <a:pt x="2775474" y="55880"/>
                    <a:pt x="2719594" y="0"/>
                    <a:pt x="2651014" y="0"/>
                  </a:cubicBezTo>
                  <a:close/>
                </a:path>
              </a:pathLst>
            </a:custGeom>
            <a:solidFill>
              <a:srgbClr val="053D57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894780" y="4962831"/>
            <a:ext cx="7487800" cy="3120085"/>
            <a:chOff x="0" y="0"/>
            <a:chExt cx="9983733" cy="4160114"/>
          </a:xfrm>
        </p:grpSpPr>
        <p:sp>
          <p:nvSpPr>
            <p:cNvPr id="6" name="TextBox 6"/>
            <p:cNvSpPr txBox="1"/>
            <p:nvPr/>
          </p:nvSpPr>
          <p:spPr>
            <a:xfrm>
              <a:off x="0" y="-19050"/>
              <a:ext cx="9983733" cy="1472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40"/>
                </a:lnSpc>
              </a:pPr>
              <a:r>
                <a:rPr lang="en-US" sz="7200">
                  <a:solidFill>
                    <a:srgbClr val="F8FBFD"/>
                  </a:solidFill>
                  <a:latin typeface="Forum"/>
                </a:rPr>
                <a:t>BRANDING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809763"/>
              <a:ext cx="9983733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650068"/>
              <a:ext cx="9983733" cy="510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82580" y="4962831"/>
            <a:ext cx="7487800" cy="3120085"/>
            <a:chOff x="0" y="0"/>
            <a:chExt cx="9983733" cy="416011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9050"/>
              <a:ext cx="9983733" cy="1472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40"/>
                </a:lnSpc>
              </a:pPr>
              <a:r>
                <a:rPr lang="en-US" sz="7200">
                  <a:solidFill>
                    <a:srgbClr val="F8FBFD"/>
                  </a:solidFill>
                  <a:latin typeface="Forum"/>
                </a:rPr>
                <a:t>SALES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809763"/>
              <a:ext cx="9983733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650068"/>
              <a:ext cx="9983733" cy="510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978247" y="4756168"/>
            <a:ext cx="4365446" cy="1475267"/>
            <a:chOff x="0" y="0"/>
            <a:chExt cx="2775474" cy="93794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75474" cy="937949"/>
            </a:xfrm>
            <a:custGeom>
              <a:avLst/>
              <a:gdLst/>
              <a:ahLst/>
              <a:cxnLst/>
              <a:rect l="l" t="t" r="r" b="b"/>
              <a:pathLst>
                <a:path w="2775474" h="937949">
                  <a:moveTo>
                    <a:pt x="2651014" y="59690"/>
                  </a:moveTo>
                  <a:cubicBezTo>
                    <a:pt x="2686574" y="59690"/>
                    <a:pt x="2715784" y="88900"/>
                    <a:pt x="2715784" y="124460"/>
                  </a:cubicBezTo>
                  <a:lnTo>
                    <a:pt x="2715784" y="813489"/>
                  </a:lnTo>
                  <a:cubicBezTo>
                    <a:pt x="2715784" y="849049"/>
                    <a:pt x="2686574" y="878259"/>
                    <a:pt x="2651014" y="878259"/>
                  </a:cubicBezTo>
                  <a:lnTo>
                    <a:pt x="124460" y="878259"/>
                  </a:lnTo>
                  <a:cubicBezTo>
                    <a:pt x="88900" y="878259"/>
                    <a:pt x="59690" y="849049"/>
                    <a:pt x="59690" y="81348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651014" y="59690"/>
                  </a:lnTo>
                  <a:moveTo>
                    <a:pt x="265101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13489"/>
                  </a:lnTo>
                  <a:cubicBezTo>
                    <a:pt x="0" y="882069"/>
                    <a:pt x="55880" y="937949"/>
                    <a:pt x="124460" y="937949"/>
                  </a:cubicBezTo>
                  <a:lnTo>
                    <a:pt x="2651014" y="937949"/>
                  </a:lnTo>
                  <a:cubicBezTo>
                    <a:pt x="2719594" y="937949"/>
                    <a:pt x="2775474" y="882069"/>
                    <a:pt x="2775474" y="813489"/>
                  </a:cubicBezTo>
                  <a:lnTo>
                    <a:pt x="2775474" y="124460"/>
                  </a:lnTo>
                  <a:cubicBezTo>
                    <a:pt x="2775474" y="55880"/>
                    <a:pt x="2719594" y="0"/>
                    <a:pt x="2651014" y="0"/>
                  </a:cubicBezTo>
                  <a:close/>
                </a:path>
              </a:pathLst>
            </a:custGeom>
            <a:solidFill>
              <a:srgbClr val="053D57"/>
            </a:solidFill>
          </p:spPr>
        </p:sp>
      </p:grpSp>
      <p:sp>
        <p:nvSpPr>
          <p:cNvPr id="15" name="AutoShape 15"/>
          <p:cNvSpPr/>
          <p:nvPr/>
        </p:nvSpPr>
        <p:spPr>
          <a:xfrm>
            <a:off x="5491423" y="3330619"/>
            <a:ext cx="7669547" cy="0"/>
          </a:xfrm>
          <a:prstGeom prst="line">
            <a:avLst/>
          </a:prstGeom>
          <a:ln w="47625" cap="rnd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rot="5400000">
            <a:off x="4802544" y="4019497"/>
            <a:ext cx="1425382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17" name="AutoShape 17"/>
          <p:cNvSpPr/>
          <p:nvPr/>
        </p:nvSpPr>
        <p:spPr>
          <a:xfrm rot="5400000">
            <a:off x="12389976" y="3970625"/>
            <a:ext cx="1425382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</p:sp>
      <p:pic>
        <p:nvPicPr>
          <p:cNvPr id="18" name="Picture 2" descr="D:\PROJECT NOVEMBER\BUMPER MOO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3716505">
            <a:off x="-2238628" y="-2235792"/>
            <a:ext cx="730377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364982">
            <a:off x="-1262337" y="4141016"/>
            <a:ext cx="8597036" cy="10234567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33807" y="2115017"/>
            <a:ext cx="7596778" cy="6877557"/>
            <a:chOff x="0" y="0"/>
            <a:chExt cx="5580380" cy="5052060"/>
          </a:xfrm>
        </p:grpSpPr>
        <p:sp>
          <p:nvSpPr>
            <p:cNvPr id="5" name="Freeform 5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4"/>
              <a:stretch>
                <a:fillRect l="-18199" r="-18199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9349233" y="2903669"/>
            <a:ext cx="7487800" cy="5300252"/>
            <a:chOff x="0" y="0"/>
            <a:chExt cx="9983733" cy="7067003"/>
          </a:xfrm>
        </p:grpSpPr>
        <p:sp>
          <p:nvSpPr>
            <p:cNvPr id="7" name="TextBox 7"/>
            <p:cNvSpPr txBox="1"/>
            <p:nvPr/>
          </p:nvSpPr>
          <p:spPr>
            <a:xfrm>
              <a:off x="0" y="-19050"/>
              <a:ext cx="9983733" cy="43793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40"/>
                </a:lnSpc>
              </a:pPr>
              <a:r>
                <a:rPr lang="en-US" sz="7200">
                  <a:solidFill>
                    <a:srgbClr val="0F2A37"/>
                  </a:solidFill>
                  <a:latin typeface="Forum"/>
                </a:rPr>
                <a:t>WHY YOU SHOULD LEARN DIGITAL MARKETING ?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716652"/>
              <a:ext cx="9983733" cy="587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556957"/>
              <a:ext cx="9983733" cy="510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endParaRPr/>
            </a:p>
          </p:txBody>
        </p:sp>
      </p:grpSp>
      <p:pic>
        <p:nvPicPr>
          <p:cNvPr id="10" name="Picture 2" descr="D:\PROJECT NOVEMBER\BUMPER MOO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6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863" t="30467" r="16603" b="14373"/>
          <a:stretch>
            <a:fillRect/>
          </a:stretch>
        </p:blipFill>
        <p:spPr>
          <a:xfrm>
            <a:off x="2057400" y="1541346"/>
            <a:ext cx="13785131" cy="7839344"/>
          </a:xfrm>
          <a:prstGeom prst="rect">
            <a:avLst/>
          </a:prstGeom>
        </p:spPr>
      </p:pic>
      <p:pic>
        <p:nvPicPr>
          <p:cNvPr id="4" name="Picture 2" descr="D:\PROJECT NOVEMBER\BUMPER MOO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2594" y="3688245"/>
            <a:ext cx="2531899" cy="253189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584175" y="3775658"/>
            <a:ext cx="2531899" cy="253189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917332" y="3721253"/>
            <a:ext cx="2531899" cy="253189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3940222" y="3688245"/>
            <a:ext cx="2531899" cy="253189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00604" y="3916256"/>
            <a:ext cx="2075878" cy="207587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E03C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50716" y="4504864"/>
            <a:ext cx="1375655" cy="96467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5812185" y="4003668"/>
            <a:ext cx="2075878" cy="2075878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E03C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10243" y="4364181"/>
            <a:ext cx="679763" cy="127058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560727">
            <a:off x="14553447" y="-6017319"/>
            <a:ext cx="16147127" cy="14092038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0120537" y="3949264"/>
            <a:ext cx="2125490" cy="207587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E03C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00943" y="4537871"/>
            <a:ext cx="964678" cy="96467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341215" y="4293444"/>
            <a:ext cx="1729914" cy="1440154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143427" y="3916256"/>
            <a:ext cx="2125490" cy="2075878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E03C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597108" y="4534562"/>
            <a:ext cx="1218127" cy="1014091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875977" y="6419614"/>
            <a:ext cx="1325133" cy="609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6"/>
              </a:lnSpc>
            </a:pPr>
            <a:r>
              <a:rPr lang="en-US" sz="3618">
                <a:solidFill>
                  <a:srgbClr val="FFFFFF"/>
                </a:solidFill>
                <a:latin typeface="Nexa Slab Bold"/>
              </a:rPr>
              <a:t>274.9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73227" y="7056157"/>
            <a:ext cx="260520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14"/>
              </a:lnSpc>
            </a:pPr>
            <a:r>
              <a:rPr lang="en-US" sz="3000" dirty="0">
                <a:solidFill>
                  <a:srgbClr val="FFFFFF"/>
                </a:solidFill>
                <a:latin typeface="Nexa Slab"/>
              </a:rPr>
              <a:t>Million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147217" y="6441039"/>
            <a:ext cx="1963208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8"/>
              </a:lnSpc>
            </a:pPr>
            <a:r>
              <a:rPr lang="en-US" sz="3805" dirty="0">
                <a:solidFill>
                  <a:srgbClr val="FFFFFF"/>
                </a:solidFill>
                <a:latin typeface="Nexa Slab Bold"/>
              </a:rPr>
              <a:t>345.3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464114" y="6441039"/>
            <a:ext cx="1438336" cy="653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8"/>
              </a:lnSpc>
            </a:pPr>
            <a:r>
              <a:rPr lang="en-US" sz="3805">
                <a:solidFill>
                  <a:srgbClr val="FFFFFF"/>
                </a:solidFill>
                <a:latin typeface="Nexa Slab Bold"/>
              </a:rPr>
              <a:t>202.6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533229" y="6450564"/>
            <a:ext cx="1622413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dirty="0">
                <a:solidFill>
                  <a:srgbClr val="FFFFFF"/>
                </a:solidFill>
                <a:latin typeface="Nexa Slab Bold"/>
              </a:rPr>
              <a:t>170.0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97615" y="1028700"/>
            <a:ext cx="2992661" cy="421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8"/>
              </a:lnSpc>
            </a:pPr>
            <a:r>
              <a:rPr lang="en-US" sz="2434" dirty="0" err="1">
                <a:solidFill>
                  <a:srgbClr val="FFFFFF"/>
                </a:solidFill>
                <a:latin typeface="Nexa Slab Italics"/>
              </a:rPr>
              <a:t>Sumber</a:t>
            </a:r>
            <a:r>
              <a:rPr lang="en-US" sz="2434" dirty="0">
                <a:solidFill>
                  <a:srgbClr val="FFFFFF"/>
                </a:solidFill>
                <a:latin typeface="Nexa Slab Italics"/>
              </a:rPr>
              <a:t>  : Jan 2021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98658" y="7956702"/>
            <a:ext cx="3279771" cy="609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6"/>
              </a:lnSpc>
            </a:pPr>
            <a:r>
              <a:rPr lang="en-US" sz="3618">
                <a:solidFill>
                  <a:srgbClr val="FFFFFF"/>
                </a:solidFill>
                <a:latin typeface="Nexa Slab"/>
              </a:rPr>
              <a:t>urbanisation 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824099" y="8746294"/>
            <a:ext cx="1428889" cy="55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2"/>
              </a:lnSpc>
            </a:pPr>
            <a:r>
              <a:rPr lang="en-US" sz="3337">
                <a:solidFill>
                  <a:srgbClr val="FFFFFF"/>
                </a:solidFill>
                <a:latin typeface="Nexa Slab"/>
              </a:rPr>
              <a:t>57,0 %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201025" y="7974542"/>
            <a:ext cx="3298199" cy="609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6"/>
              </a:lnSpc>
            </a:pPr>
            <a:r>
              <a:rPr lang="en-US" sz="3618">
                <a:solidFill>
                  <a:srgbClr val="FFFFFF"/>
                </a:solidFill>
                <a:latin typeface="Nexa Slab"/>
              </a:rPr>
              <a:t>vs. population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148284" y="8702680"/>
            <a:ext cx="1600729" cy="592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9"/>
              </a:lnSpc>
            </a:pPr>
            <a:r>
              <a:rPr lang="en-US" sz="3464" dirty="0">
                <a:solidFill>
                  <a:srgbClr val="FFFFFF"/>
                </a:solidFill>
                <a:latin typeface="Nexa Slab"/>
              </a:rPr>
              <a:t>125,6 %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729518" y="8746294"/>
            <a:ext cx="1129546" cy="549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1"/>
              </a:lnSpc>
            </a:pPr>
            <a:r>
              <a:rPr lang="en-US" sz="3244">
                <a:solidFill>
                  <a:srgbClr val="FFFFFF"/>
                </a:solidFill>
                <a:latin typeface="Nexa Slab"/>
              </a:rPr>
              <a:t>73,7%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534182" y="7956702"/>
            <a:ext cx="3298199" cy="609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6"/>
              </a:lnSpc>
            </a:pPr>
            <a:r>
              <a:rPr lang="en-US" sz="3618">
                <a:solidFill>
                  <a:srgbClr val="FFFFFF"/>
                </a:solidFill>
                <a:latin typeface="Nexa Slab"/>
              </a:rPr>
              <a:t>vs. population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499619" y="7974542"/>
            <a:ext cx="3413105" cy="609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6"/>
              </a:lnSpc>
            </a:pPr>
            <a:r>
              <a:rPr lang="en-US" sz="3618">
                <a:solidFill>
                  <a:srgbClr val="FFFFFF"/>
                </a:solidFill>
                <a:latin typeface="Nexa Slab"/>
              </a:rPr>
              <a:t>vs.  population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852226" y="8736769"/>
            <a:ext cx="1218902" cy="592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9"/>
              </a:lnSpc>
            </a:pPr>
            <a:r>
              <a:rPr lang="en-US" sz="3464">
                <a:solidFill>
                  <a:srgbClr val="FFFFFF"/>
                </a:solidFill>
                <a:latin typeface="Nexa Slab"/>
              </a:rPr>
              <a:t>61,8%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556815" y="2556620"/>
            <a:ext cx="1992113" cy="911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1"/>
              </a:lnSpc>
            </a:pPr>
            <a:r>
              <a:rPr lang="en-US" sz="2672">
                <a:solidFill>
                  <a:srgbClr val="FFFFFF"/>
                </a:solidFill>
                <a:latin typeface="Nexa Slab Bold"/>
              </a:rPr>
              <a:t>Total</a:t>
            </a:r>
          </a:p>
          <a:p>
            <a:pPr algn="ctr">
              <a:lnSpc>
                <a:spcPts val="3741"/>
              </a:lnSpc>
            </a:pPr>
            <a:r>
              <a:rPr lang="en-US" sz="2672">
                <a:solidFill>
                  <a:srgbClr val="FFFFFF"/>
                </a:solidFill>
                <a:latin typeface="Nexa Slab Bold"/>
              </a:rPr>
              <a:t>Population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751396" y="2556620"/>
            <a:ext cx="2197457" cy="911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1"/>
              </a:lnSpc>
            </a:pPr>
            <a:r>
              <a:rPr lang="en-US" sz="2672">
                <a:solidFill>
                  <a:srgbClr val="FFFFFF"/>
                </a:solidFill>
                <a:latin typeface="Nexa Slab Bold"/>
              </a:rPr>
              <a:t>Mobile </a:t>
            </a:r>
          </a:p>
          <a:p>
            <a:pPr algn="ctr">
              <a:lnSpc>
                <a:spcPts val="3741"/>
              </a:lnSpc>
            </a:pPr>
            <a:r>
              <a:rPr lang="en-US" sz="2672">
                <a:solidFill>
                  <a:srgbClr val="FFFFFF"/>
                </a:solidFill>
                <a:latin typeface="Nexa Slab Bold"/>
              </a:rPr>
              <a:t>Connections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366404" y="2556620"/>
            <a:ext cx="1561604" cy="911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1"/>
              </a:lnSpc>
            </a:pPr>
            <a:r>
              <a:rPr lang="en-US" sz="2672">
                <a:solidFill>
                  <a:srgbClr val="FFFFFF"/>
                </a:solidFill>
                <a:latin typeface="Nexa Slab Bold"/>
              </a:rPr>
              <a:t>Internet </a:t>
            </a:r>
          </a:p>
          <a:p>
            <a:pPr algn="ctr">
              <a:lnSpc>
                <a:spcPts val="3741"/>
              </a:lnSpc>
            </a:pPr>
            <a:r>
              <a:rPr lang="en-US" sz="2672">
                <a:solidFill>
                  <a:srgbClr val="FFFFFF"/>
                </a:solidFill>
                <a:latin typeface="Nexa Slab Bold"/>
              </a:rPr>
              <a:t>Users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809546" y="2479126"/>
            <a:ext cx="2878254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41"/>
              </a:lnSpc>
            </a:pPr>
            <a:r>
              <a:rPr lang="en-US" sz="2672" dirty="0">
                <a:solidFill>
                  <a:srgbClr val="FFFFFF"/>
                </a:solidFill>
                <a:latin typeface="Nexa Slab Bold"/>
              </a:rPr>
              <a:t>Active </a:t>
            </a:r>
          </a:p>
          <a:p>
            <a:pPr algn="ctr">
              <a:lnSpc>
                <a:spcPts val="3741"/>
              </a:lnSpc>
            </a:pPr>
            <a:r>
              <a:rPr lang="en-US" sz="2672" dirty="0">
                <a:solidFill>
                  <a:srgbClr val="FFFFFF"/>
                </a:solidFill>
                <a:latin typeface="Nexa Slab Bold"/>
              </a:rPr>
              <a:t>Media Users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224237" y="7015596"/>
            <a:ext cx="1524776" cy="7903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6114"/>
              </a:lnSpc>
            </a:pPr>
            <a:r>
              <a:rPr lang="en-US" sz="3000" dirty="0" smtClean="0">
                <a:solidFill>
                  <a:srgbClr val="FFFFFF"/>
                </a:solidFill>
                <a:latin typeface="Nexa Slab"/>
              </a:rPr>
              <a:t>Million</a:t>
            </a:r>
            <a:endParaRPr lang="en-US" sz="3000" dirty="0">
              <a:solidFill>
                <a:srgbClr val="FFFFFF"/>
              </a:solidFill>
              <a:latin typeface="Nexa Slab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430415" y="7008013"/>
            <a:ext cx="1524776" cy="7903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6114"/>
              </a:lnSpc>
            </a:pPr>
            <a:r>
              <a:rPr lang="en-US" sz="3000" dirty="0">
                <a:solidFill>
                  <a:srgbClr val="FFFFFF"/>
                </a:solidFill>
                <a:latin typeface="Nexa Slab"/>
              </a:rPr>
              <a:t>Million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4533229" y="7015595"/>
            <a:ext cx="1524776" cy="7903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6114"/>
              </a:lnSpc>
            </a:pPr>
            <a:r>
              <a:rPr lang="en-US" sz="3000" dirty="0">
                <a:solidFill>
                  <a:srgbClr val="FFFFFF"/>
                </a:solidFill>
                <a:latin typeface="Nexa Slab"/>
              </a:rPr>
              <a:t>Million</a:t>
            </a:r>
          </a:p>
        </p:txBody>
      </p:sp>
      <p:pic>
        <p:nvPicPr>
          <p:cNvPr id="48" name="Picture 2" descr="D:\PROJECT NOVEMBER\BUMPER MOOC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4" y="-1"/>
            <a:ext cx="18420434" cy="103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371</Words>
  <Application>Microsoft Office PowerPoint</Application>
  <PresentationFormat>Custom</PresentationFormat>
  <Paragraphs>112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Arial</vt:lpstr>
      <vt:lpstr>Forum</vt:lpstr>
      <vt:lpstr>Nexa Slab Italics</vt:lpstr>
      <vt:lpstr>Arimo Bold</vt:lpstr>
      <vt:lpstr>HK Grotesk Medium Italics</vt:lpstr>
      <vt:lpstr>Arimo</vt:lpstr>
      <vt:lpstr>Open Sans</vt:lpstr>
      <vt:lpstr>Open Sans Italics</vt:lpstr>
      <vt:lpstr>Open Sans Bold</vt:lpstr>
      <vt:lpstr>Calibri</vt:lpstr>
      <vt:lpstr>TT Drugs</vt:lpstr>
      <vt:lpstr>TT Drugs Bold</vt:lpstr>
      <vt:lpstr>Open Sans Bold Italics</vt:lpstr>
      <vt:lpstr>Nexa Slab</vt:lpstr>
      <vt:lpstr>Nexa Slab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26 Oktober 2021</dc:title>
  <cp:lastModifiedBy>ismail - [2010]</cp:lastModifiedBy>
  <cp:revision>4</cp:revision>
  <dcterms:created xsi:type="dcterms:W3CDTF">2006-08-16T00:00:00Z</dcterms:created>
  <dcterms:modified xsi:type="dcterms:W3CDTF">2021-10-27T12:33:19Z</dcterms:modified>
  <dc:identifier>DAEtjwTqEXE</dc:identifier>
</cp:coreProperties>
</file>