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0"/>
  </p:notesMasterIdLst>
  <p:sldIdLst>
    <p:sldId id="468" r:id="rId2"/>
    <p:sldId id="478" r:id="rId3"/>
    <p:sldId id="479" r:id="rId4"/>
    <p:sldId id="485" r:id="rId5"/>
    <p:sldId id="480" r:id="rId6"/>
    <p:sldId id="481" r:id="rId7"/>
    <p:sldId id="482" r:id="rId8"/>
    <p:sldId id="483" r:id="rId9"/>
    <p:sldId id="484" r:id="rId10"/>
    <p:sldId id="486" r:id="rId11"/>
    <p:sldId id="488" r:id="rId12"/>
    <p:sldId id="490" r:id="rId13"/>
    <p:sldId id="489" r:id="rId14"/>
    <p:sldId id="487" r:id="rId15"/>
    <p:sldId id="352" r:id="rId16"/>
    <p:sldId id="469" r:id="rId17"/>
    <p:sldId id="349" r:id="rId18"/>
    <p:sldId id="350" r:id="rId19"/>
    <p:sldId id="351" r:id="rId20"/>
    <p:sldId id="353" r:id="rId21"/>
    <p:sldId id="356" r:id="rId22"/>
    <p:sldId id="365" r:id="rId23"/>
    <p:sldId id="358" r:id="rId24"/>
    <p:sldId id="366" r:id="rId25"/>
    <p:sldId id="470" r:id="rId26"/>
    <p:sldId id="471" r:id="rId27"/>
    <p:sldId id="362" r:id="rId28"/>
    <p:sldId id="354" r:id="rId29"/>
    <p:sldId id="372" r:id="rId30"/>
    <p:sldId id="373" r:id="rId31"/>
    <p:sldId id="460" r:id="rId32"/>
    <p:sldId id="463" r:id="rId33"/>
    <p:sldId id="375" r:id="rId34"/>
    <p:sldId id="376" r:id="rId35"/>
    <p:sldId id="377" r:id="rId36"/>
    <p:sldId id="472" r:id="rId37"/>
    <p:sldId id="359" r:id="rId38"/>
    <p:sldId id="333" r:id="rId39"/>
    <p:sldId id="360" r:id="rId40"/>
    <p:sldId id="357" r:id="rId41"/>
    <p:sldId id="367" r:id="rId42"/>
    <p:sldId id="473" r:id="rId43"/>
    <p:sldId id="474" r:id="rId44"/>
    <p:sldId id="342" r:id="rId45"/>
    <p:sldId id="370" r:id="rId46"/>
    <p:sldId id="475" r:id="rId47"/>
    <p:sldId id="261" r:id="rId48"/>
    <p:sldId id="262" r:id="rId49"/>
    <p:sldId id="371" r:id="rId50"/>
    <p:sldId id="477" r:id="rId51"/>
    <p:sldId id="476" r:id="rId52"/>
    <p:sldId id="265" r:id="rId53"/>
    <p:sldId id="332" r:id="rId54"/>
    <p:sldId id="334" r:id="rId55"/>
    <p:sldId id="263" r:id="rId56"/>
    <p:sldId id="264" r:id="rId57"/>
    <p:sldId id="338" r:id="rId58"/>
    <p:sldId id="331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109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82EA87-DADA-4B25-AA32-5BB932A11E54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CAFC5B9E-1E0D-4363-AB01-350839A9DB6F}">
      <dgm:prSet phldrT="[Text]"/>
      <dgm:spPr>
        <a:solidFill>
          <a:srgbClr val="FFC000"/>
        </a:solidFill>
      </dgm:spPr>
      <dgm:t>
        <a:bodyPr/>
        <a:lstStyle/>
        <a:p>
          <a:r>
            <a:rPr lang="id-ID" dirty="0">
              <a:solidFill>
                <a:srgbClr val="002060"/>
              </a:solidFill>
            </a:rPr>
            <a:t>Pemantauan dan Evaluasi Kinerja K3</a:t>
          </a:r>
          <a:endParaRPr lang="id-ID" dirty="0"/>
        </a:p>
      </dgm:t>
    </dgm:pt>
    <dgm:pt modelId="{CAF004BD-5AF9-4E54-A8BA-D1ECC334A3D9}" type="parTrans" cxnId="{0FB8BB64-5674-4C76-93C1-A0AC93E63C23}">
      <dgm:prSet/>
      <dgm:spPr/>
      <dgm:t>
        <a:bodyPr/>
        <a:lstStyle/>
        <a:p>
          <a:endParaRPr lang="id-ID"/>
        </a:p>
      </dgm:t>
    </dgm:pt>
    <dgm:pt modelId="{C6304912-AE74-4372-B23D-37E92154B9DB}" type="sibTrans" cxnId="{0FB8BB64-5674-4C76-93C1-A0AC93E63C23}">
      <dgm:prSet/>
      <dgm:spPr/>
      <dgm:t>
        <a:bodyPr/>
        <a:lstStyle/>
        <a:p>
          <a:endParaRPr lang="id-ID"/>
        </a:p>
      </dgm:t>
    </dgm:pt>
    <dgm:pt modelId="{FD29A413-FB5E-4746-9256-93C15D226F18}">
      <dgm:prSet phldrT="[Text]"/>
      <dgm:spPr>
        <a:solidFill>
          <a:srgbClr val="C00000"/>
        </a:solidFill>
      </dgm:spPr>
      <dgm:t>
        <a:bodyPr/>
        <a:lstStyle/>
        <a:p>
          <a:r>
            <a:rPr lang="id-ID" dirty="0"/>
            <a:t>Pemeriksaan, Pengujian dan Pengukuran</a:t>
          </a:r>
        </a:p>
      </dgm:t>
    </dgm:pt>
    <dgm:pt modelId="{96436C0B-7054-4FC5-AFAE-B4D80FF95A88}" type="parTrans" cxnId="{E7C30DAB-06EA-4C97-A658-48298DF47656}">
      <dgm:prSet/>
      <dgm:spPr/>
      <dgm:t>
        <a:bodyPr/>
        <a:lstStyle/>
        <a:p>
          <a:endParaRPr lang="id-ID"/>
        </a:p>
      </dgm:t>
    </dgm:pt>
    <dgm:pt modelId="{14F73491-824B-4524-85E0-989B04EDEA02}" type="sibTrans" cxnId="{E7C30DAB-06EA-4C97-A658-48298DF47656}">
      <dgm:prSet/>
      <dgm:spPr/>
      <dgm:t>
        <a:bodyPr/>
        <a:lstStyle/>
        <a:p>
          <a:endParaRPr lang="id-ID"/>
        </a:p>
      </dgm:t>
    </dgm:pt>
    <dgm:pt modelId="{95B577D1-1CCF-497E-B638-64A4220AD61A}">
      <dgm:prSet phldrT="[Text]"/>
      <dgm:spPr>
        <a:solidFill>
          <a:srgbClr val="00B0F0"/>
        </a:solidFill>
      </dgm:spPr>
      <dgm:t>
        <a:bodyPr/>
        <a:lstStyle/>
        <a:p>
          <a:r>
            <a:rPr lang="id-ID" dirty="0"/>
            <a:t>Audit Internal SMK3</a:t>
          </a:r>
        </a:p>
      </dgm:t>
    </dgm:pt>
    <dgm:pt modelId="{C5BA0431-6DB6-4BCB-892F-A632612AD010}" type="parTrans" cxnId="{56D9B55D-E690-4CBA-AC84-B72D6FA0E37F}">
      <dgm:prSet/>
      <dgm:spPr/>
      <dgm:t>
        <a:bodyPr/>
        <a:lstStyle/>
        <a:p>
          <a:endParaRPr lang="id-ID"/>
        </a:p>
      </dgm:t>
    </dgm:pt>
    <dgm:pt modelId="{5ECA4A7B-25B6-464B-9353-80B85429CD8D}" type="sibTrans" cxnId="{56D9B55D-E690-4CBA-AC84-B72D6FA0E37F}">
      <dgm:prSet/>
      <dgm:spPr/>
      <dgm:t>
        <a:bodyPr/>
        <a:lstStyle/>
        <a:p>
          <a:endParaRPr lang="id-ID"/>
        </a:p>
      </dgm:t>
    </dgm:pt>
    <dgm:pt modelId="{F134D172-1BF8-4A02-868F-4202405F6AAC}" type="pres">
      <dgm:prSet presAssocID="{0582EA87-DADA-4B25-AA32-5BB932A11E5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1740FD7C-C63A-457A-9C69-73D75CCF8253}" type="pres">
      <dgm:prSet presAssocID="{CAFC5B9E-1E0D-4363-AB01-350839A9DB6F}" presName="root" presStyleCnt="0">
        <dgm:presLayoutVars>
          <dgm:chMax/>
          <dgm:chPref val="4"/>
        </dgm:presLayoutVars>
      </dgm:prSet>
      <dgm:spPr/>
    </dgm:pt>
    <dgm:pt modelId="{CFFED95F-A53B-4614-B305-A1CEF4DB6553}" type="pres">
      <dgm:prSet presAssocID="{CAFC5B9E-1E0D-4363-AB01-350839A9DB6F}" presName="rootComposite" presStyleCnt="0">
        <dgm:presLayoutVars/>
      </dgm:prSet>
      <dgm:spPr/>
    </dgm:pt>
    <dgm:pt modelId="{1D841C82-4A37-49BD-861E-E4A057F8BC7D}" type="pres">
      <dgm:prSet presAssocID="{CAFC5B9E-1E0D-4363-AB01-350839A9DB6F}" presName="rootText" presStyleLbl="node0" presStyleIdx="0" presStyleCnt="1">
        <dgm:presLayoutVars>
          <dgm:chMax/>
          <dgm:chPref val="4"/>
        </dgm:presLayoutVars>
      </dgm:prSet>
      <dgm:spPr/>
    </dgm:pt>
    <dgm:pt modelId="{12CB3619-0FBE-46F3-91D7-27B96F6F868F}" type="pres">
      <dgm:prSet presAssocID="{CAFC5B9E-1E0D-4363-AB01-350839A9DB6F}" presName="childShape" presStyleCnt="0">
        <dgm:presLayoutVars>
          <dgm:chMax val="0"/>
          <dgm:chPref val="0"/>
        </dgm:presLayoutVars>
      </dgm:prSet>
      <dgm:spPr/>
    </dgm:pt>
    <dgm:pt modelId="{AB179A44-B6E9-44A8-9A20-FE608EB08C2E}" type="pres">
      <dgm:prSet presAssocID="{FD29A413-FB5E-4746-9256-93C15D226F18}" presName="childComposite" presStyleCnt="0">
        <dgm:presLayoutVars>
          <dgm:chMax val="0"/>
          <dgm:chPref val="0"/>
        </dgm:presLayoutVars>
      </dgm:prSet>
      <dgm:spPr/>
    </dgm:pt>
    <dgm:pt modelId="{EFA7BF74-D207-4336-A9CC-64AD87DC18A6}" type="pres">
      <dgm:prSet presAssocID="{FD29A413-FB5E-4746-9256-93C15D226F18}" presName="Image" presStyleLbl="node1" presStyleIdx="0" presStyleCnt="2"/>
      <dgm:spPr/>
    </dgm:pt>
    <dgm:pt modelId="{1E55F920-EECA-4835-B112-CB6F89B0AADE}" type="pres">
      <dgm:prSet presAssocID="{FD29A413-FB5E-4746-9256-93C15D226F18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</dgm:pt>
    <dgm:pt modelId="{BC440991-B831-403C-A549-B72C7F67A400}" type="pres">
      <dgm:prSet presAssocID="{95B577D1-1CCF-497E-B638-64A4220AD61A}" presName="childComposite" presStyleCnt="0">
        <dgm:presLayoutVars>
          <dgm:chMax val="0"/>
          <dgm:chPref val="0"/>
        </dgm:presLayoutVars>
      </dgm:prSet>
      <dgm:spPr/>
    </dgm:pt>
    <dgm:pt modelId="{0F25E221-45D0-482E-9D6B-23B2E1EF283A}" type="pres">
      <dgm:prSet presAssocID="{95B577D1-1CCF-497E-B638-64A4220AD61A}" presName="Image" presStyleLbl="node1" presStyleIdx="1" presStyleCnt="2"/>
      <dgm:spPr/>
    </dgm:pt>
    <dgm:pt modelId="{402C6FCF-1089-4E04-8D62-32FCA21C830C}" type="pres">
      <dgm:prSet presAssocID="{95B577D1-1CCF-497E-B638-64A4220AD61A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E0137901-0F04-4BED-BD84-628F4975BC7E}" type="presOf" srcId="{FD29A413-FB5E-4746-9256-93C15D226F18}" destId="{1E55F920-EECA-4835-B112-CB6F89B0AADE}" srcOrd="0" destOrd="0" presId="urn:microsoft.com/office/officeart/2008/layout/PictureAccentList"/>
    <dgm:cxn modelId="{FC996F2C-40BF-4544-A955-4168CE307DC5}" type="presOf" srcId="{0582EA87-DADA-4B25-AA32-5BB932A11E54}" destId="{F134D172-1BF8-4A02-868F-4202405F6AAC}" srcOrd="0" destOrd="0" presId="urn:microsoft.com/office/officeart/2008/layout/PictureAccentList"/>
    <dgm:cxn modelId="{B4CCF73B-9346-45EE-B044-8DF6BD9078AE}" type="presOf" srcId="{CAFC5B9E-1E0D-4363-AB01-350839A9DB6F}" destId="{1D841C82-4A37-49BD-861E-E4A057F8BC7D}" srcOrd="0" destOrd="0" presId="urn:microsoft.com/office/officeart/2008/layout/PictureAccentList"/>
    <dgm:cxn modelId="{56D9B55D-E690-4CBA-AC84-B72D6FA0E37F}" srcId="{CAFC5B9E-1E0D-4363-AB01-350839A9DB6F}" destId="{95B577D1-1CCF-497E-B638-64A4220AD61A}" srcOrd="1" destOrd="0" parTransId="{C5BA0431-6DB6-4BCB-892F-A632612AD010}" sibTransId="{5ECA4A7B-25B6-464B-9353-80B85429CD8D}"/>
    <dgm:cxn modelId="{0FB8BB64-5674-4C76-93C1-A0AC93E63C23}" srcId="{0582EA87-DADA-4B25-AA32-5BB932A11E54}" destId="{CAFC5B9E-1E0D-4363-AB01-350839A9DB6F}" srcOrd="0" destOrd="0" parTransId="{CAF004BD-5AF9-4E54-A8BA-D1ECC334A3D9}" sibTransId="{C6304912-AE74-4372-B23D-37E92154B9DB}"/>
    <dgm:cxn modelId="{E7C30DAB-06EA-4C97-A658-48298DF47656}" srcId="{CAFC5B9E-1E0D-4363-AB01-350839A9DB6F}" destId="{FD29A413-FB5E-4746-9256-93C15D226F18}" srcOrd="0" destOrd="0" parTransId="{96436C0B-7054-4FC5-AFAE-B4D80FF95A88}" sibTransId="{14F73491-824B-4524-85E0-989B04EDEA02}"/>
    <dgm:cxn modelId="{9548B4D6-2080-4305-BD6D-29B91BEF9885}" type="presOf" srcId="{95B577D1-1CCF-497E-B638-64A4220AD61A}" destId="{402C6FCF-1089-4E04-8D62-32FCA21C830C}" srcOrd="0" destOrd="0" presId="urn:microsoft.com/office/officeart/2008/layout/PictureAccentList"/>
    <dgm:cxn modelId="{ACF845D5-8022-4B01-AF71-DD08AFAFA7CF}" type="presParOf" srcId="{F134D172-1BF8-4A02-868F-4202405F6AAC}" destId="{1740FD7C-C63A-457A-9C69-73D75CCF8253}" srcOrd="0" destOrd="0" presId="urn:microsoft.com/office/officeart/2008/layout/PictureAccentList"/>
    <dgm:cxn modelId="{13EC16B0-5457-4359-9F1A-C78AA8628601}" type="presParOf" srcId="{1740FD7C-C63A-457A-9C69-73D75CCF8253}" destId="{CFFED95F-A53B-4614-B305-A1CEF4DB6553}" srcOrd="0" destOrd="0" presId="urn:microsoft.com/office/officeart/2008/layout/PictureAccentList"/>
    <dgm:cxn modelId="{9942FFCF-F14C-4CD5-A2F7-3073FF3D4AFB}" type="presParOf" srcId="{CFFED95F-A53B-4614-B305-A1CEF4DB6553}" destId="{1D841C82-4A37-49BD-861E-E4A057F8BC7D}" srcOrd="0" destOrd="0" presId="urn:microsoft.com/office/officeart/2008/layout/PictureAccentList"/>
    <dgm:cxn modelId="{21029AAF-18C8-4ED7-B8D8-013EC101B2EA}" type="presParOf" srcId="{1740FD7C-C63A-457A-9C69-73D75CCF8253}" destId="{12CB3619-0FBE-46F3-91D7-27B96F6F868F}" srcOrd="1" destOrd="0" presId="urn:microsoft.com/office/officeart/2008/layout/PictureAccentList"/>
    <dgm:cxn modelId="{ADB9E27B-BC7E-448D-84B4-761F02C4C733}" type="presParOf" srcId="{12CB3619-0FBE-46F3-91D7-27B96F6F868F}" destId="{AB179A44-B6E9-44A8-9A20-FE608EB08C2E}" srcOrd="0" destOrd="0" presId="urn:microsoft.com/office/officeart/2008/layout/PictureAccentList"/>
    <dgm:cxn modelId="{2AD1500D-28CB-476B-9D77-62A1CF311588}" type="presParOf" srcId="{AB179A44-B6E9-44A8-9A20-FE608EB08C2E}" destId="{EFA7BF74-D207-4336-A9CC-64AD87DC18A6}" srcOrd="0" destOrd="0" presId="urn:microsoft.com/office/officeart/2008/layout/PictureAccentList"/>
    <dgm:cxn modelId="{9180801C-6424-4818-8E24-C1F8DC93C1F4}" type="presParOf" srcId="{AB179A44-B6E9-44A8-9A20-FE608EB08C2E}" destId="{1E55F920-EECA-4835-B112-CB6F89B0AADE}" srcOrd="1" destOrd="0" presId="urn:microsoft.com/office/officeart/2008/layout/PictureAccentList"/>
    <dgm:cxn modelId="{1CC5BE86-3527-4FE1-B3A1-AF9653F77A57}" type="presParOf" srcId="{12CB3619-0FBE-46F3-91D7-27B96F6F868F}" destId="{BC440991-B831-403C-A549-B72C7F67A400}" srcOrd="1" destOrd="0" presId="urn:microsoft.com/office/officeart/2008/layout/PictureAccentList"/>
    <dgm:cxn modelId="{B4F39573-079B-4395-9A7E-679852AC5482}" type="presParOf" srcId="{BC440991-B831-403C-A549-B72C7F67A400}" destId="{0F25E221-45D0-482E-9D6B-23B2E1EF283A}" srcOrd="0" destOrd="0" presId="urn:microsoft.com/office/officeart/2008/layout/PictureAccentList"/>
    <dgm:cxn modelId="{2E54F9F1-60E1-4D51-82E1-302E80073A54}" type="presParOf" srcId="{BC440991-B831-403C-A549-B72C7F67A400}" destId="{402C6FCF-1089-4E04-8D62-32FCA21C830C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99FF831-7372-4369-A93A-CBB25564C904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E74031-3783-4F09-93AA-258F37E49202}">
      <dgm:prSet phldrT="[Text]" custT="1"/>
      <dgm:spPr>
        <a:solidFill>
          <a:srgbClr val="FF0000"/>
        </a:solidFill>
      </dgm:spPr>
      <dgm:t>
        <a:bodyPr vert="vert"/>
        <a:lstStyle/>
        <a:p>
          <a:r>
            <a:rPr lang="en-US" sz="3200" dirty="0"/>
            <a:t>pathology</a:t>
          </a:r>
        </a:p>
      </dgm:t>
    </dgm:pt>
    <dgm:pt modelId="{8179181C-0429-4CD9-A718-0D42089A4324}" type="parTrans" cxnId="{38002D92-9F5B-4484-9D77-7FE00A8362D9}">
      <dgm:prSet/>
      <dgm:spPr/>
      <dgm:t>
        <a:bodyPr/>
        <a:lstStyle/>
        <a:p>
          <a:endParaRPr lang="en-US"/>
        </a:p>
      </dgm:t>
    </dgm:pt>
    <dgm:pt modelId="{E32238D8-0ADF-4DE9-999A-B80A5D284203}" type="sibTrans" cxnId="{38002D92-9F5B-4484-9D77-7FE00A8362D9}">
      <dgm:prSet/>
      <dgm:spPr/>
      <dgm:t>
        <a:bodyPr/>
        <a:lstStyle/>
        <a:p>
          <a:endParaRPr lang="en-US"/>
        </a:p>
      </dgm:t>
    </dgm:pt>
    <dgm:pt modelId="{C86DBE59-50F7-469A-B902-82F1E0E499B7}">
      <dgm:prSet phldrT="[Text]" custT="1"/>
      <dgm:spPr/>
      <dgm:t>
        <a:bodyPr/>
        <a:lstStyle/>
        <a:p>
          <a:r>
            <a:rPr lang="en-US" sz="1400" dirty="0" err="1"/>
            <a:t>tidak</a:t>
          </a:r>
          <a:r>
            <a:rPr lang="en-US" sz="1400" dirty="0"/>
            <a:t> </a:t>
          </a:r>
          <a:r>
            <a:rPr lang="en-US" sz="1400" dirty="0" err="1"/>
            <a:t>terdapat</a:t>
          </a:r>
          <a:r>
            <a:rPr lang="en-US" sz="1400" dirty="0"/>
            <a:t> </a:t>
          </a:r>
          <a:r>
            <a:rPr lang="en-US" sz="1400" dirty="0" err="1"/>
            <a:t>persiapan</a:t>
          </a:r>
          <a:r>
            <a:rPr lang="en-US" sz="1400" dirty="0"/>
            <a:t> </a:t>
          </a:r>
          <a:r>
            <a:rPr lang="en-US" sz="1400" dirty="0" err="1"/>
            <a:t>apapun</a:t>
          </a:r>
          <a:r>
            <a:rPr lang="en-US" sz="1400" dirty="0"/>
            <a:t> </a:t>
          </a:r>
          <a:r>
            <a:rPr lang="en-US" sz="1400" dirty="0" err="1"/>
            <a:t>dalam</a:t>
          </a:r>
          <a:r>
            <a:rPr lang="en-US" sz="1400" dirty="0"/>
            <a:t> </a:t>
          </a:r>
          <a:r>
            <a:rPr lang="en-US" sz="1400" dirty="0" err="1"/>
            <a:t>menyele</a:t>
          </a:r>
          <a:r>
            <a:rPr lang="id-ID" sz="1400" dirty="0"/>
            <a:t> </a:t>
          </a:r>
          <a:r>
            <a:rPr lang="en-US" sz="1400" dirty="0" err="1"/>
            <a:t>saikan</a:t>
          </a:r>
          <a:r>
            <a:rPr lang="en-US" sz="1400" dirty="0"/>
            <a:t> </a:t>
          </a:r>
          <a:r>
            <a:rPr lang="en-US" sz="1400" dirty="0" err="1"/>
            <a:t>pekerjaan</a:t>
          </a:r>
          <a:endParaRPr lang="en-US" sz="1400" dirty="0"/>
        </a:p>
      </dgm:t>
    </dgm:pt>
    <dgm:pt modelId="{F72CD889-3D0F-4E04-ACAF-1AA168C5BF8F}" type="parTrans" cxnId="{70542F71-24EA-414B-9711-FECFF8631468}">
      <dgm:prSet/>
      <dgm:spPr/>
      <dgm:t>
        <a:bodyPr/>
        <a:lstStyle/>
        <a:p>
          <a:endParaRPr lang="en-US"/>
        </a:p>
      </dgm:t>
    </dgm:pt>
    <dgm:pt modelId="{A673AB79-D2FC-45AF-9063-F094D4F3DCE1}" type="sibTrans" cxnId="{70542F71-24EA-414B-9711-FECFF8631468}">
      <dgm:prSet/>
      <dgm:spPr/>
      <dgm:t>
        <a:bodyPr/>
        <a:lstStyle/>
        <a:p>
          <a:endParaRPr lang="en-US"/>
        </a:p>
      </dgm:t>
    </dgm:pt>
    <dgm:pt modelId="{3C3A3D5C-D7A6-4D74-BFA0-7CB33BD4591A}">
      <dgm:prSet phldrT="[Text]" custT="1"/>
      <dgm:spPr>
        <a:solidFill>
          <a:srgbClr val="FFC000"/>
        </a:solidFill>
      </dgm:spPr>
      <dgm:t>
        <a:bodyPr vert="vert"/>
        <a:lstStyle/>
        <a:p>
          <a:r>
            <a:rPr lang="en-US" sz="4000" dirty="0"/>
            <a:t>reactiv</a:t>
          </a:r>
          <a:r>
            <a:rPr lang="en-US" sz="3200" dirty="0"/>
            <a:t>e</a:t>
          </a:r>
        </a:p>
      </dgm:t>
    </dgm:pt>
    <dgm:pt modelId="{7C741F71-0A71-4530-8357-75E875E8D259}" type="parTrans" cxnId="{8EE181C0-EE36-46A8-ADDC-8F1C70333630}">
      <dgm:prSet/>
      <dgm:spPr/>
      <dgm:t>
        <a:bodyPr/>
        <a:lstStyle/>
        <a:p>
          <a:endParaRPr lang="en-US"/>
        </a:p>
      </dgm:t>
    </dgm:pt>
    <dgm:pt modelId="{FDFCC3FD-B8D8-4804-A2E9-C647B8C65F1E}" type="sibTrans" cxnId="{8EE181C0-EE36-46A8-ADDC-8F1C70333630}">
      <dgm:prSet/>
      <dgm:spPr/>
      <dgm:t>
        <a:bodyPr/>
        <a:lstStyle/>
        <a:p>
          <a:endParaRPr lang="en-US"/>
        </a:p>
      </dgm:t>
    </dgm:pt>
    <dgm:pt modelId="{EC65E2B0-3A15-467D-B57E-F1E9412B7375}">
      <dgm:prSet phldrT="[Text]" custT="1"/>
      <dgm:spPr/>
      <dgm:t>
        <a:bodyPr/>
        <a:lstStyle/>
        <a:p>
          <a:r>
            <a:rPr lang="en-US" sz="1400" dirty="0" err="1"/>
            <a:t>Mengang</a:t>
          </a:r>
          <a:r>
            <a:rPr lang="id-ID" sz="1400" dirty="0"/>
            <a:t> </a:t>
          </a:r>
          <a:r>
            <a:rPr lang="en-US" sz="1400" dirty="0"/>
            <a:t>gap K3 </a:t>
          </a:r>
          <a:r>
            <a:rPr lang="en-US" sz="1400" dirty="0" err="1"/>
            <a:t>penting</a:t>
          </a:r>
          <a:r>
            <a:rPr lang="en-US" sz="1400" dirty="0"/>
            <a:t> </a:t>
          </a:r>
          <a:r>
            <a:rPr lang="en-US" sz="1400" dirty="0" err="1"/>
            <a:t>dan</a:t>
          </a:r>
          <a:r>
            <a:rPr lang="en-US" sz="1400" dirty="0"/>
            <a:t> </a:t>
          </a:r>
          <a:r>
            <a:rPr lang="en-US" sz="1400" dirty="0" err="1"/>
            <a:t>meyadari</a:t>
          </a:r>
          <a:r>
            <a:rPr lang="en-US" sz="1400" dirty="0"/>
            <a:t> </a:t>
          </a:r>
          <a:r>
            <a:rPr lang="en-US" sz="1400" dirty="0" err="1"/>
            <a:t>dampak</a:t>
          </a:r>
          <a:r>
            <a:rPr lang="id-ID" sz="1400" dirty="0"/>
            <a:t> </a:t>
          </a:r>
          <a:r>
            <a:rPr lang="en-US" sz="1400" dirty="0" err="1"/>
            <a:t>nya</a:t>
          </a:r>
          <a:r>
            <a:rPr lang="en-US" sz="1400" dirty="0"/>
            <a:t> </a:t>
          </a:r>
          <a:r>
            <a:rPr lang="en-US" sz="1400" dirty="0" err="1"/>
            <a:t>setelah</a:t>
          </a:r>
          <a:r>
            <a:rPr lang="en-US" sz="1400" dirty="0"/>
            <a:t> </a:t>
          </a:r>
          <a:r>
            <a:rPr lang="en-US" sz="1400" dirty="0" err="1"/>
            <a:t>terjadi</a:t>
          </a:r>
          <a:r>
            <a:rPr lang="en-US" sz="1400" dirty="0"/>
            <a:t> </a:t>
          </a:r>
          <a:r>
            <a:rPr lang="en-US" sz="1400" dirty="0" err="1"/>
            <a:t>kasus</a:t>
          </a:r>
          <a:endParaRPr lang="en-US" sz="1400" dirty="0"/>
        </a:p>
      </dgm:t>
    </dgm:pt>
    <dgm:pt modelId="{597B6B60-26D7-43BC-9F6A-7F000536E41D}" type="parTrans" cxnId="{3E043B58-BBB0-460A-A094-C1182536ABC1}">
      <dgm:prSet/>
      <dgm:spPr/>
      <dgm:t>
        <a:bodyPr/>
        <a:lstStyle/>
        <a:p>
          <a:endParaRPr lang="en-US"/>
        </a:p>
      </dgm:t>
    </dgm:pt>
    <dgm:pt modelId="{931416AF-77C0-4C3D-8D82-491B98488FCD}" type="sibTrans" cxnId="{3E043B58-BBB0-460A-A094-C1182536ABC1}">
      <dgm:prSet/>
      <dgm:spPr/>
      <dgm:t>
        <a:bodyPr/>
        <a:lstStyle/>
        <a:p>
          <a:endParaRPr lang="en-US"/>
        </a:p>
      </dgm:t>
    </dgm:pt>
    <dgm:pt modelId="{14BB38B3-B79A-4239-B4AC-0C3ABB947E5A}">
      <dgm:prSet phldrT="[Text]" custT="1"/>
      <dgm:spPr>
        <a:solidFill>
          <a:srgbClr val="FFFF00"/>
        </a:solidFill>
      </dgm:spPr>
      <dgm:t>
        <a:bodyPr vert="vert"/>
        <a:lstStyle/>
        <a:p>
          <a:r>
            <a:rPr lang="en-US" sz="2800" dirty="0">
              <a:solidFill>
                <a:schemeClr val="tx1"/>
              </a:solidFill>
            </a:rPr>
            <a:t>Calculative</a:t>
          </a:r>
          <a:endParaRPr lang="en-US" sz="2400" dirty="0"/>
        </a:p>
      </dgm:t>
    </dgm:pt>
    <dgm:pt modelId="{B282DCB8-60A3-422E-80A4-A681BF0A1489}" type="parTrans" cxnId="{BF76491E-2539-4B32-BDB9-29D792A0BBF3}">
      <dgm:prSet/>
      <dgm:spPr/>
      <dgm:t>
        <a:bodyPr/>
        <a:lstStyle/>
        <a:p>
          <a:endParaRPr lang="en-US"/>
        </a:p>
      </dgm:t>
    </dgm:pt>
    <dgm:pt modelId="{C551F3F9-FCA1-43ED-9EAC-FC479AC8854D}" type="sibTrans" cxnId="{BF76491E-2539-4B32-BDB9-29D792A0BBF3}">
      <dgm:prSet/>
      <dgm:spPr/>
      <dgm:t>
        <a:bodyPr/>
        <a:lstStyle/>
        <a:p>
          <a:endParaRPr lang="en-US"/>
        </a:p>
      </dgm:t>
    </dgm:pt>
    <dgm:pt modelId="{A01B86C5-F75C-47C0-A50E-AD97EE903162}">
      <dgm:prSet phldrT="[Text]"/>
      <dgm:spPr/>
      <dgm:t>
        <a:bodyPr/>
        <a:lstStyle/>
        <a:p>
          <a:r>
            <a:rPr lang="en-US" dirty="0" err="1"/>
            <a:t>Bekerja</a:t>
          </a:r>
          <a:r>
            <a:rPr lang="en-US" dirty="0"/>
            <a:t> </a:t>
          </a:r>
          <a:r>
            <a:rPr lang="en-US" dirty="0" err="1"/>
            <a:t>dengan</a:t>
          </a:r>
          <a:r>
            <a:rPr lang="en-US" dirty="0"/>
            <a:t> </a:t>
          </a:r>
          <a:r>
            <a:rPr lang="en-US" dirty="0" err="1"/>
            <a:t>hasil</a:t>
          </a:r>
          <a:r>
            <a:rPr lang="en-US" dirty="0"/>
            <a:t> </a:t>
          </a:r>
          <a:r>
            <a:rPr lang="en-US" dirty="0" err="1"/>
            <a:t>seimbang</a:t>
          </a:r>
          <a:r>
            <a:rPr lang="en-US" dirty="0"/>
            <a:t> </a:t>
          </a:r>
          <a:r>
            <a:rPr lang="en-US" dirty="0" err="1"/>
            <a:t>antara</a:t>
          </a:r>
          <a:r>
            <a:rPr lang="en-US" dirty="0"/>
            <a:t> factor HSE </a:t>
          </a:r>
          <a:r>
            <a:rPr lang="en-US" dirty="0" err="1"/>
            <a:t>dan</a:t>
          </a:r>
          <a:r>
            <a:rPr lang="en-US" dirty="0"/>
            <a:t> </a:t>
          </a:r>
          <a:r>
            <a:rPr lang="en-US" dirty="0" err="1"/>
            <a:t>bisnis</a:t>
          </a:r>
          <a:r>
            <a:rPr lang="en-US" dirty="0"/>
            <a:t> </a:t>
          </a:r>
          <a:r>
            <a:rPr lang="en-US" dirty="0" err="1"/>
            <a:t>secara</a:t>
          </a:r>
          <a:r>
            <a:rPr lang="en-US" dirty="0"/>
            <a:t> optimal</a:t>
          </a:r>
        </a:p>
      </dgm:t>
    </dgm:pt>
    <dgm:pt modelId="{F0C07C5E-CC9D-480E-A432-2205BC6E3681}" type="parTrans" cxnId="{299B8BCE-7498-4C22-8338-9BA9F5DD5E95}">
      <dgm:prSet/>
      <dgm:spPr/>
      <dgm:t>
        <a:bodyPr/>
        <a:lstStyle/>
        <a:p>
          <a:endParaRPr lang="en-US"/>
        </a:p>
      </dgm:t>
    </dgm:pt>
    <dgm:pt modelId="{437BA940-F309-4B3D-9CD5-FF0A3DEB83DB}" type="sibTrans" cxnId="{299B8BCE-7498-4C22-8338-9BA9F5DD5E95}">
      <dgm:prSet/>
      <dgm:spPr/>
      <dgm:t>
        <a:bodyPr/>
        <a:lstStyle/>
        <a:p>
          <a:endParaRPr lang="en-US"/>
        </a:p>
      </dgm:t>
    </dgm:pt>
    <dgm:pt modelId="{4CC15FA1-49E5-4CA9-B303-232A7C8BB42E}">
      <dgm:prSet phldrT="[Text]"/>
      <dgm:spPr/>
      <dgm:t>
        <a:bodyPr vert="vert"/>
        <a:lstStyle/>
        <a:p>
          <a:r>
            <a:rPr lang="en-US" dirty="0"/>
            <a:t>Generative</a:t>
          </a:r>
        </a:p>
      </dgm:t>
    </dgm:pt>
    <dgm:pt modelId="{770810B9-3DF0-4F3B-A05C-A8CE2573C6C5}" type="parTrans" cxnId="{A5990E44-BA59-4427-BB64-9A8B5B991B13}">
      <dgm:prSet/>
      <dgm:spPr/>
      <dgm:t>
        <a:bodyPr/>
        <a:lstStyle/>
        <a:p>
          <a:endParaRPr lang="en-US"/>
        </a:p>
      </dgm:t>
    </dgm:pt>
    <dgm:pt modelId="{339F1CF3-B1B6-48D8-B75A-A72551589C50}" type="sibTrans" cxnId="{A5990E44-BA59-4427-BB64-9A8B5B991B13}">
      <dgm:prSet/>
      <dgm:spPr/>
      <dgm:t>
        <a:bodyPr/>
        <a:lstStyle/>
        <a:p>
          <a:endParaRPr lang="en-US"/>
        </a:p>
      </dgm:t>
    </dgm:pt>
    <dgm:pt modelId="{FC203E4A-1015-4F09-AF04-DB1524D33FA3}">
      <dgm:prSet phldrT="[Text]" custT="1"/>
      <dgm:spPr/>
      <dgm:t>
        <a:bodyPr vert="vert"/>
        <a:lstStyle/>
        <a:p>
          <a:r>
            <a:rPr lang="en-US" sz="3200" dirty="0"/>
            <a:t>Proactive</a:t>
          </a:r>
        </a:p>
      </dgm:t>
    </dgm:pt>
    <dgm:pt modelId="{8452CCCF-C970-43C8-8D84-62346AA13DC1}" type="parTrans" cxnId="{A24122A0-98A8-49D9-9FBE-E241B282D013}">
      <dgm:prSet/>
      <dgm:spPr/>
      <dgm:t>
        <a:bodyPr/>
        <a:lstStyle/>
        <a:p>
          <a:endParaRPr lang="en-US"/>
        </a:p>
      </dgm:t>
    </dgm:pt>
    <dgm:pt modelId="{3E890068-496C-443F-86A3-F04C8901728D}" type="sibTrans" cxnId="{A24122A0-98A8-49D9-9FBE-E241B282D013}">
      <dgm:prSet/>
      <dgm:spPr/>
      <dgm:t>
        <a:bodyPr/>
        <a:lstStyle/>
        <a:p>
          <a:endParaRPr lang="en-US"/>
        </a:p>
      </dgm:t>
    </dgm:pt>
    <dgm:pt modelId="{F49BCDAA-90BD-4C37-8F73-A274ECE3C242}">
      <dgm:prSet custT="1"/>
      <dgm:spPr/>
      <dgm:t>
        <a:bodyPr/>
        <a:lstStyle/>
        <a:p>
          <a:r>
            <a:rPr lang="en-US" sz="1400" dirty="0"/>
            <a:t>Terdapat system K3 di </a:t>
          </a:r>
          <a:r>
            <a:rPr lang="en-US" sz="1400" dirty="0" err="1"/>
            <a:t>tempat</a:t>
          </a:r>
          <a:r>
            <a:rPr lang="en-US" sz="1400" dirty="0"/>
            <a:t> </a:t>
          </a:r>
          <a:r>
            <a:rPr lang="en-US" sz="1400" dirty="0" err="1"/>
            <a:t>kerja</a:t>
          </a:r>
          <a:r>
            <a:rPr lang="en-US" sz="1400" dirty="0"/>
            <a:t> , </a:t>
          </a:r>
          <a:r>
            <a:rPr lang="en-US" sz="1400" dirty="0" err="1"/>
            <a:t>namun</a:t>
          </a:r>
          <a:r>
            <a:rPr lang="en-US" sz="1400" dirty="0"/>
            <a:t> </a:t>
          </a:r>
          <a:r>
            <a:rPr lang="en-US" sz="1400" dirty="0" err="1"/>
            <a:t>tidak</a:t>
          </a:r>
          <a:r>
            <a:rPr lang="en-US" sz="1400" dirty="0"/>
            <a:t> </a:t>
          </a:r>
          <a:r>
            <a:rPr lang="en-US" sz="1400" dirty="0" err="1"/>
            <a:t>maksimal</a:t>
          </a:r>
          <a:r>
            <a:rPr lang="en-US" sz="1400" dirty="0"/>
            <a:t> </a:t>
          </a:r>
          <a:r>
            <a:rPr lang="en-US" sz="1400" dirty="0" err="1"/>
            <a:t>implemen</a:t>
          </a:r>
          <a:r>
            <a:rPr lang="id-ID" sz="1400" dirty="0"/>
            <a:t> </a:t>
          </a:r>
          <a:r>
            <a:rPr lang="en-US" sz="1400" dirty="0" err="1"/>
            <a:t>tasinya</a:t>
          </a:r>
          <a:endParaRPr lang="en-US" sz="1400" dirty="0"/>
        </a:p>
      </dgm:t>
    </dgm:pt>
    <dgm:pt modelId="{1F63CBDE-53D6-44B2-B33C-78C16ED66269}" type="parTrans" cxnId="{8AF06CFE-83F2-47FF-A7E1-961E8EEE3B3D}">
      <dgm:prSet/>
      <dgm:spPr/>
      <dgm:t>
        <a:bodyPr/>
        <a:lstStyle/>
        <a:p>
          <a:endParaRPr lang="en-US"/>
        </a:p>
      </dgm:t>
    </dgm:pt>
    <dgm:pt modelId="{6251F523-B7FC-4BD6-AD25-89DEE398252B}" type="sibTrans" cxnId="{8AF06CFE-83F2-47FF-A7E1-961E8EEE3B3D}">
      <dgm:prSet/>
      <dgm:spPr/>
      <dgm:t>
        <a:bodyPr/>
        <a:lstStyle/>
        <a:p>
          <a:endParaRPr lang="en-US"/>
        </a:p>
      </dgm:t>
    </dgm:pt>
    <dgm:pt modelId="{F2EA0CF3-994A-4927-B53B-0AF5B860485B}">
      <dgm:prSet custT="1"/>
      <dgm:spPr/>
      <dgm:t>
        <a:bodyPr/>
        <a:lstStyle/>
        <a:p>
          <a:r>
            <a:rPr lang="en-US" sz="1400" dirty="0" err="1"/>
            <a:t>Mencari</a:t>
          </a:r>
          <a:r>
            <a:rPr lang="en-US" sz="1400" dirty="0"/>
            <a:t> </a:t>
          </a:r>
          <a:r>
            <a:rPr lang="en-US" sz="1400" dirty="0" err="1"/>
            <a:t>kemungkinan</a:t>
          </a:r>
          <a:r>
            <a:rPr lang="en-US" sz="1400" dirty="0"/>
            <a:t> </a:t>
          </a:r>
          <a:r>
            <a:rPr lang="en-US" sz="1400" dirty="0" err="1"/>
            <a:t>bahaya</a:t>
          </a:r>
          <a:r>
            <a:rPr lang="en-US" sz="1400" dirty="0"/>
            <a:t> </a:t>
          </a:r>
          <a:r>
            <a:rPr lang="en-US" sz="1400" dirty="0" err="1"/>
            <a:t>potensial</a:t>
          </a:r>
          <a:r>
            <a:rPr lang="en-US" sz="1400" dirty="0"/>
            <a:t> </a:t>
          </a:r>
          <a:r>
            <a:rPr lang="en-US" sz="1400" dirty="0" err="1"/>
            <a:t>dan</a:t>
          </a:r>
          <a:r>
            <a:rPr lang="en-US" sz="1400" dirty="0"/>
            <a:t> </a:t>
          </a:r>
          <a:r>
            <a:rPr lang="en-US" sz="1400" dirty="0" err="1"/>
            <a:t>melaku</a:t>
          </a:r>
          <a:r>
            <a:rPr lang="id-ID" sz="1400" dirty="0"/>
            <a:t> </a:t>
          </a:r>
          <a:r>
            <a:rPr lang="en-US" sz="1400" dirty="0" err="1"/>
            <a:t>kan</a:t>
          </a:r>
          <a:r>
            <a:rPr lang="en-US" sz="1400" dirty="0"/>
            <a:t> </a:t>
          </a:r>
          <a:r>
            <a:rPr lang="en-US" sz="1400" dirty="0" err="1"/>
            <a:t>pencega</a:t>
          </a:r>
          <a:r>
            <a:rPr lang="id-ID" sz="1400" dirty="0"/>
            <a:t> </a:t>
          </a:r>
          <a:r>
            <a:rPr lang="en-US" sz="1400" dirty="0" err="1"/>
            <a:t>han</a:t>
          </a:r>
          <a:r>
            <a:rPr lang="en-US" sz="1400" dirty="0"/>
            <a:t> </a:t>
          </a:r>
          <a:r>
            <a:rPr lang="en-US" sz="1400" dirty="0" err="1"/>
            <a:t>dini</a:t>
          </a:r>
          <a:endParaRPr lang="en-US" sz="1400" dirty="0"/>
        </a:p>
      </dgm:t>
    </dgm:pt>
    <dgm:pt modelId="{0A924652-FFF5-4CF7-9D14-9D263E52995F}" type="parTrans" cxnId="{69BC5FDB-A5AA-49D9-BB6F-C1A69541E78F}">
      <dgm:prSet/>
      <dgm:spPr/>
      <dgm:t>
        <a:bodyPr/>
        <a:lstStyle/>
        <a:p>
          <a:endParaRPr lang="en-US"/>
        </a:p>
      </dgm:t>
    </dgm:pt>
    <dgm:pt modelId="{69BC691D-1F7D-4848-B948-A9FD2A0E6A38}" type="sibTrans" cxnId="{69BC5FDB-A5AA-49D9-BB6F-C1A69541E78F}">
      <dgm:prSet/>
      <dgm:spPr/>
      <dgm:t>
        <a:bodyPr/>
        <a:lstStyle/>
        <a:p>
          <a:endParaRPr lang="en-US"/>
        </a:p>
      </dgm:t>
    </dgm:pt>
    <dgm:pt modelId="{3BE8A468-EBFB-453A-A7ED-7AA94BCC9CBF}" type="pres">
      <dgm:prSet presAssocID="{999FF831-7372-4369-A93A-CBB25564C904}" presName="theList" presStyleCnt="0">
        <dgm:presLayoutVars>
          <dgm:dir/>
          <dgm:animLvl val="lvl"/>
          <dgm:resizeHandles val="exact"/>
        </dgm:presLayoutVars>
      </dgm:prSet>
      <dgm:spPr/>
    </dgm:pt>
    <dgm:pt modelId="{44A62490-CC23-466D-AA9F-3E453F735079}" type="pres">
      <dgm:prSet presAssocID="{DFE74031-3783-4F09-93AA-258F37E49202}" presName="compNode" presStyleCnt="0"/>
      <dgm:spPr/>
    </dgm:pt>
    <dgm:pt modelId="{90FFEFEB-2B5D-4B90-8CDD-139159362280}" type="pres">
      <dgm:prSet presAssocID="{DFE74031-3783-4F09-93AA-258F37E49202}" presName="noGeometry" presStyleCnt="0"/>
      <dgm:spPr/>
    </dgm:pt>
    <dgm:pt modelId="{1C068B6D-237C-44F0-86EE-61E265EDC7CD}" type="pres">
      <dgm:prSet presAssocID="{DFE74031-3783-4F09-93AA-258F37E49202}" presName="childTextVisible" presStyleLbl="bgAccFollowNode1" presStyleIdx="0" presStyleCnt="5" custAng="0" custScaleX="110541" custScaleY="258536">
        <dgm:presLayoutVars>
          <dgm:bulletEnabled val="1"/>
        </dgm:presLayoutVars>
      </dgm:prSet>
      <dgm:spPr/>
    </dgm:pt>
    <dgm:pt modelId="{B07B778D-1E94-4917-8787-8FB03C60540A}" type="pres">
      <dgm:prSet presAssocID="{DFE74031-3783-4F09-93AA-258F37E49202}" presName="childTextHidden" presStyleLbl="bgAccFollowNode1" presStyleIdx="0" presStyleCnt="5"/>
      <dgm:spPr/>
    </dgm:pt>
    <dgm:pt modelId="{55A4AFB8-2B65-47DE-B335-68A8751A3B83}" type="pres">
      <dgm:prSet presAssocID="{DFE74031-3783-4F09-93AA-258F37E49202}" presName="parentText" presStyleLbl="node1" presStyleIdx="0" presStyleCnt="5" custScaleY="318019" custLinFactNeighborX="-322" custLinFactNeighborY="-3234">
        <dgm:presLayoutVars>
          <dgm:chMax val="1"/>
          <dgm:bulletEnabled val="1"/>
        </dgm:presLayoutVars>
      </dgm:prSet>
      <dgm:spPr/>
    </dgm:pt>
    <dgm:pt modelId="{7DC34110-5134-4346-A1F3-621E91DF3DA8}" type="pres">
      <dgm:prSet presAssocID="{DFE74031-3783-4F09-93AA-258F37E49202}" presName="aSpace" presStyleCnt="0"/>
      <dgm:spPr/>
    </dgm:pt>
    <dgm:pt modelId="{3B6230C2-F7B0-4DBA-B5EA-52328FCD0FD8}" type="pres">
      <dgm:prSet presAssocID="{3C3A3D5C-D7A6-4D74-BFA0-7CB33BD4591A}" presName="compNode" presStyleCnt="0"/>
      <dgm:spPr/>
    </dgm:pt>
    <dgm:pt modelId="{78E9C931-00E3-41AC-8504-D27BE5884502}" type="pres">
      <dgm:prSet presAssocID="{3C3A3D5C-D7A6-4D74-BFA0-7CB33BD4591A}" presName="noGeometry" presStyleCnt="0"/>
      <dgm:spPr/>
    </dgm:pt>
    <dgm:pt modelId="{0AFF8AE8-24D6-4E47-B0C3-D7A3DC344D40}" type="pres">
      <dgm:prSet presAssocID="{3C3A3D5C-D7A6-4D74-BFA0-7CB33BD4591A}" presName="childTextVisible" presStyleLbl="bgAccFollowNode1" presStyleIdx="1" presStyleCnt="5" custAng="0" custScaleX="103365" custScaleY="274755" custLinFactNeighborX="-2535" custLinFactNeighborY="4834">
        <dgm:presLayoutVars>
          <dgm:bulletEnabled val="1"/>
        </dgm:presLayoutVars>
      </dgm:prSet>
      <dgm:spPr/>
    </dgm:pt>
    <dgm:pt modelId="{E72D5F46-1E75-48D6-AB3F-7CDCF8815F88}" type="pres">
      <dgm:prSet presAssocID="{3C3A3D5C-D7A6-4D74-BFA0-7CB33BD4591A}" presName="childTextHidden" presStyleLbl="bgAccFollowNode1" presStyleIdx="1" presStyleCnt="5"/>
      <dgm:spPr/>
    </dgm:pt>
    <dgm:pt modelId="{A29DDEB3-DA32-487C-80BA-99AEF556BA48}" type="pres">
      <dgm:prSet presAssocID="{3C3A3D5C-D7A6-4D74-BFA0-7CB33BD4591A}" presName="parentText" presStyleLbl="node1" presStyleIdx="1" presStyleCnt="5" custScaleY="337561">
        <dgm:presLayoutVars>
          <dgm:chMax val="1"/>
          <dgm:bulletEnabled val="1"/>
        </dgm:presLayoutVars>
      </dgm:prSet>
      <dgm:spPr/>
    </dgm:pt>
    <dgm:pt modelId="{A04E222C-0FC8-4081-A3A3-86A1746D6B3D}" type="pres">
      <dgm:prSet presAssocID="{3C3A3D5C-D7A6-4D74-BFA0-7CB33BD4591A}" presName="aSpace" presStyleCnt="0"/>
      <dgm:spPr/>
    </dgm:pt>
    <dgm:pt modelId="{4122CFCB-C564-4C52-9EA3-0D2B19AD9654}" type="pres">
      <dgm:prSet presAssocID="{14BB38B3-B79A-4239-B4AC-0C3ABB947E5A}" presName="compNode" presStyleCnt="0"/>
      <dgm:spPr/>
    </dgm:pt>
    <dgm:pt modelId="{BDDA3D10-E786-45EB-AC76-E5D730EA0D20}" type="pres">
      <dgm:prSet presAssocID="{14BB38B3-B79A-4239-B4AC-0C3ABB947E5A}" presName="noGeometry" presStyleCnt="0"/>
      <dgm:spPr/>
    </dgm:pt>
    <dgm:pt modelId="{8AFE6381-D9D6-483B-A232-A05FF4292317}" type="pres">
      <dgm:prSet presAssocID="{14BB38B3-B79A-4239-B4AC-0C3ABB947E5A}" presName="childTextVisible" presStyleLbl="bgAccFollowNode1" presStyleIdx="2" presStyleCnt="5" custScaleX="113594" custScaleY="279443">
        <dgm:presLayoutVars>
          <dgm:bulletEnabled val="1"/>
        </dgm:presLayoutVars>
      </dgm:prSet>
      <dgm:spPr/>
    </dgm:pt>
    <dgm:pt modelId="{D59A179F-7EDE-4975-AF48-86B7F50A093E}" type="pres">
      <dgm:prSet presAssocID="{14BB38B3-B79A-4239-B4AC-0C3ABB947E5A}" presName="childTextHidden" presStyleLbl="bgAccFollowNode1" presStyleIdx="2" presStyleCnt="5"/>
      <dgm:spPr/>
    </dgm:pt>
    <dgm:pt modelId="{B401C4FA-B2E3-480C-A2B7-4E094A1EFEA9}" type="pres">
      <dgm:prSet presAssocID="{14BB38B3-B79A-4239-B4AC-0C3ABB947E5A}" presName="parentText" presStyleLbl="node1" presStyleIdx="2" presStyleCnt="5" custScaleX="99443" custScaleY="344322">
        <dgm:presLayoutVars>
          <dgm:chMax val="1"/>
          <dgm:bulletEnabled val="1"/>
        </dgm:presLayoutVars>
      </dgm:prSet>
      <dgm:spPr/>
    </dgm:pt>
    <dgm:pt modelId="{9E42EA24-EE17-438E-974E-A3E7AE4C6A2C}" type="pres">
      <dgm:prSet presAssocID="{14BB38B3-B79A-4239-B4AC-0C3ABB947E5A}" presName="aSpace" presStyleCnt="0"/>
      <dgm:spPr/>
    </dgm:pt>
    <dgm:pt modelId="{CB55AF78-9CAD-4767-9656-A32F93416795}" type="pres">
      <dgm:prSet presAssocID="{FC203E4A-1015-4F09-AF04-DB1524D33FA3}" presName="compNode" presStyleCnt="0"/>
      <dgm:spPr/>
    </dgm:pt>
    <dgm:pt modelId="{FBB5C266-6E75-41BB-A9DE-BE56BF9F8DE3}" type="pres">
      <dgm:prSet presAssocID="{FC203E4A-1015-4F09-AF04-DB1524D33FA3}" presName="noGeometry" presStyleCnt="0"/>
      <dgm:spPr/>
    </dgm:pt>
    <dgm:pt modelId="{673B6F9E-95C4-41CF-802D-4A144583A92D}" type="pres">
      <dgm:prSet presAssocID="{FC203E4A-1015-4F09-AF04-DB1524D33FA3}" presName="childTextVisible" presStyleLbl="bgAccFollowNode1" presStyleIdx="3" presStyleCnt="5" custScaleY="276237">
        <dgm:presLayoutVars>
          <dgm:bulletEnabled val="1"/>
        </dgm:presLayoutVars>
      </dgm:prSet>
      <dgm:spPr/>
    </dgm:pt>
    <dgm:pt modelId="{BDFCCFA3-9E6F-4D05-9EEE-161D3C31A98D}" type="pres">
      <dgm:prSet presAssocID="{FC203E4A-1015-4F09-AF04-DB1524D33FA3}" presName="childTextHidden" presStyleLbl="bgAccFollowNode1" presStyleIdx="3" presStyleCnt="5"/>
      <dgm:spPr/>
    </dgm:pt>
    <dgm:pt modelId="{DB7DBCD0-E0CA-474D-8B02-FCA622F53830}" type="pres">
      <dgm:prSet presAssocID="{FC203E4A-1015-4F09-AF04-DB1524D33FA3}" presName="parentText" presStyleLbl="node1" presStyleIdx="3" presStyleCnt="5" custScaleY="330800">
        <dgm:presLayoutVars>
          <dgm:chMax val="1"/>
          <dgm:bulletEnabled val="1"/>
        </dgm:presLayoutVars>
      </dgm:prSet>
      <dgm:spPr/>
    </dgm:pt>
    <dgm:pt modelId="{0DCCF475-6525-4145-BAF3-A9FE761FCB73}" type="pres">
      <dgm:prSet presAssocID="{FC203E4A-1015-4F09-AF04-DB1524D33FA3}" presName="aSpace" presStyleCnt="0"/>
      <dgm:spPr/>
    </dgm:pt>
    <dgm:pt modelId="{10E885AD-9630-4852-8305-6D66C8E17FEB}" type="pres">
      <dgm:prSet presAssocID="{4CC15FA1-49E5-4CA9-B303-232A7C8BB42E}" presName="compNode" presStyleCnt="0"/>
      <dgm:spPr/>
    </dgm:pt>
    <dgm:pt modelId="{F4833535-7B62-4134-98AC-B5192B45FE3C}" type="pres">
      <dgm:prSet presAssocID="{4CC15FA1-49E5-4CA9-B303-232A7C8BB42E}" presName="noGeometry" presStyleCnt="0"/>
      <dgm:spPr/>
    </dgm:pt>
    <dgm:pt modelId="{19D88E5D-F1C2-4499-BAEC-70FDD7CBAB86}" type="pres">
      <dgm:prSet presAssocID="{4CC15FA1-49E5-4CA9-B303-232A7C8BB42E}" presName="childTextVisible" presStyleLbl="bgAccFollowNode1" presStyleIdx="4" presStyleCnt="5" custScaleY="271474">
        <dgm:presLayoutVars>
          <dgm:bulletEnabled val="1"/>
        </dgm:presLayoutVars>
      </dgm:prSet>
      <dgm:spPr/>
    </dgm:pt>
    <dgm:pt modelId="{61E735B6-9444-459E-A409-641B0B839C62}" type="pres">
      <dgm:prSet presAssocID="{4CC15FA1-49E5-4CA9-B303-232A7C8BB42E}" presName="childTextHidden" presStyleLbl="bgAccFollowNode1" presStyleIdx="4" presStyleCnt="5"/>
      <dgm:spPr/>
    </dgm:pt>
    <dgm:pt modelId="{7021CEAB-9141-4F89-A028-72E02E01EECD}" type="pres">
      <dgm:prSet presAssocID="{4CC15FA1-49E5-4CA9-B303-232A7C8BB42E}" presName="parentText" presStyleLbl="node1" presStyleIdx="4" presStyleCnt="5" custScaleY="347702">
        <dgm:presLayoutVars>
          <dgm:chMax val="1"/>
          <dgm:bulletEnabled val="1"/>
        </dgm:presLayoutVars>
      </dgm:prSet>
      <dgm:spPr/>
    </dgm:pt>
  </dgm:ptLst>
  <dgm:cxnLst>
    <dgm:cxn modelId="{BF76491E-2539-4B32-BDB9-29D792A0BBF3}" srcId="{999FF831-7372-4369-A93A-CBB25564C904}" destId="{14BB38B3-B79A-4239-B4AC-0C3ABB947E5A}" srcOrd="2" destOrd="0" parTransId="{B282DCB8-60A3-422E-80A4-A681BF0A1489}" sibTransId="{C551F3F9-FCA1-43ED-9EAC-FC479AC8854D}"/>
    <dgm:cxn modelId="{8F9C1426-C451-4CC0-ADFA-4AD52FFBDDE1}" type="presOf" srcId="{F2EA0CF3-994A-4927-B53B-0AF5B860485B}" destId="{673B6F9E-95C4-41CF-802D-4A144583A92D}" srcOrd="0" destOrd="0" presId="urn:microsoft.com/office/officeart/2005/8/layout/hProcess6"/>
    <dgm:cxn modelId="{0A63BB3E-1E4A-407B-96EB-54708CBE862F}" type="presOf" srcId="{F2EA0CF3-994A-4927-B53B-0AF5B860485B}" destId="{BDFCCFA3-9E6F-4D05-9EEE-161D3C31A98D}" srcOrd="1" destOrd="0" presId="urn:microsoft.com/office/officeart/2005/8/layout/hProcess6"/>
    <dgm:cxn modelId="{A5990E44-BA59-4427-BB64-9A8B5B991B13}" srcId="{999FF831-7372-4369-A93A-CBB25564C904}" destId="{4CC15FA1-49E5-4CA9-B303-232A7C8BB42E}" srcOrd="4" destOrd="0" parTransId="{770810B9-3DF0-4F3B-A05C-A8CE2573C6C5}" sibTransId="{339F1CF3-B1B6-48D8-B75A-A72551589C50}"/>
    <dgm:cxn modelId="{66433648-DA5E-4A07-B312-BBA965EEC459}" type="presOf" srcId="{A01B86C5-F75C-47C0-A50E-AD97EE903162}" destId="{19D88E5D-F1C2-4499-BAEC-70FDD7CBAB86}" srcOrd="0" destOrd="0" presId="urn:microsoft.com/office/officeart/2005/8/layout/hProcess6"/>
    <dgm:cxn modelId="{2A32754B-40C1-4D58-B204-8CD20B907BE8}" type="presOf" srcId="{3C3A3D5C-D7A6-4D74-BFA0-7CB33BD4591A}" destId="{A29DDEB3-DA32-487C-80BA-99AEF556BA48}" srcOrd="0" destOrd="0" presId="urn:microsoft.com/office/officeart/2005/8/layout/hProcess6"/>
    <dgm:cxn modelId="{B4F6C86E-08A8-4BB7-9D3B-62086263B985}" type="presOf" srcId="{DFE74031-3783-4F09-93AA-258F37E49202}" destId="{55A4AFB8-2B65-47DE-B335-68A8751A3B83}" srcOrd="0" destOrd="0" presId="urn:microsoft.com/office/officeart/2005/8/layout/hProcess6"/>
    <dgm:cxn modelId="{BB61ED4E-38BD-4B5A-A8C9-C7BC8996238E}" type="presOf" srcId="{C86DBE59-50F7-469A-B902-82F1E0E499B7}" destId="{B07B778D-1E94-4917-8787-8FB03C60540A}" srcOrd="1" destOrd="0" presId="urn:microsoft.com/office/officeart/2005/8/layout/hProcess6"/>
    <dgm:cxn modelId="{70542F71-24EA-414B-9711-FECFF8631468}" srcId="{DFE74031-3783-4F09-93AA-258F37E49202}" destId="{C86DBE59-50F7-469A-B902-82F1E0E499B7}" srcOrd="0" destOrd="0" parTransId="{F72CD889-3D0F-4E04-ACAF-1AA168C5BF8F}" sibTransId="{A673AB79-D2FC-45AF-9063-F094D4F3DCE1}"/>
    <dgm:cxn modelId="{3F144C74-964E-47EC-8AC7-90B9ECBCFF32}" type="presOf" srcId="{4CC15FA1-49E5-4CA9-B303-232A7C8BB42E}" destId="{7021CEAB-9141-4F89-A028-72E02E01EECD}" srcOrd="0" destOrd="0" presId="urn:microsoft.com/office/officeart/2005/8/layout/hProcess6"/>
    <dgm:cxn modelId="{3E043B58-BBB0-460A-A094-C1182536ABC1}" srcId="{3C3A3D5C-D7A6-4D74-BFA0-7CB33BD4591A}" destId="{EC65E2B0-3A15-467D-B57E-F1E9412B7375}" srcOrd="0" destOrd="0" parTransId="{597B6B60-26D7-43BC-9F6A-7F000536E41D}" sibTransId="{931416AF-77C0-4C3D-8D82-491B98488FCD}"/>
    <dgm:cxn modelId="{34519B59-3E2B-484F-95D5-C44347434ED7}" type="presOf" srcId="{999FF831-7372-4369-A93A-CBB25564C904}" destId="{3BE8A468-EBFB-453A-A7ED-7AA94BCC9CBF}" srcOrd="0" destOrd="0" presId="urn:microsoft.com/office/officeart/2005/8/layout/hProcess6"/>
    <dgm:cxn modelId="{371CCB7D-0C20-4268-8556-2C638C4336DD}" type="presOf" srcId="{14BB38B3-B79A-4239-B4AC-0C3ABB947E5A}" destId="{B401C4FA-B2E3-480C-A2B7-4E094A1EFEA9}" srcOrd="0" destOrd="0" presId="urn:microsoft.com/office/officeart/2005/8/layout/hProcess6"/>
    <dgm:cxn modelId="{38002D92-9F5B-4484-9D77-7FE00A8362D9}" srcId="{999FF831-7372-4369-A93A-CBB25564C904}" destId="{DFE74031-3783-4F09-93AA-258F37E49202}" srcOrd="0" destOrd="0" parTransId="{8179181C-0429-4CD9-A718-0D42089A4324}" sibTransId="{E32238D8-0ADF-4DE9-999A-B80A5D284203}"/>
    <dgm:cxn modelId="{A24122A0-98A8-49D9-9FBE-E241B282D013}" srcId="{999FF831-7372-4369-A93A-CBB25564C904}" destId="{FC203E4A-1015-4F09-AF04-DB1524D33FA3}" srcOrd="3" destOrd="0" parTransId="{8452CCCF-C970-43C8-8D84-62346AA13DC1}" sibTransId="{3E890068-496C-443F-86A3-F04C8901728D}"/>
    <dgm:cxn modelId="{A83B13A8-867C-407D-B5D0-69336CF647ED}" type="presOf" srcId="{A01B86C5-F75C-47C0-A50E-AD97EE903162}" destId="{61E735B6-9444-459E-A409-641B0B839C62}" srcOrd="1" destOrd="0" presId="urn:microsoft.com/office/officeart/2005/8/layout/hProcess6"/>
    <dgm:cxn modelId="{8EE181C0-EE36-46A8-ADDC-8F1C70333630}" srcId="{999FF831-7372-4369-A93A-CBB25564C904}" destId="{3C3A3D5C-D7A6-4D74-BFA0-7CB33BD4591A}" srcOrd="1" destOrd="0" parTransId="{7C741F71-0A71-4530-8357-75E875E8D259}" sibTransId="{FDFCC3FD-B8D8-4804-A2E9-C647B8C65F1E}"/>
    <dgm:cxn modelId="{B09516C9-148F-4648-B448-6D05F2783848}" type="presOf" srcId="{EC65E2B0-3A15-467D-B57E-F1E9412B7375}" destId="{0AFF8AE8-24D6-4E47-B0C3-D7A3DC344D40}" srcOrd="0" destOrd="0" presId="urn:microsoft.com/office/officeart/2005/8/layout/hProcess6"/>
    <dgm:cxn modelId="{299B8BCE-7498-4C22-8338-9BA9F5DD5E95}" srcId="{4CC15FA1-49E5-4CA9-B303-232A7C8BB42E}" destId="{A01B86C5-F75C-47C0-A50E-AD97EE903162}" srcOrd="0" destOrd="0" parTransId="{F0C07C5E-CC9D-480E-A432-2205BC6E3681}" sibTransId="{437BA940-F309-4B3D-9CD5-FF0A3DEB83DB}"/>
    <dgm:cxn modelId="{6CF3EAD4-3AD3-4144-969A-F2C5EDF57DAE}" type="presOf" srcId="{F49BCDAA-90BD-4C37-8F73-A274ECE3C242}" destId="{8AFE6381-D9D6-483B-A232-A05FF4292317}" srcOrd="0" destOrd="0" presId="urn:microsoft.com/office/officeart/2005/8/layout/hProcess6"/>
    <dgm:cxn modelId="{C252D5D8-1CE7-4FB0-B0EE-DE6BD6FB91FF}" type="presOf" srcId="{F49BCDAA-90BD-4C37-8F73-A274ECE3C242}" destId="{D59A179F-7EDE-4975-AF48-86B7F50A093E}" srcOrd="1" destOrd="0" presId="urn:microsoft.com/office/officeart/2005/8/layout/hProcess6"/>
    <dgm:cxn modelId="{A80A2EDA-5D4D-4847-B4B0-56AE89429A59}" type="presOf" srcId="{EC65E2B0-3A15-467D-B57E-F1E9412B7375}" destId="{E72D5F46-1E75-48D6-AB3F-7CDCF8815F88}" srcOrd="1" destOrd="0" presId="urn:microsoft.com/office/officeart/2005/8/layout/hProcess6"/>
    <dgm:cxn modelId="{69BC5FDB-A5AA-49D9-BB6F-C1A69541E78F}" srcId="{FC203E4A-1015-4F09-AF04-DB1524D33FA3}" destId="{F2EA0CF3-994A-4927-B53B-0AF5B860485B}" srcOrd="0" destOrd="0" parTransId="{0A924652-FFF5-4CF7-9D14-9D263E52995F}" sibTransId="{69BC691D-1F7D-4848-B948-A9FD2A0E6A38}"/>
    <dgm:cxn modelId="{C15D69E4-6F0D-484A-8783-C38620C3EA61}" type="presOf" srcId="{C86DBE59-50F7-469A-B902-82F1E0E499B7}" destId="{1C068B6D-237C-44F0-86EE-61E265EDC7CD}" srcOrd="0" destOrd="0" presId="urn:microsoft.com/office/officeart/2005/8/layout/hProcess6"/>
    <dgm:cxn modelId="{4B9EA8F1-4821-4753-8AD1-CC7FCF4E1BDD}" type="presOf" srcId="{FC203E4A-1015-4F09-AF04-DB1524D33FA3}" destId="{DB7DBCD0-E0CA-474D-8B02-FCA622F53830}" srcOrd="0" destOrd="0" presId="urn:microsoft.com/office/officeart/2005/8/layout/hProcess6"/>
    <dgm:cxn modelId="{8AF06CFE-83F2-47FF-A7E1-961E8EEE3B3D}" srcId="{14BB38B3-B79A-4239-B4AC-0C3ABB947E5A}" destId="{F49BCDAA-90BD-4C37-8F73-A274ECE3C242}" srcOrd="0" destOrd="0" parTransId="{1F63CBDE-53D6-44B2-B33C-78C16ED66269}" sibTransId="{6251F523-B7FC-4BD6-AD25-89DEE398252B}"/>
    <dgm:cxn modelId="{10F94329-9454-410F-914F-648F53BCA16B}" type="presParOf" srcId="{3BE8A468-EBFB-453A-A7ED-7AA94BCC9CBF}" destId="{44A62490-CC23-466D-AA9F-3E453F735079}" srcOrd="0" destOrd="0" presId="urn:microsoft.com/office/officeart/2005/8/layout/hProcess6"/>
    <dgm:cxn modelId="{2D6086B9-9FDE-4499-8478-5EC28E72DCA6}" type="presParOf" srcId="{44A62490-CC23-466D-AA9F-3E453F735079}" destId="{90FFEFEB-2B5D-4B90-8CDD-139159362280}" srcOrd="0" destOrd="0" presId="urn:microsoft.com/office/officeart/2005/8/layout/hProcess6"/>
    <dgm:cxn modelId="{8D57B9C2-07BE-4FF5-B00E-0D44B0C83142}" type="presParOf" srcId="{44A62490-CC23-466D-AA9F-3E453F735079}" destId="{1C068B6D-237C-44F0-86EE-61E265EDC7CD}" srcOrd="1" destOrd="0" presId="urn:microsoft.com/office/officeart/2005/8/layout/hProcess6"/>
    <dgm:cxn modelId="{B37BFE7E-EEBF-47AC-B292-E1DDC730CA7C}" type="presParOf" srcId="{44A62490-CC23-466D-AA9F-3E453F735079}" destId="{B07B778D-1E94-4917-8787-8FB03C60540A}" srcOrd="2" destOrd="0" presId="urn:microsoft.com/office/officeart/2005/8/layout/hProcess6"/>
    <dgm:cxn modelId="{E682C61A-FF27-42FE-BA9C-6033E06B29B3}" type="presParOf" srcId="{44A62490-CC23-466D-AA9F-3E453F735079}" destId="{55A4AFB8-2B65-47DE-B335-68A8751A3B83}" srcOrd="3" destOrd="0" presId="urn:microsoft.com/office/officeart/2005/8/layout/hProcess6"/>
    <dgm:cxn modelId="{C2F57295-A902-49ED-ACC2-B344AF5486B2}" type="presParOf" srcId="{3BE8A468-EBFB-453A-A7ED-7AA94BCC9CBF}" destId="{7DC34110-5134-4346-A1F3-621E91DF3DA8}" srcOrd="1" destOrd="0" presId="urn:microsoft.com/office/officeart/2005/8/layout/hProcess6"/>
    <dgm:cxn modelId="{EA01DBC0-FA46-4390-9EF4-FA4DB24CE018}" type="presParOf" srcId="{3BE8A468-EBFB-453A-A7ED-7AA94BCC9CBF}" destId="{3B6230C2-F7B0-4DBA-B5EA-52328FCD0FD8}" srcOrd="2" destOrd="0" presId="urn:microsoft.com/office/officeart/2005/8/layout/hProcess6"/>
    <dgm:cxn modelId="{4E972CE6-3534-46D8-A67D-329C0B045C98}" type="presParOf" srcId="{3B6230C2-F7B0-4DBA-B5EA-52328FCD0FD8}" destId="{78E9C931-00E3-41AC-8504-D27BE5884502}" srcOrd="0" destOrd="0" presId="urn:microsoft.com/office/officeart/2005/8/layout/hProcess6"/>
    <dgm:cxn modelId="{F5999598-3533-4293-A998-4EF5DC2C0D29}" type="presParOf" srcId="{3B6230C2-F7B0-4DBA-B5EA-52328FCD0FD8}" destId="{0AFF8AE8-24D6-4E47-B0C3-D7A3DC344D40}" srcOrd="1" destOrd="0" presId="urn:microsoft.com/office/officeart/2005/8/layout/hProcess6"/>
    <dgm:cxn modelId="{5AB7D780-0C2C-4804-8414-3DEB5E8DFCFA}" type="presParOf" srcId="{3B6230C2-F7B0-4DBA-B5EA-52328FCD0FD8}" destId="{E72D5F46-1E75-48D6-AB3F-7CDCF8815F88}" srcOrd="2" destOrd="0" presId="urn:microsoft.com/office/officeart/2005/8/layout/hProcess6"/>
    <dgm:cxn modelId="{F7A59621-D16D-48EC-AADF-958BDF3FC9F8}" type="presParOf" srcId="{3B6230C2-F7B0-4DBA-B5EA-52328FCD0FD8}" destId="{A29DDEB3-DA32-487C-80BA-99AEF556BA48}" srcOrd="3" destOrd="0" presId="urn:microsoft.com/office/officeart/2005/8/layout/hProcess6"/>
    <dgm:cxn modelId="{EBC26F7C-564E-48EC-BB1D-1EBD855D5A5F}" type="presParOf" srcId="{3BE8A468-EBFB-453A-A7ED-7AA94BCC9CBF}" destId="{A04E222C-0FC8-4081-A3A3-86A1746D6B3D}" srcOrd="3" destOrd="0" presId="urn:microsoft.com/office/officeart/2005/8/layout/hProcess6"/>
    <dgm:cxn modelId="{4C54019D-C816-4631-859F-4ACCB6AC2DDD}" type="presParOf" srcId="{3BE8A468-EBFB-453A-A7ED-7AA94BCC9CBF}" destId="{4122CFCB-C564-4C52-9EA3-0D2B19AD9654}" srcOrd="4" destOrd="0" presId="urn:microsoft.com/office/officeart/2005/8/layout/hProcess6"/>
    <dgm:cxn modelId="{63E1773A-B2CD-40EC-A4F3-FCA72942A705}" type="presParOf" srcId="{4122CFCB-C564-4C52-9EA3-0D2B19AD9654}" destId="{BDDA3D10-E786-45EB-AC76-E5D730EA0D20}" srcOrd="0" destOrd="0" presId="urn:microsoft.com/office/officeart/2005/8/layout/hProcess6"/>
    <dgm:cxn modelId="{2F15C980-74F7-433C-9C4B-194446D68A43}" type="presParOf" srcId="{4122CFCB-C564-4C52-9EA3-0D2B19AD9654}" destId="{8AFE6381-D9D6-483B-A232-A05FF4292317}" srcOrd="1" destOrd="0" presId="urn:microsoft.com/office/officeart/2005/8/layout/hProcess6"/>
    <dgm:cxn modelId="{F440F13A-E982-4F76-BD2F-F99384DB94A8}" type="presParOf" srcId="{4122CFCB-C564-4C52-9EA3-0D2B19AD9654}" destId="{D59A179F-7EDE-4975-AF48-86B7F50A093E}" srcOrd="2" destOrd="0" presId="urn:microsoft.com/office/officeart/2005/8/layout/hProcess6"/>
    <dgm:cxn modelId="{53FDE9F5-BB77-4C81-9FB2-F67A00FB39C5}" type="presParOf" srcId="{4122CFCB-C564-4C52-9EA3-0D2B19AD9654}" destId="{B401C4FA-B2E3-480C-A2B7-4E094A1EFEA9}" srcOrd="3" destOrd="0" presId="urn:microsoft.com/office/officeart/2005/8/layout/hProcess6"/>
    <dgm:cxn modelId="{E31DC85D-2726-4DA7-84EB-073FCF8D29A3}" type="presParOf" srcId="{3BE8A468-EBFB-453A-A7ED-7AA94BCC9CBF}" destId="{9E42EA24-EE17-438E-974E-A3E7AE4C6A2C}" srcOrd="5" destOrd="0" presId="urn:microsoft.com/office/officeart/2005/8/layout/hProcess6"/>
    <dgm:cxn modelId="{51AF20A9-AF60-4787-B07F-C48A0143069A}" type="presParOf" srcId="{3BE8A468-EBFB-453A-A7ED-7AA94BCC9CBF}" destId="{CB55AF78-9CAD-4767-9656-A32F93416795}" srcOrd="6" destOrd="0" presId="urn:microsoft.com/office/officeart/2005/8/layout/hProcess6"/>
    <dgm:cxn modelId="{10657893-215C-4C4C-9349-0A1383F9263C}" type="presParOf" srcId="{CB55AF78-9CAD-4767-9656-A32F93416795}" destId="{FBB5C266-6E75-41BB-A9DE-BE56BF9F8DE3}" srcOrd="0" destOrd="0" presId="urn:microsoft.com/office/officeart/2005/8/layout/hProcess6"/>
    <dgm:cxn modelId="{5A009DEB-1A71-463C-83FA-B0219EA51FF5}" type="presParOf" srcId="{CB55AF78-9CAD-4767-9656-A32F93416795}" destId="{673B6F9E-95C4-41CF-802D-4A144583A92D}" srcOrd="1" destOrd="0" presId="urn:microsoft.com/office/officeart/2005/8/layout/hProcess6"/>
    <dgm:cxn modelId="{9B82E90F-CC0B-453C-B773-240DC9CA263A}" type="presParOf" srcId="{CB55AF78-9CAD-4767-9656-A32F93416795}" destId="{BDFCCFA3-9E6F-4D05-9EEE-161D3C31A98D}" srcOrd="2" destOrd="0" presId="urn:microsoft.com/office/officeart/2005/8/layout/hProcess6"/>
    <dgm:cxn modelId="{41AA9992-094A-4C9C-BF16-D3454BA6D489}" type="presParOf" srcId="{CB55AF78-9CAD-4767-9656-A32F93416795}" destId="{DB7DBCD0-E0CA-474D-8B02-FCA622F53830}" srcOrd="3" destOrd="0" presId="urn:microsoft.com/office/officeart/2005/8/layout/hProcess6"/>
    <dgm:cxn modelId="{37833322-C46F-474C-85A3-906A034C4730}" type="presParOf" srcId="{3BE8A468-EBFB-453A-A7ED-7AA94BCC9CBF}" destId="{0DCCF475-6525-4145-BAF3-A9FE761FCB73}" srcOrd="7" destOrd="0" presId="urn:microsoft.com/office/officeart/2005/8/layout/hProcess6"/>
    <dgm:cxn modelId="{8D910774-454E-4FC4-8608-A2087F200609}" type="presParOf" srcId="{3BE8A468-EBFB-453A-A7ED-7AA94BCC9CBF}" destId="{10E885AD-9630-4852-8305-6D66C8E17FEB}" srcOrd="8" destOrd="0" presId="urn:microsoft.com/office/officeart/2005/8/layout/hProcess6"/>
    <dgm:cxn modelId="{657BC309-5D24-4772-B0F1-D287A9584D15}" type="presParOf" srcId="{10E885AD-9630-4852-8305-6D66C8E17FEB}" destId="{F4833535-7B62-4134-98AC-B5192B45FE3C}" srcOrd="0" destOrd="0" presId="urn:microsoft.com/office/officeart/2005/8/layout/hProcess6"/>
    <dgm:cxn modelId="{B76954CC-E6D4-428C-85B3-C32F1E14F7A9}" type="presParOf" srcId="{10E885AD-9630-4852-8305-6D66C8E17FEB}" destId="{19D88E5D-F1C2-4499-BAEC-70FDD7CBAB86}" srcOrd="1" destOrd="0" presId="urn:microsoft.com/office/officeart/2005/8/layout/hProcess6"/>
    <dgm:cxn modelId="{9DDC979B-EE62-4490-8221-26B750C2D9DA}" type="presParOf" srcId="{10E885AD-9630-4852-8305-6D66C8E17FEB}" destId="{61E735B6-9444-459E-A409-641B0B839C62}" srcOrd="2" destOrd="0" presId="urn:microsoft.com/office/officeart/2005/8/layout/hProcess6"/>
    <dgm:cxn modelId="{F59C78D6-0612-4A85-BBD9-ABDB43D8F249}" type="presParOf" srcId="{10E885AD-9630-4852-8305-6D66C8E17FEB}" destId="{7021CEAB-9141-4F89-A028-72E02E01EECD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6CA4F6-F25A-4568-A853-52FB1F17D60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A3CEF8AE-E4AA-4C60-A1AB-1EBBD2A87697}">
      <dgm:prSet phldrT="[Text]"/>
      <dgm:spPr>
        <a:solidFill>
          <a:srgbClr val="FFC000"/>
        </a:solidFill>
      </dgm:spPr>
      <dgm:t>
        <a:bodyPr/>
        <a:lstStyle/>
        <a:p>
          <a:r>
            <a:rPr lang="id-ID" dirty="0">
              <a:solidFill>
                <a:schemeClr val="tx1"/>
              </a:solidFill>
            </a:rPr>
            <a:t>Pemeriksaan</a:t>
          </a:r>
        </a:p>
      </dgm:t>
    </dgm:pt>
    <dgm:pt modelId="{86B95754-C073-48E1-A7B5-E5FE1ECD9025}" type="parTrans" cxnId="{ABFA9EC5-6C41-4FB4-BAE5-CA79C44CBED8}">
      <dgm:prSet/>
      <dgm:spPr/>
      <dgm:t>
        <a:bodyPr/>
        <a:lstStyle/>
        <a:p>
          <a:endParaRPr lang="id-ID"/>
        </a:p>
      </dgm:t>
    </dgm:pt>
    <dgm:pt modelId="{F6EA88C6-CA56-4636-AAB4-29657D5BBAF1}" type="sibTrans" cxnId="{ABFA9EC5-6C41-4FB4-BAE5-CA79C44CBED8}">
      <dgm:prSet/>
      <dgm:spPr/>
      <dgm:t>
        <a:bodyPr/>
        <a:lstStyle/>
        <a:p>
          <a:endParaRPr lang="id-ID"/>
        </a:p>
      </dgm:t>
    </dgm:pt>
    <dgm:pt modelId="{239FE440-8224-46E9-99C5-A44378E8DFE6}">
      <dgm:prSet phldrT="[Text]"/>
      <dgm:spPr/>
      <dgm:t>
        <a:bodyPr/>
        <a:lstStyle/>
        <a:p>
          <a:r>
            <a:rPr lang="id-ID" dirty="0"/>
            <a:t>Eelemen dan Kriteria :5.2.1; 6.5.1; 6.5.4; 6.5.9; 6.7.6; 7.1.1; 7.1.2; 7.1.3; 7.3; 7.4.2; 7.4.3; 8.3; 8.3.1; 8.3.2; 8.3.3</a:t>
          </a:r>
        </a:p>
      </dgm:t>
    </dgm:pt>
    <dgm:pt modelId="{D1848E74-815F-4BB2-B9FD-BEA814DF719D}" type="parTrans" cxnId="{D45121AC-42A1-4379-ADF1-EC542992DD62}">
      <dgm:prSet/>
      <dgm:spPr/>
      <dgm:t>
        <a:bodyPr/>
        <a:lstStyle/>
        <a:p>
          <a:endParaRPr lang="id-ID"/>
        </a:p>
      </dgm:t>
    </dgm:pt>
    <dgm:pt modelId="{64790826-E92B-453C-A9F7-52269F41D017}" type="sibTrans" cxnId="{D45121AC-42A1-4379-ADF1-EC542992DD62}">
      <dgm:prSet/>
      <dgm:spPr/>
      <dgm:t>
        <a:bodyPr/>
        <a:lstStyle/>
        <a:p>
          <a:endParaRPr lang="id-ID"/>
        </a:p>
      </dgm:t>
    </dgm:pt>
    <dgm:pt modelId="{730F0272-23CC-4460-8DEC-74C1C609C039}">
      <dgm:prSet phldrT="[Text]"/>
      <dgm:spPr/>
      <dgm:t>
        <a:bodyPr/>
        <a:lstStyle/>
        <a:p>
          <a:r>
            <a:rPr lang="id-ID" dirty="0"/>
            <a:t>Elemen dan Kriteria : 7.2; 7.2.1; 7.2.2; 7.2.3 dan 7.3</a:t>
          </a:r>
        </a:p>
      </dgm:t>
    </dgm:pt>
    <dgm:pt modelId="{D687C888-773F-4D9B-BBBC-B87C150E2D18}" type="sibTrans" cxnId="{79A4F479-F915-49FC-8F23-D2C262C714A3}">
      <dgm:prSet/>
      <dgm:spPr/>
      <dgm:t>
        <a:bodyPr/>
        <a:lstStyle/>
        <a:p>
          <a:endParaRPr lang="id-ID"/>
        </a:p>
      </dgm:t>
    </dgm:pt>
    <dgm:pt modelId="{0A19A972-9D2F-46D1-8476-B1021A2FE1B9}" type="parTrans" cxnId="{79A4F479-F915-49FC-8F23-D2C262C714A3}">
      <dgm:prSet/>
      <dgm:spPr/>
      <dgm:t>
        <a:bodyPr/>
        <a:lstStyle/>
        <a:p>
          <a:endParaRPr lang="id-ID"/>
        </a:p>
      </dgm:t>
    </dgm:pt>
    <dgm:pt modelId="{FAB1C30F-FED6-43FF-A030-6804F8366105}">
      <dgm:prSet phldrT="[Text]"/>
      <dgm:spPr>
        <a:solidFill>
          <a:srgbClr val="00B0F0"/>
        </a:solidFill>
      </dgm:spPr>
      <dgm:t>
        <a:bodyPr/>
        <a:lstStyle/>
        <a:p>
          <a:r>
            <a:rPr lang="id-ID" dirty="0">
              <a:solidFill>
                <a:schemeClr val="tx1"/>
              </a:solidFill>
            </a:rPr>
            <a:t>Pengukuran</a:t>
          </a:r>
        </a:p>
      </dgm:t>
    </dgm:pt>
    <dgm:pt modelId="{E4A80728-4EB6-419F-92A9-B4B17D60EC3B}" type="sibTrans" cxnId="{E6818A6E-6B14-4E0A-BCBC-8A8BB14DFF3A}">
      <dgm:prSet/>
      <dgm:spPr/>
      <dgm:t>
        <a:bodyPr/>
        <a:lstStyle/>
        <a:p>
          <a:endParaRPr lang="id-ID"/>
        </a:p>
      </dgm:t>
    </dgm:pt>
    <dgm:pt modelId="{2C77CA14-2427-4210-A967-9D8257C6F6ED}" type="parTrans" cxnId="{E6818A6E-6B14-4E0A-BCBC-8A8BB14DFF3A}">
      <dgm:prSet/>
      <dgm:spPr/>
      <dgm:t>
        <a:bodyPr/>
        <a:lstStyle/>
        <a:p>
          <a:endParaRPr lang="id-ID"/>
        </a:p>
      </dgm:t>
    </dgm:pt>
    <dgm:pt modelId="{88D2AE29-60BB-45E4-AB13-BF4190B3D51A}">
      <dgm:prSet phldrT="[Text]"/>
      <dgm:spPr/>
      <dgm:t>
        <a:bodyPr/>
        <a:lstStyle/>
        <a:p>
          <a:r>
            <a:rPr lang="id-ID" dirty="0"/>
            <a:t>Elemen dan Kriteria : 6.7.6 dan 7.3</a:t>
          </a:r>
        </a:p>
      </dgm:t>
    </dgm:pt>
    <dgm:pt modelId="{8B6D49BC-119B-4CF1-8232-7B74B2F82B57}" type="sibTrans" cxnId="{F9386179-A9D3-4BE8-9712-1B6BA9B4B9D5}">
      <dgm:prSet/>
      <dgm:spPr/>
      <dgm:t>
        <a:bodyPr/>
        <a:lstStyle/>
        <a:p>
          <a:endParaRPr lang="id-ID"/>
        </a:p>
      </dgm:t>
    </dgm:pt>
    <dgm:pt modelId="{2EAF39ED-4CA2-4EC9-8DF9-4F4B1E40CA41}" type="parTrans" cxnId="{F9386179-A9D3-4BE8-9712-1B6BA9B4B9D5}">
      <dgm:prSet/>
      <dgm:spPr/>
      <dgm:t>
        <a:bodyPr/>
        <a:lstStyle/>
        <a:p>
          <a:endParaRPr lang="id-ID"/>
        </a:p>
      </dgm:t>
    </dgm:pt>
    <dgm:pt modelId="{B753161D-DB1D-4FC5-8CE2-BF7286039844}">
      <dgm:prSet phldrT="[Text]"/>
      <dgm:spPr/>
      <dgm:t>
        <a:bodyPr/>
        <a:lstStyle/>
        <a:p>
          <a:r>
            <a:rPr lang="id-ID" dirty="0">
              <a:solidFill>
                <a:schemeClr val="tx1"/>
              </a:solidFill>
            </a:rPr>
            <a:t>Pengujian</a:t>
          </a:r>
        </a:p>
      </dgm:t>
    </dgm:pt>
    <dgm:pt modelId="{D4C5E5B7-3B9B-4998-A506-B41F1765E672}" type="sibTrans" cxnId="{E716E565-10D6-466B-AF67-5F4E8AAE66D3}">
      <dgm:prSet/>
      <dgm:spPr/>
      <dgm:t>
        <a:bodyPr/>
        <a:lstStyle/>
        <a:p>
          <a:endParaRPr lang="id-ID"/>
        </a:p>
      </dgm:t>
    </dgm:pt>
    <dgm:pt modelId="{1D02E714-AFD1-43EE-A244-9DD375AB7F99}" type="parTrans" cxnId="{E716E565-10D6-466B-AF67-5F4E8AAE66D3}">
      <dgm:prSet/>
      <dgm:spPr/>
      <dgm:t>
        <a:bodyPr/>
        <a:lstStyle/>
        <a:p>
          <a:endParaRPr lang="id-ID"/>
        </a:p>
      </dgm:t>
    </dgm:pt>
    <dgm:pt modelId="{30333CDC-79F7-4A8A-9D65-6F9A6AEE963C}" type="pres">
      <dgm:prSet presAssocID="{066CA4F6-F25A-4568-A853-52FB1F17D605}" presName="Name0" presStyleCnt="0">
        <dgm:presLayoutVars>
          <dgm:dir/>
          <dgm:animLvl val="lvl"/>
          <dgm:resizeHandles val="exact"/>
        </dgm:presLayoutVars>
      </dgm:prSet>
      <dgm:spPr/>
    </dgm:pt>
    <dgm:pt modelId="{2469869E-E0F0-48B5-ADBB-A2D070E1C48A}" type="pres">
      <dgm:prSet presAssocID="{A3CEF8AE-E4AA-4C60-A1AB-1EBBD2A87697}" presName="linNode" presStyleCnt="0"/>
      <dgm:spPr/>
    </dgm:pt>
    <dgm:pt modelId="{348BD163-8212-4ACE-98E1-0D3FC3181E0C}" type="pres">
      <dgm:prSet presAssocID="{A3CEF8AE-E4AA-4C60-A1AB-1EBBD2A87697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BAD40E72-C210-49C7-A1DB-1984E841EA95}" type="pres">
      <dgm:prSet presAssocID="{A3CEF8AE-E4AA-4C60-A1AB-1EBBD2A87697}" presName="descendantText" presStyleLbl="alignAccFollowNode1" presStyleIdx="0" presStyleCnt="3">
        <dgm:presLayoutVars>
          <dgm:bulletEnabled val="1"/>
        </dgm:presLayoutVars>
      </dgm:prSet>
      <dgm:spPr/>
    </dgm:pt>
    <dgm:pt modelId="{A0389339-04FE-498A-AC48-EF6B43F960A4}" type="pres">
      <dgm:prSet presAssocID="{F6EA88C6-CA56-4636-AAB4-29657D5BBAF1}" presName="sp" presStyleCnt="0"/>
      <dgm:spPr/>
    </dgm:pt>
    <dgm:pt modelId="{0EA64B27-A236-4435-A657-6B0562792E28}" type="pres">
      <dgm:prSet presAssocID="{B753161D-DB1D-4FC5-8CE2-BF7286039844}" presName="linNode" presStyleCnt="0"/>
      <dgm:spPr/>
    </dgm:pt>
    <dgm:pt modelId="{2833AF41-1D32-45D6-B14B-F9CF361300A0}" type="pres">
      <dgm:prSet presAssocID="{B753161D-DB1D-4FC5-8CE2-BF7286039844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B5F63812-5EB6-4A68-B278-442304FF92DD}" type="pres">
      <dgm:prSet presAssocID="{B753161D-DB1D-4FC5-8CE2-BF7286039844}" presName="descendantText" presStyleLbl="alignAccFollowNode1" presStyleIdx="1" presStyleCnt="3">
        <dgm:presLayoutVars>
          <dgm:bulletEnabled val="1"/>
        </dgm:presLayoutVars>
      </dgm:prSet>
      <dgm:spPr/>
    </dgm:pt>
    <dgm:pt modelId="{97C71E78-7B94-4B54-882E-43DDC45252AB}" type="pres">
      <dgm:prSet presAssocID="{D4C5E5B7-3B9B-4998-A506-B41F1765E672}" presName="sp" presStyleCnt="0"/>
      <dgm:spPr/>
    </dgm:pt>
    <dgm:pt modelId="{E10D3E4E-65FF-4B0E-AADB-BE499D6D0D5C}" type="pres">
      <dgm:prSet presAssocID="{FAB1C30F-FED6-43FF-A030-6804F8366105}" presName="linNode" presStyleCnt="0"/>
      <dgm:spPr/>
    </dgm:pt>
    <dgm:pt modelId="{1520ECB4-D60C-4F3B-87B1-1622375ADD5A}" type="pres">
      <dgm:prSet presAssocID="{FAB1C30F-FED6-43FF-A030-6804F8366105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ED83CA3C-396E-44CD-87CE-0C2F25BF3CBD}" type="pres">
      <dgm:prSet presAssocID="{FAB1C30F-FED6-43FF-A030-6804F8366105}" presName="descendantText" presStyleLbl="alignAccFollowNode1" presStyleIdx="2" presStyleCnt="3" custLinFactNeighborY="-2889">
        <dgm:presLayoutVars>
          <dgm:bulletEnabled val="1"/>
        </dgm:presLayoutVars>
      </dgm:prSet>
      <dgm:spPr/>
    </dgm:pt>
  </dgm:ptLst>
  <dgm:cxnLst>
    <dgm:cxn modelId="{6FAA5C26-EEA9-4E9D-8BE4-2F7A3B5F974E}" type="presOf" srcId="{B753161D-DB1D-4FC5-8CE2-BF7286039844}" destId="{2833AF41-1D32-45D6-B14B-F9CF361300A0}" srcOrd="0" destOrd="0" presId="urn:microsoft.com/office/officeart/2005/8/layout/vList5"/>
    <dgm:cxn modelId="{4B18E736-F12E-49D4-9251-B02F6F6F0D4B}" type="presOf" srcId="{A3CEF8AE-E4AA-4C60-A1AB-1EBBD2A87697}" destId="{348BD163-8212-4ACE-98E1-0D3FC3181E0C}" srcOrd="0" destOrd="0" presId="urn:microsoft.com/office/officeart/2005/8/layout/vList5"/>
    <dgm:cxn modelId="{E716E565-10D6-466B-AF67-5F4E8AAE66D3}" srcId="{066CA4F6-F25A-4568-A853-52FB1F17D605}" destId="{B753161D-DB1D-4FC5-8CE2-BF7286039844}" srcOrd="1" destOrd="0" parTransId="{1D02E714-AFD1-43EE-A244-9DD375AB7F99}" sibTransId="{D4C5E5B7-3B9B-4998-A506-B41F1765E672}"/>
    <dgm:cxn modelId="{E6818A6E-6B14-4E0A-BCBC-8A8BB14DFF3A}" srcId="{066CA4F6-F25A-4568-A853-52FB1F17D605}" destId="{FAB1C30F-FED6-43FF-A030-6804F8366105}" srcOrd="2" destOrd="0" parTransId="{2C77CA14-2427-4210-A967-9D8257C6F6ED}" sibTransId="{E4A80728-4EB6-419F-92A9-B4B17D60EC3B}"/>
    <dgm:cxn modelId="{650CEC56-6297-4793-A4DE-A9A2AF728349}" type="presOf" srcId="{730F0272-23CC-4460-8DEC-74C1C609C039}" destId="{ED83CA3C-396E-44CD-87CE-0C2F25BF3CBD}" srcOrd="0" destOrd="0" presId="urn:microsoft.com/office/officeart/2005/8/layout/vList5"/>
    <dgm:cxn modelId="{10B35D78-F5A7-4110-A4C6-DD1E053434A1}" type="presOf" srcId="{066CA4F6-F25A-4568-A853-52FB1F17D605}" destId="{30333CDC-79F7-4A8A-9D65-6F9A6AEE963C}" srcOrd="0" destOrd="0" presId="urn:microsoft.com/office/officeart/2005/8/layout/vList5"/>
    <dgm:cxn modelId="{F9386179-A9D3-4BE8-9712-1B6BA9B4B9D5}" srcId="{B753161D-DB1D-4FC5-8CE2-BF7286039844}" destId="{88D2AE29-60BB-45E4-AB13-BF4190B3D51A}" srcOrd="0" destOrd="0" parTransId="{2EAF39ED-4CA2-4EC9-8DF9-4F4B1E40CA41}" sibTransId="{8B6D49BC-119B-4CF1-8232-7B74B2F82B57}"/>
    <dgm:cxn modelId="{79A4F479-F915-49FC-8F23-D2C262C714A3}" srcId="{FAB1C30F-FED6-43FF-A030-6804F8366105}" destId="{730F0272-23CC-4460-8DEC-74C1C609C039}" srcOrd="0" destOrd="0" parTransId="{0A19A972-9D2F-46D1-8476-B1021A2FE1B9}" sibTransId="{D687C888-773F-4D9B-BBBC-B87C150E2D18}"/>
    <dgm:cxn modelId="{11F39092-2A44-4072-B116-B05F24E65C4C}" type="presOf" srcId="{88D2AE29-60BB-45E4-AB13-BF4190B3D51A}" destId="{B5F63812-5EB6-4A68-B278-442304FF92DD}" srcOrd="0" destOrd="0" presId="urn:microsoft.com/office/officeart/2005/8/layout/vList5"/>
    <dgm:cxn modelId="{D45121AC-42A1-4379-ADF1-EC542992DD62}" srcId="{A3CEF8AE-E4AA-4C60-A1AB-1EBBD2A87697}" destId="{239FE440-8224-46E9-99C5-A44378E8DFE6}" srcOrd="0" destOrd="0" parTransId="{D1848E74-815F-4BB2-B9FD-BEA814DF719D}" sibTransId="{64790826-E92B-453C-A9F7-52269F41D017}"/>
    <dgm:cxn modelId="{ABFA9EC5-6C41-4FB4-BAE5-CA79C44CBED8}" srcId="{066CA4F6-F25A-4568-A853-52FB1F17D605}" destId="{A3CEF8AE-E4AA-4C60-A1AB-1EBBD2A87697}" srcOrd="0" destOrd="0" parTransId="{86B95754-C073-48E1-A7B5-E5FE1ECD9025}" sibTransId="{F6EA88C6-CA56-4636-AAB4-29657D5BBAF1}"/>
    <dgm:cxn modelId="{CB1E62C9-9535-4897-B85C-511BAF663AE6}" type="presOf" srcId="{239FE440-8224-46E9-99C5-A44378E8DFE6}" destId="{BAD40E72-C210-49C7-A1DB-1984E841EA95}" srcOrd="0" destOrd="0" presId="urn:microsoft.com/office/officeart/2005/8/layout/vList5"/>
    <dgm:cxn modelId="{D8630EFF-BD2A-4D15-B74B-1C74B488A6A6}" type="presOf" srcId="{FAB1C30F-FED6-43FF-A030-6804F8366105}" destId="{1520ECB4-D60C-4F3B-87B1-1622375ADD5A}" srcOrd="0" destOrd="0" presId="urn:microsoft.com/office/officeart/2005/8/layout/vList5"/>
    <dgm:cxn modelId="{62F490E2-8456-42FC-AB03-DF7396E9368D}" type="presParOf" srcId="{30333CDC-79F7-4A8A-9D65-6F9A6AEE963C}" destId="{2469869E-E0F0-48B5-ADBB-A2D070E1C48A}" srcOrd="0" destOrd="0" presId="urn:microsoft.com/office/officeart/2005/8/layout/vList5"/>
    <dgm:cxn modelId="{FF551505-2864-44EB-B79F-7767215960FC}" type="presParOf" srcId="{2469869E-E0F0-48B5-ADBB-A2D070E1C48A}" destId="{348BD163-8212-4ACE-98E1-0D3FC3181E0C}" srcOrd="0" destOrd="0" presId="urn:microsoft.com/office/officeart/2005/8/layout/vList5"/>
    <dgm:cxn modelId="{E4448DFE-EE7D-428E-9198-EE86F98682A8}" type="presParOf" srcId="{2469869E-E0F0-48B5-ADBB-A2D070E1C48A}" destId="{BAD40E72-C210-49C7-A1DB-1984E841EA95}" srcOrd="1" destOrd="0" presId="urn:microsoft.com/office/officeart/2005/8/layout/vList5"/>
    <dgm:cxn modelId="{0AC6D8FE-230E-4AEE-9BA4-195C66E3429C}" type="presParOf" srcId="{30333CDC-79F7-4A8A-9D65-6F9A6AEE963C}" destId="{A0389339-04FE-498A-AC48-EF6B43F960A4}" srcOrd="1" destOrd="0" presId="urn:microsoft.com/office/officeart/2005/8/layout/vList5"/>
    <dgm:cxn modelId="{C7A27B2E-48B5-406C-873F-9A0485DD2A7A}" type="presParOf" srcId="{30333CDC-79F7-4A8A-9D65-6F9A6AEE963C}" destId="{0EA64B27-A236-4435-A657-6B0562792E28}" srcOrd="2" destOrd="0" presId="urn:microsoft.com/office/officeart/2005/8/layout/vList5"/>
    <dgm:cxn modelId="{11FB9F04-766D-4F91-8B2B-F61C4DE80076}" type="presParOf" srcId="{0EA64B27-A236-4435-A657-6B0562792E28}" destId="{2833AF41-1D32-45D6-B14B-F9CF361300A0}" srcOrd="0" destOrd="0" presId="urn:microsoft.com/office/officeart/2005/8/layout/vList5"/>
    <dgm:cxn modelId="{C94B184F-9C9C-4D54-BD9C-9B55310CA43F}" type="presParOf" srcId="{0EA64B27-A236-4435-A657-6B0562792E28}" destId="{B5F63812-5EB6-4A68-B278-442304FF92DD}" srcOrd="1" destOrd="0" presId="urn:microsoft.com/office/officeart/2005/8/layout/vList5"/>
    <dgm:cxn modelId="{B25B1953-5AEE-488C-A306-0CC49F83CDB3}" type="presParOf" srcId="{30333CDC-79F7-4A8A-9D65-6F9A6AEE963C}" destId="{97C71E78-7B94-4B54-882E-43DDC45252AB}" srcOrd="3" destOrd="0" presId="urn:microsoft.com/office/officeart/2005/8/layout/vList5"/>
    <dgm:cxn modelId="{0CDF67E2-AF97-47B9-8C89-BB3F8B7EE452}" type="presParOf" srcId="{30333CDC-79F7-4A8A-9D65-6F9A6AEE963C}" destId="{E10D3E4E-65FF-4B0E-AADB-BE499D6D0D5C}" srcOrd="4" destOrd="0" presId="urn:microsoft.com/office/officeart/2005/8/layout/vList5"/>
    <dgm:cxn modelId="{8DF2708E-107B-4DB7-9006-8E6ACEB31E66}" type="presParOf" srcId="{E10D3E4E-65FF-4B0E-AADB-BE499D6D0D5C}" destId="{1520ECB4-D60C-4F3B-87B1-1622375ADD5A}" srcOrd="0" destOrd="0" presId="urn:microsoft.com/office/officeart/2005/8/layout/vList5"/>
    <dgm:cxn modelId="{4C17CF9C-0FAF-4BB6-8F3D-A22316FB2769}" type="presParOf" srcId="{E10D3E4E-65FF-4B0E-AADB-BE499D6D0D5C}" destId="{ED83CA3C-396E-44CD-87CE-0C2F25BF3CB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6CA4F6-F25A-4568-A853-52FB1F17D60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A3CEF8AE-E4AA-4C60-A1AB-1EBBD2A87697}">
      <dgm:prSet phldrT="[Text]"/>
      <dgm:spPr>
        <a:solidFill>
          <a:srgbClr val="FFC000"/>
        </a:solidFill>
      </dgm:spPr>
      <dgm:t>
        <a:bodyPr/>
        <a:lstStyle/>
        <a:p>
          <a:r>
            <a:rPr lang="id-ID" dirty="0">
              <a:solidFill>
                <a:schemeClr val="tx1"/>
              </a:solidFill>
            </a:rPr>
            <a:t>Pemeriksaan</a:t>
          </a:r>
        </a:p>
      </dgm:t>
    </dgm:pt>
    <dgm:pt modelId="{86B95754-C073-48E1-A7B5-E5FE1ECD9025}" type="parTrans" cxnId="{ABFA9EC5-6C41-4FB4-BAE5-CA79C44CBED8}">
      <dgm:prSet/>
      <dgm:spPr/>
      <dgm:t>
        <a:bodyPr/>
        <a:lstStyle/>
        <a:p>
          <a:endParaRPr lang="id-ID"/>
        </a:p>
      </dgm:t>
    </dgm:pt>
    <dgm:pt modelId="{F6EA88C6-CA56-4636-AAB4-29657D5BBAF1}" type="sibTrans" cxnId="{ABFA9EC5-6C41-4FB4-BAE5-CA79C44CBED8}">
      <dgm:prSet/>
      <dgm:spPr/>
      <dgm:t>
        <a:bodyPr/>
        <a:lstStyle/>
        <a:p>
          <a:endParaRPr lang="id-ID"/>
        </a:p>
      </dgm:t>
    </dgm:pt>
    <dgm:pt modelId="{239FE440-8224-46E9-99C5-A44378E8DFE6}">
      <dgm:prSet phldrT="[Text]"/>
      <dgm:spPr/>
      <dgm:t>
        <a:bodyPr/>
        <a:lstStyle/>
        <a:p>
          <a:r>
            <a:rPr lang="id-ID" dirty="0"/>
            <a:t>Eelemen dan Kriteria :5.2.1; 6.5.1; 6.5.4; 6.5.9; 6.7.6; 7.1.1; 7.1.2; 7.1.3; 7.3; 7.4.2; 7.4.3; 8.3; 8.3.1; 8.3.2; 8.3.3</a:t>
          </a:r>
        </a:p>
      </dgm:t>
    </dgm:pt>
    <dgm:pt modelId="{D1848E74-815F-4BB2-B9FD-BEA814DF719D}" type="parTrans" cxnId="{D45121AC-42A1-4379-ADF1-EC542992DD62}">
      <dgm:prSet/>
      <dgm:spPr/>
      <dgm:t>
        <a:bodyPr/>
        <a:lstStyle/>
        <a:p>
          <a:endParaRPr lang="id-ID"/>
        </a:p>
      </dgm:t>
    </dgm:pt>
    <dgm:pt modelId="{64790826-E92B-453C-A9F7-52269F41D017}" type="sibTrans" cxnId="{D45121AC-42A1-4379-ADF1-EC542992DD62}">
      <dgm:prSet/>
      <dgm:spPr/>
      <dgm:t>
        <a:bodyPr/>
        <a:lstStyle/>
        <a:p>
          <a:endParaRPr lang="id-ID"/>
        </a:p>
      </dgm:t>
    </dgm:pt>
    <dgm:pt modelId="{30333CDC-79F7-4A8A-9D65-6F9A6AEE963C}" type="pres">
      <dgm:prSet presAssocID="{066CA4F6-F25A-4568-A853-52FB1F17D605}" presName="Name0" presStyleCnt="0">
        <dgm:presLayoutVars>
          <dgm:dir/>
          <dgm:animLvl val="lvl"/>
          <dgm:resizeHandles val="exact"/>
        </dgm:presLayoutVars>
      </dgm:prSet>
      <dgm:spPr/>
    </dgm:pt>
    <dgm:pt modelId="{2469869E-E0F0-48B5-ADBB-A2D070E1C48A}" type="pres">
      <dgm:prSet presAssocID="{A3CEF8AE-E4AA-4C60-A1AB-1EBBD2A87697}" presName="linNode" presStyleCnt="0"/>
      <dgm:spPr/>
    </dgm:pt>
    <dgm:pt modelId="{348BD163-8212-4ACE-98E1-0D3FC3181E0C}" type="pres">
      <dgm:prSet presAssocID="{A3CEF8AE-E4AA-4C60-A1AB-1EBBD2A87697}" presName="parentText" presStyleLbl="node1" presStyleIdx="0" presStyleCnt="1" custScaleY="82432">
        <dgm:presLayoutVars>
          <dgm:chMax val="1"/>
          <dgm:bulletEnabled val="1"/>
        </dgm:presLayoutVars>
      </dgm:prSet>
      <dgm:spPr/>
    </dgm:pt>
    <dgm:pt modelId="{BAD40E72-C210-49C7-A1DB-1984E841EA95}" type="pres">
      <dgm:prSet presAssocID="{A3CEF8AE-E4AA-4C60-A1AB-1EBBD2A87697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A989BE3D-B93D-457B-86CE-6F8B14D90C50}" type="presOf" srcId="{A3CEF8AE-E4AA-4C60-A1AB-1EBBD2A87697}" destId="{348BD163-8212-4ACE-98E1-0D3FC3181E0C}" srcOrd="0" destOrd="0" presId="urn:microsoft.com/office/officeart/2005/8/layout/vList5"/>
    <dgm:cxn modelId="{A47A2E59-70DB-41BE-B514-EA5573A05B3E}" type="presOf" srcId="{239FE440-8224-46E9-99C5-A44378E8DFE6}" destId="{BAD40E72-C210-49C7-A1DB-1984E841EA95}" srcOrd="0" destOrd="0" presId="urn:microsoft.com/office/officeart/2005/8/layout/vList5"/>
    <dgm:cxn modelId="{65DA0187-C30D-46DA-8086-73E24F7F4174}" type="presOf" srcId="{066CA4F6-F25A-4568-A853-52FB1F17D605}" destId="{30333CDC-79F7-4A8A-9D65-6F9A6AEE963C}" srcOrd="0" destOrd="0" presId="urn:microsoft.com/office/officeart/2005/8/layout/vList5"/>
    <dgm:cxn modelId="{D45121AC-42A1-4379-ADF1-EC542992DD62}" srcId="{A3CEF8AE-E4AA-4C60-A1AB-1EBBD2A87697}" destId="{239FE440-8224-46E9-99C5-A44378E8DFE6}" srcOrd="0" destOrd="0" parTransId="{D1848E74-815F-4BB2-B9FD-BEA814DF719D}" sibTransId="{64790826-E92B-453C-A9F7-52269F41D017}"/>
    <dgm:cxn modelId="{ABFA9EC5-6C41-4FB4-BAE5-CA79C44CBED8}" srcId="{066CA4F6-F25A-4568-A853-52FB1F17D605}" destId="{A3CEF8AE-E4AA-4C60-A1AB-1EBBD2A87697}" srcOrd="0" destOrd="0" parTransId="{86B95754-C073-48E1-A7B5-E5FE1ECD9025}" sibTransId="{F6EA88C6-CA56-4636-AAB4-29657D5BBAF1}"/>
    <dgm:cxn modelId="{8A7685A9-F1B9-433E-87FE-9512A84D58D6}" type="presParOf" srcId="{30333CDC-79F7-4A8A-9D65-6F9A6AEE963C}" destId="{2469869E-E0F0-48B5-ADBB-A2D070E1C48A}" srcOrd="0" destOrd="0" presId="urn:microsoft.com/office/officeart/2005/8/layout/vList5"/>
    <dgm:cxn modelId="{5ECD4D41-78EC-4CFE-B5C0-0FA5E2A4CC4F}" type="presParOf" srcId="{2469869E-E0F0-48B5-ADBB-A2D070E1C48A}" destId="{348BD163-8212-4ACE-98E1-0D3FC3181E0C}" srcOrd="0" destOrd="0" presId="urn:microsoft.com/office/officeart/2005/8/layout/vList5"/>
    <dgm:cxn modelId="{D1EB6A76-8647-4DC1-99FF-9BCF3822A2C7}" type="presParOf" srcId="{2469869E-E0F0-48B5-ADBB-A2D070E1C48A}" destId="{BAD40E72-C210-49C7-A1DB-1984E841EA9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66CA4F6-F25A-4568-A853-52FB1F17D60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A3CEF8AE-E4AA-4C60-A1AB-1EBBD2A87697}">
      <dgm:prSet phldrT="[Text]"/>
      <dgm:spPr>
        <a:solidFill>
          <a:srgbClr val="FFC000"/>
        </a:solidFill>
      </dgm:spPr>
      <dgm:t>
        <a:bodyPr/>
        <a:lstStyle/>
        <a:p>
          <a:r>
            <a:rPr lang="id-ID" dirty="0">
              <a:solidFill>
                <a:schemeClr val="tx1"/>
              </a:solidFill>
            </a:rPr>
            <a:t>Pemeriksaan</a:t>
          </a:r>
        </a:p>
      </dgm:t>
    </dgm:pt>
    <dgm:pt modelId="{86B95754-C073-48E1-A7B5-E5FE1ECD9025}" type="parTrans" cxnId="{ABFA9EC5-6C41-4FB4-BAE5-CA79C44CBED8}">
      <dgm:prSet/>
      <dgm:spPr/>
      <dgm:t>
        <a:bodyPr/>
        <a:lstStyle/>
        <a:p>
          <a:endParaRPr lang="id-ID"/>
        </a:p>
      </dgm:t>
    </dgm:pt>
    <dgm:pt modelId="{F6EA88C6-CA56-4636-AAB4-29657D5BBAF1}" type="sibTrans" cxnId="{ABFA9EC5-6C41-4FB4-BAE5-CA79C44CBED8}">
      <dgm:prSet/>
      <dgm:spPr/>
      <dgm:t>
        <a:bodyPr/>
        <a:lstStyle/>
        <a:p>
          <a:endParaRPr lang="id-ID"/>
        </a:p>
      </dgm:t>
    </dgm:pt>
    <dgm:pt modelId="{239FE440-8224-46E9-99C5-A44378E8DFE6}">
      <dgm:prSet phldrT="[Text]"/>
      <dgm:spPr/>
      <dgm:t>
        <a:bodyPr/>
        <a:lstStyle/>
        <a:p>
          <a:r>
            <a:rPr lang="id-ID" dirty="0"/>
            <a:t>Eelemen dan Kriteria :5.2.1; 6.5.1; 6.5.4; 6.5.9; 6.7.6; 7.1.1; 7.1.2; 7.1.3; 7.3; 7.4.2; 7.4.3; 8.3; 8.3.1; 8.3.2; 8.3.3</a:t>
          </a:r>
        </a:p>
      </dgm:t>
    </dgm:pt>
    <dgm:pt modelId="{D1848E74-815F-4BB2-B9FD-BEA814DF719D}" type="parTrans" cxnId="{D45121AC-42A1-4379-ADF1-EC542992DD62}">
      <dgm:prSet/>
      <dgm:spPr/>
      <dgm:t>
        <a:bodyPr/>
        <a:lstStyle/>
        <a:p>
          <a:endParaRPr lang="id-ID"/>
        </a:p>
      </dgm:t>
    </dgm:pt>
    <dgm:pt modelId="{64790826-E92B-453C-A9F7-52269F41D017}" type="sibTrans" cxnId="{D45121AC-42A1-4379-ADF1-EC542992DD62}">
      <dgm:prSet/>
      <dgm:spPr/>
      <dgm:t>
        <a:bodyPr/>
        <a:lstStyle/>
        <a:p>
          <a:endParaRPr lang="id-ID"/>
        </a:p>
      </dgm:t>
    </dgm:pt>
    <dgm:pt modelId="{30333CDC-79F7-4A8A-9D65-6F9A6AEE963C}" type="pres">
      <dgm:prSet presAssocID="{066CA4F6-F25A-4568-A853-52FB1F17D605}" presName="Name0" presStyleCnt="0">
        <dgm:presLayoutVars>
          <dgm:dir/>
          <dgm:animLvl val="lvl"/>
          <dgm:resizeHandles val="exact"/>
        </dgm:presLayoutVars>
      </dgm:prSet>
      <dgm:spPr/>
    </dgm:pt>
    <dgm:pt modelId="{2469869E-E0F0-48B5-ADBB-A2D070E1C48A}" type="pres">
      <dgm:prSet presAssocID="{A3CEF8AE-E4AA-4C60-A1AB-1EBBD2A87697}" presName="linNode" presStyleCnt="0"/>
      <dgm:spPr/>
    </dgm:pt>
    <dgm:pt modelId="{348BD163-8212-4ACE-98E1-0D3FC3181E0C}" type="pres">
      <dgm:prSet presAssocID="{A3CEF8AE-E4AA-4C60-A1AB-1EBBD2A87697}" presName="parentText" presStyleLbl="node1" presStyleIdx="0" presStyleCnt="1" custScaleY="82432">
        <dgm:presLayoutVars>
          <dgm:chMax val="1"/>
          <dgm:bulletEnabled val="1"/>
        </dgm:presLayoutVars>
      </dgm:prSet>
      <dgm:spPr/>
    </dgm:pt>
    <dgm:pt modelId="{BAD40E72-C210-49C7-A1DB-1984E841EA95}" type="pres">
      <dgm:prSet presAssocID="{A3CEF8AE-E4AA-4C60-A1AB-1EBBD2A87697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1B82A752-BC8E-4C89-8420-406EC2CD5E25}" type="presOf" srcId="{239FE440-8224-46E9-99C5-A44378E8DFE6}" destId="{BAD40E72-C210-49C7-A1DB-1984E841EA95}" srcOrd="0" destOrd="0" presId="urn:microsoft.com/office/officeart/2005/8/layout/vList5"/>
    <dgm:cxn modelId="{4B0B3E73-1713-4BB5-8EFC-45B791193779}" type="presOf" srcId="{066CA4F6-F25A-4568-A853-52FB1F17D605}" destId="{30333CDC-79F7-4A8A-9D65-6F9A6AEE963C}" srcOrd="0" destOrd="0" presId="urn:microsoft.com/office/officeart/2005/8/layout/vList5"/>
    <dgm:cxn modelId="{37190F9D-813E-40C7-98EA-4BFC25F8C594}" type="presOf" srcId="{A3CEF8AE-E4AA-4C60-A1AB-1EBBD2A87697}" destId="{348BD163-8212-4ACE-98E1-0D3FC3181E0C}" srcOrd="0" destOrd="0" presId="urn:microsoft.com/office/officeart/2005/8/layout/vList5"/>
    <dgm:cxn modelId="{D45121AC-42A1-4379-ADF1-EC542992DD62}" srcId="{A3CEF8AE-E4AA-4C60-A1AB-1EBBD2A87697}" destId="{239FE440-8224-46E9-99C5-A44378E8DFE6}" srcOrd="0" destOrd="0" parTransId="{D1848E74-815F-4BB2-B9FD-BEA814DF719D}" sibTransId="{64790826-E92B-453C-A9F7-52269F41D017}"/>
    <dgm:cxn modelId="{ABFA9EC5-6C41-4FB4-BAE5-CA79C44CBED8}" srcId="{066CA4F6-F25A-4568-A853-52FB1F17D605}" destId="{A3CEF8AE-E4AA-4C60-A1AB-1EBBD2A87697}" srcOrd="0" destOrd="0" parTransId="{86B95754-C073-48E1-A7B5-E5FE1ECD9025}" sibTransId="{F6EA88C6-CA56-4636-AAB4-29657D5BBAF1}"/>
    <dgm:cxn modelId="{2E3CAA6F-D35B-467D-9C9D-ADA8AD014A00}" type="presParOf" srcId="{30333CDC-79F7-4A8A-9D65-6F9A6AEE963C}" destId="{2469869E-E0F0-48B5-ADBB-A2D070E1C48A}" srcOrd="0" destOrd="0" presId="urn:microsoft.com/office/officeart/2005/8/layout/vList5"/>
    <dgm:cxn modelId="{191C0321-214E-46F7-A3CD-1F0C9C7B2EBD}" type="presParOf" srcId="{2469869E-E0F0-48B5-ADBB-A2D070E1C48A}" destId="{348BD163-8212-4ACE-98E1-0D3FC3181E0C}" srcOrd="0" destOrd="0" presId="urn:microsoft.com/office/officeart/2005/8/layout/vList5"/>
    <dgm:cxn modelId="{71E3253A-833D-44DB-90DB-4E0AA08C424E}" type="presParOf" srcId="{2469869E-E0F0-48B5-ADBB-A2D070E1C48A}" destId="{BAD40E72-C210-49C7-A1DB-1984E841EA9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66CA4F6-F25A-4568-A853-52FB1F17D60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A3CEF8AE-E4AA-4C60-A1AB-1EBBD2A87697}">
      <dgm:prSet phldrT="[Text]"/>
      <dgm:spPr>
        <a:solidFill>
          <a:srgbClr val="FFC000"/>
        </a:solidFill>
      </dgm:spPr>
      <dgm:t>
        <a:bodyPr/>
        <a:lstStyle/>
        <a:p>
          <a:r>
            <a:rPr lang="id-ID" dirty="0">
              <a:solidFill>
                <a:schemeClr val="tx1"/>
              </a:solidFill>
            </a:rPr>
            <a:t>Pemeriksaan</a:t>
          </a:r>
        </a:p>
      </dgm:t>
    </dgm:pt>
    <dgm:pt modelId="{86B95754-C073-48E1-A7B5-E5FE1ECD9025}" type="parTrans" cxnId="{ABFA9EC5-6C41-4FB4-BAE5-CA79C44CBED8}">
      <dgm:prSet/>
      <dgm:spPr/>
      <dgm:t>
        <a:bodyPr/>
        <a:lstStyle/>
        <a:p>
          <a:endParaRPr lang="id-ID"/>
        </a:p>
      </dgm:t>
    </dgm:pt>
    <dgm:pt modelId="{F6EA88C6-CA56-4636-AAB4-29657D5BBAF1}" type="sibTrans" cxnId="{ABFA9EC5-6C41-4FB4-BAE5-CA79C44CBED8}">
      <dgm:prSet/>
      <dgm:spPr/>
      <dgm:t>
        <a:bodyPr/>
        <a:lstStyle/>
        <a:p>
          <a:endParaRPr lang="id-ID"/>
        </a:p>
      </dgm:t>
    </dgm:pt>
    <dgm:pt modelId="{239FE440-8224-46E9-99C5-A44378E8DFE6}">
      <dgm:prSet phldrT="[Text]"/>
      <dgm:spPr/>
      <dgm:t>
        <a:bodyPr/>
        <a:lstStyle/>
        <a:p>
          <a:r>
            <a:rPr lang="id-ID" dirty="0"/>
            <a:t>Eelemen dan Kriteria :5.2.1; 6.5.1; 6.5.4; 6.5.9; 6.7.6; 7.1.1; 7.1.2; 7.1.3; 7.3; 7.4.2; 7.4.3; 8.3; 8.3.1; 8.3.2; 8.3.3</a:t>
          </a:r>
        </a:p>
      </dgm:t>
    </dgm:pt>
    <dgm:pt modelId="{D1848E74-815F-4BB2-B9FD-BEA814DF719D}" type="parTrans" cxnId="{D45121AC-42A1-4379-ADF1-EC542992DD62}">
      <dgm:prSet/>
      <dgm:spPr/>
      <dgm:t>
        <a:bodyPr/>
        <a:lstStyle/>
        <a:p>
          <a:endParaRPr lang="id-ID"/>
        </a:p>
      </dgm:t>
    </dgm:pt>
    <dgm:pt modelId="{64790826-E92B-453C-A9F7-52269F41D017}" type="sibTrans" cxnId="{D45121AC-42A1-4379-ADF1-EC542992DD62}">
      <dgm:prSet/>
      <dgm:spPr/>
      <dgm:t>
        <a:bodyPr/>
        <a:lstStyle/>
        <a:p>
          <a:endParaRPr lang="id-ID"/>
        </a:p>
      </dgm:t>
    </dgm:pt>
    <dgm:pt modelId="{30333CDC-79F7-4A8A-9D65-6F9A6AEE963C}" type="pres">
      <dgm:prSet presAssocID="{066CA4F6-F25A-4568-A853-52FB1F17D605}" presName="Name0" presStyleCnt="0">
        <dgm:presLayoutVars>
          <dgm:dir/>
          <dgm:animLvl val="lvl"/>
          <dgm:resizeHandles val="exact"/>
        </dgm:presLayoutVars>
      </dgm:prSet>
      <dgm:spPr/>
    </dgm:pt>
    <dgm:pt modelId="{2469869E-E0F0-48B5-ADBB-A2D070E1C48A}" type="pres">
      <dgm:prSet presAssocID="{A3CEF8AE-E4AA-4C60-A1AB-1EBBD2A87697}" presName="linNode" presStyleCnt="0"/>
      <dgm:spPr/>
    </dgm:pt>
    <dgm:pt modelId="{348BD163-8212-4ACE-98E1-0D3FC3181E0C}" type="pres">
      <dgm:prSet presAssocID="{A3CEF8AE-E4AA-4C60-A1AB-1EBBD2A87697}" presName="parentText" presStyleLbl="node1" presStyleIdx="0" presStyleCnt="1" custScaleY="82432">
        <dgm:presLayoutVars>
          <dgm:chMax val="1"/>
          <dgm:bulletEnabled val="1"/>
        </dgm:presLayoutVars>
      </dgm:prSet>
      <dgm:spPr/>
    </dgm:pt>
    <dgm:pt modelId="{BAD40E72-C210-49C7-A1DB-1984E841EA95}" type="pres">
      <dgm:prSet presAssocID="{A3CEF8AE-E4AA-4C60-A1AB-1EBBD2A87697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FBB5B025-D4E1-4280-94F9-753F6F9AC469}" type="presOf" srcId="{239FE440-8224-46E9-99C5-A44378E8DFE6}" destId="{BAD40E72-C210-49C7-A1DB-1984E841EA95}" srcOrd="0" destOrd="0" presId="urn:microsoft.com/office/officeart/2005/8/layout/vList5"/>
    <dgm:cxn modelId="{CA4D7D2E-AD34-44FF-AC93-D94FCDBA34D0}" type="presOf" srcId="{A3CEF8AE-E4AA-4C60-A1AB-1EBBD2A87697}" destId="{348BD163-8212-4ACE-98E1-0D3FC3181E0C}" srcOrd="0" destOrd="0" presId="urn:microsoft.com/office/officeart/2005/8/layout/vList5"/>
    <dgm:cxn modelId="{F58BD542-88C6-4D83-9DF8-FDE4F46988B9}" type="presOf" srcId="{066CA4F6-F25A-4568-A853-52FB1F17D605}" destId="{30333CDC-79F7-4A8A-9D65-6F9A6AEE963C}" srcOrd="0" destOrd="0" presId="urn:microsoft.com/office/officeart/2005/8/layout/vList5"/>
    <dgm:cxn modelId="{D45121AC-42A1-4379-ADF1-EC542992DD62}" srcId="{A3CEF8AE-E4AA-4C60-A1AB-1EBBD2A87697}" destId="{239FE440-8224-46E9-99C5-A44378E8DFE6}" srcOrd="0" destOrd="0" parTransId="{D1848E74-815F-4BB2-B9FD-BEA814DF719D}" sibTransId="{64790826-E92B-453C-A9F7-52269F41D017}"/>
    <dgm:cxn modelId="{ABFA9EC5-6C41-4FB4-BAE5-CA79C44CBED8}" srcId="{066CA4F6-F25A-4568-A853-52FB1F17D605}" destId="{A3CEF8AE-E4AA-4C60-A1AB-1EBBD2A87697}" srcOrd="0" destOrd="0" parTransId="{86B95754-C073-48E1-A7B5-E5FE1ECD9025}" sibTransId="{F6EA88C6-CA56-4636-AAB4-29657D5BBAF1}"/>
    <dgm:cxn modelId="{3FD7082A-C21A-4D64-9752-5503EA48ABC4}" type="presParOf" srcId="{30333CDC-79F7-4A8A-9D65-6F9A6AEE963C}" destId="{2469869E-E0F0-48B5-ADBB-A2D070E1C48A}" srcOrd="0" destOrd="0" presId="urn:microsoft.com/office/officeart/2005/8/layout/vList5"/>
    <dgm:cxn modelId="{6E1854CD-754E-4BDE-AE29-DD136DECAEB6}" type="presParOf" srcId="{2469869E-E0F0-48B5-ADBB-A2D070E1C48A}" destId="{348BD163-8212-4ACE-98E1-0D3FC3181E0C}" srcOrd="0" destOrd="0" presId="urn:microsoft.com/office/officeart/2005/8/layout/vList5"/>
    <dgm:cxn modelId="{3DF36097-B9D6-48E2-9F82-04936B2CC785}" type="presParOf" srcId="{2469869E-E0F0-48B5-ADBB-A2D070E1C48A}" destId="{BAD40E72-C210-49C7-A1DB-1984E841EA9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66CA4F6-F25A-4568-A853-52FB1F17D60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B753161D-DB1D-4FC5-8CE2-BF7286039844}">
      <dgm:prSet phldrT="[Text]" custT="1"/>
      <dgm:spPr/>
      <dgm:t>
        <a:bodyPr/>
        <a:lstStyle/>
        <a:p>
          <a:r>
            <a:rPr lang="id-ID" sz="5400" dirty="0">
              <a:solidFill>
                <a:schemeClr val="tx1"/>
              </a:solidFill>
            </a:rPr>
            <a:t>Pengujian</a:t>
          </a:r>
        </a:p>
      </dgm:t>
    </dgm:pt>
    <dgm:pt modelId="{1D02E714-AFD1-43EE-A244-9DD375AB7F99}" type="parTrans" cxnId="{E716E565-10D6-466B-AF67-5F4E8AAE66D3}">
      <dgm:prSet/>
      <dgm:spPr/>
      <dgm:t>
        <a:bodyPr/>
        <a:lstStyle/>
        <a:p>
          <a:endParaRPr lang="id-ID"/>
        </a:p>
      </dgm:t>
    </dgm:pt>
    <dgm:pt modelId="{D4C5E5B7-3B9B-4998-A506-B41F1765E672}" type="sibTrans" cxnId="{E716E565-10D6-466B-AF67-5F4E8AAE66D3}">
      <dgm:prSet/>
      <dgm:spPr/>
      <dgm:t>
        <a:bodyPr/>
        <a:lstStyle/>
        <a:p>
          <a:endParaRPr lang="id-ID"/>
        </a:p>
      </dgm:t>
    </dgm:pt>
    <dgm:pt modelId="{88D2AE29-60BB-45E4-AB13-BF4190B3D51A}">
      <dgm:prSet phldrT="[Text]"/>
      <dgm:spPr/>
      <dgm:t>
        <a:bodyPr/>
        <a:lstStyle/>
        <a:p>
          <a:r>
            <a:rPr lang="id-ID" dirty="0"/>
            <a:t>Elemen dan Kriteria : 6.7.6 dan 7.3</a:t>
          </a:r>
        </a:p>
      </dgm:t>
    </dgm:pt>
    <dgm:pt modelId="{2EAF39ED-4CA2-4EC9-8DF9-4F4B1E40CA41}" type="parTrans" cxnId="{F9386179-A9D3-4BE8-9712-1B6BA9B4B9D5}">
      <dgm:prSet/>
      <dgm:spPr/>
      <dgm:t>
        <a:bodyPr/>
        <a:lstStyle/>
        <a:p>
          <a:endParaRPr lang="id-ID"/>
        </a:p>
      </dgm:t>
    </dgm:pt>
    <dgm:pt modelId="{8B6D49BC-119B-4CF1-8232-7B74B2F82B57}" type="sibTrans" cxnId="{F9386179-A9D3-4BE8-9712-1B6BA9B4B9D5}">
      <dgm:prSet/>
      <dgm:spPr/>
      <dgm:t>
        <a:bodyPr/>
        <a:lstStyle/>
        <a:p>
          <a:endParaRPr lang="id-ID"/>
        </a:p>
      </dgm:t>
    </dgm:pt>
    <dgm:pt modelId="{30333CDC-79F7-4A8A-9D65-6F9A6AEE963C}" type="pres">
      <dgm:prSet presAssocID="{066CA4F6-F25A-4568-A853-52FB1F17D605}" presName="Name0" presStyleCnt="0">
        <dgm:presLayoutVars>
          <dgm:dir/>
          <dgm:animLvl val="lvl"/>
          <dgm:resizeHandles val="exact"/>
        </dgm:presLayoutVars>
      </dgm:prSet>
      <dgm:spPr/>
    </dgm:pt>
    <dgm:pt modelId="{0EA64B27-A236-4435-A657-6B0562792E28}" type="pres">
      <dgm:prSet presAssocID="{B753161D-DB1D-4FC5-8CE2-BF7286039844}" presName="linNode" presStyleCnt="0"/>
      <dgm:spPr/>
    </dgm:pt>
    <dgm:pt modelId="{2833AF41-1D32-45D6-B14B-F9CF361300A0}" type="pres">
      <dgm:prSet presAssocID="{B753161D-DB1D-4FC5-8CE2-BF7286039844}" presName="parentText" presStyleLbl="node1" presStyleIdx="0" presStyleCnt="1" custScaleY="82301">
        <dgm:presLayoutVars>
          <dgm:chMax val="1"/>
          <dgm:bulletEnabled val="1"/>
        </dgm:presLayoutVars>
      </dgm:prSet>
      <dgm:spPr/>
    </dgm:pt>
    <dgm:pt modelId="{B5F63812-5EB6-4A68-B278-442304FF92DD}" type="pres">
      <dgm:prSet presAssocID="{B753161D-DB1D-4FC5-8CE2-BF7286039844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E716E565-10D6-466B-AF67-5F4E8AAE66D3}" srcId="{066CA4F6-F25A-4568-A853-52FB1F17D605}" destId="{B753161D-DB1D-4FC5-8CE2-BF7286039844}" srcOrd="0" destOrd="0" parTransId="{1D02E714-AFD1-43EE-A244-9DD375AB7F99}" sibTransId="{D4C5E5B7-3B9B-4998-A506-B41F1765E672}"/>
    <dgm:cxn modelId="{47979166-58DE-43AF-8B88-D555EF63C53B}" type="presOf" srcId="{B753161D-DB1D-4FC5-8CE2-BF7286039844}" destId="{2833AF41-1D32-45D6-B14B-F9CF361300A0}" srcOrd="0" destOrd="0" presId="urn:microsoft.com/office/officeart/2005/8/layout/vList5"/>
    <dgm:cxn modelId="{F9386179-A9D3-4BE8-9712-1B6BA9B4B9D5}" srcId="{B753161D-DB1D-4FC5-8CE2-BF7286039844}" destId="{88D2AE29-60BB-45E4-AB13-BF4190B3D51A}" srcOrd="0" destOrd="0" parTransId="{2EAF39ED-4CA2-4EC9-8DF9-4F4B1E40CA41}" sibTransId="{8B6D49BC-119B-4CF1-8232-7B74B2F82B57}"/>
    <dgm:cxn modelId="{8811F2C8-DB17-42F0-8650-82B071A757DD}" type="presOf" srcId="{066CA4F6-F25A-4568-A853-52FB1F17D605}" destId="{30333CDC-79F7-4A8A-9D65-6F9A6AEE963C}" srcOrd="0" destOrd="0" presId="urn:microsoft.com/office/officeart/2005/8/layout/vList5"/>
    <dgm:cxn modelId="{089BA6CF-D91C-4320-B120-B138C95B4B45}" type="presOf" srcId="{88D2AE29-60BB-45E4-AB13-BF4190B3D51A}" destId="{B5F63812-5EB6-4A68-B278-442304FF92DD}" srcOrd="0" destOrd="0" presId="urn:microsoft.com/office/officeart/2005/8/layout/vList5"/>
    <dgm:cxn modelId="{43EAE302-C7A6-45E5-8E20-EE57D97D0496}" type="presParOf" srcId="{30333CDC-79F7-4A8A-9D65-6F9A6AEE963C}" destId="{0EA64B27-A236-4435-A657-6B0562792E28}" srcOrd="0" destOrd="0" presId="urn:microsoft.com/office/officeart/2005/8/layout/vList5"/>
    <dgm:cxn modelId="{0FD896E0-BF0E-44A2-B77D-84F14385106C}" type="presParOf" srcId="{0EA64B27-A236-4435-A657-6B0562792E28}" destId="{2833AF41-1D32-45D6-B14B-F9CF361300A0}" srcOrd="0" destOrd="0" presId="urn:microsoft.com/office/officeart/2005/8/layout/vList5"/>
    <dgm:cxn modelId="{43405170-267C-4FD2-9385-050CDC1CF12F}" type="presParOf" srcId="{0EA64B27-A236-4435-A657-6B0562792E28}" destId="{B5F63812-5EB6-4A68-B278-442304FF92D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66CA4F6-F25A-4568-A853-52FB1F17D60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B753161D-DB1D-4FC5-8CE2-BF7286039844}">
      <dgm:prSet phldrT="[Text]" custT="1"/>
      <dgm:spPr/>
      <dgm:t>
        <a:bodyPr/>
        <a:lstStyle/>
        <a:p>
          <a:r>
            <a:rPr lang="id-ID" sz="5400" dirty="0">
              <a:solidFill>
                <a:schemeClr val="tx1"/>
              </a:solidFill>
            </a:rPr>
            <a:t>Pengujian</a:t>
          </a:r>
        </a:p>
      </dgm:t>
    </dgm:pt>
    <dgm:pt modelId="{1D02E714-AFD1-43EE-A244-9DD375AB7F99}" type="parTrans" cxnId="{E716E565-10D6-466B-AF67-5F4E8AAE66D3}">
      <dgm:prSet/>
      <dgm:spPr/>
      <dgm:t>
        <a:bodyPr/>
        <a:lstStyle/>
        <a:p>
          <a:endParaRPr lang="id-ID"/>
        </a:p>
      </dgm:t>
    </dgm:pt>
    <dgm:pt modelId="{D4C5E5B7-3B9B-4998-A506-B41F1765E672}" type="sibTrans" cxnId="{E716E565-10D6-466B-AF67-5F4E8AAE66D3}">
      <dgm:prSet/>
      <dgm:spPr/>
      <dgm:t>
        <a:bodyPr/>
        <a:lstStyle/>
        <a:p>
          <a:endParaRPr lang="id-ID"/>
        </a:p>
      </dgm:t>
    </dgm:pt>
    <dgm:pt modelId="{88D2AE29-60BB-45E4-AB13-BF4190B3D51A}">
      <dgm:prSet phldrT="[Text]"/>
      <dgm:spPr/>
      <dgm:t>
        <a:bodyPr/>
        <a:lstStyle/>
        <a:p>
          <a:r>
            <a:rPr lang="id-ID" dirty="0"/>
            <a:t>Elemen dan Kriteria : 6.7.6 dan 7.3</a:t>
          </a:r>
        </a:p>
      </dgm:t>
    </dgm:pt>
    <dgm:pt modelId="{2EAF39ED-4CA2-4EC9-8DF9-4F4B1E40CA41}" type="parTrans" cxnId="{F9386179-A9D3-4BE8-9712-1B6BA9B4B9D5}">
      <dgm:prSet/>
      <dgm:spPr/>
      <dgm:t>
        <a:bodyPr/>
        <a:lstStyle/>
        <a:p>
          <a:endParaRPr lang="id-ID"/>
        </a:p>
      </dgm:t>
    </dgm:pt>
    <dgm:pt modelId="{8B6D49BC-119B-4CF1-8232-7B74B2F82B57}" type="sibTrans" cxnId="{F9386179-A9D3-4BE8-9712-1B6BA9B4B9D5}">
      <dgm:prSet/>
      <dgm:spPr/>
      <dgm:t>
        <a:bodyPr/>
        <a:lstStyle/>
        <a:p>
          <a:endParaRPr lang="id-ID"/>
        </a:p>
      </dgm:t>
    </dgm:pt>
    <dgm:pt modelId="{30333CDC-79F7-4A8A-9D65-6F9A6AEE963C}" type="pres">
      <dgm:prSet presAssocID="{066CA4F6-F25A-4568-A853-52FB1F17D605}" presName="Name0" presStyleCnt="0">
        <dgm:presLayoutVars>
          <dgm:dir/>
          <dgm:animLvl val="lvl"/>
          <dgm:resizeHandles val="exact"/>
        </dgm:presLayoutVars>
      </dgm:prSet>
      <dgm:spPr/>
    </dgm:pt>
    <dgm:pt modelId="{0EA64B27-A236-4435-A657-6B0562792E28}" type="pres">
      <dgm:prSet presAssocID="{B753161D-DB1D-4FC5-8CE2-BF7286039844}" presName="linNode" presStyleCnt="0"/>
      <dgm:spPr/>
    </dgm:pt>
    <dgm:pt modelId="{2833AF41-1D32-45D6-B14B-F9CF361300A0}" type="pres">
      <dgm:prSet presAssocID="{B753161D-DB1D-4FC5-8CE2-BF7286039844}" presName="parentText" presStyleLbl="node1" presStyleIdx="0" presStyleCnt="1" custScaleY="82301">
        <dgm:presLayoutVars>
          <dgm:chMax val="1"/>
          <dgm:bulletEnabled val="1"/>
        </dgm:presLayoutVars>
      </dgm:prSet>
      <dgm:spPr/>
    </dgm:pt>
    <dgm:pt modelId="{B5F63812-5EB6-4A68-B278-442304FF92DD}" type="pres">
      <dgm:prSet presAssocID="{B753161D-DB1D-4FC5-8CE2-BF7286039844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74302610-A987-4A8F-B8A7-D581339312DC}" type="presOf" srcId="{B753161D-DB1D-4FC5-8CE2-BF7286039844}" destId="{2833AF41-1D32-45D6-B14B-F9CF361300A0}" srcOrd="0" destOrd="0" presId="urn:microsoft.com/office/officeart/2005/8/layout/vList5"/>
    <dgm:cxn modelId="{E716E565-10D6-466B-AF67-5F4E8AAE66D3}" srcId="{066CA4F6-F25A-4568-A853-52FB1F17D605}" destId="{B753161D-DB1D-4FC5-8CE2-BF7286039844}" srcOrd="0" destOrd="0" parTransId="{1D02E714-AFD1-43EE-A244-9DD375AB7F99}" sibTransId="{D4C5E5B7-3B9B-4998-A506-B41F1765E672}"/>
    <dgm:cxn modelId="{F9386179-A9D3-4BE8-9712-1B6BA9B4B9D5}" srcId="{B753161D-DB1D-4FC5-8CE2-BF7286039844}" destId="{88D2AE29-60BB-45E4-AB13-BF4190B3D51A}" srcOrd="0" destOrd="0" parTransId="{2EAF39ED-4CA2-4EC9-8DF9-4F4B1E40CA41}" sibTransId="{8B6D49BC-119B-4CF1-8232-7B74B2F82B57}"/>
    <dgm:cxn modelId="{9F7F2A7B-4070-4798-84CB-7002F26FAB17}" type="presOf" srcId="{066CA4F6-F25A-4568-A853-52FB1F17D605}" destId="{30333CDC-79F7-4A8A-9D65-6F9A6AEE963C}" srcOrd="0" destOrd="0" presId="urn:microsoft.com/office/officeart/2005/8/layout/vList5"/>
    <dgm:cxn modelId="{413FD498-6946-404F-9068-5592C9E10E3E}" type="presOf" srcId="{88D2AE29-60BB-45E4-AB13-BF4190B3D51A}" destId="{B5F63812-5EB6-4A68-B278-442304FF92DD}" srcOrd="0" destOrd="0" presId="urn:microsoft.com/office/officeart/2005/8/layout/vList5"/>
    <dgm:cxn modelId="{2A67557F-90B1-4AD8-B291-130C87FDE68E}" type="presParOf" srcId="{30333CDC-79F7-4A8A-9D65-6F9A6AEE963C}" destId="{0EA64B27-A236-4435-A657-6B0562792E28}" srcOrd="0" destOrd="0" presId="urn:microsoft.com/office/officeart/2005/8/layout/vList5"/>
    <dgm:cxn modelId="{C88DB3BE-BD68-4E87-9566-07A8EB0486C6}" type="presParOf" srcId="{0EA64B27-A236-4435-A657-6B0562792E28}" destId="{2833AF41-1D32-45D6-B14B-F9CF361300A0}" srcOrd="0" destOrd="0" presId="urn:microsoft.com/office/officeart/2005/8/layout/vList5"/>
    <dgm:cxn modelId="{AC8147AA-D355-47B1-AC1B-EBB400BB3F03}" type="presParOf" srcId="{0EA64B27-A236-4435-A657-6B0562792E28}" destId="{B5F63812-5EB6-4A68-B278-442304FF92D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66CA4F6-F25A-4568-A853-52FB1F17D60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FAB1C30F-FED6-43FF-A030-6804F8366105}">
      <dgm:prSet phldrT="[Text]"/>
      <dgm:spPr>
        <a:solidFill>
          <a:srgbClr val="00B0F0"/>
        </a:solidFill>
      </dgm:spPr>
      <dgm:t>
        <a:bodyPr/>
        <a:lstStyle/>
        <a:p>
          <a:r>
            <a:rPr lang="id-ID" dirty="0">
              <a:solidFill>
                <a:schemeClr val="tx1"/>
              </a:solidFill>
            </a:rPr>
            <a:t>Pengukuran</a:t>
          </a:r>
        </a:p>
      </dgm:t>
    </dgm:pt>
    <dgm:pt modelId="{2C77CA14-2427-4210-A967-9D8257C6F6ED}" type="parTrans" cxnId="{E6818A6E-6B14-4E0A-BCBC-8A8BB14DFF3A}">
      <dgm:prSet/>
      <dgm:spPr/>
      <dgm:t>
        <a:bodyPr/>
        <a:lstStyle/>
        <a:p>
          <a:endParaRPr lang="id-ID"/>
        </a:p>
      </dgm:t>
    </dgm:pt>
    <dgm:pt modelId="{E4A80728-4EB6-419F-92A9-B4B17D60EC3B}" type="sibTrans" cxnId="{E6818A6E-6B14-4E0A-BCBC-8A8BB14DFF3A}">
      <dgm:prSet/>
      <dgm:spPr/>
      <dgm:t>
        <a:bodyPr/>
        <a:lstStyle/>
        <a:p>
          <a:endParaRPr lang="id-ID"/>
        </a:p>
      </dgm:t>
    </dgm:pt>
    <dgm:pt modelId="{730F0272-23CC-4460-8DEC-74C1C609C039}">
      <dgm:prSet phldrT="[Text]"/>
      <dgm:spPr/>
      <dgm:t>
        <a:bodyPr/>
        <a:lstStyle/>
        <a:p>
          <a:r>
            <a:rPr lang="id-ID" dirty="0"/>
            <a:t>Elemen dan Kriteria : 7.2; 7.2.1; 7.2.2; 7.2.3 dan 7.3</a:t>
          </a:r>
        </a:p>
      </dgm:t>
    </dgm:pt>
    <dgm:pt modelId="{0A19A972-9D2F-46D1-8476-B1021A2FE1B9}" type="parTrans" cxnId="{79A4F479-F915-49FC-8F23-D2C262C714A3}">
      <dgm:prSet/>
      <dgm:spPr/>
      <dgm:t>
        <a:bodyPr/>
        <a:lstStyle/>
        <a:p>
          <a:endParaRPr lang="id-ID"/>
        </a:p>
      </dgm:t>
    </dgm:pt>
    <dgm:pt modelId="{D687C888-773F-4D9B-BBBC-B87C150E2D18}" type="sibTrans" cxnId="{79A4F479-F915-49FC-8F23-D2C262C714A3}">
      <dgm:prSet/>
      <dgm:spPr/>
      <dgm:t>
        <a:bodyPr/>
        <a:lstStyle/>
        <a:p>
          <a:endParaRPr lang="id-ID"/>
        </a:p>
      </dgm:t>
    </dgm:pt>
    <dgm:pt modelId="{30333CDC-79F7-4A8A-9D65-6F9A6AEE963C}" type="pres">
      <dgm:prSet presAssocID="{066CA4F6-F25A-4568-A853-52FB1F17D605}" presName="Name0" presStyleCnt="0">
        <dgm:presLayoutVars>
          <dgm:dir/>
          <dgm:animLvl val="lvl"/>
          <dgm:resizeHandles val="exact"/>
        </dgm:presLayoutVars>
      </dgm:prSet>
      <dgm:spPr/>
    </dgm:pt>
    <dgm:pt modelId="{E10D3E4E-65FF-4B0E-AADB-BE499D6D0D5C}" type="pres">
      <dgm:prSet presAssocID="{FAB1C30F-FED6-43FF-A030-6804F8366105}" presName="linNode" presStyleCnt="0"/>
      <dgm:spPr/>
    </dgm:pt>
    <dgm:pt modelId="{1520ECB4-D60C-4F3B-87B1-1622375ADD5A}" type="pres">
      <dgm:prSet presAssocID="{FAB1C30F-FED6-43FF-A030-6804F8366105}" presName="parentText" presStyleLbl="node1" presStyleIdx="0" presStyleCnt="1" custScaleY="81046">
        <dgm:presLayoutVars>
          <dgm:chMax val="1"/>
          <dgm:bulletEnabled val="1"/>
        </dgm:presLayoutVars>
      </dgm:prSet>
      <dgm:spPr/>
    </dgm:pt>
    <dgm:pt modelId="{ED83CA3C-396E-44CD-87CE-0C2F25BF3CBD}" type="pres">
      <dgm:prSet presAssocID="{FAB1C30F-FED6-43FF-A030-6804F8366105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5EF01A02-A0F2-44CA-8689-EC5F7D0D9CE6}" type="presOf" srcId="{730F0272-23CC-4460-8DEC-74C1C609C039}" destId="{ED83CA3C-396E-44CD-87CE-0C2F25BF3CBD}" srcOrd="0" destOrd="0" presId="urn:microsoft.com/office/officeart/2005/8/layout/vList5"/>
    <dgm:cxn modelId="{7DB21061-D45F-4259-92A3-2D7206DD54B6}" type="presOf" srcId="{FAB1C30F-FED6-43FF-A030-6804F8366105}" destId="{1520ECB4-D60C-4F3B-87B1-1622375ADD5A}" srcOrd="0" destOrd="0" presId="urn:microsoft.com/office/officeart/2005/8/layout/vList5"/>
    <dgm:cxn modelId="{E6818A6E-6B14-4E0A-BCBC-8A8BB14DFF3A}" srcId="{066CA4F6-F25A-4568-A853-52FB1F17D605}" destId="{FAB1C30F-FED6-43FF-A030-6804F8366105}" srcOrd="0" destOrd="0" parTransId="{2C77CA14-2427-4210-A967-9D8257C6F6ED}" sibTransId="{E4A80728-4EB6-419F-92A9-B4B17D60EC3B}"/>
    <dgm:cxn modelId="{79A4F479-F915-49FC-8F23-D2C262C714A3}" srcId="{FAB1C30F-FED6-43FF-A030-6804F8366105}" destId="{730F0272-23CC-4460-8DEC-74C1C609C039}" srcOrd="0" destOrd="0" parTransId="{0A19A972-9D2F-46D1-8476-B1021A2FE1B9}" sibTransId="{D687C888-773F-4D9B-BBBC-B87C150E2D18}"/>
    <dgm:cxn modelId="{A07894EC-4179-4613-931C-CF3100E4F27E}" type="presOf" srcId="{066CA4F6-F25A-4568-A853-52FB1F17D605}" destId="{30333CDC-79F7-4A8A-9D65-6F9A6AEE963C}" srcOrd="0" destOrd="0" presId="urn:microsoft.com/office/officeart/2005/8/layout/vList5"/>
    <dgm:cxn modelId="{AF79078B-CC1C-4489-8C87-8AC9CA5A91D3}" type="presParOf" srcId="{30333CDC-79F7-4A8A-9D65-6F9A6AEE963C}" destId="{E10D3E4E-65FF-4B0E-AADB-BE499D6D0D5C}" srcOrd="0" destOrd="0" presId="urn:microsoft.com/office/officeart/2005/8/layout/vList5"/>
    <dgm:cxn modelId="{FF8D76FD-ADBD-41BD-90FE-C04F2C0DC61D}" type="presParOf" srcId="{E10D3E4E-65FF-4B0E-AADB-BE499D6D0D5C}" destId="{1520ECB4-D60C-4F3B-87B1-1622375ADD5A}" srcOrd="0" destOrd="0" presId="urn:microsoft.com/office/officeart/2005/8/layout/vList5"/>
    <dgm:cxn modelId="{EE859AF2-DDA1-4EBA-B501-96B4D10A615E}" type="presParOf" srcId="{E10D3E4E-65FF-4B0E-AADB-BE499D6D0D5C}" destId="{ED83CA3C-396E-44CD-87CE-0C2F25BF3CB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66CA4F6-F25A-4568-A853-52FB1F17D60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FAB1C30F-FED6-43FF-A030-6804F8366105}">
      <dgm:prSet phldrT="[Text]"/>
      <dgm:spPr>
        <a:solidFill>
          <a:srgbClr val="00B0F0"/>
        </a:solidFill>
      </dgm:spPr>
      <dgm:t>
        <a:bodyPr/>
        <a:lstStyle/>
        <a:p>
          <a:r>
            <a:rPr lang="id-ID" dirty="0">
              <a:solidFill>
                <a:schemeClr val="tx1"/>
              </a:solidFill>
            </a:rPr>
            <a:t>Pengukuran</a:t>
          </a:r>
        </a:p>
      </dgm:t>
    </dgm:pt>
    <dgm:pt modelId="{2C77CA14-2427-4210-A967-9D8257C6F6ED}" type="parTrans" cxnId="{E6818A6E-6B14-4E0A-BCBC-8A8BB14DFF3A}">
      <dgm:prSet/>
      <dgm:spPr/>
      <dgm:t>
        <a:bodyPr/>
        <a:lstStyle/>
        <a:p>
          <a:endParaRPr lang="id-ID"/>
        </a:p>
      </dgm:t>
    </dgm:pt>
    <dgm:pt modelId="{E4A80728-4EB6-419F-92A9-B4B17D60EC3B}" type="sibTrans" cxnId="{E6818A6E-6B14-4E0A-BCBC-8A8BB14DFF3A}">
      <dgm:prSet/>
      <dgm:spPr/>
      <dgm:t>
        <a:bodyPr/>
        <a:lstStyle/>
        <a:p>
          <a:endParaRPr lang="id-ID"/>
        </a:p>
      </dgm:t>
    </dgm:pt>
    <dgm:pt modelId="{730F0272-23CC-4460-8DEC-74C1C609C039}">
      <dgm:prSet phldrT="[Text]"/>
      <dgm:spPr/>
      <dgm:t>
        <a:bodyPr/>
        <a:lstStyle/>
        <a:p>
          <a:r>
            <a:rPr lang="id-ID" dirty="0"/>
            <a:t>Elemen dan Kriteria : 7.2; 7.2.1; 7.2.2; 7.2.3 dan 7.3</a:t>
          </a:r>
        </a:p>
      </dgm:t>
    </dgm:pt>
    <dgm:pt modelId="{0A19A972-9D2F-46D1-8476-B1021A2FE1B9}" type="parTrans" cxnId="{79A4F479-F915-49FC-8F23-D2C262C714A3}">
      <dgm:prSet/>
      <dgm:spPr/>
      <dgm:t>
        <a:bodyPr/>
        <a:lstStyle/>
        <a:p>
          <a:endParaRPr lang="id-ID"/>
        </a:p>
      </dgm:t>
    </dgm:pt>
    <dgm:pt modelId="{D687C888-773F-4D9B-BBBC-B87C150E2D18}" type="sibTrans" cxnId="{79A4F479-F915-49FC-8F23-D2C262C714A3}">
      <dgm:prSet/>
      <dgm:spPr/>
      <dgm:t>
        <a:bodyPr/>
        <a:lstStyle/>
        <a:p>
          <a:endParaRPr lang="id-ID"/>
        </a:p>
      </dgm:t>
    </dgm:pt>
    <dgm:pt modelId="{30333CDC-79F7-4A8A-9D65-6F9A6AEE963C}" type="pres">
      <dgm:prSet presAssocID="{066CA4F6-F25A-4568-A853-52FB1F17D605}" presName="Name0" presStyleCnt="0">
        <dgm:presLayoutVars>
          <dgm:dir/>
          <dgm:animLvl val="lvl"/>
          <dgm:resizeHandles val="exact"/>
        </dgm:presLayoutVars>
      </dgm:prSet>
      <dgm:spPr/>
    </dgm:pt>
    <dgm:pt modelId="{E10D3E4E-65FF-4B0E-AADB-BE499D6D0D5C}" type="pres">
      <dgm:prSet presAssocID="{FAB1C30F-FED6-43FF-A030-6804F8366105}" presName="linNode" presStyleCnt="0"/>
      <dgm:spPr/>
    </dgm:pt>
    <dgm:pt modelId="{1520ECB4-D60C-4F3B-87B1-1622375ADD5A}" type="pres">
      <dgm:prSet presAssocID="{FAB1C30F-FED6-43FF-A030-6804F8366105}" presName="parentText" presStyleLbl="node1" presStyleIdx="0" presStyleCnt="1" custScaleY="81046">
        <dgm:presLayoutVars>
          <dgm:chMax val="1"/>
          <dgm:bulletEnabled val="1"/>
        </dgm:presLayoutVars>
      </dgm:prSet>
      <dgm:spPr/>
    </dgm:pt>
    <dgm:pt modelId="{ED83CA3C-396E-44CD-87CE-0C2F25BF3CBD}" type="pres">
      <dgm:prSet presAssocID="{FAB1C30F-FED6-43FF-A030-6804F8366105}" presName="descendantText" presStyleLbl="alignAccFollowNode1" presStyleIdx="0" presStyleCnt="1">
        <dgm:presLayoutVars>
          <dgm:bulletEnabled val="1"/>
        </dgm:presLayoutVars>
      </dgm:prSet>
      <dgm:spPr/>
    </dgm:pt>
  </dgm:ptLst>
  <dgm:cxnLst>
    <dgm:cxn modelId="{F1237B21-4FEB-487F-B8B4-1FDD49A64707}" type="presOf" srcId="{066CA4F6-F25A-4568-A853-52FB1F17D605}" destId="{30333CDC-79F7-4A8A-9D65-6F9A6AEE963C}" srcOrd="0" destOrd="0" presId="urn:microsoft.com/office/officeart/2005/8/layout/vList5"/>
    <dgm:cxn modelId="{E6818A6E-6B14-4E0A-BCBC-8A8BB14DFF3A}" srcId="{066CA4F6-F25A-4568-A853-52FB1F17D605}" destId="{FAB1C30F-FED6-43FF-A030-6804F8366105}" srcOrd="0" destOrd="0" parTransId="{2C77CA14-2427-4210-A967-9D8257C6F6ED}" sibTransId="{E4A80728-4EB6-419F-92A9-B4B17D60EC3B}"/>
    <dgm:cxn modelId="{79A4F479-F915-49FC-8F23-D2C262C714A3}" srcId="{FAB1C30F-FED6-43FF-A030-6804F8366105}" destId="{730F0272-23CC-4460-8DEC-74C1C609C039}" srcOrd="0" destOrd="0" parTransId="{0A19A972-9D2F-46D1-8476-B1021A2FE1B9}" sibTransId="{D687C888-773F-4D9B-BBBC-B87C150E2D18}"/>
    <dgm:cxn modelId="{1562F9D8-A9CA-4F18-B190-8A90B7C2CB13}" type="presOf" srcId="{FAB1C30F-FED6-43FF-A030-6804F8366105}" destId="{1520ECB4-D60C-4F3B-87B1-1622375ADD5A}" srcOrd="0" destOrd="0" presId="urn:microsoft.com/office/officeart/2005/8/layout/vList5"/>
    <dgm:cxn modelId="{BB80B7E7-3D3B-464E-B280-D0054D90B4CB}" type="presOf" srcId="{730F0272-23CC-4460-8DEC-74C1C609C039}" destId="{ED83CA3C-396E-44CD-87CE-0C2F25BF3CBD}" srcOrd="0" destOrd="0" presId="urn:microsoft.com/office/officeart/2005/8/layout/vList5"/>
    <dgm:cxn modelId="{7BFB5C01-3C1D-43C4-9B27-8BD94068B2D7}" type="presParOf" srcId="{30333CDC-79F7-4A8A-9D65-6F9A6AEE963C}" destId="{E10D3E4E-65FF-4B0E-AADB-BE499D6D0D5C}" srcOrd="0" destOrd="0" presId="urn:microsoft.com/office/officeart/2005/8/layout/vList5"/>
    <dgm:cxn modelId="{80386704-CD36-4CC4-B7F5-AFA0B6490575}" type="presParOf" srcId="{E10D3E4E-65FF-4B0E-AADB-BE499D6D0D5C}" destId="{1520ECB4-D60C-4F3B-87B1-1622375ADD5A}" srcOrd="0" destOrd="0" presId="urn:microsoft.com/office/officeart/2005/8/layout/vList5"/>
    <dgm:cxn modelId="{9BA18B65-C4CE-423D-9C5F-51F1EEBB2867}" type="presParOf" srcId="{E10D3E4E-65FF-4B0E-AADB-BE499D6D0D5C}" destId="{ED83CA3C-396E-44CD-87CE-0C2F25BF3CB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841C82-4A37-49BD-861E-E4A057F8BC7D}">
      <dsp:nvSpPr>
        <dsp:cNvPr id="0" name=""/>
        <dsp:cNvSpPr/>
      </dsp:nvSpPr>
      <dsp:spPr>
        <a:xfrm>
          <a:off x="0" y="493457"/>
          <a:ext cx="9934718" cy="1409878"/>
        </a:xfrm>
        <a:prstGeom prst="roundRect">
          <a:avLst>
            <a:gd name="adj" fmla="val 10000"/>
          </a:avLst>
        </a:prstGeom>
        <a:solidFill>
          <a:srgbClr val="FFC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58420" rIns="8763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4600" kern="1200" dirty="0">
              <a:solidFill>
                <a:srgbClr val="002060"/>
              </a:solidFill>
            </a:rPr>
            <a:t>Pemantauan dan Evaluasi Kinerja K3</a:t>
          </a:r>
          <a:endParaRPr lang="id-ID" sz="4600" kern="1200" dirty="0"/>
        </a:p>
      </dsp:txBody>
      <dsp:txXfrm>
        <a:off x="41294" y="534751"/>
        <a:ext cx="9852130" cy="1327290"/>
      </dsp:txXfrm>
    </dsp:sp>
    <dsp:sp modelId="{EFA7BF74-D207-4336-A9CC-64AD87DC18A6}">
      <dsp:nvSpPr>
        <dsp:cNvPr id="0" name=""/>
        <dsp:cNvSpPr/>
      </dsp:nvSpPr>
      <dsp:spPr>
        <a:xfrm>
          <a:off x="0" y="2157114"/>
          <a:ext cx="1409878" cy="140987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55F920-EECA-4835-B112-CB6F89B0AADE}">
      <dsp:nvSpPr>
        <dsp:cNvPr id="0" name=""/>
        <dsp:cNvSpPr/>
      </dsp:nvSpPr>
      <dsp:spPr>
        <a:xfrm>
          <a:off x="1494471" y="2157114"/>
          <a:ext cx="8440247" cy="1409878"/>
        </a:xfrm>
        <a:prstGeom prst="roundRect">
          <a:avLst>
            <a:gd name="adj" fmla="val 16670"/>
          </a:avLst>
        </a:prstGeom>
        <a:solidFill>
          <a:srgbClr val="C0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400" kern="1200" dirty="0"/>
            <a:t>Pemeriksaan, Pengujian dan Pengukuran</a:t>
          </a:r>
        </a:p>
      </dsp:txBody>
      <dsp:txXfrm>
        <a:off x="1563308" y="2225951"/>
        <a:ext cx="8302573" cy="1272204"/>
      </dsp:txXfrm>
    </dsp:sp>
    <dsp:sp modelId="{0F25E221-45D0-482E-9D6B-23B2E1EF283A}">
      <dsp:nvSpPr>
        <dsp:cNvPr id="0" name=""/>
        <dsp:cNvSpPr/>
      </dsp:nvSpPr>
      <dsp:spPr>
        <a:xfrm>
          <a:off x="0" y="3736179"/>
          <a:ext cx="1409878" cy="140987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2C6FCF-1089-4E04-8D62-32FCA21C830C}">
      <dsp:nvSpPr>
        <dsp:cNvPr id="0" name=""/>
        <dsp:cNvSpPr/>
      </dsp:nvSpPr>
      <dsp:spPr>
        <a:xfrm>
          <a:off x="1494471" y="3736179"/>
          <a:ext cx="8440247" cy="1409878"/>
        </a:xfrm>
        <a:prstGeom prst="roundRect">
          <a:avLst>
            <a:gd name="adj" fmla="val 16670"/>
          </a:avLst>
        </a:prstGeom>
        <a:solidFill>
          <a:srgbClr val="00B0F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400" kern="1200" dirty="0"/>
            <a:t>Audit Internal SMK3</a:t>
          </a:r>
        </a:p>
      </dsp:txBody>
      <dsp:txXfrm>
        <a:off x="1563308" y="3805016"/>
        <a:ext cx="8302573" cy="127220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068B6D-237C-44F0-86EE-61E265EDC7CD}">
      <dsp:nvSpPr>
        <dsp:cNvPr id="0" name=""/>
        <dsp:cNvSpPr/>
      </dsp:nvSpPr>
      <dsp:spPr>
        <a:xfrm>
          <a:off x="344751" y="559371"/>
          <a:ext cx="1915916" cy="3916952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tidak</a:t>
          </a:r>
          <a:r>
            <a:rPr lang="en-US" sz="1400" kern="1200" dirty="0"/>
            <a:t> </a:t>
          </a:r>
          <a:r>
            <a:rPr lang="en-US" sz="1400" kern="1200" dirty="0" err="1"/>
            <a:t>terdapat</a:t>
          </a:r>
          <a:r>
            <a:rPr lang="en-US" sz="1400" kern="1200" dirty="0"/>
            <a:t> </a:t>
          </a:r>
          <a:r>
            <a:rPr lang="en-US" sz="1400" kern="1200" dirty="0" err="1"/>
            <a:t>persiapan</a:t>
          </a:r>
          <a:r>
            <a:rPr lang="en-US" sz="1400" kern="1200" dirty="0"/>
            <a:t> </a:t>
          </a:r>
          <a:r>
            <a:rPr lang="en-US" sz="1400" kern="1200" dirty="0" err="1"/>
            <a:t>apapun</a:t>
          </a:r>
          <a:r>
            <a:rPr lang="en-US" sz="1400" kern="1200" dirty="0"/>
            <a:t> </a:t>
          </a:r>
          <a:r>
            <a:rPr lang="en-US" sz="1400" kern="1200" dirty="0" err="1"/>
            <a:t>dalam</a:t>
          </a:r>
          <a:r>
            <a:rPr lang="en-US" sz="1400" kern="1200" dirty="0"/>
            <a:t> </a:t>
          </a:r>
          <a:r>
            <a:rPr lang="en-US" sz="1400" kern="1200" dirty="0" err="1"/>
            <a:t>menyele</a:t>
          </a:r>
          <a:r>
            <a:rPr lang="id-ID" sz="1400" kern="1200" dirty="0"/>
            <a:t> </a:t>
          </a:r>
          <a:r>
            <a:rPr lang="en-US" sz="1400" kern="1200" dirty="0" err="1"/>
            <a:t>saikan</a:t>
          </a:r>
          <a:r>
            <a:rPr lang="en-US" sz="1400" kern="1200" dirty="0"/>
            <a:t> </a:t>
          </a:r>
          <a:r>
            <a:rPr lang="en-US" sz="1400" kern="1200" dirty="0" err="1"/>
            <a:t>pekerjaan</a:t>
          </a:r>
          <a:endParaRPr lang="en-US" sz="1400" kern="1200" dirty="0"/>
        </a:p>
      </dsp:txBody>
      <dsp:txXfrm>
        <a:off x="823730" y="1146914"/>
        <a:ext cx="934009" cy="2741866"/>
      </dsp:txXfrm>
    </dsp:sp>
    <dsp:sp modelId="{55A4AFB8-2B65-47DE-B335-68A8751A3B83}">
      <dsp:nvSpPr>
        <dsp:cNvPr id="0" name=""/>
        <dsp:cNvSpPr/>
      </dsp:nvSpPr>
      <dsp:spPr>
        <a:xfrm>
          <a:off x="5" y="1111830"/>
          <a:ext cx="866609" cy="2755981"/>
        </a:xfrm>
        <a:prstGeom prst="ellipse">
          <a:avLst/>
        </a:prstGeom>
        <a:solidFill>
          <a:srgbClr val="FF0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pathology</a:t>
          </a:r>
        </a:p>
      </dsp:txBody>
      <dsp:txXfrm>
        <a:off x="126917" y="1515434"/>
        <a:ext cx="612785" cy="1948773"/>
      </dsp:txXfrm>
    </dsp:sp>
    <dsp:sp modelId="{0AFF8AE8-24D6-4E47-B0C3-D7A3DC344D40}">
      <dsp:nvSpPr>
        <dsp:cNvPr id="0" name=""/>
        <dsp:cNvSpPr/>
      </dsp:nvSpPr>
      <dsp:spPr>
        <a:xfrm>
          <a:off x="2729200" y="509746"/>
          <a:ext cx="1791541" cy="4162678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Mengang</a:t>
          </a:r>
          <a:r>
            <a:rPr lang="id-ID" sz="1400" kern="1200" dirty="0"/>
            <a:t> </a:t>
          </a:r>
          <a:r>
            <a:rPr lang="en-US" sz="1400" kern="1200" dirty="0"/>
            <a:t>gap K3 </a:t>
          </a:r>
          <a:r>
            <a:rPr lang="en-US" sz="1400" kern="1200" dirty="0" err="1"/>
            <a:t>penting</a:t>
          </a:r>
          <a:r>
            <a:rPr lang="en-US" sz="1400" kern="1200" dirty="0"/>
            <a:t> </a:t>
          </a:r>
          <a:r>
            <a:rPr lang="en-US" sz="1400" kern="1200" dirty="0" err="1"/>
            <a:t>dan</a:t>
          </a:r>
          <a:r>
            <a:rPr lang="en-US" sz="1400" kern="1200" dirty="0"/>
            <a:t> </a:t>
          </a:r>
          <a:r>
            <a:rPr lang="en-US" sz="1400" kern="1200" dirty="0" err="1"/>
            <a:t>meyadari</a:t>
          </a:r>
          <a:r>
            <a:rPr lang="en-US" sz="1400" kern="1200" dirty="0"/>
            <a:t> </a:t>
          </a:r>
          <a:r>
            <a:rPr lang="en-US" sz="1400" kern="1200" dirty="0" err="1"/>
            <a:t>dampak</a:t>
          </a:r>
          <a:r>
            <a:rPr lang="id-ID" sz="1400" kern="1200" dirty="0"/>
            <a:t> </a:t>
          </a:r>
          <a:r>
            <a:rPr lang="en-US" sz="1400" kern="1200" dirty="0" err="1"/>
            <a:t>nya</a:t>
          </a:r>
          <a:r>
            <a:rPr lang="en-US" sz="1400" kern="1200" dirty="0"/>
            <a:t> </a:t>
          </a:r>
          <a:r>
            <a:rPr lang="en-US" sz="1400" kern="1200" dirty="0" err="1"/>
            <a:t>setelah</a:t>
          </a:r>
          <a:r>
            <a:rPr lang="en-US" sz="1400" kern="1200" dirty="0"/>
            <a:t> </a:t>
          </a:r>
          <a:r>
            <a:rPr lang="en-US" sz="1400" kern="1200" dirty="0" err="1"/>
            <a:t>terjadi</a:t>
          </a:r>
          <a:r>
            <a:rPr lang="en-US" sz="1400" kern="1200" dirty="0"/>
            <a:t> </a:t>
          </a:r>
          <a:r>
            <a:rPr lang="en-US" sz="1400" kern="1200" dirty="0" err="1"/>
            <a:t>kasus</a:t>
          </a:r>
          <a:endParaRPr lang="en-US" sz="1400" kern="1200" dirty="0"/>
        </a:p>
      </dsp:txBody>
      <dsp:txXfrm>
        <a:off x="3177085" y="1134148"/>
        <a:ext cx="873376" cy="2913874"/>
      </dsp:txXfrm>
    </dsp:sp>
    <dsp:sp modelId="{A29DDEB3-DA32-487C-80BA-99AEF556BA48}">
      <dsp:nvSpPr>
        <dsp:cNvPr id="0" name=""/>
        <dsp:cNvSpPr/>
      </dsp:nvSpPr>
      <dsp:spPr>
        <a:xfrm>
          <a:off x="2368994" y="1055180"/>
          <a:ext cx="866609" cy="2925334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reactiv</a:t>
          </a:r>
          <a:r>
            <a:rPr lang="en-US" sz="3200" kern="1200" dirty="0"/>
            <a:t>e</a:t>
          </a:r>
        </a:p>
      </dsp:txBody>
      <dsp:txXfrm>
        <a:off x="2495906" y="1483585"/>
        <a:ext cx="612785" cy="2068524"/>
      </dsp:txXfrm>
    </dsp:sp>
    <dsp:sp modelId="{8AFE6381-D9D6-483B-A232-A05FF4292317}">
      <dsp:nvSpPr>
        <dsp:cNvPr id="0" name=""/>
        <dsp:cNvSpPr/>
      </dsp:nvSpPr>
      <dsp:spPr>
        <a:xfrm>
          <a:off x="4988502" y="400995"/>
          <a:ext cx="1968832" cy="4233704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Terdapat system K3 di </a:t>
          </a:r>
          <a:r>
            <a:rPr lang="en-US" sz="1400" kern="1200" dirty="0" err="1"/>
            <a:t>tempat</a:t>
          </a:r>
          <a:r>
            <a:rPr lang="en-US" sz="1400" kern="1200" dirty="0"/>
            <a:t> </a:t>
          </a:r>
          <a:r>
            <a:rPr lang="en-US" sz="1400" kern="1200" dirty="0" err="1"/>
            <a:t>kerja</a:t>
          </a:r>
          <a:r>
            <a:rPr lang="en-US" sz="1400" kern="1200" dirty="0"/>
            <a:t> , </a:t>
          </a:r>
          <a:r>
            <a:rPr lang="en-US" sz="1400" kern="1200" dirty="0" err="1"/>
            <a:t>namun</a:t>
          </a:r>
          <a:r>
            <a:rPr lang="en-US" sz="1400" kern="1200" dirty="0"/>
            <a:t> </a:t>
          </a:r>
          <a:r>
            <a:rPr lang="en-US" sz="1400" kern="1200" dirty="0" err="1"/>
            <a:t>tidak</a:t>
          </a:r>
          <a:r>
            <a:rPr lang="en-US" sz="1400" kern="1200" dirty="0"/>
            <a:t> </a:t>
          </a:r>
          <a:r>
            <a:rPr lang="en-US" sz="1400" kern="1200" dirty="0" err="1"/>
            <a:t>maksimal</a:t>
          </a:r>
          <a:r>
            <a:rPr lang="en-US" sz="1400" kern="1200" dirty="0"/>
            <a:t> </a:t>
          </a:r>
          <a:r>
            <a:rPr lang="en-US" sz="1400" kern="1200" dirty="0" err="1"/>
            <a:t>implemen</a:t>
          </a:r>
          <a:r>
            <a:rPr lang="id-ID" sz="1400" kern="1200" dirty="0"/>
            <a:t> </a:t>
          </a:r>
          <a:r>
            <a:rPr lang="en-US" sz="1400" kern="1200" dirty="0" err="1"/>
            <a:t>tasinya</a:t>
          </a:r>
          <a:endParaRPr lang="en-US" sz="1400" kern="1200" dirty="0"/>
        </a:p>
      </dsp:txBody>
      <dsp:txXfrm>
        <a:off x="5480710" y="1036051"/>
        <a:ext cx="959806" cy="2963592"/>
      </dsp:txXfrm>
    </dsp:sp>
    <dsp:sp modelId="{B401C4FA-B2E3-480C-A2B7-4E094A1EFEA9}">
      <dsp:nvSpPr>
        <dsp:cNvPr id="0" name=""/>
        <dsp:cNvSpPr/>
      </dsp:nvSpPr>
      <dsp:spPr>
        <a:xfrm>
          <a:off x="4675418" y="1025884"/>
          <a:ext cx="861782" cy="2983926"/>
        </a:xfrm>
        <a:prstGeom prst="ellipse">
          <a:avLst/>
        </a:prstGeom>
        <a:solidFill>
          <a:srgbClr val="FFFF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</a:rPr>
            <a:t>Calculative</a:t>
          </a:r>
          <a:endParaRPr lang="en-US" sz="2400" kern="1200" dirty="0"/>
        </a:p>
      </dsp:txBody>
      <dsp:txXfrm>
        <a:off x="4801623" y="1462870"/>
        <a:ext cx="609372" cy="2109954"/>
      </dsp:txXfrm>
    </dsp:sp>
    <dsp:sp modelId="{673B6F9E-95C4-41CF-802D-4A144583A92D}">
      <dsp:nvSpPr>
        <dsp:cNvPr id="0" name=""/>
        <dsp:cNvSpPr/>
      </dsp:nvSpPr>
      <dsp:spPr>
        <a:xfrm>
          <a:off x="7498965" y="425282"/>
          <a:ext cx="1733218" cy="4185131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Mencari</a:t>
          </a:r>
          <a:r>
            <a:rPr lang="en-US" sz="1400" kern="1200" dirty="0"/>
            <a:t> </a:t>
          </a:r>
          <a:r>
            <a:rPr lang="en-US" sz="1400" kern="1200" dirty="0" err="1"/>
            <a:t>kemungkinan</a:t>
          </a:r>
          <a:r>
            <a:rPr lang="en-US" sz="1400" kern="1200" dirty="0"/>
            <a:t> </a:t>
          </a:r>
          <a:r>
            <a:rPr lang="en-US" sz="1400" kern="1200" dirty="0" err="1"/>
            <a:t>bahaya</a:t>
          </a:r>
          <a:r>
            <a:rPr lang="en-US" sz="1400" kern="1200" dirty="0"/>
            <a:t> </a:t>
          </a:r>
          <a:r>
            <a:rPr lang="en-US" sz="1400" kern="1200" dirty="0" err="1"/>
            <a:t>potensial</a:t>
          </a:r>
          <a:r>
            <a:rPr lang="en-US" sz="1400" kern="1200" dirty="0"/>
            <a:t> </a:t>
          </a:r>
          <a:r>
            <a:rPr lang="en-US" sz="1400" kern="1200" dirty="0" err="1"/>
            <a:t>dan</a:t>
          </a:r>
          <a:r>
            <a:rPr lang="en-US" sz="1400" kern="1200" dirty="0"/>
            <a:t> </a:t>
          </a:r>
          <a:r>
            <a:rPr lang="en-US" sz="1400" kern="1200" dirty="0" err="1"/>
            <a:t>melaku</a:t>
          </a:r>
          <a:r>
            <a:rPr lang="id-ID" sz="1400" kern="1200" dirty="0"/>
            <a:t> </a:t>
          </a:r>
          <a:r>
            <a:rPr lang="en-US" sz="1400" kern="1200" dirty="0" err="1"/>
            <a:t>kan</a:t>
          </a:r>
          <a:r>
            <a:rPr lang="en-US" sz="1400" kern="1200" dirty="0"/>
            <a:t> </a:t>
          </a:r>
          <a:r>
            <a:rPr lang="en-US" sz="1400" kern="1200" dirty="0" err="1"/>
            <a:t>pencega</a:t>
          </a:r>
          <a:r>
            <a:rPr lang="id-ID" sz="1400" kern="1200" dirty="0"/>
            <a:t> </a:t>
          </a:r>
          <a:r>
            <a:rPr lang="en-US" sz="1400" kern="1200" dirty="0" err="1"/>
            <a:t>han</a:t>
          </a:r>
          <a:r>
            <a:rPr lang="en-US" sz="1400" kern="1200" dirty="0"/>
            <a:t> </a:t>
          </a:r>
          <a:r>
            <a:rPr lang="en-US" sz="1400" kern="1200" dirty="0" err="1"/>
            <a:t>dini</a:t>
          </a:r>
          <a:endParaRPr lang="en-US" sz="1400" kern="1200" dirty="0"/>
        </a:p>
      </dsp:txBody>
      <dsp:txXfrm>
        <a:off x="7932270" y="1053052"/>
        <a:ext cx="844943" cy="2929591"/>
      </dsp:txXfrm>
    </dsp:sp>
    <dsp:sp modelId="{DB7DBCD0-E0CA-474D-8B02-FCA622F53830}">
      <dsp:nvSpPr>
        <dsp:cNvPr id="0" name=""/>
        <dsp:cNvSpPr/>
      </dsp:nvSpPr>
      <dsp:spPr>
        <a:xfrm>
          <a:off x="7065660" y="1084476"/>
          <a:ext cx="866609" cy="28667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Proactive</a:t>
          </a:r>
        </a:p>
      </dsp:txBody>
      <dsp:txXfrm>
        <a:off x="7192572" y="1504301"/>
        <a:ext cx="612785" cy="2027093"/>
      </dsp:txXfrm>
    </dsp:sp>
    <dsp:sp modelId="{19D88E5D-F1C2-4499-BAEC-70FDD7CBAB86}">
      <dsp:nvSpPr>
        <dsp:cNvPr id="0" name=""/>
        <dsp:cNvSpPr/>
      </dsp:nvSpPr>
      <dsp:spPr>
        <a:xfrm>
          <a:off x="9773814" y="461363"/>
          <a:ext cx="1733218" cy="411296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Bekerja</a:t>
          </a:r>
          <a:r>
            <a:rPr lang="en-US" sz="1400" kern="1200" dirty="0"/>
            <a:t> </a:t>
          </a:r>
          <a:r>
            <a:rPr lang="en-US" sz="1400" kern="1200" dirty="0" err="1"/>
            <a:t>dengan</a:t>
          </a:r>
          <a:r>
            <a:rPr lang="en-US" sz="1400" kern="1200" dirty="0"/>
            <a:t> </a:t>
          </a:r>
          <a:r>
            <a:rPr lang="en-US" sz="1400" kern="1200" dirty="0" err="1"/>
            <a:t>hasil</a:t>
          </a:r>
          <a:r>
            <a:rPr lang="en-US" sz="1400" kern="1200" dirty="0"/>
            <a:t> </a:t>
          </a:r>
          <a:r>
            <a:rPr lang="en-US" sz="1400" kern="1200" dirty="0" err="1"/>
            <a:t>seimbang</a:t>
          </a:r>
          <a:r>
            <a:rPr lang="en-US" sz="1400" kern="1200" dirty="0"/>
            <a:t> </a:t>
          </a:r>
          <a:r>
            <a:rPr lang="en-US" sz="1400" kern="1200" dirty="0" err="1"/>
            <a:t>antara</a:t>
          </a:r>
          <a:r>
            <a:rPr lang="en-US" sz="1400" kern="1200" dirty="0"/>
            <a:t> factor HSE </a:t>
          </a:r>
          <a:r>
            <a:rPr lang="en-US" sz="1400" kern="1200" dirty="0" err="1"/>
            <a:t>dan</a:t>
          </a:r>
          <a:r>
            <a:rPr lang="en-US" sz="1400" kern="1200" dirty="0"/>
            <a:t> </a:t>
          </a:r>
          <a:r>
            <a:rPr lang="en-US" sz="1400" kern="1200" dirty="0" err="1"/>
            <a:t>bisnis</a:t>
          </a:r>
          <a:r>
            <a:rPr lang="en-US" sz="1400" kern="1200" dirty="0"/>
            <a:t> </a:t>
          </a:r>
          <a:r>
            <a:rPr lang="en-US" sz="1400" kern="1200" dirty="0" err="1"/>
            <a:t>secara</a:t>
          </a:r>
          <a:r>
            <a:rPr lang="en-US" sz="1400" kern="1200" dirty="0"/>
            <a:t> optimal</a:t>
          </a:r>
        </a:p>
      </dsp:txBody>
      <dsp:txXfrm>
        <a:off x="10207119" y="1078308"/>
        <a:ext cx="844943" cy="2879079"/>
      </dsp:txXfrm>
    </dsp:sp>
    <dsp:sp modelId="{7021CEAB-9141-4F89-A028-72E02E01EECD}">
      <dsp:nvSpPr>
        <dsp:cNvPr id="0" name=""/>
        <dsp:cNvSpPr/>
      </dsp:nvSpPr>
      <dsp:spPr>
        <a:xfrm>
          <a:off x="9340510" y="1011239"/>
          <a:ext cx="866609" cy="301321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Generative</a:t>
          </a:r>
        </a:p>
      </dsp:txBody>
      <dsp:txXfrm>
        <a:off x="9467422" y="1452514"/>
        <a:ext cx="612785" cy="21306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40E72-C210-49C7-A1DB-1984E841EA95}">
      <dsp:nvSpPr>
        <dsp:cNvPr id="0" name=""/>
        <dsp:cNvSpPr/>
      </dsp:nvSpPr>
      <dsp:spPr>
        <a:xfrm rot="5400000">
          <a:off x="4828539" y="-1725189"/>
          <a:ext cx="1397000" cy="52019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200" kern="1200" dirty="0"/>
            <a:t>Eelemen dan Kriteria :5.2.1; 6.5.1; 6.5.4; 6.5.9; 6.7.6; 7.1.1; 7.1.2; 7.1.3; 7.3; 7.4.2; 7.4.3; 8.3; 8.3.1; 8.3.2; 8.3.3</a:t>
          </a:r>
        </a:p>
      </dsp:txBody>
      <dsp:txXfrm rot="-5400000">
        <a:off x="2926079" y="245467"/>
        <a:ext cx="5133724" cy="1260608"/>
      </dsp:txXfrm>
    </dsp:sp>
    <dsp:sp modelId="{348BD163-8212-4ACE-98E1-0D3FC3181E0C}">
      <dsp:nvSpPr>
        <dsp:cNvPr id="0" name=""/>
        <dsp:cNvSpPr/>
      </dsp:nvSpPr>
      <dsp:spPr>
        <a:xfrm>
          <a:off x="0" y="2645"/>
          <a:ext cx="2926080" cy="1746250"/>
        </a:xfrm>
        <a:prstGeom prst="roundRect">
          <a:avLst/>
        </a:prstGeom>
        <a:solidFill>
          <a:srgbClr val="FFC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300" kern="1200" dirty="0">
              <a:solidFill>
                <a:schemeClr val="tx1"/>
              </a:solidFill>
            </a:rPr>
            <a:t>Pemeriksaan</a:t>
          </a:r>
        </a:p>
      </dsp:txBody>
      <dsp:txXfrm>
        <a:off x="85245" y="87890"/>
        <a:ext cx="2755590" cy="1575760"/>
      </dsp:txXfrm>
    </dsp:sp>
    <dsp:sp modelId="{B5F63812-5EB6-4A68-B278-442304FF92DD}">
      <dsp:nvSpPr>
        <dsp:cNvPr id="0" name=""/>
        <dsp:cNvSpPr/>
      </dsp:nvSpPr>
      <dsp:spPr>
        <a:xfrm rot="5400000">
          <a:off x="4828539" y="108373"/>
          <a:ext cx="1397000" cy="52019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200" kern="1200" dirty="0"/>
            <a:t>Elemen dan Kriteria : 6.7.6 dan 7.3</a:t>
          </a:r>
        </a:p>
      </dsp:txBody>
      <dsp:txXfrm rot="-5400000">
        <a:off x="2926079" y="2079029"/>
        <a:ext cx="5133724" cy="1260608"/>
      </dsp:txXfrm>
    </dsp:sp>
    <dsp:sp modelId="{2833AF41-1D32-45D6-B14B-F9CF361300A0}">
      <dsp:nvSpPr>
        <dsp:cNvPr id="0" name=""/>
        <dsp:cNvSpPr/>
      </dsp:nvSpPr>
      <dsp:spPr>
        <a:xfrm>
          <a:off x="0" y="1836208"/>
          <a:ext cx="2926080" cy="17462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300" kern="1200" dirty="0">
              <a:solidFill>
                <a:schemeClr val="tx1"/>
              </a:solidFill>
            </a:rPr>
            <a:t>Pengujian</a:t>
          </a:r>
        </a:p>
      </dsp:txBody>
      <dsp:txXfrm>
        <a:off x="85245" y="1921453"/>
        <a:ext cx="2755590" cy="1575760"/>
      </dsp:txXfrm>
    </dsp:sp>
    <dsp:sp modelId="{ED83CA3C-396E-44CD-87CE-0C2F25BF3CBD}">
      <dsp:nvSpPr>
        <dsp:cNvPr id="0" name=""/>
        <dsp:cNvSpPr/>
      </dsp:nvSpPr>
      <dsp:spPr>
        <a:xfrm rot="5400000">
          <a:off x="4828539" y="1901576"/>
          <a:ext cx="1397000" cy="52019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200" kern="1200" dirty="0"/>
            <a:t>Elemen dan Kriteria : 7.2; 7.2.1; 7.2.2; 7.2.3 dan 7.3</a:t>
          </a:r>
        </a:p>
      </dsp:txBody>
      <dsp:txXfrm rot="-5400000">
        <a:off x="2926079" y="3872232"/>
        <a:ext cx="5133724" cy="1260608"/>
      </dsp:txXfrm>
    </dsp:sp>
    <dsp:sp modelId="{1520ECB4-D60C-4F3B-87B1-1622375ADD5A}">
      <dsp:nvSpPr>
        <dsp:cNvPr id="0" name=""/>
        <dsp:cNvSpPr/>
      </dsp:nvSpPr>
      <dsp:spPr>
        <a:xfrm>
          <a:off x="0" y="3669771"/>
          <a:ext cx="2926080" cy="1746250"/>
        </a:xfrm>
        <a:prstGeom prst="roundRect">
          <a:avLst/>
        </a:prstGeom>
        <a:solidFill>
          <a:srgbClr val="00B0F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3300" kern="1200" dirty="0">
              <a:solidFill>
                <a:schemeClr val="tx1"/>
              </a:solidFill>
            </a:rPr>
            <a:t>Pengukuran</a:t>
          </a:r>
        </a:p>
      </dsp:txBody>
      <dsp:txXfrm>
        <a:off x="85245" y="3755016"/>
        <a:ext cx="2755590" cy="15757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40E72-C210-49C7-A1DB-1984E841EA95}">
      <dsp:nvSpPr>
        <dsp:cNvPr id="0" name=""/>
        <dsp:cNvSpPr/>
      </dsp:nvSpPr>
      <dsp:spPr>
        <a:xfrm rot="5400000">
          <a:off x="7155828" y="-2849923"/>
          <a:ext cx="1327990" cy="735983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700" kern="1200" dirty="0"/>
            <a:t>Eelemen dan Kriteria :5.2.1; 6.5.1; 6.5.4; 6.5.9; 6.7.6; 7.1.1; 7.1.2; 7.1.3; 7.3; 7.4.2; 7.4.3; 8.3; 8.3.1; 8.3.2; 8.3.3</a:t>
          </a:r>
        </a:p>
      </dsp:txBody>
      <dsp:txXfrm rot="-5400000">
        <a:off x="4139907" y="230825"/>
        <a:ext cx="7295007" cy="1198336"/>
      </dsp:txXfrm>
    </dsp:sp>
    <dsp:sp modelId="{348BD163-8212-4ACE-98E1-0D3FC3181E0C}">
      <dsp:nvSpPr>
        <dsp:cNvPr id="0" name=""/>
        <dsp:cNvSpPr/>
      </dsp:nvSpPr>
      <dsp:spPr>
        <a:xfrm>
          <a:off x="0" y="145813"/>
          <a:ext cx="4139906" cy="1368361"/>
        </a:xfrm>
        <a:prstGeom prst="roundRect">
          <a:avLst/>
        </a:prstGeom>
        <a:solidFill>
          <a:srgbClr val="FFC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5000" kern="1200" dirty="0">
              <a:solidFill>
                <a:schemeClr val="tx1"/>
              </a:solidFill>
            </a:rPr>
            <a:t>Pemeriksaan</a:t>
          </a:r>
        </a:p>
      </dsp:txBody>
      <dsp:txXfrm>
        <a:off x="66798" y="212611"/>
        <a:ext cx="4006310" cy="12347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40E72-C210-49C7-A1DB-1984E841EA95}">
      <dsp:nvSpPr>
        <dsp:cNvPr id="0" name=""/>
        <dsp:cNvSpPr/>
      </dsp:nvSpPr>
      <dsp:spPr>
        <a:xfrm rot="5400000">
          <a:off x="7155828" y="-2849923"/>
          <a:ext cx="1327990" cy="735983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700" kern="1200" dirty="0"/>
            <a:t>Eelemen dan Kriteria :5.2.1; 6.5.1; 6.5.4; 6.5.9; 6.7.6; 7.1.1; 7.1.2; 7.1.3; 7.3; 7.4.2; 7.4.3; 8.3; 8.3.1; 8.3.2; 8.3.3</a:t>
          </a:r>
        </a:p>
      </dsp:txBody>
      <dsp:txXfrm rot="-5400000">
        <a:off x="4139907" y="230825"/>
        <a:ext cx="7295007" cy="1198336"/>
      </dsp:txXfrm>
    </dsp:sp>
    <dsp:sp modelId="{348BD163-8212-4ACE-98E1-0D3FC3181E0C}">
      <dsp:nvSpPr>
        <dsp:cNvPr id="0" name=""/>
        <dsp:cNvSpPr/>
      </dsp:nvSpPr>
      <dsp:spPr>
        <a:xfrm>
          <a:off x="0" y="145813"/>
          <a:ext cx="4139906" cy="1368361"/>
        </a:xfrm>
        <a:prstGeom prst="roundRect">
          <a:avLst/>
        </a:prstGeom>
        <a:solidFill>
          <a:srgbClr val="FFC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5000" kern="1200" dirty="0">
              <a:solidFill>
                <a:schemeClr val="tx1"/>
              </a:solidFill>
            </a:rPr>
            <a:t>Pemeriksaan</a:t>
          </a:r>
        </a:p>
      </dsp:txBody>
      <dsp:txXfrm>
        <a:off x="66798" y="212611"/>
        <a:ext cx="4006310" cy="12347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40E72-C210-49C7-A1DB-1984E841EA95}">
      <dsp:nvSpPr>
        <dsp:cNvPr id="0" name=""/>
        <dsp:cNvSpPr/>
      </dsp:nvSpPr>
      <dsp:spPr>
        <a:xfrm rot="5400000">
          <a:off x="7155828" y="-2849923"/>
          <a:ext cx="1327990" cy="735983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2700" kern="1200" dirty="0"/>
            <a:t>Eelemen dan Kriteria :5.2.1; 6.5.1; 6.5.4; 6.5.9; 6.7.6; 7.1.1; 7.1.2; 7.1.3; 7.3; 7.4.2; 7.4.3; 8.3; 8.3.1; 8.3.2; 8.3.3</a:t>
          </a:r>
        </a:p>
      </dsp:txBody>
      <dsp:txXfrm rot="-5400000">
        <a:off x="4139907" y="230825"/>
        <a:ext cx="7295007" cy="1198336"/>
      </dsp:txXfrm>
    </dsp:sp>
    <dsp:sp modelId="{348BD163-8212-4ACE-98E1-0D3FC3181E0C}">
      <dsp:nvSpPr>
        <dsp:cNvPr id="0" name=""/>
        <dsp:cNvSpPr/>
      </dsp:nvSpPr>
      <dsp:spPr>
        <a:xfrm>
          <a:off x="0" y="145813"/>
          <a:ext cx="4139906" cy="1368361"/>
        </a:xfrm>
        <a:prstGeom prst="roundRect">
          <a:avLst/>
        </a:prstGeom>
        <a:solidFill>
          <a:srgbClr val="FFC0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5000" kern="1200" dirty="0">
              <a:solidFill>
                <a:schemeClr val="tx1"/>
              </a:solidFill>
            </a:rPr>
            <a:t>Pemeriksaan</a:t>
          </a:r>
        </a:p>
      </dsp:txBody>
      <dsp:txXfrm>
        <a:off x="66798" y="212611"/>
        <a:ext cx="4006310" cy="12347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63812-5EB6-4A68-B278-442304FF92DD}">
      <dsp:nvSpPr>
        <dsp:cNvPr id="0" name=""/>
        <dsp:cNvSpPr/>
      </dsp:nvSpPr>
      <dsp:spPr>
        <a:xfrm rot="5400000">
          <a:off x="7187340" y="-2904224"/>
          <a:ext cx="1226702" cy="734182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3600" kern="1200" dirty="0"/>
            <a:t>Elemen dan Kriteria : 6.7.6 dan 7.3</a:t>
          </a:r>
        </a:p>
      </dsp:txBody>
      <dsp:txXfrm rot="-5400000">
        <a:off x="4129778" y="213221"/>
        <a:ext cx="7281944" cy="1106936"/>
      </dsp:txXfrm>
    </dsp:sp>
    <dsp:sp modelId="{2833AF41-1D32-45D6-B14B-F9CF361300A0}">
      <dsp:nvSpPr>
        <dsp:cNvPr id="0" name=""/>
        <dsp:cNvSpPr/>
      </dsp:nvSpPr>
      <dsp:spPr>
        <a:xfrm>
          <a:off x="0" y="135696"/>
          <a:ext cx="4129778" cy="12619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5400" kern="1200" dirty="0">
              <a:solidFill>
                <a:schemeClr val="tx1"/>
              </a:solidFill>
            </a:rPr>
            <a:t>Pengujian</a:t>
          </a:r>
        </a:p>
      </dsp:txBody>
      <dsp:txXfrm>
        <a:off x="61605" y="197301"/>
        <a:ext cx="4006568" cy="113877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63812-5EB6-4A68-B278-442304FF92DD}">
      <dsp:nvSpPr>
        <dsp:cNvPr id="0" name=""/>
        <dsp:cNvSpPr/>
      </dsp:nvSpPr>
      <dsp:spPr>
        <a:xfrm rot="5400000">
          <a:off x="7187340" y="-2904224"/>
          <a:ext cx="1226702" cy="734182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3600" kern="1200" dirty="0"/>
            <a:t>Elemen dan Kriteria : 6.7.6 dan 7.3</a:t>
          </a:r>
        </a:p>
      </dsp:txBody>
      <dsp:txXfrm rot="-5400000">
        <a:off x="4129778" y="213221"/>
        <a:ext cx="7281944" cy="1106936"/>
      </dsp:txXfrm>
    </dsp:sp>
    <dsp:sp modelId="{2833AF41-1D32-45D6-B14B-F9CF361300A0}">
      <dsp:nvSpPr>
        <dsp:cNvPr id="0" name=""/>
        <dsp:cNvSpPr/>
      </dsp:nvSpPr>
      <dsp:spPr>
        <a:xfrm>
          <a:off x="0" y="135696"/>
          <a:ext cx="4129778" cy="12619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740" tIns="102870" rIns="205740" bIns="10287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5400" kern="1200" dirty="0">
              <a:solidFill>
                <a:schemeClr val="tx1"/>
              </a:solidFill>
            </a:rPr>
            <a:t>Pengujian</a:t>
          </a:r>
        </a:p>
      </dsp:txBody>
      <dsp:txXfrm>
        <a:off x="61605" y="197301"/>
        <a:ext cx="4006568" cy="113877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83CA3C-396E-44CD-87CE-0C2F25BF3CBD}">
      <dsp:nvSpPr>
        <dsp:cNvPr id="0" name=""/>
        <dsp:cNvSpPr/>
      </dsp:nvSpPr>
      <dsp:spPr>
        <a:xfrm rot="5400000">
          <a:off x="6981952" y="-2759327"/>
          <a:ext cx="1350498" cy="72067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4000" kern="1200" dirty="0"/>
            <a:t>Elemen dan Kriteria : 7.2; 7.2.1; 7.2.2; 7.2.3 dan 7.3</a:t>
          </a:r>
        </a:p>
      </dsp:txBody>
      <dsp:txXfrm rot="-5400000">
        <a:off x="4053813" y="234738"/>
        <a:ext cx="7140851" cy="1218646"/>
      </dsp:txXfrm>
    </dsp:sp>
    <dsp:sp modelId="{1520ECB4-D60C-4F3B-87B1-1622375ADD5A}">
      <dsp:nvSpPr>
        <dsp:cNvPr id="0" name=""/>
        <dsp:cNvSpPr/>
      </dsp:nvSpPr>
      <dsp:spPr>
        <a:xfrm>
          <a:off x="0" y="159983"/>
          <a:ext cx="4053812" cy="1368156"/>
        </a:xfrm>
        <a:prstGeom prst="roundRect">
          <a:avLst/>
        </a:prstGeom>
        <a:solidFill>
          <a:srgbClr val="00B0F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5300" kern="1200" dirty="0">
              <a:solidFill>
                <a:schemeClr val="tx1"/>
              </a:solidFill>
            </a:rPr>
            <a:t>Pengukuran</a:t>
          </a:r>
        </a:p>
      </dsp:txBody>
      <dsp:txXfrm>
        <a:off x="66788" y="226771"/>
        <a:ext cx="3920236" cy="12345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83CA3C-396E-44CD-87CE-0C2F25BF3CBD}">
      <dsp:nvSpPr>
        <dsp:cNvPr id="0" name=""/>
        <dsp:cNvSpPr/>
      </dsp:nvSpPr>
      <dsp:spPr>
        <a:xfrm rot="5400000">
          <a:off x="6981952" y="-2759327"/>
          <a:ext cx="1350498" cy="72067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4000" kern="1200" dirty="0"/>
            <a:t>Elemen dan Kriteria : 7.2; 7.2.1; 7.2.2; 7.2.3 dan 7.3</a:t>
          </a:r>
        </a:p>
      </dsp:txBody>
      <dsp:txXfrm rot="-5400000">
        <a:off x="4053813" y="234738"/>
        <a:ext cx="7140851" cy="1218646"/>
      </dsp:txXfrm>
    </dsp:sp>
    <dsp:sp modelId="{1520ECB4-D60C-4F3B-87B1-1622375ADD5A}">
      <dsp:nvSpPr>
        <dsp:cNvPr id="0" name=""/>
        <dsp:cNvSpPr/>
      </dsp:nvSpPr>
      <dsp:spPr>
        <a:xfrm>
          <a:off x="0" y="159983"/>
          <a:ext cx="4053812" cy="1368156"/>
        </a:xfrm>
        <a:prstGeom prst="roundRect">
          <a:avLst/>
        </a:prstGeom>
        <a:solidFill>
          <a:srgbClr val="00B0F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d-ID" sz="5300" kern="1200" dirty="0">
              <a:solidFill>
                <a:schemeClr val="tx1"/>
              </a:solidFill>
            </a:rPr>
            <a:t>Pengukuran</a:t>
          </a:r>
        </a:p>
      </dsp:txBody>
      <dsp:txXfrm>
        <a:off x="66788" y="226771"/>
        <a:ext cx="3920236" cy="1234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F9ED1-E5BA-49C2-9B8C-BB59BE6D19FD}" type="datetimeFigureOut">
              <a:rPr lang="id-ID" smtClean="0"/>
              <a:t>02/12/2020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EB237-A1CE-43EC-96D9-0E704AB0EBC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2225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762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560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6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5.wmf"/><Relationship Id="rId5" Type="http://schemas.openxmlformats.org/officeDocument/2006/relationships/image" Target="../media/image2.wmf"/><Relationship Id="rId15" Type="http://schemas.openxmlformats.org/officeDocument/2006/relationships/image" Target="../media/image7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wmf"/><Relationship Id="rId14" Type="http://schemas.openxmlformats.org/officeDocument/2006/relationships/oleObject" Target="../embeddings/oleObject6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sistemmanajemenkeselamatankerja.blogspot.com/2013/09/pengertian-bahaya-dan-faktor-faktor.html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9494" y="1393373"/>
            <a:ext cx="9203419" cy="1756229"/>
          </a:xfrm>
        </p:spPr>
        <p:txBody>
          <a:bodyPr/>
          <a:lstStyle/>
          <a:p>
            <a:pPr algn="l"/>
            <a:r>
              <a:rPr lang="id-ID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PENGUKURAN, PEMANTAUAN DAN EVALUASI KINERJA K3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929" y="3410858"/>
            <a:ext cx="2639797" cy="37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92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60121-9E28-4B41-812C-07E2D01A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19" y="2275114"/>
            <a:ext cx="8596668" cy="1320800"/>
          </a:xfrm>
        </p:spPr>
        <p:txBody>
          <a:bodyPr/>
          <a:lstStyle/>
          <a:p>
            <a:pPr algn="ctr"/>
            <a:r>
              <a:rPr lang="en-US" dirty="0"/>
              <a:t>PRESTARTUP SAFETY REVIEW</a:t>
            </a:r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7558A8-078E-4170-9CE6-A53B0BE3E47E}"/>
              </a:ext>
            </a:extLst>
          </p:cNvPr>
          <p:cNvSpPr txBox="1"/>
          <p:nvPr/>
        </p:nvSpPr>
        <p:spPr>
          <a:xfrm>
            <a:off x="1859631" y="3595914"/>
            <a:ext cx="79266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OSHA Standard 29 CFR 1910.119 (</a:t>
            </a:r>
            <a:r>
              <a:rPr lang="en-US" sz="2800" dirty="0" err="1"/>
              <a:t>i</a:t>
            </a:r>
            <a:r>
              <a:rPr lang="en-US" sz="2800" dirty="0"/>
              <a:t>) “Pre-Startup Safety Review (PSSR)”</a:t>
            </a:r>
            <a:endParaRPr lang="en-ID" sz="2800" dirty="0"/>
          </a:p>
        </p:txBody>
      </p:sp>
    </p:spTree>
    <p:extLst>
      <p:ext uri="{BB962C8B-B14F-4D97-AF65-F5344CB8AC3E}">
        <p14:creationId xmlns:p14="http://schemas.microsoft.com/office/powerpoint/2010/main" val="494996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9D47B5C-E81D-4B4A-8FBD-C3D7E4FE50E5}"/>
              </a:ext>
            </a:extLst>
          </p:cNvPr>
          <p:cNvSpPr txBox="1"/>
          <p:nvPr/>
        </p:nvSpPr>
        <p:spPr>
          <a:xfrm>
            <a:off x="555171" y="699425"/>
            <a:ext cx="939437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/>
              <a:t>Pre-</a:t>
            </a:r>
            <a:r>
              <a:rPr lang="en-ID" sz="2800" dirty="0" err="1"/>
              <a:t>Startup</a:t>
            </a:r>
            <a:r>
              <a:rPr lang="en-ID" sz="2800" dirty="0"/>
              <a:t> Safety Review </a:t>
            </a:r>
            <a:r>
              <a:rPr lang="en-ID" sz="2800" dirty="0" err="1"/>
              <a:t>harus</a:t>
            </a:r>
            <a:r>
              <a:rPr lang="en-ID" sz="2800" dirty="0"/>
              <a:t> </a:t>
            </a:r>
            <a:r>
              <a:rPr lang="en-ID" sz="2800" dirty="0" err="1"/>
              <a:t>dilakukan</a:t>
            </a:r>
            <a:r>
              <a:rPr lang="en-ID" sz="2800" dirty="0"/>
              <a:t> dan </a:t>
            </a:r>
            <a:r>
              <a:rPr lang="en-ID" sz="2800" dirty="0" err="1"/>
              <a:t>didokumentasikan</a:t>
            </a:r>
            <a:r>
              <a:rPr lang="en-ID" sz="2800" dirty="0"/>
              <a:t> </a:t>
            </a:r>
            <a:r>
              <a:rPr lang="en-ID" sz="2800" dirty="0" err="1"/>
              <a:t>untuk</a:t>
            </a:r>
            <a:r>
              <a:rPr lang="en-ID" sz="2800" dirty="0"/>
              <a:t> </a:t>
            </a:r>
            <a:r>
              <a:rPr lang="en-ID" sz="2800" dirty="0" err="1"/>
              <a:t>setiap</a:t>
            </a:r>
            <a:r>
              <a:rPr lang="en-ID" sz="2800" dirty="0"/>
              <a:t> </a:t>
            </a:r>
            <a:r>
              <a:rPr lang="en-ID" sz="2800" dirty="0" err="1"/>
              <a:t>aktifitas</a:t>
            </a:r>
            <a:r>
              <a:rPr lang="en-ID" sz="2800" dirty="0"/>
              <a:t> yang </a:t>
            </a:r>
            <a:r>
              <a:rPr lang="en-ID" sz="2800" dirty="0" err="1"/>
              <a:t>meliputi</a:t>
            </a:r>
            <a:r>
              <a:rPr lang="en-ID" sz="2800" dirty="0"/>
              <a:t>:</a:t>
            </a:r>
          </a:p>
          <a:p>
            <a:r>
              <a:rPr lang="en-ID" sz="2800" dirty="0"/>
              <a:t> </a:t>
            </a:r>
          </a:p>
          <a:p>
            <a:pPr marL="514350" indent="-514350">
              <a:buAutoNum type="arabicPeriod"/>
            </a:pPr>
            <a:r>
              <a:rPr lang="en-ID" sz="2800" dirty="0" err="1"/>
              <a:t>Perbaikan</a:t>
            </a:r>
            <a:r>
              <a:rPr lang="en-ID" sz="2800" dirty="0"/>
              <a:t> </a:t>
            </a:r>
            <a:r>
              <a:rPr lang="en-ID" sz="2800" dirty="0" err="1"/>
              <a:t>Pabrik</a:t>
            </a:r>
            <a:r>
              <a:rPr lang="en-ID" sz="2800" dirty="0"/>
              <a:t> </a:t>
            </a:r>
            <a:r>
              <a:rPr lang="en-ID" sz="2800" dirty="0" err="1"/>
              <a:t>Tahunan</a:t>
            </a:r>
            <a:r>
              <a:rPr lang="en-ID" sz="2800" dirty="0"/>
              <a:t> (</a:t>
            </a:r>
            <a:r>
              <a:rPr lang="en-ID" sz="2800" dirty="0" err="1"/>
              <a:t>Perta</a:t>
            </a:r>
            <a:r>
              <a:rPr lang="en-ID" sz="2800" dirty="0"/>
              <a:t>) </a:t>
            </a:r>
          </a:p>
          <a:p>
            <a:pPr marL="514350" indent="-514350">
              <a:buAutoNum type="arabicPeriod"/>
            </a:pPr>
            <a:r>
              <a:rPr lang="en-ID" sz="2800" dirty="0" err="1"/>
              <a:t>Penambahan</a:t>
            </a:r>
            <a:r>
              <a:rPr lang="en-ID" sz="2800" dirty="0"/>
              <a:t> </a:t>
            </a:r>
            <a:r>
              <a:rPr lang="en-ID" sz="2800" dirty="0" err="1"/>
              <a:t>fasilitas</a:t>
            </a:r>
            <a:r>
              <a:rPr lang="en-ID" sz="2800" dirty="0"/>
              <a:t>/equipment </a:t>
            </a:r>
            <a:r>
              <a:rPr lang="en-ID" sz="2800" dirty="0" err="1"/>
              <a:t>baru</a:t>
            </a:r>
            <a:r>
              <a:rPr lang="en-ID" sz="2800" dirty="0"/>
              <a:t> yang </a:t>
            </a:r>
            <a:r>
              <a:rPr lang="en-ID" sz="2800" dirty="0" err="1"/>
              <a:t>terkait</a:t>
            </a:r>
            <a:r>
              <a:rPr lang="en-ID" sz="2800" dirty="0"/>
              <a:t> </a:t>
            </a:r>
            <a:r>
              <a:rPr lang="en-ID" sz="2800" dirty="0" err="1"/>
              <a:t>dengan</a:t>
            </a:r>
            <a:r>
              <a:rPr lang="en-ID" sz="2800" dirty="0"/>
              <a:t> proses </a:t>
            </a:r>
            <a:r>
              <a:rPr lang="en-ID" sz="2800" dirty="0" err="1"/>
              <a:t>produksi</a:t>
            </a:r>
            <a:r>
              <a:rPr lang="en-ID" sz="2800" dirty="0"/>
              <a:t>. </a:t>
            </a:r>
          </a:p>
          <a:p>
            <a:pPr marL="514350" indent="-514350">
              <a:buAutoNum type="arabicPeriod"/>
            </a:pPr>
            <a:r>
              <a:rPr lang="en-ID" sz="2800" dirty="0" err="1"/>
              <a:t>Adanya</a:t>
            </a:r>
            <a:r>
              <a:rPr lang="en-ID" sz="2800" dirty="0"/>
              <a:t> </a:t>
            </a:r>
            <a:r>
              <a:rPr lang="en-ID" sz="2800" dirty="0" err="1"/>
              <a:t>perubahan</a:t>
            </a:r>
            <a:r>
              <a:rPr lang="en-ID" sz="2800" dirty="0"/>
              <a:t>/</a:t>
            </a:r>
            <a:r>
              <a:rPr lang="en-ID" sz="2800" dirty="0" err="1"/>
              <a:t>modifikasi</a:t>
            </a:r>
            <a:r>
              <a:rPr lang="en-ID" sz="2800" dirty="0"/>
              <a:t> </a:t>
            </a:r>
            <a:r>
              <a:rPr lang="en-ID" sz="2800" dirty="0" err="1"/>
              <a:t>peralatan</a:t>
            </a:r>
            <a:r>
              <a:rPr lang="en-ID" sz="2800" dirty="0"/>
              <a:t> </a:t>
            </a:r>
            <a:r>
              <a:rPr lang="en-ID" sz="2800" dirty="0" err="1"/>
              <a:t>atau</a:t>
            </a:r>
            <a:r>
              <a:rPr lang="en-ID" sz="2800" dirty="0"/>
              <a:t> </a:t>
            </a:r>
            <a:r>
              <a:rPr lang="en-ID" sz="2800" dirty="0" err="1"/>
              <a:t>fasilitas</a:t>
            </a:r>
            <a:r>
              <a:rPr lang="en-ID" sz="2800" dirty="0"/>
              <a:t> proses </a:t>
            </a:r>
            <a:r>
              <a:rPr lang="en-ID" sz="2800" dirty="0" err="1"/>
              <a:t>produksi</a:t>
            </a:r>
            <a:r>
              <a:rPr lang="en-ID" sz="2800" dirty="0"/>
              <a:t> yang </a:t>
            </a:r>
            <a:r>
              <a:rPr lang="en-ID" sz="2800" dirty="0" err="1"/>
              <a:t>sudah</a:t>
            </a:r>
            <a:r>
              <a:rPr lang="en-ID" sz="2800" dirty="0"/>
              <a:t> </a:t>
            </a:r>
            <a:r>
              <a:rPr lang="en-ID" sz="2800" dirty="0" err="1"/>
              <a:t>ada</a:t>
            </a:r>
            <a:r>
              <a:rPr lang="en-ID" sz="2800" dirty="0"/>
              <a:t>, yang </a:t>
            </a:r>
            <a:r>
              <a:rPr lang="en-ID" sz="2800" dirty="0" err="1"/>
              <a:t>dampak</a:t>
            </a:r>
            <a:r>
              <a:rPr lang="en-ID" sz="2800" dirty="0"/>
              <a:t>/</a:t>
            </a:r>
            <a:r>
              <a:rPr lang="en-ID" sz="2800" dirty="0" err="1"/>
              <a:t>pengaruhnya</a:t>
            </a:r>
            <a:r>
              <a:rPr lang="en-ID" sz="2800" dirty="0"/>
              <a:t> </a:t>
            </a:r>
            <a:r>
              <a:rPr lang="en-ID" sz="2800" dirty="0" err="1"/>
              <a:t>cukup</a:t>
            </a:r>
            <a:r>
              <a:rPr lang="en-ID" sz="2800" dirty="0"/>
              <a:t> </a:t>
            </a:r>
            <a:r>
              <a:rPr lang="en-ID" sz="2800" dirty="0" err="1"/>
              <a:t>signifikan</a:t>
            </a:r>
            <a:r>
              <a:rPr lang="en-ID" sz="2800" dirty="0"/>
              <a:t> </a:t>
            </a:r>
            <a:r>
              <a:rPr lang="en-ID" sz="2800" dirty="0" err="1"/>
              <a:t>terhadap</a:t>
            </a:r>
            <a:r>
              <a:rPr lang="en-ID" sz="2800" dirty="0"/>
              <a:t> </a:t>
            </a:r>
            <a:r>
              <a:rPr lang="en-ID" sz="2800" dirty="0" err="1"/>
              <a:t>operasi</a:t>
            </a:r>
            <a:r>
              <a:rPr lang="en-ID" sz="2800" dirty="0"/>
              <a:t> proses </a:t>
            </a:r>
            <a:r>
              <a:rPr lang="en-ID" sz="2800" dirty="0" err="1"/>
              <a:t>produksi</a:t>
            </a:r>
            <a:r>
              <a:rPr lang="en-ID" sz="2800" dirty="0"/>
              <a:t>.</a:t>
            </a:r>
          </a:p>
          <a:p>
            <a:pPr marL="514350" indent="-514350">
              <a:buAutoNum type="arabicPeriod"/>
            </a:pPr>
            <a:r>
              <a:rPr lang="en-ID" sz="2800" dirty="0" err="1"/>
              <a:t>Setiap</a:t>
            </a:r>
            <a:r>
              <a:rPr lang="en-ID" sz="2800" dirty="0"/>
              <a:t> </a:t>
            </a:r>
            <a:r>
              <a:rPr lang="en-ID" sz="2800" dirty="0" err="1"/>
              <a:t>aktifitas</a:t>
            </a:r>
            <a:r>
              <a:rPr lang="en-ID" sz="2800" dirty="0"/>
              <a:t> </a:t>
            </a:r>
            <a:r>
              <a:rPr lang="en-ID" sz="2800" dirty="0" err="1"/>
              <a:t>perubahan</a:t>
            </a:r>
            <a:r>
              <a:rPr lang="en-ID" sz="2800" dirty="0"/>
              <a:t> MOC</a:t>
            </a:r>
          </a:p>
        </p:txBody>
      </p:sp>
    </p:spTree>
    <p:extLst>
      <p:ext uri="{BB962C8B-B14F-4D97-AF65-F5344CB8AC3E}">
        <p14:creationId xmlns:p14="http://schemas.microsoft.com/office/powerpoint/2010/main" val="1678681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71FE5D-6BC1-4A33-8F8D-3F6A31C2ED3E}"/>
              </a:ext>
            </a:extLst>
          </p:cNvPr>
          <p:cNvSpPr txBox="1"/>
          <p:nvPr/>
        </p:nvSpPr>
        <p:spPr>
          <a:xfrm>
            <a:off x="381000" y="595223"/>
            <a:ext cx="1048294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600" dirty="0"/>
              <a:t>PSSR </a:t>
            </a:r>
            <a:r>
              <a:rPr lang="en-ID" sz="2600" dirty="0" err="1"/>
              <a:t>dilakukan</a:t>
            </a:r>
            <a:r>
              <a:rPr lang="en-ID" sz="2600" dirty="0"/>
              <a:t> </a:t>
            </a:r>
            <a:r>
              <a:rPr lang="en-ID" sz="2600" dirty="0" err="1"/>
              <a:t>untuk</a:t>
            </a:r>
            <a:r>
              <a:rPr lang="en-ID" sz="2600" dirty="0"/>
              <a:t> </a:t>
            </a:r>
            <a:r>
              <a:rPr lang="en-ID" sz="2600" dirty="0" err="1"/>
              <a:t>memastikan</a:t>
            </a:r>
            <a:r>
              <a:rPr lang="en-ID" sz="2600" dirty="0"/>
              <a:t> </a:t>
            </a:r>
            <a:r>
              <a:rPr lang="en-ID" sz="2600" dirty="0" err="1"/>
              <a:t>bahwa</a:t>
            </a:r>
            <a:r>
              <a:rPr lang="en-ID" sz="2600" dirty="0"/>
              <a:t> </a:t>
            </a:r>
            <a:r>
              <a:rPr lang="en-ID" sz="2600" dirty="0" err="1"/>
              <a:t>peralatan</a:t>
            </a:r>
            <a:r>
              <a:rPr lang="en-ID" sz="2600" dirty="0"/>
              <a:t> proses dan </a:t>
            </a:r>
            <a:r>
              <a:rPr lang="en-ID" sz="2600" dirty="0" err="1"/>
              <a:t>personel</a:t>
            </a:r>
            <a:r>
              <a:rPr lang="en-ID" sz="2600" dirty="0"/>
              <a:t> yang </a:t>
            </a:r>
            <a:r>
              <a:rPr lang="en-ID" sz="2600" dirty="0" err="1"/>
              <a:t>akan</a:t>
            </a:r>
            <a:r>
              <a:rPr lang="en-ID" sz="2600" dirty="0"/>
              <a:t> </a:t>
            </a:r>
            <a:r>
              <a:rPr lang="en-ID" sz="2600" dirty="0" err="1"/>
              <a:t>terlibat</a:t>
            </a:r>
            <a:r>
              <a:rPr lang="en-ID" sz="2600" dirty="0"/>
              <a:t> </a:t>
            </a:r>
            <a:r>
              <a:rPr lang="en-ID" sz="2600" dirty="0" err="1"/>
              <a:t>dalam</a:t>
            </a:r>
            <a:r>
              <a:rPr lang="en-ID" sz="2600" dirty="0"/>
              <a:t> </a:t>
            </a:r>
            <a:r>
              <a:rPr lang="en-ID" sz="2600" dirty="0" err="1"/>
              <a:t>pengoperasian</a:t>
            </a:r>
            <a:r>
              <a:rPr lang="en-ID" sz="2600" dirty="0"/>
              <a:t> </a:t>
            </a:r>
            <a:r>
              <a:rPr lang="en-ID" sz="2600" dirty="0" err="1"/>
              <a:t>benar-benar</a:t>
            </a:r>
            <a:r>
              <a:rPr lang="en-ID" sz="2600" dirty="0"/>
              <a:t> </a:t>
            </a:r>
            <a:r>
              <a:rPr lang="en-ID" sz="2600" dirty="0" err="1"/>
              <a:t>telah</a:t>
            </a:r>
            <a:r>
              <a:rPr lang="en-ID" sz="2600" dirty="0"/>
              <a:t> </a:t>
            </a:r>
            <a:r>
              <a:rPr lang="en-ID" sz="2600" dirty="0" err="1"/>
              <a:t>memenuhi</a:t>
            </a:r>
            <a:r>
              <a:rPr lang="en-ID" sz="2600" dirty="0"/>
              <a:t> </a:t>
            </a:r>
            <a:r>
              <a:rPr lang="en-ID" sz="2600" dirty="0" err="1"/>
              <a:t>standar</a:t>
            </a:r>
            <a:r>
              <a:rPr lang="en-ID" sz="2600" dirty="0"/>
              <a:t> </a:t>
            </a:r>
            <a:r>
              <a:rPr lang="en-ID" sz="2600" dirty="0" err="1"/>
              <a:t>keselamatan</a:t>
            </a:r>
            <a:r>
              <a:rPr lang="en-ID" sz="2600" dirty="0"/>
              <a:t>, </a:t>
            </a:r>
            <a:r>
              <a:rPr lang="en-ID" sz="2600" dirty="0" err="1"/>
              <a:t>apabila</a:t>
            </a:r>
            <a:r>
              <a:rPr lang="en-ID" sz="2600" dirty="0"/>
              <a:t> </a:t>
            </a:r>
            <a:r>
              <a:rPr lang="en-ID" sz="2600" dirty="0" err="1"/>
              <a:t>peralatan</a:t>
            </a:r>
            <a:r>
              <a:rPr lang="en-ID" sz="2600" dirty="0"/>
              <a:t> </a:t>
            </a:r>
            <a:r>
              <a:rPr lang="en-ID" sz="2600" dirty="0" err="1"/>
              <a:t>atau</a:t>
            </a:r>
            <a:r>
              <a:rPr lang="en-ID" sz="2600" dirty="0"/>
              <a:t> </a:t>
            </a:r>
            <a:r>
              <a:rPr lang="en-ID" sz="2600" dirty="0" err="1"/>
              <a:t>fasilitas</a:t>
            </a:r>
            <a:r>
              <a:rPr lang="en-ID" sz="2600" dirty="0"/>
              <a:t> </a:t>
            </a:r>
            <a:r>
              <a:rPr lang="en-ID" sz="2600" dirty="0" err="1"/>
              <a:t>tersebut</a:t>
            </a:r>
            <a:r>
              <a:rPr lang="en-ID" sz="2600" dirty="0"/>
              <a:t> </a:t>
            </a:r>
            <a:r>
              <a:rPr lang="en-ID" sz="2600" dirty="0" err="1"/>
              <a:t>dioperasikan</a:t>
            </a:r>
            <a:r>
              <a:rPr lang="en-ID" sz="2600" dirty="0"/>
              <a:t>. PSSR </a:t>
            </a:r>
            <a:r>
              <a:rPr lang="en-ID" sz="2600" dirty="0" err="1"/>
              <a:t>ini</a:t>
            </a:r>
            <a:r>
              <a:rPr lang="en-ID" sz="2600" dirty="0"/>
              <a:t> juga </a:t>
            </a:r>
            <a:r>
              <a:rPr lang="en-ID" sz="2600" dirty="0" err="1"/>
              <a:t>untuk</a:t>
            </a:r>
            <a:r>
              <a:rPr lang="en-ID" sz="2600" dirty="0"/>
              <a:t> </a:t>
            </a:r>
            <a:r>
              <a:rPr lang="en-ID" sz="2600" dirty="0" err="1"/>
              <a:t>memastikan</a:t>
            </a:r>
            <a:r>
              <a:rPr lang="en-ID" sz="2600" dirty="0"/>
              <a:t> </a:t>
            </a:r>
            <a:r>
              <a:rPr lang="en-ID" sz="2600" dirty="0" err="1"/>
              <a:t>bahwa</a:t>
            </a:r>
            <a:r>
              <a:rPr lang="en-ID" sz="2600" dirty="0"/>
              <a:t>: </a:t>
            </a:r>
          </a:p>
          <a:p>
            <a:pPr marL="514350" indent="-514350">
              <a:buAutoNum type="arabicPeriod"/>
            </a:pPr>
            <a:r>
              <a:rPr lang="en-ID" sz="2600" dirty="0" err="1"/>
              <a:t>Konstruksi</a:t>
            </a:r>
            <a:r>
              <a:rPr lang="en-ID" sz="2600" dirty="0"/>
              <a:t> dan </a:t>
            </a:r>
            <a:r>
              <a:rPr lang="en-ID" sz="2600" dirty="0" err="1"/>
              <a:t>peralatan</a:t>
            </a:r>
            <a:r>
              <a:rPr lang="en-ID" sz="2600" dirty="0"/>
              <a:t> </a:t>
            </a:r>
            <a:r>
              <a:rPr lang="en-ID" sz="2600" dirty="0" err="1"/>
              <a:t>telah</a:t>
            </a:r>
            <a:r>
              <a:rPr lang="en-ID" sz="2600" dirty="0"/>
              <a:t> </a:t>
            </a:r>
            <a:r>
              <a:rPr lang="en-ID" sz="2600" dirty="0" err="1"/>
              <a:t>sesuai</a:t>
            </a:r>
            <a:r>
              <a:rPr lang="en-ID" sz="2600" dirty="0"/>
              <a:t> </a:t>
            </a:r>
            <a:r>
              <a:rPr lang="en-ID" sz="2600" dirty="0" err="1"/>
              <a:t>dengan</a:t>
            </a:r>
            <a:r>
              <a:rPr lang="en-ID" sz="2600" dirty="0"/>
              <a:t> </a:t>
            </a:r>
            <a:r>
              <a:rPr lang="en-ID" sz="2600" dirty="0" err="1"/>
              <a:t>spesifikasi</a:t>
            </a:r>
            <a:r>
              <a:rPr lang="en-ID" sz="2600" dirty="0"/>
              <a:t> </a:t>
            </a:r>
            <a:r>
              <a:rPr lang="en-ID" sz="2600" dirty="0" err="1"/>
              <a:t>rancangan</a:t>
            </a:r>
            <a:r>
              <a:rPr lang="en-ID" sz="2600" dirty="0"/>
              <a:t>. </a:t>
            </a:r>
          </a:p>
          <a:p>
            <a:pPr marL="514350" indent="-514350">
              <a:buAutoNum type="arabicPeriod"/>
            </a:pPr>
            <a:r>
              <a:rPr lang="en-ID" sz="2600" dirty="0" err="1"/>
              <a:t>Prosedur</a:t>
            </a:r>
            <a:r>
              <a:rPr lang="en-ID" sz="2600" dirty="0"/>
              <a:t> </a:t>
            </a:r>
            <a:r>
              <a:rPr lang="en-ID" sz="2600" dirty="0" err="1"/>
              <a:t>keselamatan</a:t>
            </a:r>
            <a:r>
              <a:rPr lang="en-ID" sz="2600" dirty="0"/>
              <a:t> </a:t>
            </a:r>
            <a:r>
              <a:rPr lang="en-ID" sz="2600" dirty="0" err="1"/>
              <a:t>operasi</a:t>
            </a:r>
            <a:r>
              <a:rPr lang="en-ID" sz="2600" dirty="0"/>
              <a:t>, </a:t>
            </a:r>
            <a:r>
              <a:rPr lang="en-ID" sz="2600" dirty="0" err="1"/>
              <a:t>pemeliharaan</a:t>
            </a:r>
            <a:r>
              <a:rPr lang="en-ID" sz="2600" dirty="0"/>
              <a:t> dan </a:t>
            </a:r>
            <a:r>
              <a:rPr lang="en-ID" sz="2600" dirty="0" err="1"/>
              <a:t>rencana</a:t>
            </a:r>
            <a:r>
              <a:rPr lang="en-ID" sz="2600" dirty="0"/>
              <a:t> </a:t>
            </a:r>
            <a:r>
              <a:rPr lang="en-ID" sz="2600" dirty="0" err="1"/>
              <a:t>tanggap</a:t>
            </a:r>
            <a:r>
              <a:rPr lang="en-ID" sz="2600" dirty="0"/>
              <a:t> </a:t>
            </a:r>
            <a:r>
              <a:rPr lang="en-ID" sz="2600" dirty="0" err="1"/>
              <a:t>darurat</a:t>
            </a:r>
            <a:r>
              <a:rPr lang="en-ID" sz="2600" dirty="0"/>
              <a:t> </a:t>
            </a:r>
            <a:r>
              <a:rPr lang="en-ID" sz="2600" dirty="0" err="1"/>
              <a:t>telah</a:t>
            </a:r>
            <a:r>
              <a:rPr lang="en-ID" sz="2600" dirty="0"/>
              <a:t> </a:t>
            </a:r>
            <a:r>
              <a:rPr lang="en-ID" sz="2600" dirty="0" err="1"/>
              <a:t>tersedia</a:t>
            </a:r>
            <a:r>
              <a:rPr lang="en-ID" sz="2600" dirty="0"/>
              <a:t>. </a:t>
            </a:r>
          </a:p>
          <a:p>
            <a:pPr marL="514350" indent="-514350">
              <a:buAutoNum type="arabicPeriod"/>
            </a:pPr>
            <a:r>
              <a:rPr lang="en-ID" sz="2600" dirty="0"/>
              <a:t>Process Hazard Analysis (PHA) </a:t>
            </a:r>
            <a:r>
              <a:rPr lang="en-ID" sz="2600" dirty="0" err="1"/>
              <a:t>telah</a:t>
            </a:r>
            <a:r>
              <a:rPr lang="en-ID" sz="2600" dirty="0"/>
              <a:t> </a:t>
            </a:r>
            <a:r>
              <a:rPr lang="en-ID" sz="2600" dirty="0" err="1"/>
              <a:t>dilakukan</a:t>
            </a:r>
            <a:r>
              <a:rPr lang="en-ID" sz="2600" dirty="0"/>
              <a:t> dan </a:t>
            </a:r>
            <a:r>
              <a:rPr lang="en-ID" sz="2600" dirty="0" err="1"/>
              <a:t>rekomendasi</a:t>
            </a:r>
            <a:r>
              <a:rPr lang="en-ID" sz="2600" dirty="0"/>
              <a:t> </a:t>
            </a:r>
            <a:r>
              <a:rPr lang="en-ID" sz="2600" dirty="0" err="1"/>
              <a:t>telah</a:t>
            </a:r>
            <a:r>
              <a:rPr lang="en-ID" sz="2600" dirty="0"/>
              <a:t> </a:t>
            </a:r>
            <a:r>
              <a:rPr lang="en-ID" sz="2600" dirty="0" err="1"/>
              <a:t>ditindak</a:t>
            </a:r>
            <a:r>
              <a:rPr lang="en-ID" sz="2600" dirty="0"/>
              <a:t> </a:t>
            </a:r>
            <a:r>
              <a:rPr lang="en-ID" sz="2600" dirty="0" err="1"/>
              <a:t>lanjuti</a:t>
            </a:r>
            <a:r>
              <a:rPr lang="en-ID" sz="2600" dirty="0"/>
              <a:t>. </a:t>
            </a:r>
          </a:p>
          <a:p>
            <a:pPr marL="514350" indent="-514350">
              <a:buAutoNum type="arabicPeriod"/>
            </a:pPr>
            <a:r>
              <a:rPr lang="en-ID" sz="2600" dirty="0" err="1"/>
              <a:t>Persyaratan-persyaratan</a:t>
            </a:r>
            <a:r>
              <a:rPr lang="en-ID" sz="2600" dirty="0"/>
              <a:t> MOC </a:t>
            </a:r>
            <a:r>
              <a:rPr lang="en-ID" sz="2600" dirty="0" err="1"/>
              <a:t>telah</a:t>
            </a:r>
            <a:r>
              <a:rPr lang="en-ID" sz="2600" dirty="0"/>
              <a:t> </a:t>
            </a:r>
            <a:r>
              <a:rPr lang="en-ID" sz="2600" dirty="0" err="1"/>
              <a:t>dipenuhi</a:t>
            </a:r>
            <a:r>
              <a:rPr lang="en-ID" sz="2600" dirty="0"/>
              <a:t> </a:t>
            </a:r>
            <a:r>
              <a:rPr lang="en-ID" sz="2600" dirty="0" err="1"/>
              <a:t>untuk</a:t>
            </a:r>
            <a:r>
              <a:rPr lang="en-ID" sz="2600" dirty="0"/>
              <a:t> </a:t>
            </a:r>
            <a:r>
              <a:rPr lang="en-ID" sz="2600" dirty="0" err="1"/>
              <a:t>fasilitas</a:t>
            </a:r>
            <a:r>
              <a:rPr lang="en-ID" sz="2600" dirty="0"/>
              <a:t> </a:t>
            </a:r>
            <a:r>
              <a:rPr lang="en-ID" sz="2600" dirty="0" err="1"/>
              <a:t>modifikasi</a:t>
            </a:r>
            <a:r>
              <a:rPr lang="en-ID" sz="2600" dirty="0"/>
              <a:t>. </a:t>
            </a:r>
          </a:p>
          <a:p>
            <a:pPr marL="514350" indent="-514350">
              <a:buAutoNum type="arabicPeriod"/>
            </a:pPr>
            <a:r>
              <a:rPr lang="en-ID" sz="2600" dirty="0"/>
              <a:t>Training </a:t>
            </a:r>
            <a:r>
              <a:rPr lang="en-ID" sz="2600" dirty="0" err="1"/>
              <a:t>untuk</a:t>
            </a:r>
            <a:r>
              <a:rPr lang="en-ID" sz="2600" dirty="0"/>
              <a:t> </a:t>
            </a:r>
            <a:r>
              <a:rPr lang="en-ID" sz="2600" dirty="0" err="1"/>
              <a:t>personel</a:t>
            </a:r>
            <a:r>
              <a:rPr lang="en-ID" sz="2600" dirty="0"/>
              <a:t> yang </a:t>
            </a:r>
            <a:r>
              <a:rPr lang="en-ID" sz="2600" dirty="0" err="1"/>
              <a:t>terkait</a:t>
            </a:r>
            <a:r>
              <a:rPr lang="en-ID" sz="2600" dirty="0"/>
              <a:t> </a:t>
            </a:r>
            <a:r>
              <a:rPr lang="en-ID" sz="2600" dirty="0" err="1"/>
              <a:t>dengan</a:t>
            </a:r>
            <a:r>
              <a:rPr lang="en-ID" sz="2600" dirty="0"/>
              <a:t> </a:t>
            </a:r>
            <a:r>
              <a:rPr lang="en-ID" sz="2600" dirty="0" err="1"/>
              <a:t>pengoperasian</a:t>
            </a:r>
            <a:r>
              <a:rPr lang="en-ID" sz="2600" dirty="0"/>
              <a:t> </a:t>
            </a:r>
            <a:r>
              <a:rPr lang="en-ID" sz="2600" dirty="0" err="1"/>
              <a:t>peralatan</a:t>
            </a:r>
            <a:r>
              <a:rPr lang="en-ID" sz="2600" dirty="0"/>
              <a:t> </a:t>
            </a:r>
            <a:r>
              <a:rPr lang="en-ID" sz="2600" dirty="0" err="1"/>
              <a:t>atau</a:t>
            </a:r>
            <a:r>
              <a:rPr lang="en-ID" sz="2600" dirty="0"/>
              <a:t> </a:t>
            </a:r>
            <a:r>
              <a:rPr lang="en-ID" sz="2600" dirty="0" err="1"/>
              <a:t>fasilitas</a:t>
            </a:r>
            <a:r>
              <a:rPr lang="en-ID" sz="2600" dirty="0"/>
              <a:t> </a:t>
            </a:r>
            <a:r>
              <a:rPr lang="en-ID" sz="2600" dirty="0" err="1"/>
              <a:t>tersebut</a:t>
            </a:r>
            <a:r>
              <a:rPr lang="en-ID" sz="2600" dirty="0"/>
              <a:t> </a:t>
            </a:r>
            <a:r>
              <a:rPr lang="en-ID" sz="2600" dirty="0" err="1"/>
              <a:t>telah</a:t>
            </a:r>
            <a:r>
              <a:rPr lang="en-ID" sz="2600" dirty="0"/>
              <a:t> </a:t>
            </a:r>
            <a:r>
              <a:rPr lang="en-ID" sz="2600" dirty="0" err="1"/>
              <a:t>dilakukan</a:t>
            </a:r>
            <a:r>
              <a:rPr lang="en-ID" sz="2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6198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E6DA8F-84B2-4A06-80CA-57AE575AB921}"/>
              </a:ext>
            </a:extLst>
          </p:cNvPr>
          <p:cNvSpPr txBox="1"/>
          <p:nvPr/>
        </p:nvSpPr>
        <p:spPr>
          <a:xfrm>
            <a:off x="642257" y="2365606"/>
            <a:ext cx="85316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PENGUKURAN, PEMANTAUAN DAN EVALUASI KINERJA K3</a:t>
            </a:r>
            <a:endParaRPr lang="en-ID" sz="3600" dirty="0"/>
          </a:p>
        </p:txBody>
      </p:sp>
    </p:spTree>
    <p:extLst>
      <p:ext uri="{BB962C8B-B14F-4D97-AF65-F5344CB8AC3E}">
        <p14:creationId xmlns:p14="http://schemas.microsoft.com/office/powerpoint/2010/main" val="4193598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E7D901-C5B9-42C5-A11C-7CEBDC41E3D5}"/>
              </a:ext>
            </a:extLst>
          </p:cNvPr>
          <p:cNvSpPr txBox="1"/>
          <p:nvPr/>
        </p:nvSpPr>
        <p:spPr>
          <a:xfrm>
            <a:off x="533399" y="469649"/>
            <a:ext cx="903514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/>
              <a:t>Kegiatan</a:t>
            </a:r>
            <a:r>
              <a:rPr lang="en-ID" sz="2800" dirty="0"/>
              <a:t> </a:t>
            </a:r>
            <a:r>
              <a:rPr lang="en-ID" sz="2800" dirty="0" err="1"/>
              <a:t>ini</a:t>
            </a:r>
            <a:r>
              <a:rPr lang="en-ID" sz="2800" dirty="0"/>
              <a:t> </a:t>
            </a:r>
            <a:r>
              <a:rPr lang="en-ID" sz="2800" dirty="0" err="1"/>
              <a:t>mencakup</a:t>
            </a:r>
            <a:r>
              <a:rPr lang="en-ID" sz="2800" dirty="0"/>
              <a:t> </a:t>
            </a:r>
            <a:r>
              <a:rPr lang="en-ID" sz="2800" dirty="0" err="1"/>
              <a:t>semua</a:t>
            </a:r>
            <a:r>
              <a:rPr lang="en-ID" sz="2800" dirty="0"/>
              <a:t> </a:t>
            </a:r>
            <a:r>
              <a:rPr lang="en-ID" sz="2800" dirty="0" err="1"/>
              <a:t>hal</a:t>
            </a:r>
            <a:r>
              <a:rPr lang="en-ID" sz="2800" dirty="0"/>
              <a:t> yang </a:t>
            </a:r>
            <a:r>
              <a:rPr lang="en-ID" sz="2800" dirty="0" err="1"/>
              <a:t>berkaitan</a:t>
            </a:r>
            <a:r>
              <a:rPr lang="en-ID" sz="2800" dirty="0"/>
              <a:t> </a:t>
            </a:r>
            <a:r>
              <a:rPr lang="en-ID" sz="2800" dirty="0" err="1"/>
              <a:t>dengan</a:t>
            </a:r>
            <a:r>
              <a:rPr lang="en-ID" sz="2800" dirty="0"/>
              <a:t> proses </a:t>
            </a:r>
            <a:r>
              <a:rPr lang="en-ID" sz="2800" dirty="0" err="1"/>
              <a:t>produksi</a:t>
            </a:r>
            <a:r>
              <a:rPr lang="en-ID" sz="2800" dirty="0"/>
              <a:t>, </a:t>
            </a:r>
            <a:r>
              <a:rPr lang="en-ID" sz="2800" dirty="0" err="1"/>
              <a:t>dimana</a:t>
            </a:r>
            <a:r>
              <a:rPr lang="en-ID" sz="2800" dirty="0"/>
              <a:t> “Pre-</a:t>
            </a:r>
            <a:r>
              <a:rPr lang="en-ID" sz="2800" dirty="0" err="1"/>
              <a:t>Startup</a:t>
            </a:r>
            <a:r>
              <a:rPr lang="en-ID" sz="2800" dirty="0"/>
              <a:t> Safety Review (PSSR)” </a:t>
            </a:r>
            <a:r>
              <a:rPr lang="en-ID" sz="2800" dirty="0" err="1"/>
              <a:t>harus</a:t>
            </a:r>
            <a:r>
              <a:rPr lang="en-ID" sz="2800" dirty="0"/>
              <a:t> </a:t>
            </a:r>
            <a:r>
              <a:rPr lang="en-ID" sz="2800" dirty="0" err="1"/>
              <a:t>dilaksanakan</a:t>
            </a:r>
            <a:r>
              <a:rPr lang="en-ID" sz="2800" dirty="0"/>
              <a:t> </a:t>
            </a:r>
            <a:r>
              <a:rPr lang="en-ID" sz="2800" dirty="0" err="1"/>
              <a:t>sebelum</a:t>
            </a:r>
            <a:r>
              <a:rPr lang="en-ID" sz="2800" dirty="0"/>
              <a:t> </a:t>
            </a:r>
            <a:r>
              <a:rPr lang="en-ID" sz="2800" dirty="0" err="1"/>
              <a:t>peralatan</a:t>
            </a:r>
            <a:r>
              <a:rPr lang="en-ID" sz="2800" dirty="0"/>
              <a:t>/</a:t>
            </a:r>
            <a:r>
              <a:rPr lang="en-ID" sz="2800" dirty="0" err="1"/>
              <a:t>fasilitas</a:t>
            </a:r>
            <a:r>
              <a:rPr lang="en-ID" sz="2800" dirty="0"/>
              <a:t> yang </a:t>
            </a:r>
            <a:r>
              <a:rPr lang="en-ID" sz="2800" dirty="0" err="1"/>
              <a:t>telah</a:t>
            </a:r>
            <a:r>
              <a:rPr lang="en-ID" sz="2800" dirty="0"/>
              <a:t> </a:t>
            </a:r>
            <a:r>
              <a:rPr lang="en-ID" sz="2800" dirty="0" err="1"/>
              <a:t>dilakukan</a:t>
            </a:r>
            <a:r>
              <a:rPr lang="en-ID" sz="2800" dirty="0"/>
              <a:t> </a:t>
            </a:r>
            <a:r>
              <a:rPr lang="en-ID" sz="2800" dirty="0" err="1"/>
              <a:t>pekerjaan</a:t>
            </a:r>
            <a:r>
              <a:rPr lang="en-ID" sz="2800" dirty="0"/>
              <a:t> </a:t>
            </a:r>
            <a:r>
              <a:rPr lang="en-ID" sz="2800" dirty="0" err="1"/>
              <a:t>atau</a:t>
            </a:r>
            <a:r>
              <a:rPr lang="en-ID" sz="2800" dirty="0"/>
              <a:t> </a:t>
            </a:r>
            <a:r>
              <a:rPr lang="en-ID" sz="2800" dirty="0" err="1"/>
              <a:t>perubahan</a:t>
            </a:r>
            <a:r>
              <a:rPr lang="en-ID" sz="2800" dirty="0"/>
              <a:t>/</a:t>
            </a:r>
            <a:r>
              <a:rPr lang="en-ID" sz="2800" dirty="0" err="1"/>
              <a:t>modifikasi</a:t>
            </a:r>
            <a:r>
              <a:rPr lang="en-ID" sz="2800" dirty="0"/>
              <a:t> </a:t>
            </a:r>
            <a:r>
              <a:rPr lang="en-ID" sz="2800" dirty="0" err="1"/>
              <a:t>akan</a:t>
            </a:r>
            <a:r>
              <a:rPr lang="en-ID" sz="2800" dirty="0"/>
              <a:t> </a:t>
            </a:r>
            <a:r>
              <a:rPr lang="en-ID" sz="2800" dirty="0" err="1"/>
              <a:t>dioperasikan</a:t>
            </a:r>
            <a:r>
              <a:rPr lang="en-ID" sz="28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8BA0A8-4C20-4AEC-8E5D-E6656EFE0A1C}"/>
              </a:ext>
            </a:extLst>
          </p:cNvPr>
          <p:cNvSpPr txBox="1"/>
          <p:nvPr/>
        </p:nvSpPr>
        <p:spPr>
          <a:xfrm>
            <a:off x="533399" y="3107439"/>
            <a:ext cx="964474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/>
              <a:t>“Pre-</a:t>
            </a:r>
            <a:r>
              <a:rPr lang="en-ID" sz="2800" dirty="0" err="1"/>
              <a:t>Startup</a:t>
            </a:r>
            <a:r>
              <a:rPr lang="en-ID" sz="2800" dirty="0"/>
              <a:t> Safety Review (PSSR)” </a:t>
            </a:r>
            <a:r>
              <a:rPr lang="en-ID" sz="2800" dirty="0" err="1"/>
              <a:t>merupakan</a:t>
            </a:r>
            <a:r>
              <a:rPr lang="en-ID" sz="2800" dirty="0"/>
              <a:t> </a:t>
            </a:r>
            <a:r>
              <a:rPr lang="en-ID" sz="2800" dirty="0" err="1"/>
              <a:t>bagian</a:t>
            </a:r>
            <a:r>
              <a:rPr lang="en-ID" sz="2800" dirty="0"/>
              <a:t> </a:t>
            </a:r>
            <a:r>
              <a:rPr lang="en-ID" sz="2800" dirty="0" err="1"/>
              <a:t>dari</a:t>
            </a:r>
            <a:r>
              <a:rPr lang="en-ID" sz="2800" dirty="0"/>
              <a:t> </a:t>
            </a:r>
            <a:r>
              <a:rPr lang="en-ID" sz="2800" dirty="0" err="1"/>
              <a:t>elemen</a:t>
            </a:r>
            <a:r>
              <a:rPr lang="en-ID" sz="2800" dirty="0"/>
              <a:t> PSM yang </a:t>
            </a:r>
            <a:r>
              <a:rPr lang="en-ID" sz="2800" dirty="0" err="1"/>
              <a:t>tujuannya</a:t>
            </a:r>
            <a:r>
              <a:rPr lang="en-ID" sz="2800" dirty="0"/>
              <a:t> </a:t>
            </a:r>
            <a:r>
              <a:rPr lang="en-ID" sz="2800" dirty="0" err="1"/>
              <a:t>adalah</a:t>
            </a:r>
            <a:r>
              <a:rPr lang="en-ID" sz="2800" dirty="0"/>
              <a:t> </a:t>
            </a:r>
            <a:r>
              <a:rPr lang="en-ID" sz="2800" dirty="0" err="1"/>
              <a:t>untuk</a:t>
            </a:r>
            <a:r>
              <a:rPr lang="en-ID" sz="2800" dirty="0"/>
              <a:t> </a:t>
            </a:r>
            <a:r>
              <a:rPr lang="en-ID" sz="2800" dirty="0" err="1"/>
              <a:t>memastikan</a:t>
            </a:r>
            <a:r>
              <a:rPr lang="en-ID" sz="2800" dirty="0"/>
              <a:t> </a:t>
            </a:r>
            <a:r>
              <a:rPr lang="en-ID" sz="2800" dirty="0" err="1"/>
              <a:t>bahwa</a:t>
            </a:r>
            <a:r>
              <a:rPr lang="en-ID" sz="2800" dirty="0"/>
              <a:t> </a:t>
            </a:r>
            <a:r>
              <a:rPr lang="en-ID" sz="2800" dirty="0" err="1"/>
              <a:t>suatu</a:t>
            </a:r>
            <a:r>
              <a:rPr lang="en-ID" sz="2800" dirty="0"/>
              <a:t> </a:t>
            </a:r>
            <a:r>
              <a:rPr lang="en-ID" sz="2800" dirty="0" err="1"/>
              <a:t>peralatan</a:t>
            </a:r>
            <a:r>
              <a:rPr lang="en-ID" sz="2800" dirty="0"/>
              <a:t> yang </a:t>
            </a:r>
            <a:r>
              <a:rPr lang="en-ID" sz="2800" dirty="0" err="1"/>
              <a:t>telah</a:t>
            </a:r>
            <a:r>
              <a:rPr lang="en-ID" sz="2800" dirty="0"/>
              <a:t> </a:t>
            </a:r>
            <a:r>
              <a:rPr lang="en-ID" sz="2800" dirty="0" err="1"/>
              <a:t>selesai</a:t>
            </a:r>
            <a:r>
              <a:rPr lang="en-ID" sz="2800" dirty="0"/>
              <a:t> </a:t>
            </a:r>
            <a:r>
              <a:rPr lang="en-ID" sz="2800" dirty="0" err="1"/>
              <a:t>dilakukan</a:t>
            </a:r>
            <a:r>
              <a:rPr lang="en-ID" sz="2800" dirty="0"/>
              <a:t> </a:t>
            </a:r>
            <a:r>
              <a:rPr lang="en-ID" sz="2800" dirty="0" err="1"/>
              <a:t>pekerjaan</a:t>
            </a:r>
            <a:r>
              <a:rPr lang="en-ID" sz="2800" dirty="0"/>
              <a:t> (</a:t>
            </a:r>
            <a:r>
              <a:rPr lang="en-ID" sz="2800" dirty="0" err="1"/>
              <a:t>perbaikan</a:t>
            </a:r>
            <a:r>
              <a:rPr lang="en-ID" sz="2800" dirty="0"/>
              <a:t>, </a:t>
            </a:r>
            <a:r>
              <a:rPr lang="en-ID" sz="2800" dirty="0" err="1"/>
              <a:t>penambahan</a:t>
            </a:r>
            <a:r>
              <a:rPr lang="en-ID" sz="2800" dirty="0"/>
              <a:t> </a:t>
            </a:r>
            <a:r>
              <a:rPr lang="en-ID" sz="2800" dirty="0" err="1"/>
              <a:t>fasilitas</a:t>
            </a:r>
            <a:r>
              <a:rPr lang="en-ID" sz="2800" dirty="0"/>
              <a:t> </a:t>
            </a:r>
            <a:r>
              <a:rPr lang="en-ID" sz="2800" dirty="0" err="1"/>
              <a:t>baru</a:t>
            </a:r>
            <a:r>
              <a:rPr lang="en-ID" sz="2800" dirty="0"/>
              <a:t>, </a:t>
            </a:r>
            <a:r>
              <a:rPr lang="en-ID" sz="2800" dirty="0" err="1"/>
              <a:t>modifikasi</a:t>
            </a:r>
            <a:r>
              <a:rPr lang="en-ID" sz="2800" dirty="0"/>
              <a:t>, dan lain-lain) </a:t>
            </a:r>
            <a:r>
              <a:rPr lang="en-ID" sz="2800" dirty="0" err="1"/>
              <a:t>telah</a:t>
            </a:r>
            <a:r>
              <a:rPr lang="en-ID" sz="2800" dirty="0"/>
              <a:t> </a:t>
            </a:r>
            <a:r>
              <a:rPr lang="en-ID" sz="2800" dirty="0" err="1"/>
              <a:t>sesuai</a:t>
            </a:r>
            <a:r>
              <a:rPr lang="en-ID" sz="2800" dirty="0"/>
              <a:t> </a:t>
            </a:r>
            <a:r>
              <a:rPr lang="en-ID" sz="2800" dirty="0" err="1"/>
              <a:t>dengan</a:t>
            </a:r>
            <a:r>
              <a:rPr lang="en-ID" sz="2800" dirty="0"/>
              <a:t> </a:t>
            </a:r>
            <a:r>
              <a:rPr lang="en-ID" sz="2800" dirty="0" err="1"/>
              <a:t>rancangan</a:t>
            </a:r>
            <a:r>
              <a:rPr lang="en-ID" sz="2800" dirty="0"/>
              <a:t>/</a:t>
            </a:r>
            <a:r>
              <a:rPr lang="en-ID" sz="2800" dirty="0" err="1"/>
              <a:t>disain</a:t>
            </a:r>
            <a:r>
              <a:rPr lang="en-ID" sz="2800" dirty="0"/>
              <a:t> yang </a:t>
            </a:r>
            <a:r>
              <a:rPr lang="en-ID" sz="2800" dirty="0" err="1"/>
              <a:t>dimaksud</a:t>
            </a:r>
            <a:r>
              <a:rPr lang="en-ID" sz="2800" dirty="0"/>
              <a:t> dan </a:t>
            </a:r>
            <a:r>
              <a:rPr lang="en-ID" sz="2800" dirty="0" err="1"/>
              <a:t>tidak</a:t>
            </a:r>
            <a:r>
              <a:rPr lang="en-ID" sz="2800" dirty="0"/>
              <a:t> </a:t>
            </a:r>
            <a:r>
              <a:rPr lang="en-ID" sz="2800" dirty="0" err="1"/>
              <a:t>menimbulkan</a:t>
            </a:r>
            <a:r>
              <a:rPr lang="en-ID" sz="2800" dirty="0"/>
              <a:t> </a:t>
            </a:r>
            <a:r>
              <a:rPr lang="en-ID" sz="2800" dirty="0" err="1"/>
              <a:t>gangguan</a:t>
            </a:r>
            <a:r>
              <a:rPr lang="en-ID" sz="2800" dirty="0"/>
              <a:t> yang </a:t>
            </a:r>
            <a:r>
              <a:rPr lang="en-ID" sz="2800" dirty="0" err="1"/>
              <a:t>berarti</a:t>
            </a:r>
            <a:r>
              <a:rPr lang="en-ID" sz="2800" dirty="0"/>
              <a:t> (</a:t>
            </a:r>
            <a:r>
              <a:rPr lang="en-ID" sz="2800" dirty="0" err="1"/>
              <a:t>aman</a:t>
            </a:r>
            <a:r>
              <a:rPr lang="en-ID" sz="2800" dirty="0"/>
              <a:t>) pada </a:t>
            </a:r>
            <a:r>
              <a:rPr lang="en-ID" sz="2800" dirty="0" err="1"/>
              <a:t>saat</a:t>
            </a:r>
            <a:r>
              <a:rPr lang="en-ID" sz="2800" dirty="0"/>
              <a:t> </a:t>
            </a:r>
            <a:r>
              <a:rPr lang="en-ID" sz="2800" dirty="0" err="1"/>
              <a:t>dioperasikan</a:t>
            </a:r>
            <a:r>
              <a:rPr lang="en-ID" sz="2800" dirty="0"/>
              <a:t> </a:t>
            </a:r>
            <a:r>
              <a:rPr lang="en-ID" sz="2800" dirty="0" err="1"/>
              <a:t>atau</a:t>
            </a:r>
            <a:r>
              <a:rPr lang="en-ID" sz="2800" dirty="0"/>
              <a:t> </a:t>
            </a:r>
            <a:r>
              <a:rPr lang="en-ID" sz="2800" dirty="0" err="1"/>
              <a:t>difungsikan</a:t>
            </a:r>
            <a:r>
              <a:rPr lang="en-ID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0929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4" y="2262189"/>
            <a:ext cx="11540066" cy="3880773"/>
          </a:xfrm>
        </p:spPr>
        <p:txBody>
          <a:bodyPr>
            <a:noAutofit/>
          </a:bodyPr>
          <a:lstStyle/>
          <a:p>
            <a:pPr>
              <a:buFont typeface="+mj-lt"/>
              <a:buAutoNum type="arabicParenR"/>
            </a:pPr>
            <a:r>
              <a:rPr lang="id-ID" sz="2000" dirty="0"/>
              <a:t>Pengusaha wajib melakukan pemantauan dan evaluasi kinerja K3</a:t>
            </a:r>
          </a:p>
          <a:p>
            <a:pPr>
              <a:buFont typeface="+mj-lt"/>
              <a:buAutoNum type="arabicParenR"/>
            </a:pPr>
            <a:r>
              <a:rPr lang="id-ID" sz="2000" dirty="0"/>
              <a:t>Pemantauan dan evaluasi kinerja K3 sebagaimana dimaksud ayat (1) melalui </a:t>
            </a:r>
            <a:r>
              <a:rPr lang="id-ID" sz="2000" dirty="0">
                <a:solidFill>
                  <a:srgbClr val="FF0000"/>
                </a:solidFill>
              </a:rPr>
              <a:t>pemeriksaan, pengujian, pengukuran dan audit SMK3 </a:t>
            </a:r>
            <a:r>
              <a:rPr lang="id-ID" sz="2000" dirty="0"/>
              <a:t>dilakukan oleh sumber daya manusia yang kompeten</a:t>
            </a:r>
          </a:p>
          <a:p>
            <a:pPr>
              <a:buFont typeface="+mj-lt"/>
              <a:buAutoNum type="arabicParenR"/>
            </a:pPr>
            <a:r>
              <a:rPr lang="id-ID" sz="2000" dirty="0"/>
              <a:t>Dalam hal perusahaan tidak memiliki sumber daya untuk melakukan pemantauan dan evaluasi kinerja K3 sebagaimana dimaksud pada ayat (2) dapat menggunakan jasa pihak lain</a:t>
            </a:r>
          </a:p>
          <a:p>
            <a:pPr>
              <a:buFont typeface="+mj-lt"/>
              <a:buAutoNum type="arabicParenR"/>
            </a:pPr>
            <a:r>
              <a:rPr lang="id-ID" sz="2000" dirty="0"/>
              <a:t>Hasil pemantauan dan evaluasi kinerja K3 sebagaimana dimaksud ayat (2) dilaporkan kepada pengusaha</a:t>
            </a:r>
          </a:p>
          <a:p>
            <a:pPr>
              <a:buFont typeface="+mj-lt"/>
              <a:buAutoNum type="arabicParenR"/>
            </a:pPr>
            <a:r>
              <a:rPr lang="id-ID" sz="2000" dirty="0"/>
              <a:t>Hasil pemantauan dan evaluasi kinerja K3 sebagaimana dimaksud ayat (2) digunakan untuk melakukan tindakan perbaikan</a:t>
            </a:r>
          </a:p>
          <a:p>
            <a:pPr>
              <a:buFont typeface="+mj-lt"/>
              <a:buAutoNum type="arabicParenR"/>
            </a:pPr>
            <a:r>
              <a:rPr lang="id-ID" sz="2000" dirty="0"/>
              <a:t>Pelaksanaan pemantauan dan evaluasi kinerja K3 sebagaimana dimaksud ayat (2) dilakukan sesuai dengan ketentuan peraturan perundang-undangan dan/atau standar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423334" y="583171"/>
            <a:ext cx="10888590" cy="801129"/>
          </a:xfrm>
          <a:prstGeom prst="round2Diag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d-ID" sz="3200" b="1" dirty="0"/>
              <a:t>Pemantauan dan Evaluasi Kinerja K3 :</a:t>
            </a:r>
            <a:endParaRPr lang="id-ID" sz="3200" b="1" dirty="0">
              <a:solidFill>
                <a:srgbClr val="FFFF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334" y="114300"/>
            <a:ext cx="325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Bagian kelima PP 50/2012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3334" y="1739900"/>
            <a:ext cx="325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Pasal 14 PP 50/2012</a:t>
            </a:r>
          </a:p>
        </p:txBody>
      </p:sp>
    </p:spTree>
    <p:extLst>
      <p:ext uri="{BB962C8B-B14F-4D97-AF65-F5344CB8AC3E}">
        <p14:creationId xmlns:p14="http://schemas.microsoft.com/office/powerpoint/2010/main" val="1708612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77862" y="414920"/>
          <a:ext cx="9934719" cy="5639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55218" t="18845" r="6342" b="33996"/>
          <a:stretch/>
        </p:blipFill>
        <p:spPr>
          <a:xfrm>
            <a:off x="651164" y="2590800"/>
            <a:ext cx="1466301" cy="1399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67570" t="12594" r="4106" b="42329"/>
          <a:stretch/>
        </p:blipFill>
        <p:spPr>
          <a:xfrm>
            <a:off x="651164" y="4170219"/>
            <a:ext cx="1466301" cy="13993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0" y="266700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Lampiran I PP 50/2012</a:t>
            </a:r>
          </a:p>
        </p:txBody>
      </p:sp>
    </p:spTree>
    <p:extLst>
      <p:ext uri="{BB962C8B-B14F-4D97-AF65-F5344CB8AC3E}">
        <p14:creationId xmlns:p14="http://schemas.microsoft.com/office/powerpoint/2010/main" val="75867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790700"/>
            <a:ext cx="10715596" cy="4203700"/>
          </a:xfrm>
        </p:spPr>
        <p:txBody>
          <a:bodyPr>
            <a:normAutofit/>
          </a:bodyPr>
          <a:lstStyle/>
          <a:p>
            <a:pPr algn="ctr"/>
            <a:r>
              <a:rPr lang="id-ID" sz="4400" dirty="0">
                <a:solidFill>
                  <a:srgbClr val="002060"/>
                </a:solidFill>
              </a:rPr>
              <a:t>Pemeriksaan, pengujian dan pengukuran harus ditetapkan dan dipelihara </a:t>
            </a:r>
            <a:r>
              <a:rPr lang="id-ID" sz="4400" dirty="0">
                <a:solidFill>
                  <a:srgbClr val="FFC000"/>
                </a:solidFill>
              </a:rPr>
              <a:t>prosedurnya</a:t>
            </a:r>
            <a:r>
              <a:rPr lang="id-ID" sz="4400" dirty="0">
                <a:solidFill>
                  <a:srgbClr val="002060"/>
                </a:solidFill>
              </a:rPr>
              <a:t> sesuai dengan tujuan dan sasaran K3 serta frekuensinya disesuaikan dengan obyek mengacu pada peraturan dan standar yang berlaku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86776" y="171361"/>
            <a:ext cx="8440247" cy="1409878"/>
            <a:chOff x="1494471" y="2157114"/>
            <a:chExt cx="8440247" cy="1409878"/>
          </a:xfrm>
        </p:grpSpPr>
        <p:sp>
          <p:nvSpPr>
            <p:cNvPr id="5" name="Rounded Rectangle 4"/>
            <p:cNvSpPr/>
            <p:nvPr/>
          </p:nvSpPr>
          <p:spPr>
            <a:xfrm>
              <a:off x="1494471" y="2157114"/>
              <a:ext cx="8440247" cy="1409878"/>
            </a:xfrm>
            <a:prstGeom prst="roundRect">
              <a:avLst>
                <a:gd name="adj" fmla="val 16670"/>
              </a:avLst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1563308" y="2225951"/>
              <a:ext cx="8302573" cy="12722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808" tIns="241808" rIns="241808" bIns="241808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d-ID" sz="3400" kern="1200" dirty="0"/>
                <a:t>Pemeriksaan, Pengujian dan Pengukuran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8891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069070"/>
            <a:ext cx="10888590" cy="2408476"/>
          </a:xfrm>
        </p:spPr>
        <p:txBody>
          <a:bodyPr>
            <a:noAutofit/>
          </a:bodyPr>
          <a:lstStyle/>
          <a:p>
            <a:pPr>
              <a:buFont typeface="+mj-lt"/>
              <a:buAutoNum type="alphaLcPeriod"/>
            </a:pPr>
            <a:r>
              <a:rPr lang="id-ID" sz="2200" dirty="0">
                <a:solidFill>
                  <a:schemeClr val="accent6">
                    <a:lumMod val="50000"/>
                  </a:schemeClr>
                </a:solidFill>
              </a:rPr>
              <a:t>Personil yang terlibat harus mempunyai pengalaman dan keahlian yang cukup</a:t>
            </a:r>
          </a:p>
          <a:p>
            <a:pPr>
              <a:buFont typeface="+mj-lt"/>
              <a:buAutoNum type="alphaLcPeriod"/>
            </a:pPr>
            <a:r>
              <a:rPr lang="id-ID" sz="2200" dirty="0">
                <a:solidFill>
                  <a:schemeClr val="accent6">
                    <a:lumMod val="50000"/>
                  </a:schemeClr>
                </a:solidFill>
              </a:rPr>
              <a:t>Catatan pemeriksaan, pengujian dan pengukuran yang sedang berlangusng harus dipelihara dan tersedia bagi manajemen, tenaga kerja dan kontraktor kerja yang terkait</a:t>
            </a:r>
          </a:p>
          <a:p>
            <a:pPr>
              <a:buFont typeface="+mj-lt"/>
              <a:buAutoNum type="alphaLcPeriod"/>
            </a:pPr>
            <a:r>
              <a:rPr lang="id-ID" sz="2200" dirty="0">
                <a:solidFill>
                  <a:schemeClr val="accent6">
                    <a:lumMod val="50000"/>
                  </a:schemeClr>
                </a:solidFill>
              </a:rPr>
              <a:t>Peralatan dan metode pengujian yang memadai harus digunakan untuk menjamin telah dipenuhinya standar K3</a:t>
            </a:r>
          </a:p>
          <a:p>
            <a:pPr>
              <a:buFont typeface="+mj-lt"/>
              <a:buAutoNum type="alphaLcPeriod"/>
            </a:pPr>
            <a:r>
              <a:rPr lang="id-ID" sz="2200" dirty="0">
                <a:solidFill>
                  <a:schemeClr val="accent6">
                    <a:lumMod val="50000"/>
                  </a:schemeClr>
                </a:solidFill>
              </a:rPr>
              <a:t>Tindakan perbaikan harus dilakukan segera pada saat ditemukan ketidak sesuaian terhadap persyaratan K3 dari hasil pemeriksaan, pengujian dan pengukuran.</a:t>
            </a:r>
          </a:p>
          <a:p>
            <a:pPr>
              <a:buFont typeface="+mj-lt"/>
              <a:buAutoNum type="alphaLcPeriod"/>
            </a:pPr>
            <a:r>
              <a:rPr lang="id-ID" sz="2200" dirty="0">
                <a:solidFill>
                  <a:schemeClr val="accent6">
                    <a:lumMod val="50000"/>
                  </a:schemeClr>
                </a:solidFill>
              </a:rPr>
              <a:t>Penyelidikan yang memadai harus dilaksanakan untuk menemukan penyebab permasalahan dari suatu insiden.</a:t>
            </a:r>
          </a:p>
          <a:p>
            <a:pPr>
              <a:buFont typeface="+mj-lt"/>
              <a:buAutoNum type="alphaLcPeriod"/>
            </a:pPr>
            <a:r>
              <a:rPr lang="id-ID" sz="2200" dirty="0">
                <a:solidFill>
                  <a:schemeClr val="accent6">
                    <a:lumMod val="50000"/>
                  </a:schemeClr>
                </a:solidFill>
              </a:rPr>
              <a:t>Hasil temuan harus dianalisa dan ditinjau ulang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486834" y="405370"/>
            <a:ext cx="10888590" cy="1282357"/>
          </a:xfrm>
          <a:prstGeom prst="round2Diag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d-ID" sz="3200" b="1"/>
              <a:t>Prosedur pemeriksaan, pengujian dan pengukuran secara umum meliputi :</a:t>
            </a:r>
            <a:endParaRPr lang="id-ID" sz="3200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3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10574866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d-ID" sz="4000" dirty="0"/>
              <a:t>Audit internal SMK3 harus dilakukan secara berkala untuk mengetahui keefektifan penerapan SMK3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51876" y="387261"/>
            <a:ext cx="8440247" cy="1409878"/>
            <a:chOff x="1494471" y="3736179"/>
            <a:chExt cx="8440247" cy="1409878"/>
          </a:xfrm>
        </p:grpSpPr>
        <p:sp>
          <p:nvSpPr>
            <p:cNvPr id="5" name="Rounded Rectangle 4"/>
            <p:cNvSpPr/>
            <p:nvPr/>
          </p:nvSpPr>
          <p:spPr>
            <a:xfrm>
              <a:off x="1494471" y="3736179"/>
              <a:ext cx="8440247" cy="1409878"/>
            </a:xfrm>
            <a:prstGeom prst="roundRect">
              <a:avLst>
                <a:gd name="adj" fmla="val 16670"/>
              </a:avLst>
            </a:prstGeom>
            <a:solidFill>
              <a:srgbClr val="00B0F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1563308" y="3805016"/>
              <a:ext cx="8302573" cy="12722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808" tIns="241808" rIns="241808" bIns="241808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d-ID" sz="3400" kern="1200" dirty="0"/>
                <a:t>Audit Internal SMK3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2884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862" y="1055662"/>
            <a:ext cx="8596668" cy="1320800"/>
          </a:xfrm>
        </p:spPr>
        <p:txBody>
          <a:bodyPr/>
          <a:lstStyle/>
          <a:p>
            <a:r>
              <a:rPr lang="id-ID" dirty="0"/>
              <a:t>Lanjutan Pertemuan Sebelumnya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ADD746B-08E9-4F23-BAB7-45B6B26BB371}"/>
              </a:ext>
            </a:extLst>
          </p:cNvPr>
          <p:cNvSpPr txBox="1">
            <a:spLocks/>
          </p:cNvSpPr>
          <p:nvPr/>
        </p:nvSpPr>
        <p:spPr>
          <a:xfrm>
            <a:off x="727862" y="2870607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spcBef>
                <a:spcPct val="0"/>
              </a:spcBef>
              <a:buNone/>
              <a:defRPr sz="36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4000" dirty="0"/>
              <a:t>PROCESS SAFETY MANAGEMENT</a:t>
            </a:r>
            <a:endParaRPr lang="id-ID" sz="4000" dirty="0"/>
          </a:p>
        </p:txBody>
      </p:sp>
    </p:spTree>
    <p:extLst>
      <p:ext uri="{BB962C8B-B14F-4D97-AF65-F5344CB8AC3E}">
        <p14:creationId xmlns:p14="http://schemas.microsoft.com/office/powerpoint/2010/main" val="2536984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31482" y="0"/>
            <a:ext cx="8440247" cy="844062"/>
            <a:chOff x="1494471" y="2157114"/>
            <a:chExt cx="8440247" cy="1409878"/>
          </a:xfrm>
        </p:grpSpPr>
        <p:sp>
          <p:nvSpPr>
            <p:cNvPr id="5" name="Rounded Rectangle 4"/>
            <p:cNvSpPr/>
            <p:nvPr/>
          </p:nvSpPr>
          <p:spPr>
            <a:xfrm>
              <a:off x="1494471" y="2157114"/>
              <a:ext cx="8440247" cy="1409878"/>
            </a:xfrm>
            <a:prstGeom prst="roundRect">
              <a:avLst>
                <a:gd name="adj" fmla="val 16670"/>
              </a:avLst>
            </a:prstGeom>
            <a:solidFill>
              <a:srgbClr val="C00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1563308" y="2225951"/>
              <a:ext cx="8302573" cy="12722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808" tIns="241808" rIns="241808" bIns="241808" numCol="1" spcCol="1270" anchor="ctr" anchorCtr="0">
              <a:noAutofit/>
            </a:bodyPr>
            <a:lstStyle/>
            <a:p>
              <a:pPr lvl="0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d-ID" sz="3200" kern="1200" dirty="0"/>
                <a:t>Pemeriksaan, Pengujian dan Pengukuran</a:t>
              </a:r>
            </a:p>
          </p:txBody>
        </p:sp>
      </p:grp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6467944"/>
              </p:ext>
            </p:extLst>
          </p:nvPr>
        </p:nvGraphicFramePr>
        <p:xfrm>
          <a:off x="1090843" y="114169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5722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516518301"/>
              </p:ext>
            </p:extLst>
          </p:nvPr>
        </p:nvGraphicFramePr>
        <p:xfrm>
          <a:off x="148307" y="0"/>
          <a:ext cx="11499741" cy="1659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73954" y="2089052"/>
            <a:ext cx="1030458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400" dirty="0"/>
              <a:t>Pemeriksaan adalah kegiatan mengamati, menganalisa, membandingkan dan mengevaluasi suatu kondisi untuk memastikan terpenuhinya persyaratan</a:t>
            </a:r>
          </a:p>
        </p:txBody>
      </p:sp>
    </p:spTree>
    <p:extLst>
      <p:ext uri="{BB962C8B-B14F-4D97-AF65-F5344CB8AC3E}">
        <p14:creationId xmlns:p14="http://schemas.microsoft.com/office/powerpoint/2010/main" val="3115097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148307" y="0"/>
          <a:ext cx="11499741" cy="1659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48174" y="1997612"/>
            <a:ext cx="1163808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d-ID" sz="2800" dirty="0"/>
              <a:t>Pemeriksaan dilakukan oleh petugas yang kompeten (sertifikat, lisensi, pengalaman) baik dari dalam perusahaan maupun dilakukan oleh pihak ke 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d-ID" sz="2800" dirty="0"/>
              <a:t>Pemeriksaan menggunakan checklist atau masukan dari petugas yang melaksanakan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d-ID" sz="2800" dirty="0"/>
              <a:t>Pemeriksaan kesehatan karyawan dilakukan oleh dokter pemeriksa yang ditunjuk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d-ID" sz="2800" dirty="0"/>
              <a:t>Terdapat prosedur aman untuk melakukan pemeriksaan (work permit, LOTO, dll)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d-ID" sz="2800" dirty="0"/>
              <a:t>Membuat saran dan jadwal perbaikan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d-ID" sz="2800" dirty="0"/>
          </a:p>
        </p:txBody>
      </p:sp>
    </p:spTree>
    <p:extLst>
      <p:ext uri="{BB962C8B-B14F-4D97-AF65-F5344CB8AC3E}">
        <p14:creationId xmlns:p14="http://schemas.microsoft.com/office/powerpoint/2010/main" val="228710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148307" y="0"/>
          <a:ext cx="11499741" cy="1659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48174" y="2683412"/>
            <a:ext cx="116380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d-ID" sz="3200" dirty="0"/>
              <a:t>Pemeriksaan barang/jasa yang dibeli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d-ID" sz="3200" dirty="0"/>
              <a:t>Pemeriksaan safety device sarana produksi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d-ID" sz="3200" dirty="0"/>
              <a:t>Pemeriksaan cara kerja dan tempat kerja (JSA dan Housekeeping)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d-ID" sz="3200" dirty="0"/>
              <a:t>Pemeriksaan kesehatan karyawan (prosedur MCU)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d-ID" sz="3200" dirty="0"/>
              <a:t>Penyelidikan dan pelaporan kecelakaan (termasuk saran dan jadwal perbaikan)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1480" y="2011680"/>
            <a:ext cx="614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00" b="1" dirty="0">
                <a:solidFill>
                  <a:srgbClr val="C00000"/>
                </a:solidFill>
              </a:rPr>
              <a:t>Beberapa Kegiatan Pemeriksaan :</a:t>
            </a:r>
          </a:p>
        </p:txBody>
      </p:sp>
    </p:spTree>
    <p:extLst>
      <p:ext uri="{BB962C8B-B14F-4D97-AF65-F5344CB8AC3E}">
        <p14:creationId xmlns:p14="http://schemas.microsoft.com/office/powerpoint/2010/main" val="607292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88260"/>
            <a:ext cx="8596668" cy="1344705"/>
          </a:xfrm>
        </p:spPr>
        <p:txBody>
          <a:bodyPr>
            <a:normAutofit fontScale="90000"/>
          </a:bodyPr>
          <a:lstStyle/>
          <a:p>
            <a:r>
              <a:rPr lang="id-ID" sz="2800" dirty="0"/>
              <a:t>Pemeriksaan </a:t>
            </a:r>
            <a:br>
              <a:rPr lang="id-ID" sz="2800" dirty="0"/>
            </a:br>
            <a:r>
              <a:rPr lang="id-ID" sz="2800" dirty="0"/>
              <a:t>SNI 45001-2018</a:t>
            </a:r>
            <a:br>
              <a:rPr lang="id-ID" sz="2800" dirty="0"/>
            </a:br>
            <a:r>
              <a:rPr lang="id-ID" sz="2800" dirty="0"/>
              <a:t>Pendahuluan (04. Siklus </a:t>
            </a:r>
            <a:r>
              <a:rPr lang="id-ID" sz="2800" i="1" dirty="0"/>
              <a:t>Plan-Do-Check-Act)</a:t>
            </a:r>
            <a:endParaRPr lang="id-ID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813746"/>
            <a:ext cx="10967819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d-ID" sz="2200" dirty="0"/>
              <a:t>Konsep PDCA adalah proses iteratif (siklus) yang digunakan organisasi untuk mencapai peningkatan berkelanjutan. Konsep ini dapat diterapkan pada sistem manajemen dan masing-masing komponennya, sebagai berikut :</a:t>
            </a:r>
          </a:p>
          <a:p>
            <a:pPr>
              <a:buFont typeface="+mj-lt"/>
              <a:buAutoNum type="alphaLcParenR"/>
            </a:pPr>
            <a:r>
              <a:rPr lang="id-ID" sz="2200" i="1" dirty="0"/>
              <a:t>Plan/</a:t>
            </a:r>
            <a:r>
              <a:rPr lang="id-ID" sz="2200" dirty="0"/>
              <a:t>Perencanaan : menentukan dan menilai risiko dan peluang K3 serta risiko dan peluang lainnya, menetapkan sasaran K3 dan proses yang diperlukan untuk mencapai hasil sesuai dengan kebijakan K3 organisasi.</a:t>
            </a:r>
          </a:p>
          <a:p>
            <a:pPr>
              <a:buFont typeface="+mj-lt"/>
              <a:buAutoNum type="alphaLcParenR"/>
            </a:pPr>
            <a:r>
              <a:rPr lang="id-ID" sz="2200" i="1" dirty="0"/>
              <a:t>Do/</a:t>
            </a:r>
            <a:r>
              <a:rPr lang="id-ID" sz="2200" dirty="0"/>
              <a:t>Pelaksanaan : melaksanakan semua progres sesuai dengan yang direncanakan</a:t>
            </a:r>
          </a:p>
          <a:p>
            <a:pPr>
              <a:buFont typeface="+mj-lt"/>
              <a:buAutoNum type="alphaLcParenR"/>
            </a:pPr>
            <a:r>
              <a:rPr lang="id-ID" sz="2200" dirty="0">
                <a:solidFill>
                  <a:srgbClr val="FF0000"/>
                </a:solidFill>
              </a:rPr>
              <a:t>Check/Pemeriksaan : memantau dan mengukur pelaksanaan semua kegiatan dan proses terkait kebijakan dan sasaran K3 serta melaporakan hasilnya</a:t>
            </a:r>
          </a:p>
          <a:p>
            <a:pPr>
              <a:buFont typeface="+mj-lt"/>
              <a:buAutoNum type="alphaLcParenR"/>
            </a:pPr>
            <a:r>
              <a:rPr lang="id-ID" sz="2200" i="1" dirty="0"/>
              <a:t>Act/</a:t>
            </a:r>
            <a:r>
              <a:rPr lang="id-ID" sz="2200" dirty="0"/>
              <a:t>Tindakan : mengambil tindakan untuk mengoreksi kinerja K3 secara berkelanjutan guna mencapai hasil yang diinginkan</a:t>
            </a:r>
            <a:endParaRPr lang="id-ID" sz="2200" i="1" dirty="0"/>
          </a:p>
          <a:p>
            <a:pPr marL="0" indent="0">
              <a:buNone/>
            </a:pPr>
            <a:endParaRPr lang="id-ID" sz="2200" dirty="0"/>
          </a:p>
        </p:txBody>
      </p:sp>
    </p:spTree>
    <p:extLst>
      <p:ext uri="{BB962C8B-B14F-4D97-AF65-F5344CB8AC3E}">
        <p14:creationId xmlns:p14="http://schemas.microsoft.com/office/powerpoint/2010/main" val="3968648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857" t="15937" r="9531" b="33751"/>
          <a:stretch/>
        </p:blipFill>
        <p:spPr>
          <a:xfrm>
            <a:off x="4668999" y="162324"/>
            <a:ext cx="2903220" cy="2372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3924" t="13125" r="4612" b="55000"/>
          <a:stretch/>
        </p:blipFill>
        <p:spPr>
          <a:xfrm>
            <a:off x="7963213" y="458241"/>
            <a:ext cx="4120394" cy="1780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5330" t="13438" r="7248" b="30313"/>
          <a:stretch/>
        </p:blipFill>
        <p:spPr>
          <a:xfrm>
            <a:off x="6090869" y="3460993"/>
            <a:ext cx="2855698" cy="24132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62533" t="12812" r="13573" b="22500"/>
          <a:stretch/>
        </p:blipFill>
        <p:spPr>
          <a:xfrm>
            <a:off x="9683305" y="2840926"/>
            <a:ext cx="2400302" cy="3653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85814"/>
            <a:ext cx="4594860" cy="1004221"/>
            <a:chOff x="0" y="145813"/>
            <a:chExt cx="4139906" cy="1368361"/>
          </a:xfrm>
        </p:grpSpPr>
        <p:sp>
          <p:nvSpPr>
            <p:cNvPr id="9" name="Rounded Rectangle 8"/>
            <p:cNvSpPr/>
            <p:nvPr/>
          </p:nvSpPr>
          <p:spPr>
            <a:xfrm>
              <a:off x="0" y="145813"/>
              <a:ext cx="4139906" cy="1368361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66798" y="212611"/>
              <a:ext cx="4006310" cy="12347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0" tIns="95250" rIns="190500" bIns="95250" numCol="1" spcCol="1270" anchor="ctr" anchorCtr="0">
              <a:noAutofit/>
            </a:bodyPr>
            <a:lstStyle/>
            <a:p>
              <a:pPr lvl="0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d-ID" sz="5000" kern="1200" dirty="0">
                  <a:solidFill>
                    <a:schemeClr val="tx1"/>
                  </a:solidFill>
                </a:rPr>
                <a:t>Pemeriksaan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3732" y="1348665"/>
            <a:ext cx="3719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>
                <a:solidFill>
                  <a:srgbClr val="FFC000"/>
                </a:solidFill>
                <a:latin typeface="Arial Black" panose="020B0A04020102020204" pitchFamily="34" charset="0"/>
              </a:rPr>
              <a:t>SAFETY DEVICE BELT CONVEYOR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6765" t="28125" r="37219" b="11949"/>
          <a:stretch/>
        </p:blipFill>
        <p:spPr>
          <a:xfrm>
            <a:off x="80903" y="2872306"/>
            <a:ext cx="5273228" cy="317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08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9458" t="13124" r="16263" b="61876"/>
          <a:stretch/>
        </p:blipFill>
        <p:spPr>
          <a:xfrm>
            <a:off x="5313665" y="365939"/>
            <a:ext cx="2928650" cy="28924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9546" t="13125" r="6369" b="41250"/>
          <a:stretch/>
        </p:blipFill>
        <p:spPr>
          <a:xfrm>
            <a:off x="6852285" y="3258433"/>
            <a:ext cx="4434841" cy="3337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64466" t="13438" r="4436" b="41562"/>
          <a:stretch/>
        </p:blipFill>
        <p:spPr>
          <a:xfrm>
            <a:off x="440053" y="2674620"/>
            <a:ext cx="4046221" cy="329184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85814"/>
            <a:ext cx="4594860" cy="1004221"/>
            <a:chOff x="0" y="145813"/>
            <a:chExt cx="4139906" cy="1368361"/>
          </a:xfrm>
        </p:grpSpPr>
        <p:sp>
          <p:nvSpPr>
            <p:cNvPr id="9" name="Rounded Rectangle 8"/>
            <p:cNvSpPr/>
            <p:nvPr/>
          </p:nvSpPr>
          <p:spPr>
            <a:xfrm>
              <a:off x="0" y="145813"/>
              <a:ext cx="4139906" cy="1368361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66798" y="212611"/>
              <a:ext cx="4006310" cy="12347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0" tIns="95250" rIns="190500" bIns="95250" numCol="1" spcCol="1270" anchor="ctr" anchorCtr="0">
              <a:noAutofit/>
            </a:bodyPr>
            <a:lstStyle/>
            <a:p>
              <a:pPr lvl="0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d-ID" sz="5000" kern="1200" dirty="0">
                  <a:solidFill>
                    <a:schemeClr val="tx1"/>
                  </a:solidFill>
                </a:rPr>
                <a:t>Pemeriksaan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3732" y="1348665"/>
            <a:ext cx="3719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dirty="0">
                <a:solidFill>
                  <a:srgbClr val="FFC000"/>
                </a:solidFill>
                <a:latin typeface="Arial Black" panose="020B0A04020102020204" pitchFamily="34" charset="0"/>
              </a:rPr>
              <a:t>SAFETY DEVICE CRANE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66398" t="12500" r="13045" b="63750"/>
          <a:stretch/>
        </p:blipFill>
        <p:spPr>
          <a:xfrm>
            <a:off x="8590287" y="679288"/>
            <a:ext cx="3319773" cy="215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69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0736" y="2053883"/>
            <a:ext cx="109235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dirty="0"/>
              <a:t>Pengujian K3 adalah serangkaian penilaian suatu obyek K3 secara teknis dan/atau medis yang mempunyai risiko bahaya dengan cara memberi beban uji atau dengan teknik pengujian lainnya sesuai dengan ketentuan teknis atau medis yang telah ditentukan</a:t>
            </a: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1021962100"/>
              </p:ext>
            </p:extLst>
          </p:nvPr>
        </p:nvGraphicFramePr>
        <p:xfrm>
          <a:off x="106105" y="1"/>
          <a:ext cx="11471606" cy="1533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8587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841724098"/>
              </p:ext>
            </p:extLst>
          </p:nvPr>
        </p:nvGraphicFramePr>
        <p:xfrm>
          <a:off x="106105" y="1"/>
          <a:ext cx="11471606" cy="1533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817148"/>
              </p:ext>
            </p:extLst>
          </p:nvPr>
        </p:nvGraphicFramePr>
        <p:xfrm>
          <a:off x="523521" y="2086105"/>
          <a:ext cx="10730633" cy="402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15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4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531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d-ID" sz="2400" dirty="0">
                          <a:effectLst/>
                        </a:rPr>
                        <a:t>Peralatan, dan sistem tanda bahaya keadaan darurat disediakan, diperiksa, diuji dan dipelihara secara berkala sesuai dengan peraturan perundang-undangan, standar dan pedoman teknis yang relevan</a:t>
                      </a:r>
                      <a:endParaRPr lang="id-ID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d-ID" sz="2400" dirty="0">
                          <a:effectLst/>
                        </a:rPr>
                        <a:t>Lihat pada catatan-catatan inspeksi, pengujian dan sertifikat hasil pengujian dan laporan maintenance-nya beserta penjadwalannya (rekaman kegiatan hasil pemeriksaan dan pengujian lengkap dengan jadwalnya), seperti pemeriksaan dan pengujian peralatan hydrant, sprinkle, fire d</a:t>
                      </a:r>
                      <a:r>
                        <a:rPr lang="en-US" sz="2400" dirty="0">
                          <a:effectLst/>
                        </a:rPr>
                        <a:t>e</a:t>
                      </a:r>
                      <a:r>
                        <a:rPr lang="id-ID" sz="2400" dirty="0">
                          <a:effectLst/>
                        </a:rPr>
                        <a:t>tector, fire alarm, APAR, emergency lamp, emergency shower, breathing apparatus, dll. </a:t>
                      </a:r>
                      <a:endParaRPr lang="id-ID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1108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054FA-C9CC-4E2D-B7EC-03941F4F6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PENGUJIAN SARANA EMERGENCY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F8593-F89D-4F86-9FD8-8025390AE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110739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d-ID" sz="4400" cap="all" dirty="0">
                <a:effectLst/>
              </a:rPr>
              <a:t>hydrant, sprinkle, fire d</a:t>
            </a:r>
            <a:r>
              <a:rPr lang="en-US" sz="4400" cap="all" dirty="0">
                <a:effectLst/>
              </a:rPr>
              <a:t>e</a:t>
            </a:r>
            <a:r>
              <a:rPr lang="id-ID" sz="4400" cap="all" dirty="0">
                <a:effectLst/>
              </a:rPr>
              <a:t>tector, fire alarm, APAR, </a:t>
            </a:r>
            <a:r>
              <a:rPr lang="id-ID" sz="4400" cap="all" dirty="0">
                <a:solidFill>
                  <a:srgbClr val="FF0000"/>
                </a:solidFill>
                <a:effectLst/>
              </a:rPr>
              <a:t>emergency lamp, emergency shower, breathing apparatus, dll</a:t>
            </a:r>
            <a:endParaRPr lang="en-ID" sz="4400" cap="al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228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600761" y="2689084"/>
            <a:ext cx="2568246" cy="777469"/>
          </a:xfrm>
          <a:prstGeom prst="ellipse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d-ID">
              <a:solidFill>
                <a:srgbClr val="FF0000"/>
              </a:solidFill>
            </a:endParaRPr>
          </a:p>
        </p:txBody>
      </p:sp>
      <p:grpSp>
        <p:nvGrpSpPr>
          <p:cNvPr id="35844" name="Group 2"/>
          <p:cNvGrpSpPr>
            <a:grpSpLocks/>
          </p:cNvGrpSpPr>
          <p:nvPr/>
        </p:nvGrpSpPr>
        <p:grpSpPr bwMode="auto">
          <a:xfrm>
            <a:off x="812801" y="924984"/>
            <a:ext cx="10706100" cy="5628216"/>
            <a:chOff x="120" y="324"/>
            <a:chExt cx="5579" cy="3996"/>
          </a:xfrm>
        </p:grpSpPr>
        <p:sp>
          <p:nvSpPr>
            <p:cNvPr id="35845" name="Rectangle 3"/>
            <p:cNvSpPr>
              <a:spLocks noChangeArrowheads="1"/>
            </p:cNvSpPr>
            <p:nvPr/>
          </p:nvSpPr>
          <p:spPr bwMode="auto">
            <a:xfrm>
              <a:off x="1893" y="984"/>
              <a:ext cx="674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0651" tIns="59267" rIns="120651" bIns="59267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id-ID" sz="1600" b="1">
                  <a:latin typeface="Arial" panose="020B0604020202020204" pitchFamily="34" charset="0"/>
                </a:rPr>
                <a:t>Auditing</a:t>
              </a:r>
            </a:p>
          </p:txBody>
        </p:sp>
        <p:sp>
          <p:nvSpPr>
            <p:cNvPr id="35846" name="Rectangle 4"/>
            <p:cNvSpPr>
              <a:spLocks noChangeArrowheads="1"/>
            </p:cNvSpPr>
            <p:nvPr/>
          </p:nvSpPr>
          <p:spPr bwMode="auto">
            <a:xfrm>
              <a:off x="2600" y="821"/>
              <a:ext cx="963" cy="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0651" tIns="59267" rIns="120651" bIns="59267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/>
              <a:r>
                <a:rPr lang="en-US" altLang="id-ID" sz="1600" b="1">
                  <a:latin typeface="Arial" panose="020B0604020202020204" pitchFamily="34" charset="0"/>
                </a:rPr>
                <a:t>Process</a:t>
              </a:r>
            </a:p>
            <a:p>
              <a:pPr algn="ctr"/>
              <a:r>
                <a:rPr lang="en-US" altLang="id-ID" sz="1600" b="1">
                  <a:latin typeface="Arial" panose="020B0604020202020204" pitchFamily="34" charset="0"/>
                </a:rPr>
                <a:t>Technology</a:t>
              </a:r>
            </a:p>
          </p:txBody>
        </p:sp>
        <p:sp>
          <p:nvSpPr>
            <p:cNvPr id="35847" name="Rectangle 5"/>
            <p:cNvSpPr>
              <a:spLocks noChangeArrowheads="1"/>
            </p:cNvSpPr>
            <p:nvPr/>
          </p:nvSpPr>
          <p:spPr bwMode="auto">
            <a:xfrm>
              <a:off x="3530" y="946"/>
              <a:ext cx="1641" cy="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0651" tIns="59267" rIns="120651" bIns="59267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/>
              <a:r>
                <a:rPr lang="en-US" altLang="id-ID" sz="1600" b="1">
                  <a:latin typeface="Arial" panose="020B0604020202020204" pitchFamily="34" charset="0"/>
                </a:rPr>
                <a:t>Operating</a:t>
              </a:r>
            </a:p>
            <a:p>
              <a:pPr algn="ctr"/>
              <a:r>
                <a:rPr lang="en-US" altLang="id-ID" sz="1600" b="1">
                  <a:latin typeface="Arial" panose="020B0604020202020204" pitchFamily="34" charset="0"/>
                </a:rPr>
                <a:t>Procedures and Safe </a:t>
              </a:r>
            </a:p>
            <a:p>
              <a:pPr algn="ctr"/>
              <a:r>
                <a:rPr lang="en-US" altLang="id-ID" sz="1600" b="1">
                  <a:latin typeface="Arial" panose="020B0604020202020204" pitchFamily="34" charset="0"/>
                </a:rPr>
                <a:t>Practices</a:t>
              </a:r>
            </a:p>
          </p:txBody>
        </p:sp>
        <p:sp>
          <p:nvSpPr>
            <p:cNvPr id="35848" name="Rectangle 6"/>
            <p:cNvSpPr>
              <a:spLocks noChangeArrowheads="1"/>
            </p:cNvSpPr>
            <p:nvPr/>
          </p:nvSpPr>
          <p:spPr bwMode="auto">
            <a:xfrm>
              <a:off x="4191" y="1601"/>
              <a:ext cx="1196" cy="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0651" tIns="59267" rIns="120651" bIns="59267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/>
              <a:r>
                <a:rPr lang="en-US" altLang="id-ID" sz="1600" b="1">
                  <a:latin typeface="Arial" panose="020B0604020202020204" pitchFamily="34" charset="0"/>
                </a:rPr>
                <a:t>Management of</a:t>
              </a:r>
            </a:p>
            <a:p>
              <a:pPr algn="ctr"/>
              <a:r>
                <a:rPr lang="en-US" altLang="id-ID" sz="1600" b="1">
                  <a:latin typeface="Arial" panose="020B0604020202020204" pitchFamily="34" charset="0"/>
                </a:rPr>
                <a:t>Change</a:t>
              </a:r>
            </a:p>
          </p:txBody>
        </p:sp>
        <p:sp>
          <p:nvSpPr>
            <p:cNvPr id="35849" name="Rectangle 7"/>
            <p:cNvSpPr>
              <a:spLocks noChangeArrowheads="1"/>
            </p:cNvSpPr>
            <p:nvPr/>
          </p:nvSpPr>
          <p:spPr bwMode="auto">
            <a:xfrm>
              <a:off x="4341" y="2177"/>
              <a:ext cx="1329" cy="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0651" tIns="59267" rIns="120651" bIns="59267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/>
              <a:r>
                <a:rPr lang="en-US" altLang="id-ID" sz="1600" b="1">
                  <a:latin typeface="Arial" panose="020B0604020202020204" pitchFamily="34" charset="0"/>
                </a:rPr>
                <a:t>Process Hazards</a:t>
              </a:r>
            </a:p>
            <a:p>
              <a:pPr algn="ctr"/>
              <a:r>
                <a:rPr lang="en-US" altLang="id-ID" sz="1600" b="1">
                  <a:latin typeface="Arial" panose="020B0604020202020204" pitchFamily="34" charset="0"/>
                </a:rPr>
                <a:t>Analysis</a:t>
              </a:r>
            </a:p>
          </p:txBody>
        </p:sp>
        <p:sp>
          <p:nvSpPr>
            <p:cNvPr id="35850" name="Rectangle 8"/>
            <p:cNvSpPr>
              <a:spLocks noChangeArrowheads="1"/>
            </p:cNvSpPr>
            <p:nvPr/>
          </p:nvSpPr>
          <p:spPr bwMode="auto">
            <a:xfrm>
              <a:off x="4291" y="2879"/>
              <a:ext cx="1408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0651" tIns="59267" rIns="120651" bIns="59267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9pPr>
            </a:lstStyle>
            <a:p>
              <a:r>
                <a:rPr lang="en-US" altLang="id-ID" sz="1600" b="1">
                  <a:latin typeface="Arial" panose="020B0604020202020204" pitchFamily="34" charset="0"/>
                </a:rPr>
                <a:t>Quality Assurance</a:t>
              </a:r>
            </a:p>
          </p:txBody>
        </p:sp>
        <p:sp>
          <p:nvSpPr>
            <p:cNvPr id="35851" name="Rectangle 9"/>
            <p:cNvSpPr>
              <a:spLocks noChangeArrowheads="1"/>
            </p:cNvSpPr>
            <p:nvPr/>
          </p:nvSpPr>
          <p:spPr bwMode="auto">
            <a:xfrm>
              <a:off x="3525" y="3401"/>
              <a:ext cx="1477" cy="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0651" tIns="59267" rIns="120651" bIns="59267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/>
              <a:r>
                <a:rPr lang="en-US" altLang="id-ID" sz="1600" b="1">
                  <a:latin typeface="Arial" panose="020B0604020202020204" pitchFamily="34" charset="0"/>
                </a:rPr>
                <a:t>Prestart-Up Safety</a:t>
              </a:r>
            </a:p>
            <a:p>
              <a:pPr algn="ctr"/>
              <a:r>
                <a:rPr lang="en-US" altLang="id-ID" sz="1600" b="1">
                  <a:latin typeface="Arial" panose="020B0604020202020204" pitchFamily="34" charset="0"/>
                </a:rPr>
                <a:t>Reviews</a:t>
              </a:r>
            </a:p>
          </p:txBody>
        </p:sp>
        <p:sp>
          <p:nvSpPr>
            <p:cNvPr id="35852" name="Rectangle 10"/>
            <p:cNvSpPr>
              <a:spLocks noChangeArrowheads="1"/>
            </p:cNvSpPr>
            <p:nvPr/>
          </p:nvSpPr>
          <p:spPr bwMode="auto">
            <a:xfrm>
              <a:off x="2327" y="3767"/>
              <a:ext cx="1560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0651" tIns="59267" rIns="120651" bIns="59267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/>
              <a:r>
                <a:rPr lang="en-US" altLang="id-ID" sz="1600" b="1">
                  <a:latin typeface="Arial" panose="020B0604020202020204" pitchFamily="34" charset="0"/>
                </a:rPr>
                <a:t>Mechanical Integrity</a:t>
              </a:r>
            </a:p>
          </p:txBody>
        </p:sp>
        <p:sp>
          <p:nvSpPr>
            <p:cNvPr id="35853" name="Rectangle 11"/>
            <p:cNvSpPr>
              <a:spLocks noChangeArrowheads="1"/>
            </p:cNvSpPr>
            <p:nvPr/>
          </p:nvSpPr>
          <p:spPr bwMode="auto">
            <a:xfrm>
              <a:off x="1051" y="3425"/>
              <a:ext cx="1516" cy="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0651" tIns="59267" rIns="120651" bIns="59267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/>
              <a:r>
                <a:rPr lang="en-US" altLang="id-ID" sz="1600" b="1">
                  <a:latin typeface="Arial" panose="020B0604020202020204" pitchFamily="34" charset="0"/>
                </a:rPr>
                <a:t>Management of</a:t>
              </a:r>
            </a:p>
            <a:p>
              <a:pPr algn="ctr"/>
              <a:r>
                <a:rPr lang="en-US" altLang="id-ID" sz="1600" b="1">
                  <a:latin typeface="Arial" panose="020B0604020202020204" pitchFamily="34" charset="0"/>
                </a:rPr>
                <a:t>“Subtle” Change</a:t>
              </a:r>
            </a:p>
          </p:txBody>
        </p:sp>
        <p:sp>
          <p:nvSpPr>
            <p:cNvPr id="35854" name="Rectangle 12"/>
            <p:cNvSpPr>
              <a:spLocks noChangeArrowheads="1"/>
            </p:cNvSpPr>
            <p:nvPr/>
          </p:nvSpPr>
          <p:spPr bwMode="auto">
            <a:xfrm>
              <a:off x="564" y="1193"/>
              <a:ext cx="1571" cy="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0651" tIns="59267" rIns="120651" bIns="59267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/>
              <a:r>
                <a:rPr lang="en-US" altLang="id-ID" sz="1600" b="1">
                  <a:latin typeface="Arial" panose="020B0604020202020204" pitchFamily="34" charset="0"/>
                </a:rPr>
                <a:t>Emergency Planning</a:t>
              </a:r>
            </a:p>
            <a:p>
              <a:pPr algn="ctr"/>
              <a:r>
                <a:rPr lang="en-US" altLang="id-ID" sz="1600" b="1">
                  <a:latin typeface="Arial" panose="020B0604020202020204" pitchFamily="34" charset="0"/>
                </a:rPr>
                <a:t>and Response</a:t>
              </a:r>
            </a:p>
          </p:txBody>
        </p:sp>
        <p:sp>
          <p:nvSpPr>
            <p:cNvPr id="35855" name="Rectangle 13"/>
            <p:cNvSpPr>
              <a:spLocks noChangeArrowheads="1"/>
            </p:cNvSpPr>
            <p:nvPr/>
          </p:nvSpPr>
          <p:spPr bwMode="auto">
            <a:xfrm>
              <a:off x="160" y="1583"/>
              <a:ext cx="1735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0651" tIns="59267" rIns="120651" bIns="59267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/>
              <a:r>
                <a:rPr lang="en-US" altLang="id-ID" sz="1600" b="1">
                  <a:latin typeface="Arial" panose="020B0604020202020204" pitchFamily="34" charset="0"/>
                </a:rPr>
                <a:t>Management of Change</a:t>
              </a:r>
            </a:p>
          </p:txBody>
        </p:sp>
        <p:sp>
          <p:nvSpPr>
            <p:cNvPr id="35856" name="Rectangle 14"/>
            <p:cNvSpPr>
              <a:spLocks noChangeArrowheads="1"/>
            </p:cNvSpPr>
            <p:nvPr/>
          </p:nvSpPr>
          <p:spPr bwMode="auto">
            <a:xfrm>
              <a:off x="120" y="1961"/>
              <a:ext cx="1619" cy="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0651" tIns="59267" rIns="120651" bIns="59267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/>
              <a:r>
                <a:rPr lang="en-US" altLang="id-ID" sz="1600" b="1">
                  <a:latin typeface="Arial" panose="020B0604020202020204" pitchFamily="34" charset="0"/>
                </a:rPr>
                <a:t>Incident Investigation</a:t>
              </a:r>
            </a:p>
            <a:p>
              <a:pPr algn="ctr"/>
              <a:r>
                <a:rPr lang="en-US" altLang="id-ID" sz="1600" b="1">
                  <a:latin typeface="Arial" panose="020B0604020202020204" pitchFamily="34" charset="0"/>
                </a:rPr>
                <a:t>and Reporting</a:t>
              </a:r>
            </a:p>
          </p:txBody>
        </p:sp>
        <p:sp>
          <p:nvSpPr>
            <p:cNvPr id="35857" name="Rectangle 15"/>
            <p:cNvSpPr>
              <a:spLocks noChangeArrowheads="1"/>
            </p:cNvSpPr>
            <p:nvPr/>
          </p:nvSpPr>
          <p:spPr bwMode="auto">
            <a:xfrm>
              <a:off x="233" y="2501"/>
              <a:ext cx="1458" cy="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0651" tIns="59267" rIns="120651" bIns="59267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/>
              <a:r>
                <a:rPr lang="en-US" altLang="id-ID" sz="1600" b="1">
                  <a:latin typeface="Arial" panose="020B0604020202020204" pitchFamily="34" charset="0"/>
                </a:rPr>
                <a:t>Contractor Safety</a:t>
              </a:r>
            </a:p>
            <a:p>
              <a:pPr algn="ctr"/>
              <a:r>
                <a:rPr lang="en-US" altLang="id-ID" sz="1600" b="1">
                  <a:latin typeface="Arial" panose="020B0604020202020204" pitchFamily="34" charset="0"/>
                </a:rPr>
                <a:t>and Performance</a:t>
              </a:r>
            </a:p>
          </p:txBody>
        </p:sp>
        <p:sp>
          <p:nvSpPr>
            <p:cNvPr id="35858" name="Rectangle 16"/>
            <p:cNvSpPr>
              <a:spLocks noChangeArrowheads="1"/>
            </p:cNvSpPr>
            <p:nvPr/>
          </p:nvSpPr>
          <p:spPr bwMode="auto">
            <a:xfrm>
              <a:off x="631" y="2945"/>
              <a:ext cx="1324" cy="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0651" tIns="59267" rIns="120651" bIns="59267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/>
              <a:r>
                <a:rPr lang="en-US" altLang="id-ID" sz="1600" b="1">
                  <a:latin typeface="Arial" panose="020B0604020202020204" pitchFamily="34" charset="0"/>
                </a:rPr>
                <a:t>Training and</a:t>
              </a:r>
            </a:p>
            <a:p>
              <a:pPr algn="ctr"/>
              <a:r>
                <a:rPr lang="en-US" altLang="id-ID" sz="1600" b="1">
                  <a:latin typeface="Arial" panose="020B0604020202020204" pitchFamily="34" charset="0"/>
                </a:rPr>
                <a:t>Performance</a:t>
              </a:r>
            </a:p>
          </p:txBody>
        </p:sp>
        <p:sp>
          <p:nvSpPr>
            <p:cNvPr id="35859" name="Rectangle 17"/>
            <p:cNvSpPr>
              <a:spLocks noChangeArrowheads="1"/>
            </p:cNvSpPr>
            <p:nvPr/>
          </p:nvSpPr>
          <p:spPr bwMode="auto">
            <a:xfrm>
              <a:off x="261" y="405"/>
              <a:ext cx="5330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20651" tIns="59267" rIns="120651" bIns="59267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3429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ahoma" panose="020B0604030504040204" pitchFamily="34" charset="0"/>
                  <a:ea typeface="ヒラギノ角ゴ Pro W3"/>
                  <a:cs typeface="ヒラギノ角ゴ Pro W3"/>
                </a:defRPr>
              </a:lvl9pPr>
            </a:lstStyle>
            <a:p>
              <a:pPr algn="ctr"/>
              <a:r>
                <a:rPr lang="en-US" altLang="id-ID" sz="2133" b="1">
                  <a:solidFill>
                    <a:srgbClr val="384478"/>
                  </a:solidFill>
                  <a:latin typeface="Arial" panose="020B0604020202020204" pitchFamily="34" charset="0"/>
                </a:rPr>
                <a:t>Process Safety and Risk Management Model</a:t>
              </a:r>
            </a:p>
          </p:txBody>
        </p:sp>
        <p:graphicFrame>
          <p:nvGraphicFramePr>
            <p:cNvPr id="35860" name="Object 18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1590" y="1200"/>
            <a:ext cx="2843" cy="23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0" r:id="rId4" imgW="4513263" imgH="3806825" progId="">
                    <p:embed/>
                  </p:oleObj>
                </mc:Choice>
                <mc:Fallback>
                  <p:oleObj r:id="rId4" imgW="4513263" imgH="3806825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0" y="1200"/>
                          <a:ext cx="2843" cy="23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861" name="Object 19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1148" y="324"/>
            <a:ext cx="3705" cy="24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1" r:id="rId6" imgW="5881688" imgH="3924300" progId="">
                    <p:embed/>
                  </p:oleObj>
                </mc:Choice>
                <mc:Fallback>
                  <p:oleObj r:id="rId6" imgW="5881688" imgH="39243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8" y="324"/>
                          <a:ext cx="3705" cy="24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862" name="Object 20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1148" y="1912"/>
            <a:ext cx="3705" cy="24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2" r:id="rId8" imgW="5881688" imgH="3822700" progId="">
                    <p:embed/>
                  </p:oleObj>
                </mc:Choice>
                <mc:Fallback>
                  <p:oleObj r:id="rId8" imgW="5881688" imgH="38227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48" y="1912"/>
                          <a:ext cx="3705" cy="24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863" name="Object 21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1330" y="1420"/>
            <a:ext cx="3705" cy="24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3" r:id="rId10" imgW="5881688" imgH="3924300" progId="">
                    <p:embed/>
                  </p:oleObj>
                </mc:Choice>
                <mc:Fallback>
                  <p:oleObj r:id="rId10" imgW="5881688" imgH="39243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0" y="1420"/>
                          <a:ext cx="3705" cy="24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864" name="Object 22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1547" y="802"/>
            <a:ext cx="3705" cy="24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4" r:id="rId12" imgW="5881688" imgH="3924300" progId="">
                    <p:embed/>
                  </p:oleObj>
                </mc:Choice>
                <mc:Fallback>
                  <p:oleObj r:id="rId12" imgW="5881688" imgH="39243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47" y="802"/>
                          <a:ext cx="3705" cy="24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865" name="Object 23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664" y="948"/>
            <a:ext cx="3705" cy="24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5" r:id="rId14" imgW="5881688" imgH="3924300" progId="">
                    <p:embed/>
                  </p:oleObj>
                </mc:Choice>
                <mc:Fallback>
                  <p:oleObj r:id="rId14" imgW="5881688" imgH="392430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4" y="948"/>
                          <a:ext cx="3705" cy="24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Rectangle 24">
              <a:extLst>
                <a:ext uri="{FF2B5EF4-FFF2-40B4-BE49-F238E27FC236}">
                  <a16:creationId xmlns:a16="http://schemas.microsoft.com/office/drawing/2014/main" id="{0D852E34-CE89-4424-8129-311764049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9" y="2112"/>
              <a:ext cx="808" cy="54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20651" tIns="59267" rIns="120651" bIns="59267">
              <a:spAutoFit/>
            </a:bodyPr>
            <a:lstStyle/>
            <a:p>
              <a:pPr algn="ctr">
                <a:defRPr/>
              </a:pPr>
              <a:r>
                <a:rPr lang="en-US" altLang="id-ID" sz="1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MANAGEMENT</a:t>
              </a:r>
            </a:p>
            <a:p>
              <a:pPr algn="ctr">
                <a:defRPr/>
              </a:pPr>
              <a:r>
                <a:rPr lang="en-US" altLang="id-ID" sz="1333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LEADERSHIP</a:t>
              </a:r>
              <a:r>
                <a:rPr lang="en-US" altLang="id-ID" sz="1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&amp;</a:t>
              </a:r>
            </a:p>
            <a:p>
              <a:pPr algn="ctr">
                <a:defRPr/>
              </a:pPr>
              <a:r>
                <a:rPr lang="en-US" altLang="id-ID" sz="1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COMMITMENT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0147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BB724-018D-4E50-B43E-04A3FAD44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sz="3600" cap="all" dirty="0">
                <a:solidFill>
                  <a:srgbClr val="FF0000"/>
                </a:solidFill>
                <a:effectLst/>
              </a:rPr>
              <a:t>emergency lamp, emergency shower, breathing apparatus, dll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93EAC-5120-4390-AEBC-C4497BE5B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10434011" cy="3880773"/>
          </a:xfrm>
        </p:spPr>
        <p:txBody>
          <a:bodyPr/>
          <a:lstStyle/>
          <a:p>
            <a:r>
              <a:rPr lang="en-US" dirty="0"/>
              <a:t>Emergency Lamp SNI </a:t>
            </a:r>
            <a:r>
              <a:rPr lang="en-ID" dirty="0"/>
              <a:t>SNI 03-6574-2001 </a:t>
            </a:r>
          </a:p>
          <a:p>
            <a:pPr marL="0" indent="0">
              <a:buNone/>
            </a:pPr>
            <a:endParaRPr lang="en-ID" dirty="0"/>
          </a:p>
          <a:p>
            <a:pPr marL="0" indent="0" algn="ctr">
              <a:buNone/>
            </a:pPr>
            <a:r>
              <a:rPr lang="en-ID" sz="2800" cap="all" dirty="0"/>
              <a:t>Tata Cara </a:t>
            </a:r>
            <a:r>
              <a:rPr lang="en-ID" sz="2800" cap="all" dirty="0" err="1"/>
              <a:t>Perancangan</a:t>
            </a:r>
            <a:r>
              <a:rPr lang="en-ID" sz="2800" cap="all" dirty="0"/>
              <a:t> </a:t>
            </a:r>
            <a:r>
              <a:rPr lang="en-ID" sz="2800" cap="all" dirty="0" err="1"/>
              <a:t>Pencahayaan</a:t>
            </a:r>
            <a:r>
              <a:rPr lang="en-ID" sz="2800" cap="all" dirty="0"/>
              <a:t> </a:t>
            </a:r>
            <a:r>
              <a:rPr lang="en-ID" sz="2800" cap="all" dirty="0" err="1"/>
              <a:t>Darurat</a:t>
            </a:r>
            <a:r>
              <a:rPr lang="en-ID" sz="2800" cap="all" dirty="0"/>
              <a:t>, Tanda </a:t>
            </a:r>
            <a:r>
              <a:rPr lang="en-ID" sz="2800" cap="all" dirty="0" err="1"/>
              <a:t>arah</a:t>
            </a:r>
            <a:r>
              <a:rPr lang="en-ID" sz="2800" cap="all" dirty="0"/>
              <a:t> dan </a:t>
            </a:r>
            <a:r>
              <a:rPr lang="en-ID" sz="2800" cap="all" dirty="0" err="1"/>
              <a:t>Sistem</a:t>
            </a:r>
            <a:r>
              <a:rPr lang="en-ID" sz="2800" cap="all" dirty="0"/>
              <a:t> </a:t>
            </a:r>
            <a:r>
              <a:rPr lang="en-ID" sz="2800" cap="all" dirty="0" err="1"/>
              <a:t>Peringatan</a:t>
            </a:r>
            <a:r>
              <a:rPr lang="en-ID" sz="2800" cap="all" dirty="0"/>
              <a:t> </a:t>
            </a:r>
            <a:r>
              <a:rPr lang="en-ID" sz="2800" cap="all" dirty="0" err="1"/>
              <a:t>Bahaya</a:t>
            </a:r>
            <a:r>
              <a:rPr lang="en-ID" sz="2800" cap="all" dirty="0"/>
              <a:t> pada </a:t>
            </a:r>
            <a:r>
              <a:rPr lang="en-ID" sz="2800" cap="all" dirty="0" err="1"/>
              <a:t>Bangunan</a:t>
            </a:r>
            <a:r>
              <a:rPr lang="en-ID" sz="2800" cap="all" dirty="0"/>
              <a:t> Gedung</a:t>
            </a:r>
            <a:endParaRPr lang="en-ID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FD2D42-7B32-4EB5-A812-AAC2055208B7}"/>
              </a:ext>
            </a:extLst>
          </p:cNvPr>
          <p:cNvSpPr txBox="1"/>
          <p:nvPr/>
        </p:nvSpPr>
        <p:spPr>
          <a:xfrm>
            <a:off x="842816" y="4438180"/>
            <a:ext cx="102685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725" indent="-720725"/>
            <a:r>
              <a:rPr lang="en-ID" sz="3200" dirty="0"/>
              <a:t>3.3	</a:t>
            </a:r>
            <a:r>
              <a:rPr lang="en-ID" sz="3200" dirty="0" err="1"/>
              <a:t>Pencahayaan</a:t>
            </a:r>
            <a:r>
              <a:rPr lang="en-ID" sz="3200" dirty="0"/>
              <a:t> </a:t>
            </a:r>
            <a:r>
              <a:rPr lang="en-ID" sz="3200" dirty="0" err="1"/>
              <a:t>darurat</a:t>
            </a:r>
            <a:r>
              <a:rPr lang="en-ID" sz="3200" dirty="0"/>
              <a:t> (emergency lighting). </a:t>
            </a:r>
            <a:r>
              <a:rPr lang="en-ID" sz="3200" dirty="0" err="1"/>
              <a:t>suatu</a:t>
            </a:r>
            <a:r>
              <a:rPr lang="en-ID" sz="3200" dirty="0"/>
              <a:t> </a:t>
            </a:r>
            <a:r>
              <a:rPr lang="en-ID" sz="3200" dirty="0" err="1"/>
              <a:t>pencahayaan</a:t>
            </a:r>
            <a:r>
              <a:rPr lang="en-ID" sz="3200" dirty="0"/>
              <a:t> yang </a:t>
            </a:r>
            <a:r>
              <a:rPr lang="en-ID" sz="3200" dirty="0" err="1"/>
              <a:t>mempunyai</a:t>
            </a:r>
            <a:r>
              <a:rPr lang="en-ID" sz="3200" dirty="0"/>
              <a:t> </a:t>
            </a:r>
            <a:r>
              <a:rPr lang="en-ID" sz="3200" dirty="0" err="1"/>
              <a:t>pasokan</a:t>
            </a:r>
            <a:r>
              <a:rPr lang="en-ID" sz="3200" dirty="0"/>
              <a:t> </a:t>
            </a:r>
            <a:r>
              <a:rPr lang="en-ID" sz="3200" dirty="0" err="1"/>
              <a:t>daya</a:t>
            </a:r>
            <a:r>
              <a:rPr lang="en-ID" sz="3200" dirty="0"/>
              <a:t> </a:t>
            </a:r>
            <a:r>
              <a:rPr lang="en-ID" sz="3200" dirty="0" err="1"/>
              <a:t>cadangan</a:t>
            </a:r>
            <a:r>
              <a:rPr lang="en-ID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16889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92795AE-6D25-4AF7-8AED-91D3B2CA1342}"/>
              </a:ext>
            </a:extLst>
          </p:cNvPr>
          <p:cNvSpPr txBox="1"/>
          <p:nvPr/>
        </p:nvSpPr>
        <p:spPr>
          <a:xfrm>
            <a:off x="531091" y="1021093"/>
            <a:ext cx="1112981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/>
              <a:t>4.3 </a:t>
            </a:r>
            <a:r>
              <a:rPr lang="en-ID" sz="2800" dirty="0" err="1"/>
              <a:t>Lampu</a:t>
            </a:r>
            <a:r>
              <a:rPr lang="en-ID" sz="2800" dirty="0"/>
              <a:t> </a:t>
            </a:r>
            <a:r>
              <a:rPr lang="en-ID" sz="2800" dirty="0" err="1"/>
              <a:t>Darurat</a:t>
            </a:r>
            <a:r>
              <a:rPr lang="en-ID" sz="2800" dirty="0"/>
              <a:t>. </a:t>
            </a:r>
          </a:p>
          <a:p>
            <a:r>
              <a:rPr lang="en-ID" sz="2800" dirty="0"/>
              <a:t>4.3.1 </a:t>
            </a:r>
            <a:r>
              <a:rPr lang="en-ID" sz="2800" dirty="0" err="1"/>
              <a:t>Ketentuan</a:t>
            </a:r>
            <a:r>
              <a:rPr lang="en-ID" sz="2800" dirty="0"/>
              <a:t> Teknis. </a:t>
            </a:r>
          </a:p>
          <a:p>
            <a:pPr marL="628650"/>
            <a:r>
              <a:rPr lang="en-ID" sz="2800" dirty="0"/>
              <a:t>a). </a:t>
            </a:r>
            <a:r>
              <a:rPr lang="en-ID" sz="2800" dirty="0" err="1"/>
              <a:t>Setiap</a:t>
            </a:r>
            <a:r>
              <a:rPr lang="en-ID" sz="2800" dirty="0"/>
              <a:t> </a:t>
            </a:r>
            <a:r>
              <a:rPr lang="en-ID" sz="2800" dirty="0" err="1"/>
              <a:t>lampu</a:t>
            </a:r>
            <a:r>
              <a:rPr lang="en-ID" sz="2800" dirty="0"/>
              <a:t> </a:t>
            </a:r>
            <a:r>
              <a:rPr lang="en-ID" sz="2800" dirty="0" err="1"/>
              <a:t>darurat</a:t>
            </a:r>
            <a:r>
              <a:rPr lang="en-ID" sz="2800" dirty="0"/>
              <a:t> </a:t>
            </a:r>
            <a:r>
              <a:rPr lang="en-ID" sz="2800" dirty="0" err="1"/>
              <a:t>harus</a:t>
            </a:r>
            <a:r>
              <a:rPr lang="en-ID" sz="2800" dirty="0"/>
              <a:t> ; </a:t>
            </a:r>
          </a:p>
          <a:p>
            <a:pPr marL="1431925" indent="-442913"/>
            <a:r>
              <a:rPr lang="en-ID" sz="2800" dirty="0"/>
              <a:t>1). </a:t>
            </a:r>
            <a:r>
              <a:rPr lang="en-ID" sz="2800" dirty="0" err="1"/>
              <a:t>bekerja</a:t>
            </a:r>
            <a:r>
              <a:rPr lang="en-ID" sz="2800" dirty="0"/>
              <a:t> </a:t>
            </a:r>
            <a:r>
              <a:rPr lang="en-ID" sz="2800" dirty="0" err="1"/>
              <a:t>secara</a:t>
            </a:r>
            <a:r>
              <a:rPr lang="en-ID" sz="2800" dirty="0"/>
              <a:t> </a:t>
            </a:r>
            <a:r>
              <a:rPr lang="en-ID" sz="2800" dirty="0" err="1"/>
              <a:t>otomatis</a:t>
            </a:r>
            <a:r>
              <a:rPr lang="en-ID" sz="2800" dirty="0"/>
              <a:t>. </a:t>
            </a:r>
          </a:p>
          <a:p>
            <a:pPr marL="1431925" indent="-442913"/>
            <a:r>
              <a:rPr lang="en-ID" sz="2800" dirty="0"/>
              <a:t>2). </a:t>
            </a:r>
            <a:r>
              <a:rPr lang="en-ID" sz="2800" dirty="0" err="1"/>
              <a:t>mempunyai</a:t>
            </a:r>
            <a:r>
              <a:rPr lang="en-ID" sz="2800" dirty="0"/>
              <a:t> </a:t>
            </a:r>
            <a:r>
              <a:rPr lang="en-ID" sz="2800" dirty="0" err="1"/>
              <a:t>tingkat</a:t>
            </a:r>
            <a:r>
              <a:rPr lang="en-ID" sz="2800" dirty="0"/>
              <a:t> </a:t>
            </a:r>
            <a:r>
              <a:rPr lang="en-ID" sz="2800" dirty="0" err="1"/>
              <a:t>pencahayaan</a:t>
            </a:r>
            <a:r>
              <a:rPr lang="en-ID" sz="2800" dirty="0"/>
              <a:t> yang </a:t>
            </a:r>
            <a:r>
              <a:rPr lang="en-ID" sz="2800" dirty="0" err="1"/>
              <a:t>cukup</a:t>
            </a:r>
            <a:r>
              <a:rPr lang="en-ID" sz="2800" dirty="0"/>
              <a:t> </a:t>
            </a:r>
            <a:r>
              <a:rPr lang="en-ID" sz="2800" dirty="0" err="1"/>
              <a:t>untuk</a:t>
            </a:r>
            <a:r>
              <a:rPr lang="en-ID" sz="2800" dirty="0"/>
              <a:t> </a:t>
            </a:r>
            <a:r>
              <a:rPr lang="en-ID" sz="2800" dirty="0" err="1"/>
              <a:t>evakuasi</a:t>
            </a:r>
            <a:r>
              <a:rPr lang="en-ID" sz="2800" dirty="0"/>
              <a:t> yang </a:t>
            </a:r>
            <a:r>
              <a:rPr lang="en-ID" sz="2800" dirty="0" err="1"/>
              <a:t>aman</a:t>
            </a:r>
            <a:r>
              <a:rPr lang="en-ID" sz="2800" dirty="0"/>
              <a:t>. </a:t>
            </a:r>
          </a:p>
          <a:p>
            <a:pPr marL="1431925" indent="-442913"/>
            <a:r>
              <a:rPr lang="en-ID" sz="2800" dirty="0"/>
              <a:t>3). </a:t>
            </a:r>
            <a:r>
              <a:rPr lang="en-ID" sz="2800" dirty="0" err="1"/>
              <a:t>jika</a:t>
            </a:r>
            <a:r>
              <a:rPr lang="en-ID" sz="2800" dirty="0"/>
              <a:t> </a:t>
            </a:r>
            <a:r>
              <a:rPr lang="en-ID" sz="2800" dirty="0" err="1"/>
              <a:t>mempunyai</a:t>
            </a:r>
            <a:r>
              <a:rPr lang="en-ID" sz="2800" dirty="0"/>
              <a:t> </a:t>
            </a:r>
            <a:r>
              <a:rPr lang="en-ID" sz="2800" dirty="0" err="1"/>
              <a:t>sistem</a:t>
            </a:r>
            <a:r>
              <a:rPr lang="en-ID" sz="2800" dirty="0"/>
              <a:t> </a:t>
            </a:r>
            <a:r>
              <a:rPr lang="en-ID" sz="2800" dirty="0" err="1"/>
              <a:t>terpusat</a:t>
            </a:r>
            <a:r>
              <a:rPr lang="en-ID" sz="2800" dirty="0"/>
              <a:t>, </a:t>
            </a:r>
            <a:r>
              <a:rPr lang="en-ID" sz="2800" dirty="0" err="1"/>
              <a:t>catu</a:t>
            </a:r>
            <a:r>
              <a:rPr lang="en-ID" sz="2800" dirty="0"/>
              <a:t> </a:t>
            </a:r>
            <a:r>
              <a:rPr lang="en-ID" sz="2800" dirty="0" err="1"/>
              <a:t>daya</a:t>
            </a:r>
            <a:r>
              <a:rPr lang="en-ID" sz="2800" dirty="0"/>
              <a:t> </a:t>
            </a:r>
            <a:r>
              <a:rPr lang="en-ID" sz="2800" dirty="0" err="1"/>
              <a:t>cadangan</a:t>
            </a:r>
            <a:r>
              <a:rPr lang="en-ID" sz="2800" dirty="0"/>
              <a:t> dan </a:t>
            </a:r>
            <a:r>
              <a:rPr lang="en-ID" sz="2800" dirty="0" err="1"/>
              <a:t>kontrol</a:t>
            </a:r>
            <a:r>
              <a:rPr lang="en-ID" sz="2800" dirty="0"/>
              <a:t> </a:t>
            </a:r>
            <a:r>
              <a:rPr lang="en-ID" sz="2800" dirty="0" err="1"/>
              <a:t>otomatisnya</a:t>
            </a:r>
            <a:r>
              <a:rPr lang="en-ID" sz="2800" dirty="0"/>
              <a:t> </a:t>
            </a:r>
            <a:r>
              <a:rPr lang="en-ID" sz="2800" dirty="0" err="1"/>
              <a:t>harus</a:t>
            </a:r>
            <a:r>
              <a:rPr lang="en-ID" sz="2800" dirty="0"/>
              <a:t> </a:t>
            </a:r>
            <a:r>
              <a:rPr lang="en-ID" sz="2800" dirty="0" err="1"/>
              <a:t>dilindungi</a:t>
            </a:r>
            <a:r>
              <a:rPr lang="en-ID" sz="2800" dirty="0"/>
              <a:t> </a:t>
            </a:r>
            <a:r>
              <a:rPr lang="en-ID" sz="2800" dirty="0" err="1"/>
              <a:t>dari</a:t>
            </a:r>
            <a:r>
              <a:rPr lang="en-ID" sz="2800" dirty="0"/>
              <a:t> </a:t>
            </a:r>
            <a:r>
              <a:rPr lang="en-ID" sz="2800" dirty="0" err="1"/>
              <a:t>kerusakan</a:t>
            </a:r>
            <a:r>
              <a:rPr lang="en-ID" sz="2800" dirty="0"/>
              <a:t> </a:t>
            </a:r>
            <a:r>
              <a:rPr lang="en-ID" sz="2800" dirty="0" err="1"/>
              <a:t>karena</a:t>
            </a:r>
            <a:r>
              <a:rPr lang="en-ID" sz="2800" dirty="0"/>
              <a:t> </a:t>
            </a:r>
            <a:r>
              <a:rPr lang="en-ID" sz="2800" dirty="0" err="1"/>
              <a:t>api</a:t>
            </a:r>
            <a:r>
              <a:rPr lang="en-ID" sz="2800" dirty="0"/>
              <a:t> </a:t>
            </a:r>
            <a:r>
              <a:rPr lang="en-ID" sz="2800" dirty="0" err="1"/>
              <a:t>dengan</a:t>
            </a:r>
            <a:r>
              <a:rPr lang="en-ID" sz="2800" dirty="0"/>
              <a:t> </a:t>
            </a:r>
            <a:r>
              <a:rPr lang="en-ID" sz="2800" dirty="0" err="1"/>
              <a:t>konstruksi</a:t>
            </a:r>
            <a:r>
              <a:rPr lang="en-ID" sz="2800" dirty="0"/>
              <a:t> </a:t>
            </a:r>
            <a:r>
              <a:rPr lang="en-ID" sz="2800" dirty="0" err="1"/>
              <a:t>penutup</a:t>
            </a:r>
            <a:r>
              <a:rPr lang="en-ID" sz="2800" dirty="0"/>
              <a:t> yang </a:t>
            </a:r>
            <a:r>
              <a:rPr lang="en-ID" sz="2800" dirty="0" err="1"/>
              <a:t>mempunyai</a:t>
            </a:r>
            <a:r>
              <a:rPr lang="en-ID" sz="2800" dirty="0"/>
              <a:t> Tingkat </a:t>
            </a:r>
            <a:r>
              <a:rPr lang="en-ID" sz="2800" dirty="0" err="1"/>
              <a:t>Ketahanan</a:t>
            </a:r>
            <a:r>
              <a:rPr lang="en-ID" sz="2800" dirty="0"/>
              <a:t> </a:t>
            </a:r>
            <a:r>
              <a:rPr lang="en-ID" sz="2800" dirty="0" err="1"/>
              <a:t>Api</a:t>
            </a:r>
            <a:r>
              <a:rPr lang="en-ID" sz="2800" dirty="0"/>
              <a:t> (TKA) </a:t>
            </a:r>
            <a:r>
              <a:rPr lang="en-ID" sz="2800" dirty="0" err="1"/>
              <a:t>tidak</a:t>
            </a:r>
            <a:r>
              <a:rPr lang="en-ID" sz="2800" dirty="0"/>
              <a:t> </a:t>
            </a:r>
            <a:r>
              <a:rPr lang="en-ID" sz="2800" dirty="0" err="1"/>
              <a:t>kurang</a:t>
            </a:r>
            <a:r>
              <a:rPr lang="en-ID" sz="2800" dirty="0"/>
              <a:t> </a:t>
            </a:r>
            <a:r>
              <a:rPr lang="en-ID" sz="2800" dirty="0" err="1"/>
              <a:t>dari</a:t>
            </a:r>
            <a:r>
              <a:rPr lang="en-ID" sz="2800" dirty="0"/>
              <a:t> -/60/60. </a:t>
            </a:r>
          </a:p>
          <a:p>
            <a:pPr marL="1431925" indent="-442913"/>
            <a:r>
              <a:rPr lang="en-ID" sz="2800" dirty="0"/>
              <a:t>4). </a:t>
            </a:r>
            <a:r>
              <a:rPr lang="en-ID" sz="2800" dirty="0" err="1"/>
              <a:t>Lampu</a:t>
            </a:r>
            <a:r>
              <a:rPr lang="en-ID" sz="2800" dirty="0"/>
              <a:t> </a:t>
            </a:r>
            <a:r>
              <a:rPr lang="en-ID" sz="2800" dirty="0" err="1"/>
              <a:t>darurat</a:t>
            </a:r>
            <a:r>
              <a:rPr lang="en-ID" sz="2800" dirty="0"/>
              <a:t> yang </a:t>
            </a:r>
            <a:r>
              <a:rPr lang="en-ID" sz="2800" dirty="0" err="1"/>
              <a:t>digunakan</a:t>
            </a:r>
            <a:r>
              <a:rPr lang="en-ID" sz="2800" dirty="0"/>
              <a:t> </a:t>
            </a:r>
            <a:r>
              <a:rPr lang="en-ID" sz="2800" dirty="0" err="1"/>
              <a:t>harus</a:t>
            </a:r>
            <a:r>
              <a:rPr lang="en-ID" sz="2800" dirty="0"/>
              <a:t> </a:t>
            </a:r>
            <a:r>
              <a:rPr lang="en-ID" sz="2800" dirty="0" err="1"/>
              <a:t>sesuai</a:t>
            </a:r>
            <a:r>
              <a:rPr lang="en-ID" sz="2800" dirty="0"/>
              <a:t> </a:t>
            </a:r>
            <a:r>
              <a:rPr lang="en-ID" sz="2800" dirty="0" err="1"/>
              <a:t>dengan</a:t>
            </a:r>
            <a:r>
              <a:rPr lang="en-ID" sz="2800" dirty="0"/>
              <a:t> </a:t>
            </a:r>
            <a:r>
              <a:rPr lang="en-ID" sz="2800" dirty="0" err="1"/>
              <a:t>standar</a:t>
            </a:r>
            <a:r>
              <a:rPr lang="en-ID" sz="2800" dirty="0"/>
              <a:t> yang </a:t>
            </a:r>
            <a:r>
              <a:rPr lang="en-ID" sz="2800" dirty="0" err="1"/>
              <a:t>berlaku</a:t>
            </a:r>
            <a:r>
              <a:rPr lang="en-ID" sz="2800" dirty="0"/>
              <a:t> .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ACF8E0-EDC1-4AEC-BA13-0B6E4CA5BE0B}"/>
              </a:ext>
            </a:extLst>
          </p:cNvPr>
          <p:cNvSpPr/>
          <p:nvPr/>
        </p:nvSpPr>
        <p:spPr>
          <a:xfrm>
            <a:off x="1981200" y="1539875"/>
            <a:ext cx="5334000" cy="1970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/>
            </a:pPr>
            <a:r>
              <a:rPr lang="id-ID" sz="2000" cap="all" dirty="0"/>
              <a:t>tanda arah.</a:t>
            </a:r>
          </a:p>
          <a:p>
            <a:pPr algn="just" eaLnBrk="1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/>
            </a:pPr>
            <a:endParaRPr lang="id-ID" sz="2000" cap="all" dirty="0"/>
          </a:p>
          <a:p>
            <a:pPr algn="just" eaLnBrk="1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/>
            </a:pPr>
            <a:r>
              <a:rPr lang="id-ID" sz="2000" cap="all" dirty="0">
                <a:solidFill>
                  <a:srgbClr val="0070C0"/>
                </a:solidFill>
              </a:rPr>
              <a:t>tanda yang menunjukkan arah menuju jalan keluar yang aman.</a:t>
            </a:r>
          </a:p>
          <a:p>
            <a:pPr algn="just" eaLnBrk="1" hangingPunct="1">
              <a:lnSpc>
                <a:spcPct val="11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  <a:defRPr/>
            </a:pPr>
            <a:r>
              <a:rPr lang="id-ID" sz="2000" cap="all" dirty="0">
                <a:solidFill>
                  <a:srgbClr val="00B050"/>
                </a:solidFill>
              </a:rPr>
              <a:t>PENANDAAN HARUS MUDAH TERLIHAT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AF0BDA-EEC3-4099-B7F8-BBB9360FE5AE}"/>
              </a:ext>
            </a:extLst>
          </p:cNvPr>
          <p:cNvGrpSpPr/>
          <p:nvPr/>
        </p:nvGrpSpPr>
        <p:grpSpPr>
          <a:xfrm>
            <a:off x="1905000" y="457201"/>
            <a:ext cx="5938736" cy="494779"/>
            <a:chOff x="2835537" y="3598185"/>
            <a:chExt cx="5938736" cy="49477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08ECF56-E44B-44E6-A54B-F016876107CE}"/>
                </a:ext>
              </a:extLst>
            </p:cNvPr>
            <p:cNvSpPr/>
            <p:nvPr/>
          </p:nvSpPr>
          <p:spPr>
            <a:xfrm>
              <a:off x="2835537" y="3598185"/>
              <a:ext cx="5938736" cy="494779"/>
            </a:xfrm>
            <a:prstGeom prst="roundRect">
              <a:avLst>
                <a:gd name="adj" fmla="val 16670"/>
              </a:avLst>
            </a:prstGeom>
            <a:sp3d prstMaterial="plastic">
              <a:bevelT w="127000" h="25400" prst="relaxedInset"/>
            </a:sp3d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8278230"/>
                <a:satOff val="33176"/>
                <a:lumOff val="7190"/>
                <a:alphaOff val="0"/>
              </a:schemeClr>
            </a:fillRef>
            <a:effectRef idx="2">
              <a:schemeClr val="accent5">
                <a:hueOff val="-8278230"/>
                <a:satOff val="33176"/>
                <a:lumOff val="719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9E1FE910-AC8F-4D15-AE70-A302A27DA65C}"/>
                </a:ext>
              </a:extLst>
            </p:cNvPr>
            <p:cNvSpPr/>
            <p:nvPr/>
          </p:nvSpPr>
          <p:spPr>
            <a:xfrm>
              <a:off x="2859694" y="3622342"/>
              <a:ext cx="5890422" cy="44646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42240" tIns="142240" rIns="142240" bIns="142240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buClr>
                  <a:schemeClr val="accent1"/>
                </a:buClr>
                <a:defRPr/>
              </a:pPr>
              <a:r>
                <a:rPr lang="id-ID" sz="2000" dirty="0">
                  <a:solidFill>
                    <a:srgbClr val="002060"/>
                  </a:solidFill>
                </a:rPr>
                <a:t>TANDA PETUNJUK ARAH</a:t>
              </a:r>
            </a:p>
          </p:txBody>
        </p:sp>
      </p:grpSp>
      <p:pic>
        <p:nvPicPr>
          <p:cNvPr id="30724" name="Picture 6">
            <a:extLst>
              <a:ext uri="{FF2B5EF4-FFF2-40B4-BE49-F238E27FC236}">
                <a16:creationId xmlns:a16="http://schemas.microsoft.com/office/drawing/2014/main" id="{27132ED5-77D1-4F65-82FC-C504F9598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86201"/>
            <a:ext cx="266700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>
            <a:extLst>
              <a:ext uri="{FF2B5EF4-FFF2-40B4-BE49-F238E27FC236}">
                <a16:creationId xmlns:a16="http://schemas.microsoft.com/office/drawing/2014/main" id="{FF495ABB-93FD-4087-9E3E-914AB2822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814" y="1143000"/>
            <a:ext cx="23844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>
            <a:extLst>
              <a:ext uri="{FF2B5EF4-FFF2-40B4-BE49-F238E27FC236}">
                <a16:creationId xmlns:a16="http://schemas.microsoft.com/office/drawing/2014/main" id="{BE5D0273-E36B-4409-900B-562FAFA510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667000"/>
            <a:ext cx="21605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93EAC-5120-4390-AEBC-C4497BE5B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644" y="1111461"/>
            <a:ext cx="8596668" cy="772757"/>
          </a:xfrm>
        </p:spPr>
        <p:txBody>
          <a:bodyPr/>
          <a:lstStyle/>
          <a:p>
            <a:r>
              <a:rPr lang="en-US" sz="2400" b="1" dirty="0">
                <a:solidFill>
                  <a:srgbClr val="444444"/>
                </a:solidFill>
                <a:effectLst/>
                <a:latin typeface="Roboto"/>
              </a:rPr>
              <a:t>Emergency eyewash and safety shower station</a:t>
            </a:r>
          </a:p>
          <a:p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265737-6358-4A61-9A3B-E7EC24A28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64" t="13333" r="33257" b="4445"/>
          <a:stretch/>
        </p:blipFill>
        <p:spPr>
          <a:xfrm>
            <a:off x="7970983" y="816638"/>
            <a:ext cx="4008582" cy="563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2DBE67-85E6-4E5B-93AB-4A79B642135B}"/>
              </a:ext>
            </a:extLst>
          </p:cNvPr>
          <p:cNvSpPr txBox="1"/>
          <p:nvPr/>
        </p:nvSpPr>
        <p:spPr>
          <a:xfrm>
            <a:off x="769084" y="1949428"/>
            <a:ext cx="7035644" cy="4208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D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Emergency Shower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363" indent="-360363" algn="just">
              <a:lnSpc>
                <a:spcPct val="107000"/>
              </a:lnSpc>
              <a:spcAft>
                <a:spcPts val="800"/>
              </a:spcAft>
            </a:pPr>
            <a:r>
              <a:rPr lang="en-ID" sz="2400" dirty="0">
                <a:solidFill>
                  <a:srgbClr val="333333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Helvetica" panose="020B0604020202020204" pitchFamily="34" charset="0"/>
              </a:rPr>
              <a:t>·</a:t>
            </a:r>
            <a:r>
              <a:rPr lang="en-ID" sz="1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menyemprotkan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air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diameter 20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inchi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363" indent="-360363" algn="just">
              <a:lnSpc>
                <a:spcPct val="107000"/>
              </a:lnSpc>
              <a:spcAft>
                <a:spcPts val="800"/>
              </a:spcAft>
            </a:pPr>
            <a:r>
              <a:rPr lang="en-ID" sz="2400" dirty="0">
                <a:solidFill>
                  <a:srgbClr val="333333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Helvetica" panose="020B0604020202020204" pitchFamily="34" charset="0"/>
              </a:rPr>
              <a:t>·</a:t>
            </a:r>
            <a:r>
              <a:rPr lang="en-ID" sz="1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Kepala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shower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berjarak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82-96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inchi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lantai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363" indent="-360363" algn="just">
              <a:lnSpc>
                <a:spcPct val="107000"/>
              </a:lnSpc>
              <a:spcAft>
                <a:spcPts val="800"/>
              </a:spcAft>
            </a:pPr>
            <a:r>
              <a:rPr lang="en-ID" sz="2400" dirty="0">
                <a:solidFill>
                  <a:srgbClr val="333333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Helvetica" panose="020B0604020202020204" pitchFamily="34" charset="0"/>
              </a:rPr>
              <a:t>·</a:t>
            </a:r>
            <a:r>
              <a:rPr lang="en-ID" sz="1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Volume minimal yang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dikeluarkan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yaitu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 gallon per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menit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selama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menit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363" indent="-360363" algn="just">
              <a:lnSpc>
                <a:spcPct val="107000"/>
              </a:lnSpc>
              <a:spcAft>
                <a:spcPts val="800"/>
              </a:spcAft>
            </a:pPr>
            <a:r>
              <a:rPr lang="en-ID" sz="2400" dirty="0">
                <a:solidFill>
                  <a:srgbClr val="333333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Helvetica" panose="020B0604020202020204" pitchFamily="34" charset="0"/>
              </a:rPr>
              <a:t>·</a:t>
            </a:r>
            <a:r>
              <a:rPr lang="en-ID" sz="1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Aktivasi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shower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harus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secepat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ID" sz="2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detik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kurang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itu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363" indent="-360363" algn="just">
              <a:lnSpc>
                <a:spcPct val="107000"/>
              </a:lnSpc>
              <a:spcAft>
                <a:spcPts val="800"/>
              </a:spcAft>
            </a:pPr>
            <a:r>
              <a:rPr lang="en-ID" sz="2400" dirty="0">
                <a:solidFill>
                  <a:srgbClr val="333333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Helvetica" panose="020B0604020202020204" pitchFamily="34" charset="0"/>
              </a:rPr>
              <a:t>·</a:t>
            </a:r>
            <a:r>
              <a:rPr lang="en-ID" sz="1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Lever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penarik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air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tinggi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69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inchi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lantai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086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963B35-1618-43D0-B027-E8F8F6E222C6}"/>
              </a:ext>
            </a:extLst>
          </p:cNvPr>
          <p:cNvSpPr txBox="1"/>
          <p:nvPr/>
        </p:nvSpPr>
        <p:spPr>
          <a:xfrm>
            <a:off x="655781" y="780024"/>
            <a:ext cx="7592291" cy="4640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D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Eye Wash Station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363" indent="-360363" algn="just">
              <a:lnSpc>
                <a:spcPct val="107000"/>
              </a:lnSpc>
              <a:spcAft>
                <a:spcPts val="800"/>
              </a:spcAft>
            </a:pPr>
            <a:r>
              <a:rPr lang="en-ID" sz="2400" dirty="0">
                <a:solidFill>
                  <a:srgbClr val="333333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Helvetica" panose="020B0604020202020204" pitchFamily="34" charset="0"/>
              </a:rPr>
              <a:t>·</a:t>
            </a:r>
            <a:r>
              <a:rPr lang="en-ID" sz="1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memancarkan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air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kedua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mata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secara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simultan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kecepatan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gallon per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menit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selama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menit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363" indent="-360363" algn="just">
              <a:lnSpc>
                <a:spcPct val="107000"/>
              </a:lnSpc>
              <a:spcAft>
                <a:spcPts val="800"/>
              </a:spcAft>
            </a:pPr>
            <a:r>
              <a:rPr lang="en-ID" sz="2400" dirty="0">
                <a:solidFill>
                  <a:srgbClr val="333333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Helvetica" panose="020B0604020202020204" pitchFamily="34" charset="0"/>
              </a:rPr>
              <a:t>·</a:t>
            </a:r>
            <a:r>
              <a:rPr lang="en-ID" sz="1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Tekanan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pancaran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terlalu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tinggi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agar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mencederai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mata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363" indent="-360363" algn="just">
              <a:lnSpc>
                <a:spcPct val="107000"/>
              </a:lnSpc>
              <a:spcAft>
                <a:spcPts val="800"/>
              </a:spcAft>
            </a:pPr>
            <a:r>
              <a:rPr lang="en-ID" sz="2400" dirty="0">
                <a:solidFill>
                  <a:srgbClr val="333333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Helvetica" panose="020B0604020202020204" pitchFamily="34" charset="0"/>
              </a:rPr>
              <a:t>·</a:t>
            </a:r>
            <a:r>
              <a:rPr lang="en-ID" sz="1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Berdiri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33-45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inchi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lantai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363" indent="-360363" algn="just">
              <a:lnSpc>
                <a:spcPct val="107000"/>
              </a:lnSpc>
              <a:spcAft>
                <a:spcPts val="800"/>
              </a:spcAft>
            </a:pPr>
            <a:r>
              <a:rPr lang="en-ID" sz="2400" dirty="0">
                <a:solidFill>
                  <a:srgbClr val="333333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Helvetica" panose="020B0604020202020204" pitchFamily="34" charset="0"/>
              </a:rPr>
              <a:t>·</a:t>
            </a:r>
            <a:r>
              <a:rPr lang="en-ID" sz="1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Diletakkan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minimal 6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inchi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dinding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pembatas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363" indent="-360363" algn="just">
              <a:lnSpc>
                <a:spcPct val="107000"/>
              </a:lnSpc>
              <a:spcAft>
                <a:spcPts val="800"/>
              </a:spcAft>
            </a:pPr>
            <a:r>
              <a:rPr lang="en-ID" sz="2400" dirty="0">
                <a:solidFill>
                  <a:srgbClr val="333333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Helvetica" panose="020B0604020202020204" pitchFamily="34" charset="0"/>
              </a:rPr>
              <a:t>·</a:t>
            </a:r>
            <a:r>
              <a:rPr lang="en-ID" sz="1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Aktivasi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secepat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detik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kurang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itu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baik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363" indent="-360363" algn="just">
              <a:lnSpc>
                <a:spcPct val="107000"/>
              </a:lnSpc>
              <a:spcAft>
                <a:spcPts val="800"/>
              </a:spcAft>
            </a:pPr>
            <a:r>
              <a:rPr lang="en-ID" sz="2400" dirty="0">
                <a:solidFill>
                  <a:srgbClr val="333333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Helvetica" panose="020B0604020202020204" pitchFamily="34" charset="0"/>
              </a:rPr>
              <a:t>·</a:t>
            </a:r>
            <a:r>
              <a:rPr lang="en-ID" sz="1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Harus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mudah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terlihat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memiliki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tanda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agar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mudah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ditemukan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jika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sewaktu-waktu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diperlukan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A680C1-EF8B-4544-B1EB-229253427B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64" t="16701" r="51515" b="22020"/>
          <a:stretch/>
        </p:blipFill>
        <p:spPr>
          <a:xfrm>
            <a:off x="8248072" y="997527"/>
            <a:ext cx="3773714" cy="528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262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BCCE72-2B41-4E30-A089-BB5A79985396}"/>
              </a:ext>
            </a:extLst>
          </p:cNvPr>
          <p:cNvSpPr txBox="1"/>
          <p:nvPr/>
        </p:nvSpPr>
        <p:spPr>
          <a:xfrm>
            <a:off x="447964" y="362872"/>
            <a:ext cx="11296072" cy="6132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D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Lokasi Eye Wash Station &amp; </a:t>
            </a:r>
            <a:r>
              <a:rPr lang="en-ID" sz="24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Emergancy</a:t>
            </a:r>
            <a:r>
              <a:rPr lang="en-ID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Shower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ANSI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memberi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persyaratan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bahwa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seseorang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harus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meraih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alat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tersebut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waktu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detik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setelah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terpapar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bahan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kimia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berbahaya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Ketika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bahan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kimia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sangat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korosif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digunakan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Emergency Shower dan Eye Wash Station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harus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berada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sedekat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mungkin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sekitar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10-20 kaki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bahaya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107000"/>
              </a:lnSpc>
              <a:spcAft>
                <a:spcPts val="800"/>
              </a:spcAft>
            </a:pPr>
            <a:r>
              <a:rPr lang="en-ID" sz="2400" dirty="0">
                <a:solidFill>
                  <a:srgbClr val="333333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Helvetica" panose="020B0604020202020204" pitchFamily="34" charset="0"/>
              </a:rPr>
              <a:t>·</a:t>
            </a:r>
            <a:r>
              <a:rPr lang="en-ID" sz="1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Letakkan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unit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sedekat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mungkindengan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bahaya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107000"/>
              </a:lnSpc>
              <a:spcAft>
                <a:spcPts val="800"/>
              </a:spcAft>
            </a:pPr>
            <a:r>
              <a:rPr lang="en-ID" sz="2400" dirty="0">
                <a:solidFill>
                  <a:srgbClr val="333333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Helvetica" panose="020B0604020202020204" pitchFamily="34" charset="0"/>
              </a:rPr>
              <a:t>·</a:t>
            </a:r>
            <a:r>
              <a:rPr lang="en-ID" sz="1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dipisahkan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area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berbahaya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107000"/>
              </a:lnSpc>
              <a:spcAft>
                <a:spcPts val="800"/>
              </a:spcAft>
            </a:pPr>
            <a:r>
              <a:rPr lang="en-ID" sz="2400" dirty="0">
                <a:solidFill>
                  <a:srgbClr val="333333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Helvetica" panose="020B0604020202020204" pitchFamily="34" charset="0"/>
              </a:rPr>
              <a:t>·</a:t>
            </a:r>
            <a:r>
              <a:rPr lang="en-ID" sz="1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terhalang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lokasi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sumber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bahaya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107000"/>
              </a:lnSpc>
              <a:spcAft>
                <a:spcPts val="800"/>
              </a:spcAft>
            </a:pPr>
            <a:r>
              <a:rPr lang="en-ID" sz="2400" dirty="0">
                <a:solidFill>
                  <a:srgbClr val="333333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Helvetica" panose="020B0604020202020204" pitchFamily="34" charset="0"/>
              </a:rPr>
              <a:t>·</a:t>
            </a:r>
            <a:r>
              <a:rPr lang="en-ID" sz="1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mudah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terlihat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107000"/>
              </a:lnSpc>
              <a:spcAft>
                <a:spcPts val="800"/>
              </a:spcAft>
            </a:pPr>
            <a:r>
              <a:rPr lang="en-ID" sz="2400" dirty="0">
                <a:solidFill>
                  <a:srgbClr val="333333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Helvetica" panose="020B0604020202020204" pitchFamily="34" charset="0"/>
              </a:rPr>
              <a:t>·</a:t>
            </a:r>
            <a:r>
              <a:rPr lang="en-ID" sz="1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Lokasi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masih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satu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lantai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bahaya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107000"/>
              </a:lnSpc>
              <a:spcAft>
                <a:spcPts val="800"/>
              </a:spcAft>
            </a:pPr>
            <a:r>
              <a:rPr lang="en-ID" sz="2400" dirty="0">
                <a:solidFill>
                  <a:srgbClr val="333333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Helvetica" panose="020B0604020202020204" pitchFamily="34" charset="0"/>
              </a:rPr>
              <a:t>·</a:t>
            </a:r>
            <a:r>
              <a:rPr lang="en-ID" sz="1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Berdekatan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pintu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darurat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agar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evakuasi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lanjut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mudah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dilakukan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107000"/>
              </a:lnSpc>
              <a:spcAft>
                <a:spcPts val="800"/>
              </a:spcAft>
            </a:pPr>
            <a:r>
              <a:rPr lang="en-ID" sz="2400" dirty="0">
                <a:solidFill>
                  <a:srgbClr val="333333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Helvetica" panose="020B0604020202020204" pitchFamily="34" charset="0"/>
              </a:rPr>
              <a:t>·</a:t>
            </a:r>
            <a:r>
              <a:rPr lang="en-ID" sz="1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Lokasi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memiliki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sistem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drainase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baik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228600" algn="just">
              <a:lnSpc>
                <a:spcPct val="107000"/>
              </a:lnSpc>
              <a:spcAft>
                <a:spcPts val="800"/>
              </a:spcAft>
            </a:pPr>
            <a:r>
              <a:rPr lang="en-ID" sz="2400" dirty="0">
                <a:solidFill>
                  <a:srgbClr val="333333"/>
                </a:solidFill>
                <a:effectLst/>
                <a:latin typeface="Symbol" panose="05050102010706020507" pitchFamily="18" charset="2"/>
                <a:ea typeface="Times New Roman" panose="02020603050405020304" pitchFamily="18" charset="0"/>
                <a:cs typeface="Helvetica" panose="020B0604020202020204" pitchFamily="34" charset="0"/>
              </a:rPr>
              <a:t>·</a:t>
            </a:r>
            <a:r>
              <a:rPr lang="en-ID" sz="1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berdekatan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peralatan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elektronik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sumber</a:t>
            </a:r>
            <a:r>
              <a:rPr lang="en-ID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listrik</a:t>
            </a:r>
            <a:endParaRPr lang="en-ID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4908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BB1AD4-2071-4E23-A440-177A4567D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644" y="1111461"/>
            <a:ext cx="8596668" cy="772757"/>
          </a:xfrm>
        </p:spPr>
        <p:txBody>
          <a:bodyPr/>
          <a:lstStyle/>
          <a:p>
            <a:r>
              <a:rPr lang="en-US" sz="2400" b="1" dirty="0">
                <a:solidFill>
                  <a:srgbClr val="444444"/>
                </a:solidFill>
                <a:effectLst/>
                <a:latin typeface="Roboto"/>
              </a:rPr>
              <a:t>Self </a:t>
            </a:r>
            <a:r>
              <a:rPr lang="en-US" sz="2400" b="1" dirty="0" err="1">
                <a:solidFill>
                  <a:srgbClr val="444444"/>
                </a:solidFill>
                <a:effectLst/>
                <a:latin typeface="Roboto"/>
              </a:rPr>
              <a:t>Contaning</a:t>
            </a:r>
            <a:r>
              <a:rPr lang="en-US" sz="2400" b="1" dirty="0">
                <a:solidFill>
                  <a:srgbClr val="444444"/>
                </a:solidFill>
                <a:effectLst/>
                <a:latin typeface="Roboto"/>
              </a:rPr>
              <a:t> Breathing Apparatus (SCBA)</a:t>
            </a:r>
          </a:p>
          <a:p>
            <a:endParaRPr lang="en-ID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6DA38813-573B-455E-8F1C-72B90841C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617" y="690813"/>
            <a:ext cx="3232728" cy="234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7FF39F-8890-4CB8-97A4-F1D979CEFAA8}"/>
              </a:ext>
            </a:extLst>
          </p:cNvPr>
          <p:cNvSpPr txBox="1"/>
          <p:nvPr/>
        </p:nvSpPr>
        <p:spPr>
          <a:xfrm>
            <a:off x="1743963" y="1744476"/>
            <a:ext cx="401514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Backplate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Harness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Pressure Reducer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DraegerAkzidenz" pitchFamily="34" charset="0"/>
              </a:rPr>
              <a:t>Lung Demand Valve</a:t>
            </a:r>
            <a:endParaRPr lang="en-US" altLang="en-US" sz="3200" dirty="0">
              <a:latin typeface="DraegerAkzidenz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DraegerAkzidenz" pitchFamily="34" charset="0"/>
              </a:rPr>
              <a:t>Cylinder Strap</a:t>
            </a:r>
            <a:endParaRPr lang="en-US" altLang="en-US" sz="3200" dirty="0">
              <a:latin typeface="DraegerAkzidenz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DraegerAkzidenz" pitchFamily="34" charset="0"/>
              </a:rPr>
              <a:t>Pressure Gauge</a:t>
            </a:r>
            <a:endParaRPr lang="en-US" altLang="en-US" sz="3200" dirty="0">
              <a:latin typeface="DraegerAkzidenz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DraegerAkzidenz" pitchFamily="34" charset="0"/>
              </a:rPr>
              <a:t>Full Face Mask</a:t>
            </a:r>
            <a:endParaRPr lang="en-US" altLang="en-US" sz="3200" dirty="0">
              <a:latin typeface="DraegerAkzidenz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Cylender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D" sz="24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CC896F-195E-4B18-B7E3-F36F614EFB5E}"/>
              </a:ext>
            </a:extLst>
          </p:cNvPr>
          <p:cNvGrpSpPr/>
          <p:nvPr/>
        </p:nvGrpSpPr>
        <p:grpSpPr>
          <a:xfrm>
            <a:off x="5975928" y="3455189"/>
            <a:ext cx="5479184" cy="3106137"/>
            <a:chOff x="1524001" y="1600201"/>
            <a:chExt cx="8905874" cy="5198691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E771A35C-8F49-4BE9-8132-666F926F0CA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1" y="1600201"/>
              <a:ext cx="3533775" cy="2944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Line 4">
              <a:extLst>
                <a:ext uri="{FF2B5EF4-FFF2-40B4-BE49-F238E27FC236}">
                  <a16:creationId xmlns:a16="http://schemas.microsoft.com/office/drawing/2014/main" id="{230EECDA-9B31-4733-93E7-67EDAF12DE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71750" y="2895601"/>
              <a:ext cx="933450" cy="11922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D" sz="1600"/>
            </a:p>
          </p:txBody>
        </p:sp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10D04116-812C-47D9-806B-99669E6132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19800" y="5562602"/>
              <a:ext cx="2033589" cy="1236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latin typeface="DraegerAkzidenz" pitchFamily="34" charset="0"/>
                </a:rPr>
                <a:t>Carbon Composite Backplate</a:t>
              </a:r>
              <a:endParaRPr lang="en-US" altLang="en-US" sz="1800">
                <a:latin typeface="DraegerAkzidenz" pitchFamily="34" charset="0"/>
              </a:endParaRPr>
            </a:p>
          </p:txBody>
        </p:sp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54EE666C-91A4-428F-B3F8-B1ABE9B03B4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1600201"/>
              <a:ext cx="1955800" cy="1668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8">
              <a:extLst>
                <a:ext uri="{FF2B5EF4-FFF2-40B4-BE49-F238E27FC236}">
                  <a16:creationId xmlns:a16="http://schemas.microsoft.com/office/drawing/2014/main" id="{5C8A413A-3386-4B58-B8B4-3A4BDF4264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58201" y="3276599"/>
              <a:ext cx="1641475" cy="875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 dirty="0">
                  <a:latin typeface="DraegerAkzidenz" pitchFamily="34" charset="0"/>
                </a:rPr>
                <a:t>Full Face Mask</a:t>
              </a:r>
              <a:endParaRPr lang="en-US" altLang="en-US" sz="1800" dirty="0">
                <a:latin typeface="DraegerAkzidenz" pitchFamily="34" charset="0"/>
              </a:endParaRPr>
            </a:p>
          </p:txBody>
        </p:sp>
        <p:sp>
          <p:nvSpPr>
            <p:cNvPr id="16" name="Text Box 9">
              <a:extLst>
                <a:ext uri="{FF2B5EF4-FFF2-40B4-BE49-F238E27FC236}">
                  <a16:creationId xmlns:a16="http://schemas.microsoft.com/office/drawing/2014/main" id="{EEE9E8A4-D84D-4CF5-8DB8-06025560EF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1" y="5105400"/>
              <a:ext cx="1333804" cy="515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 dirty="0">
                  <a:latin typeface="DraegerAkzidenz" pitchFamily="34" charset="0"/>
                </a:rPr>
                <a:t>Harness</a:t>
              </a:r>
              <a:endParaRPr lang="en-US" altLang="en-US" sz="1800" dirty="0">
                <a:latin typeface="DraegerAkzidenz" pitchFamily="34" charset="0"/>
              </a:endParaRPr>
            </a:p>
          </p:txBody>
        </p:sp>
        <p:sp>
          <p:nvSpPr>
            <p:cNvPr id="17" name="Text Box 10">
              <a:extLst>
                <a:ext uri="{FF2B5EF4-FFF2-40B4-BE49-F238E27FC236}">
                  <a16:creationId xmlns:a16="http://schemas.microsoft.com/office/drawing/2014/main" id="{413325B1-7ED7-4F57-9680-A12B671A61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8002" y="4495801"/>
              <a:ext cx="1687513" cy="1236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1400" dirty="0">
                  <a:latin typeface="DraegerAkzidenz" pitchFamily="34" charset="0"/>
                </a:rPr>
                <a:t>Lung Demand Valve</a:t>
              </a:r>
              <a:endParaRPr lang="en-US" altLang="en-US" sz="1800" dirty="0">
                <a:latin typeface="DraegerAkzidenz" pitchFamily="34" charset="0"/>
              </a:endParaRPr>
            </a:p>
          </p:txBody>
        </p:sp>
        <p:sp>
          <p:nvSpPr>
            <p:cNvPr id="18" name="Text Box 11">
              <a:extLst>
                <a:ext uri="{FF2B5EF4-FFF2-40B4-BE49-F238E27FC236}">
                  <a16:creationId xmlns:a16="http://schemas.microsoft.com/office/drawing/2014/main" id="{98135938-7F6F-47DA-9A6C-7A1CD019CE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1" y="5334000"/>
              <a:ext cx="1928814" cy="1416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latin typeface="DraegerAkzidenz" pitchFamily="34" charset="0"/>
                </a:rPr>
                <a:t>Fisrt Stage </a:t>
              </a:r>
            </a:p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>
                  <a:latin typeface="DraegerAkzidenz" pitchFamily="34" charset="0"/>
                </a:rPr>
                <a:t>Pressure Reducer</a:t>
              </a:r>
              <a:endParaRPr lang="en-US" altLang="en-US" sz="1800">
                <a:latin typeface="DraegerAkzidenz" pitchFamily="34" charset="0"/>
              </a:endParaRPr>
            </a:p>
          </p:txBody>
        </p:sp>
        <p:sp>
          <p:nvSpPr>
            <p:cNvPr id="19" name="Line 12">
              <a:extLst>
                <a:ext uri="{FF2B5EF4-FFF2-40B4-BE49-F238E27FC236}">
                  <a16:creationId xmlns:a16="http://schemas.microsoft.com/office/drawing/2014/main" id="{7F7CA51E-24AC-4CC4-BF97-71F051F0BE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95600" y="3886200"/>
              <a:ext cx="1524000" cy="12192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D" sz="1600"/>
            </a:p>
          </p:txBody>
        </p:sp>
        <p:sp>
          <p:nvSpPr>
            <p:cNvPr id="20" name="Line 13">
              <a:extLst>
                <a:ext uri="{FF2B5EF4-FFF2-40B4-BE49-F238E27FC236}">
                  <a16:creationId xmlns:a16="http://schemas.microsoft.com/office/drawing/2014/main" id="{1A618EE5-71D6-4E16-9466-11BDFF57F2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248401" y="3124201"/>
              <a:ext cx="1177925" cy="13446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D" sz="1600"/>
            </a:p>
          </p:txBody>
        </p:sp>
        <p:sp>
          <p:nvSpPr>
            <p:cNvPr id="21" name="Line 14">
              <a:extLst>
                <a:ext uri="{FF2B5EF4-FFF2-40B4-BE49-F238E27FC236}">
                  <a16:creationId xmlns:a16="http://schemas.microsoft.com/office/drawing/2014/main" id="{F9ECB407-DDFA-4691-84D6-C9CD1AA941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83126" y="3962401"/>
              <a:ext cx="498475" cy="12684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D" sz="1600"/>
            </a:p>
          </p:txBody>
        </p:sp>
        <p:sp>
          <p:nvSpPr>
            <p:cNvPr id="22" name="Text Box 15">
              <a:extLst>
                <a:ext uri="{FF2B5EF4-FFF2-40B4-BE49-F238E27FC236}">
                  <a16:creationId xmlns:a16="http://schemas.microsoft.com/office/drawing/2014/main" id="{E819FB9A-30C3-4379-AF69-F1B12A4E89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1" y="4191000"/>
              <a:ext cx="1858964" cy="875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 dirty="0">
                  <a:latin typeface="DraegerAkzidenz" pitchFamily="34" charset="0"/>
                </a:rPr>
                <a:t>Pressure Gauge</a:t>
              </a:r>
              <a:endParaRPr lang="en-US" altLang="en-US" sz="1800" dirty="0">
                <a:latin typeface="DraegerAkzidenz" pitchFamily="34" charset="0"/>
              </a:endParaRPr>
            </a:p>
          </p:txBody>
        </p:sp>
        <p:sp>
          <p:nvSpPr>
            <p:cNvPr id="23" name="Line 16">
              <a:extLst>
                <a:ext uri="{FF2B5EF4-FFF2-40B4-BE49-F238E27FC236}">
                  <a16:creationId xmlns:a16="http://schemas.microsoft.com/office/drawing/2014/main" id="{6D8C3963-ED4B-41C7-8B16-EE8F662547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410201" y="3962401"/>
              <a:ext cx="1382713" cy="15732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D" sz="1600"/>
            </a:p>
          </p:txBody>
        </p:sp>
        <p:sp>
          <p:nvSpPr>
            <p:cNvPr id="24" name="Text Box 17">
              <a:extLst>
                <a:ext uri="{FF2B5EF4-FFF2-40B4-BE49-F238E27FC236}">
                  <a16:creationId xmlns:a16="http://schemas.microsoft.com/office/drawing/2014/main" id="{EF3ACB68-5882-4E0E-A3F7-5D58DBBAC6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2601" y="1676400"/>
              <a:ext cx="1676400" cy="875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400" dirty="0">
                  <a:latin typeface="DraegerAkzidenz" pitchFamily="34" charset="0"/>
                </a:rPr>
                <a:t>Cylinder Strap</a:t>
              </a:r>
              <a:endParaRPr lang="en-US" altLang="en-US" sz="1800" dirty="0">
                <a:latin typeface="DraegerAkzidenz" pitchFamily="34" charset="0"/>
              </a:endParaRPr>
            </a:p>
          </p:txBody>
        </p:sp>
        <p:sp>
          <p:nvSpPr>
            <p:cNvPr id="25" name="Line 18">
              <a:extLst>
                <a:ext uri="{FF2B5EF4-FFF2-40B4-BE49-F238E27FC236}">
                  <a16:creationId xmlns:a16="http://schemas.microsoft.com/office/drawing/2014/main" id="{7D0CDC7E-A5FC-4C8C-A827-DE05F99C9D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6601" y="1905001"/>
              <a:ext cx="1546225" cy="5826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D" sz="1600"/>
            </a:p>
          </p:txBody>
        </p:sp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470DDA69-8833-4FDF-A0C1-AFA005DFBA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400" y="4148137"/>
              <a:ext cx="1895475" cy="191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59548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148308" y="0"/>
          <a:ext cx="11260590" cy="1688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129826"/>
              </p:ext>
            </p:extLst>
          </p:nvPr>
        </p:nvGraphicFramePr>
        <p:xfrm>
          <a:off x="345916" y="1769586"/>
          <a:ext cx="11426984" cy="46083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47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9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520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Pemantauan/pengukuran lingkungan kerja dilaksanakan secara teratur dan hasilnya didokumentasikan, dipelihara dan digunakan untuk penilaian dan pen</a:t>
                      </a:r>
                      <a:r>
                        <a:rPr lang="en-US" sz="1800">
                          <a:effectLst/>
                        </a:rPr>
                        <a:t>g</a:t>
                      </a:r>
                      <a:r>
                        <a:rPr lang="id-ID" sz="1800">
                          <a:effectLst/>
                        </a:rPr>
                        <a:t>endalian risiko</a:t>
                      </a:r>
                      <a:endParaRPr lang="id-ID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Adanya dokumentasi/laporan hasil pemantauan lingkungan kerja. </a:t>
                      </a:r>
                      <a:r>
                        <a:rPr lang="en-US" sz="1800">
                          <a:effectLst/>
                        </a:rPr>
                        <a:t>I</a:t>
                      </a:r>
                      <a:r>
                        <a:rPr lang="id-ID" sz="1800">
                          <a:effectLst/>
                        </a:rPr>
                        <a:t>nterval waktu pelaksanaannya disesuaikan dengan ketentuan/ standar yang berlaku, dapat melalui UKL dan UPL.</a:t>
                      </a:r>
                      <a:endParaRPr lang="id-ID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41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Pemantauan/pengukuran lingkungan kerja meliputi faktor fisik, kimia, biologis, radiasi dan psikologis</a:t>
                      </a:r>
                      <a:endParaRPr lang="id-ID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Lihat laporan hasil pemantauan/monitoring lingkungan kerja:</a:t>
                      </a:r>
                      <a:endParaRPr lang="id-ID" sz="3200">
                        <a:effectLst/>
                      </a:endParaRPr>
                    </a:p>
                    <a:p>
                      <a:pPr marL="342900" lvl="0" indent="-342900" algn="just" fontAlgn="base">
                        <a:spcAft>
                          <a:spcPts val="0"/>
                        </a:spcAft>
                        <a:buSzPts val="800"/>
                        <a:buFont typeface="Arial" panose="020B0604020202020204" pitchFamily="34" charset="0"/>
                        <a:buChar char=""/>
                      </a:pPr>
                      <a:r>
                        <a:rPr lang="id-ID" sz="1800" u="none" strike="noStrike">
                          <a:effectLst/>
                        </a:rPr>
                        <a:t>Faktor kimia yang mengacu pada Per. Menaker No. Per.13/MEN/X/2011 tentang NAB Faktor Fisika dan Faktor Kimia di Tempat Kerja dan Kep.Menaker No. Kep.187/MEN/1999 tentang Pengendalian Bahan Kimia Berbahaya di Tempat Kerja</a:t>
                      </a:r>
                      <a:endParaRPr lang="id-ID" sz="3200" u="none" strike="noStrike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20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d-ID" sz="1800">
                          <a:effectLst/>
                        </a:rPr>
                        <a:t>Pemantauan/pengukuran lingkungan kerja dilakukan oleh petugas atau pihak yang berkompeten dan berwenang dar</a:t>
                      </a:r>
                      <a:r>
                        <a:rPr lang="en-US" sz="1800">
                          <a:effectLst/>
                        </a:rPr>
                        <a:t>i</a:t>
                      </a:r>
                      <a:r>
                        <a:rPr lang="id-ID" sz="1800">
                          <a:effectLst/>
                        </a:rPr>
                        <a:t> dalam dan/atau luar perusahaan.</a:t>
                      </a:r>
                      <a:endParaRPr lang="id-ID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d-ID" sz="1800" dirty="0">
                          <a:effectLst/>
                        </a:rPr>
                        <a:t> </a:t>
                      </a:r>
                      <a:endParaRPr lang="id-ID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19606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190" y="564018"/>
            <a:ext cx="11172130" cy="60653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d-ID" sz="3000" b="1" dirty="0">
                <a:solidFill>
                  <a:srgbClr val="0070C0"/>
                </a:solidFill>
              </a:rPr>
              <a:t>Pengukuran</a:t>
            </a:r>
            <a:r>
              <a:rPr lang="en-GB" sz="3000" b="1" dirty="0">
                <a:solidFill>
                  <a:srgbClr val="0070C0"/>
                </a:solidFill>
              </a:rPr>
              <a:t> Lingkungan </a:t>
            </a:r>
            <a:r>
              <a:rPr lang="en-GB" sz="3000" b="1" dirty="0" err="1">
                <a:solidFill>
                  <a:srgbClr val="0070C0"/>
                </a:solidFill>
              </a:rPr>
              <a:t>Kerja</a:t>
            </a:r>
            <a:r>
              <a:rPr lang="id-ID" sz="3000" dirty="0">
                <a:solidFill>
                  <a:srgbClr val="0070C0"/>
                </a:solidFill>
              </a:rPr>
              <a:t>: </a:t>
            </a:r>
            <a:r>
              <a:rPr lang="id-ID" sz="3000" cap="all" dirty="0">
                <a:solidFill>
                  <a:srgbClr val="0070C0"/>
                </a:solidFill>
              </a:rPr>
              <a:t> </a:t>
            </a:r>
          </a:p>
          <a:p>
            <a:r>
              <a:rPr lang="id-ID" sz="3000" dirty="0"/>
              <a:t>Pengukuran lingkungan kerja dilaksanakan secara teratur dan hasilnya didokumentasikan, dipelihara dan digunakan untuk penilaian dan pen</a:t>
            </a:r>
            <a:r>
              <a:rPr lang="en-US" sz="3000" dirty="0"/>
              <a:t>g</a:t>
            </a:r>
            <a:r>
              <a:rPr lang="id-ID" sz="3000" dirty="0"/>
              <a:t>endalian risiko.</a:t>
            </a:r>
          </a:p>
          <a:p>
            <a:r>
              <a:rPr lang="id-ID" sz="3000" dirty="0"/>
              <a:t>Pengukuran lingkungan kerja sebagaimana </a:t>
            </a:r>
            <a:r>
              <a:rPr lang="id-ID" sz="3000" i="1" dirty="0"/>
              <a:t>Pasal 5 ayat 2 Permenaker 5/2018 </a:t>
            </a:r>
            <a:r>
              <a:rPr lang="id-ID" sz="3000" dirty="0"/>
              <a:t>meliputi faktor :</a:t>
            </a:r>
          </a:p>
          <a:p>
            <a:pPr marL="914400" lvl="1" indent="-514350">
              <a:buSzPct val="100000"/>
              <a:buFont typeface="+mj-lt"/>
              <a:buAutoNum type="alphaLcPeriod"/>
            </a:pPr>
            <a:r>
              <a:rPr lang="id-ID" sz="2800" i="1" dirty="0"/>
              <a:t>Fisika</a:t>
            </a:r>
          </a:p>
          <a:p>
            <a:pPr marL="914400" lvl="1" indent="-514350">
              <a:buSzPct val="100000"/>
              <a:buFont typeface="+mj-lt"/>
              <a:buAutoNum type="alphaLcPeriod"/>
            </a:pPr>
            <a:r>
              <a:rPr lang="id-ID" sz="2800" i="1" dirty="0"/>
              <a:t>Kimia</a:t>
            </a:r>
          </a:p>
          <a:p>
            <a:pPr marL="914400" lvl="1" indent="-514350">
              <a:buSzPct val="100000"/>
              <a:buFont typeface="+mj-lt"/>
              <a:buAutoNum type="alphaLcPeriod"/>
            </a:pPr>
            <a:r>
              <a:rPr lang="id-ID" sz="2800" i="1" dirty="0"/>
              <a:t>Biologi</a:t>
            </a:r>
          </a:p>
          <a:p>
            <a:pPr marL="914400" lvl="1" indent="-514350">
              <a:buSzPct val="100000"/>
              <a:buFont typeface="+mj-lt"/>
              <a:buAutoNum type="alphaLcPeriod"/>
            </a:pPr>
            <a:r>
              <a:rPr lang="id-ID" sz="2800" i="1" dirty="0"/>
              <a:t>Ergonomi </a:t>
            </a:r>
          </a:p>
          <a:p>
            <a:pPr marL="914400" lvl="1" indent="-514350">
              <a:buSzPct val="100000"/>
              <a:buFont typeface="+mj-lt"/>
              <a:buAutoNum type="alphaLcPeriod"/>
            </a:pPr>
            <a:r>
              <a:rPr lang="id-ID" sz="2800" i="1" dirty="0"/>
              <a:t>Psikologi </a:t>
            </a:r>
          </a:p>
          <a:p>
            <a:endParaRPr lang="id-ID" sz="3000" cap="all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8221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190" y="815478"/>
            <a:ext cx="11034970" cy="3880773"/>
          </a:xfrm>
        </p:spPr>
        <p:txBody>
          <a:bodyPr>
            <a:noAutofit/>
          </a:bodyPr>
          <a:lstStyle/>
          <a:p>
            <a:r>
              <a:rPr lang="id-ID" sz="3000" dirty="0"/>
              <a:t>Pengendalian faktor fisika dan kimia dilakukan agar tingkat pajanan faktor fisika dan faktor kimia berada dibawah NAB</a:t>
            </a:r>
          </a:p>
          <a:p>
            <a:r>
              <a:rPr lang="id-ID" sz="3000" dirty="0"/>
              <a:t>Pengendalian faktor biologi, ergonomi dan psikologi  dilakukan agar faktor biologi, ergonomi dan psikologi memenuhi standar</a:t>
            </a:r>
          </a:p>
          <a:p>
            <a:r>
              <a:rPr lang="id-ID" sz="3000" dirty="0"/>
              <a:t>Pengendalian lingkungan kerja dilakukan sesuai hirarki pengendalian meliputi </a:t>
            </a:r>
            <a:br>
              <a:rPr lang="id-ID" sz="3000" dirty="0"/>
            </a:br>
            <a:r>
              <a:rPr lang="id-ID" sz="3000" dirty="0"/>
              <a:t>eliminasi, substitusi, rekayasa teknis, administrasi dan penggunaan alat pelindung diri</a:t>
            </a:r>
          </a:p>
        </p:txBody>
      </p:sp>
    </p:spTree>
    <p:extLst>
      <p:ext uri="{BB962C8B-B14F-4D97-AF65-F5344CB8AC3E}">
        <p14:creationId xmlns:p14="http://schemas.microsoft.com/office/powerpoint/2010/main" val="3295398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60121-9E28-4B41-812C-07E2D01A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434" y="2547257"/>
            <a:ext cx="8596668" cy="1320800"/>
          </a:xfrm>
        </p:spPr>
        <p:txBody>
          <a:bodyPr/>
          <a:lstStyle/>
          <a:p>
            <a:pPr algn="just"/>
            <a:r>
              <a:rPr lang="en-US" dirty="0"/>
              <a:t>MANAGEMENT OF CHANGE</a:t>
            </a:r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BDE799-30C7-4645-811C-8339E2ECE95C}"/>
              </a:ext>
            </a:extLst>
          </p:cNvPr>
          <p:cNvSpPr txBox="1"/>
          <p:nvPr/>
        </p:nvSpPr>
        <p:spPr>
          <a:xfrm>
            <a:off x="1363435" y="4191407"/>
            <a:ext cx="85966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OSHA Standard 29 CFR 1910.119 (l) “Management of Change (MOC)”</a:t>
            </a:r>
            <a:endParaRPr lang="en-ID" sz="2800" dirty="0"/>
          </a:p>
        </p:txBody>
      </p:sp>
    </p:spTree>
    <p:extLst>
      <p:ext uri="{BB962C8B-B14F-4D97-AF65-F5344CB8AC3E}">
        <p14:creationId xmlns:p14="http://schemas.microsoft.com/office/powerpoint/2010/main" val="41154500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/>
        </p:nvGraphicFramePr>
        <p:xfrm>
          <a:off x="148308" y="0"/>
          <a:ext cx="11260590" cy="1688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78302" y="1827042"/>
            <a:ext cx="113385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dirty="0"/>
              <a:t>Termasuk kegiatan pengukuran adalah :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2000" dirty="0">
                <a:solidFill>
                  <a:srgbClr val="FFC000"/>
                </a:solidFill>
              </a:rPr>
              <a:t>Penilaian kesesuaian dengan perundang-undangan dan peraturan lainnya yang berkaitan dengan penerapan K3 di tempat kerja 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2000" dirty="0"/>
              <a:t>Keefektifan hasil inspeksi dan pemantauan kondisi bahaya di tempat kerja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2000" dirty="0"/>
              <a:t>Penilaian keefektifan pelatihan K3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2000" dirty="0">
                <a:solidFill>
                  <a:srgbClr val="00B050"/>
                </a:solidFill>
              </a:rPr>
              <a:t>Pemantauan budaya K3 seluruh personil di bawah kendali perusahaan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2000" dirty="0"/>
              <a:t>Survey tingkat kepuasan tenaga kerja terhadap penerapan K3 di tempat kerja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2000" dirty="0"/>
              <a:t>Kefektifan hasil audit internal dan audit eksternal Sistem Manajemen K3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2000" dirty="0"/>
              <a:t>Jadwal penyelesaian rekomendasi-rekomendasi penerapan K3 di tempat kerja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2000" dirty="0"/>
              <a:t>Penerapan program-program K3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2000" dirty="0">
                <a:solidFill>
                  <a:srgbClr val="00B050"/>
                </a:solidFill>
              </a:rPr>
              <a:t>Pemeriksaan kesehatan tenaga kerja di tempat kerja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2000" dirty="0">
                <a:solidFill>
                  <a:srgbClr val="00B050"/>
                </a:solidFill>
              </a:rPr>
              <a:t>Penilaian aktivitas kerja yang berkaitan dengan risiko K3 perusahaan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2000" dirty="0">
                <a:solidFill>
                  <a:srgbClr val="00B050"/>
                </a:solidFill>
              </a:rPr>
              <a:t>Pemantauan kejadian kecelakaan kerja dan penyakit akibat kerja</a:t>
            </a:r>
          </a:p>
          <a:p>
            <a:pPr marL="342900" indent="-342900">
              <a:buFont typeface="+mj-lt"/>
              <a:buAutoNum type="arabicPeriod"/>
            </a:pPr>
            <a:r>
              <a:rPr lang="id-ID" sz="2000" dirty="0">
                <a:solidFill>
                  <a:srgbClr val="00B050"/>
                </a:solidFill>
              </a:rPr>
              <a:t>Tingkat hilangnya jam kerja akibat kecelakaan kerja dan penyakit akibat kerja</a:t>
            </a:r>
          </a:p>
          <a:p>
            <a:pPr marL="342900" indent="-342900">
              <a:buFont typeface="+mj-lt"/>
              <a:buAutoNum type="arabicPeriod"/>
            </a:pPr>
            <a:endParaRPr lang="id-ID" sz="2000" dirty="0"/>
          </a:p>
        </p:txBody>
      </p:sp>
    </p:spTree>
    <p:extLst>
      <p:ext uri="{BB962C8B-B14F-4D97-AF65-F5344CB8AC3E}">
        <p14:creationId xmlns:p14="http://schemas.microsoft.com/office/powerpoint/2010/main" val="1327231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294" y="22098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id-ID" dirty="0">
                <a:solidFill>
                  <a:srgbClr val="00B050"/>
                </a:solidFill>
              </a:rPr>
              <a:t>Pemantauan budaya K3 seluruh personil di bawah kendali perusahaan</a:t>
            </a:r>
            <a:br>
              <a:rPr lang="id-ID" dirty="0">
                <a:solidFill>
                  <a:srgbClr val="00B050"/>
                </a:solidFill>
              </a:rPr>
            </a:br>
            <a:endParaRPr lang="id-ID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25874" y="161544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d-ID" sz="4000"/>
              <a:t>Budaya K3 (</a:t>
            </a:r>
            <a:r>
              <a:rPr lang="id-ID" sz="4000" i="1"/>
              <a:t>Safety Culture)</a:t>
            </a:r>
            <a:endParaRPr lang="id-ID" sz="40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5874" y="2663509"/>
            <a:ext cx="9975426" cy="388077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d-ID" sz="4000" dirty="0"/>
              <a:t>The Advisory Committee on the Safety of Nuclear Installations (ACSNI, 1993) Budaya K3 dalam suatu organisasi adalah produk nilai-nilai, sikap, persepsi, kompetensi dan pola-pola perilaku dari individu dan kelompok yang memiliki komitmen terhadap K3</a:t>
            </a:r>
          </a:p>
        </p:txBody>
      </p:sp>
    </p:spTree>
    <p:extLst>
      <p:ext uri="{BB962C8B-B14F-4D97-AF65-F5344CB8AC3E}">
        <p14:creationId xmlns:p14="http://schemas.microsoft.com/office/powerpoint/2010/main" val="41796823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583" t="42187" r="25695" b="8750"/>
          <a:stretch/>
        </p:blipFill>
        <p:spPr>
          <a:xfrm>
            <a:off x="800099" y="662940"/>
            <a:ext cx="10425181" cy="57835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460" y="251460"/>
            <a:ext cx="4434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Contoh Kuesioner Pengukuran Budaya K3</a:t>
            </a:r>
          </a:p>
        </p:txBody>
      </p:sp>
    </p:spTree>
    <p:extLst>
      <p:ext uri="{BB962C8B-B14F-4D97-AF65-F5344CB8AC3E}">
        <p14:creationId xmlns:p14="http://schemas.microsoft.com/office/powerpoint/2010/main" val="33441954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799" t="43125" r="45901" b="25938"/>
          <a:stretch/>
        </p:blipFill>
        <p:spPr>
          <a:xfrm>
            <a:off x="274319" y="1771650"/>
            <a:ext cx="4887885" cy="3360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9327" t="47188" r="43792" b="22813"/>
          <a:stretch/>
        </p:blipFill>
        <p:spPr>
          <a:xfrm>
            <a:off x="5966459" y="1451610"/>
            <a:ext cx="5865735" cy="36804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460" y="251460"/>
            <a:ext cx="4434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Contoh Hasil Pengukuran Budaya K3</a:t>
            </a:r>
          </a:p>
        </p:txBody>
      </p:sp>
    </p:spTree>
    <p:extLst>
      <p:ext uri="{BB962C8B-B14F-4D97-AF65-F5344CB8AC3E}">
        <p14:creationId xmlns:p14="http://schemas.microsoft.com/office/powerpoint/2010/main" val="37421703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Box 6">
            <a:extLst>
              <a:ext uri="{FF2B5EF4-FFF2-40B4-BE49-F238E27FC236}">
                <a16:creationId xmlns:a16="http://schemas.microsoft.com/office/drawing/2014/main" id="{E8F06B5F-5BFC-4919-90CC-5A71361F3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201" y="262592"/>
            <a:ext cx="602229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d-ID" sz="2667" b="1" dirty="0"/>
              <a:t>TINGKATAN BUDAYA K3 PERUSAHAAN</a:t>
            </a:r>
            <a:endParaRPr lang="id-ID" sz="1400" b="1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1D72609-0E6F-4B4C-BCD3-6082A172A2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1551605"/>
              </p:ext>
            </p:extLst>
          </p:nvPr>
        </p:nvGraphicFramePr>
        <p:xfrm>
          <a:off x="326571" y="1094169"/>
          <a:ext cx="11509829" cy="5035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676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5A4AFB8-2B65-47DE-B335-68A8751A3B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55A4AFB8-2B65-47DE-B335-68A8751A3B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55A4AFB8-2B65-47DE-B335-68A8751A3B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graphicEl>
                                              <a:dgm id="{55A4AFB8-2B65-47DE-B335-68A8751A3B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C068B6D-237C-44F0-86EE-61E265EDC7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graphicEl>
                                              <a:dgm id="{1C068B6D-237C-44F0-86EE-61E265EDC7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graphicEl>
                                              <a:dgm id="{1C068B6D-237C-44F0-86EE-61E265EDC7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1C068B6D-237C-44F0-86EE-61E265EDC7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29DDEB3-DA32-487C-80BA-99AEF556B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graphicEl>
                                              <a:dgm id="{A29DDEB3-DA32-487C-80BA-99AEF556BA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graphicEl>
                                              <a:dgm id="{A29DDEB3-DA32-487C-80BA-99AEF556B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graphicEl>
                                              <a:dgm id="{A29DDEB3-DA32-487C-80BA-99AEF556B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AFF8AE8-24D6-4E47-B0C3-D7A3DC344D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graphicEl>
                                              <a:dgm id="{0AFF8AE8-24D6-4E47-B0C3-D7A3DC344D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graphicEl>
                                              <a:dgm id="{0AFF8AE8-24D6-4E47-B0C3-D7A3DC344D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0AFF8AE8-24D6-4E47-B0C3-D7A3DC344D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401C4FA-B2E3-480C-A2B7-4E094A1EF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graphicEl>
                                              <a:dgm id="{B401C4FA-B2E3-480C-A2B7-4E094A1EFE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graphicEl>
                                              <a:dgm id="{B401C4FA-B2E3-480C-A2B7-4E094A1EF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graphicEl>
                                              <a:dgm id="{B401C4FA-B2E3-480C-A2B7-4E094A1EF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AFE6381-D9D6-483B-A232-A05FF42923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graphicEl>
                                              <a:dgm id="{8AFE6381-D9D6-483B-A232-A05FF42923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graphicEl>
                                              <a:dgm id="{8AFE6381-D9D6-483B-A232-A05FF42923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8AFE6381-D9D6-483B-A232-A05FF42923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B7DBCD0-E0CA-474D-8B02-FCA622F538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graphicEl>
                                              <a:dgm id="{DB7DBCD0-E0CA-474D-8B02-FCA622F538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graphicEl>
                                              <a:dgm id="{DB7DBCD0-E0CA-474D-8B02-FCA622F538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graphicEl>
                                              <a:dgm id="{DB7DBCD0-E0CA-474D-8B02-FCA622F538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3B6F9E-95C4-41CF-802D-4A144583A9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graphicEl>
                                              <a:dgm id="{673B6F9E-95C4-41CF-802D-4A144583A9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graphicEl>
                                              <a:dgm id="{673B6F9E-95C4-41CF-802D-4A144583A9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graphicEl>
                                              <a:dgm id="{673B6F9E-95C4-41CF-802D-4A144583A9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021CEAB-9141-4F89-A028-72E02E01EE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graphicEl>
                                              <a:dgm id="{7021CEAB-9141-4F89-A028-72E02E01EE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graphicEl>
                                              <a:dgm id="{7021CEAB-9141-4F89-A028-72E02E01EE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graphicEl>
                                              <a:dgm id="{7021CEAB-9141-4F89-A028-72E02E01EE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9D88E5D-F1C2-4499-BAEC-70FDD7CBAB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graphicEl>
                                              <a:dgm id="{19D88E5D-F1C2-4499-BAEC-70FDD7CBAB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graphicEl>
                                              <a:dgm id="{19D88E5D-F1C2-4499-BAEC-70FDD7CBAB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graphicEl>
                                              <a:dgm id="{19D88E5D-F1C2-4499-BAEC-70FDD7CBAB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294" y="22098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id-ID" dirty="0">
                <a:solidFill>
                  <a:srgbClr val="00B050"/>
                </a:solidFill>
              </a:rPr>
              <a:t>Pemeriksaan kesehatan tenaga kerja di tempat kerja</a:t>
            </a:r>
            <a:br>
              <a:rPr lang="id-ID" dirty="0">
                <a:solidFill>
                  <a:srgbClr val="00B050"/>
                </a:solidFill>
              </a:rPr>
            </a:br>
            <a:endParaRPr lang="id-ID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6470" y="1537203"/>
            <a:ext cx="11286430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b="1" dirty="0" err="1">
                <a:solidFill>
                  <a:srgbClr val="0070C0"/>
                </a:solidFill>
              </a:rPr>
              <a:t>Pemantauan</a:t>
            </a:r>
            <a:r>
              <a:rPr lang="en-GB" sz="2800" b="1" dirty="0">
                <a:solidFill>
                  <a:srgbClr val="0070C0"/>
                </a:solidFill>
              </a:rPr>
              <a:t> </a:t>
            </a:r>
            <a:r>
              <a:rPr lang="en-GB" sz="2800" b="1" dirty="0" err="1">
                <a:solidFill>
                  <a:srgbClr val="0070C0"/>
                </a:solidFill>
              </a:rPr>
              <a:t>Kesehatan</a:t>
            </a:r>
            <a:r>
              <a:rPr lang="id-ID" sz="2800" dirty="0">
                <a:solidFill>
                  <a:srgbClr val="0070C0"/>
                </a:solidFill>
              </a:rPr>
              <a:t>: </a:t>
            </a:r>
            <a:r>
              <a:rPr lang="id-ID" sz="2800" cap="all" dirty="0">
                <a:solidFill>
                  <a:srgbClr val="0070C0"/>
                </a:solidFill>
              </a:rPr>
              <a:t> </a:t>
            </a:r>
          </a:p>
          <a:p>
            <a:r>
              <a:rPr lang="id-ID" sz="2800" dirty="0"/>
              <a:t>Dilakukan pemantauan kesehatan tenaga kerja yang bekerja pada tempat kerja yang mangandung bahaya tinggi sesuai dengan peraturan perundang-undangan, </a:t>
            </a:r>
          </a:p>
          <a:p>
            <a:r>
              <a:rPr lang="id-ID" sz="2800" dirty="0"/>
              <a:t>Pengusaha atau pengurus telah melaksanakan identifikasi keadaan dimana pemeriksaan kesehatan tenaga kerja perlu dilakukan dan telah melaksanakan sistem untuk membantu pemeriksaan ini</a:t>
            </a:r>
          </a:p>
          <a:p>
            <a:r>
              <a:rPr lang="id-ID" sz="2800" dirty="0"/>
              <a:t>P</a:t>
            </a:r>
            <a:r>
              <a:rPr lang="en-GB" sz="2800" dirty="0" err="1"/>
              <a:t>emeriksaan</a:t>
            </a:r>
            <a:r>
              <a:rPr lang="en-GB" sz="2800" dirty="0"/>
              <a:t> </a:t>
            </a:r>
            <a:r>
              <a:rPr lang="en-GB" sz="2800" dirty="0" err="1"/>
              <a:t>kesehatan</a:t>
            </a:r>
            <a:r>
              <a:rPr lang="en-GB" sz="2800" dirty="0"/>
              <a:t> </a:t>
            </a:r>
            <a:r>
              <a:rPr lang="id-ID" sz="2800" dirty="0"/>
              <a:t>tenaga kerja </a:t>
            </a:r>
            <a:r>
              <a:rPr lang="en-GB" sz="2800" dirty="0" err="1"/>
              <a:t>dilakukan</a:t>
            </a:r>
            <a:r>
              <a:rPr lang="en-GB" sz="2800" dirty="0"/>
              <a:t> </a:t>
            </a:r>
            <a:r>
              <a:rPr lang="en-GB" sz="2800" dirty="0" err="1"/>
              <a:t>oleh</a:t>
            </a:r>
            <a:r>
              <a:rPr lang="en-GB" sz="2800" dirty="0"/>
              <a:t> </a:t>
            </a:r>
            <a:r>
              <a:rPr lang="en-GB" sz="2800" dirty="0" err="1"/>
              <a:t>dokter</a:t>
            </a:r>
            <a:r>
              <a:rPr lang="en-GB" sz="2800" dirty="0"/>
              <a:t> </a:t>
            </a:r>
            <a:r>
              <a:rPr lang="en-GB" sz="2800" dirty="0" err="1"/>
              <a:t>pemeriksa</a:t>
            </a:r>
            <a:r>
              <a:rPr lang="en-GB" sz="2800" dirty="0"/>
              <a:t> yang </a:t>
            </a:r>
            <a:r>
              <a:rPr lang="en-GB" sz="2800" dirty="0" err="1"/>
              <a:t>ditunjuk</a:t>
            </a:r>
            <a:r>
              <a:rPr lang="en-GB" sz="2800" dirty="0"/>
              <a:t> </a:t>
            </a:r>
            <a:r>
              <a:rPr lang="en-GB" sz="2800" dirty="0" err="1"/>
              <a:t>sesuai</a:t>
            </a:r>
            <a:r>
              <a:rPr lang="en-GB" sz="2800" dirty="0"/>
              <a:t> </a:t>
            </a:r>
            <a:r>
              <a:rPr lang="en-GB" sz="2800" dirty="0" err="1"/>
              <a:t>peraturan</a:t>
            </a:r>
            <a:r>
              <a:rPr lang="en-GB" sz="2800" dirty="0"/>
              <a:t> </a:t>
            </a:r>
            <a:r>
              <a:rPr lang="en-GB" sz="2800" dirty="0" err="1"/>
              <a:t>perundang-undangan</a:t>
            </a:r>
            <a:r>
              <a:rPr lang="en-GB" sz="2800" dirty="0"/>
              <a:t> yang </a:t>
            </a:r>
            <a:r>
              <a:rPr lang="en-GB" sz="2800" dirty="0" err="1"/>
              <a:t>berlaku</a:t>
            </a:r>
            <a:endParaRPr lang="id-ID" sz="2800" cap="all" dirty="0">
              <a:solidFill>
                <a:srgbClr val="0070C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066454" y="655320"/>
            <a:ext cx="6706446" cy="13208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400" dirty="0">
                <a:solidFill>
                  <a:srgbClr val="FFC000"/>
                </a:solidFill>
              </a:rPr>
              <a:t>Per-02/Men/1980</a:t>
            </a:r>
            <a:br>
              <a:rPr lang="en-US" sz="2400" dirty="0">
                <a:solidFill>
                  <a:srgbClr val="FFC000"/>
                </a:solidFill>
              </a:rPr>
            </a:br>
            <a:r>
              <a:rPr lang="en-US" sz="2400" dirty="0" err="1">
                <a:solidFill>
                  <a:srgbClr val="FFC000"/>
                </a:solidFill>
              </a:rPr>
              <a:t>Pemeriksaan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err="1">
                <a:solidFill>
                  <a:srgbClr val="FFC000"/>
                </a:solidFill>
              </a:rPr>
              <a:t>Kesehatan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err="1">
                <a:solidFill>
                  <a:srgbClr val="FFC000"/>
                </a:solidFill>
              </a:rPr>
              <a:t>Tenaga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err="1">
                <a:solidFill>
                  <a:srgbClr val="FFC000"/>
                </a:solidFill>
              </a:rPr>
              <a:t>Kerja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err="1">
                <a:solidFill>
                  <a:srgbClr val="FFC000"/>
                </a:solidFill>
              </a:rPr>
              <a:t>dlm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err="1">
                <a:solidFill>
                  <a:srgbClr val="FFC000"/>
                </a:solidFill>
              </a:rPr>
              <a:t>penyelenggaraan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err="1">
                <a:solidFill>
                  <a:srgbClr val="FFC000"/>
                </a:solidFill>
              </a:rPr>
              <a:t>Keselamatan</a:t>
            </a:r>
            <a:r>
              <a:rPr lang="en-US" sz="2400" dirty="0">
                <a:solidFill>
                  <a:srgbClr val="FFC000"/>
                </a:solidFill>
              </a:rPr>
              <a:t> </a:t>
            </a:r>
            <a:r>
              <a:rPr lang="en-US" sz="2400" dirty="0" err="1">
                <a:solidFill>
                  <a:srgbClr val="FFC000"/>
                </a:solidFill>
              </a:rPr>
              <a:t>Kerja</a:t>
            </a:r>
            <a:endParaRPr lang="en-US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4019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190" y="302763"/>
            <a:ext cx="9729410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b="1" dirty="0" err="1">
                <a:solidFill>
                  <a:srgbClr val="0070C0"/>
                </a:solidFill>
              </a:rPr>
              <a:t>Pemantauan</a:t>
            </a:r>
            <a:r>
              <a:rPr lang="en-GB" sz="2800" b="1" dirty="0">
                <a:solidFill>
                  <a:srgbClr val="0070C0"/>
                </a:solidFill>
              </a:rPr>
              <a:t> </a:t>
            </a:r>
            <a:r>
              <a:rPr lang="en-GB" sz="2800" b="1" dirty="0" err="1">
                <a:solidFill>
                  <a:srgbClr val="0070C0"/>
                </a:solidFill>
              </a:rPr>
              <a:t>Kesehatan</a:t>
            </a:r>
            <a:r>
              <a:rPr lang="id-ID" sz="2800" dirty="0">
                <a:solidFill>
                  <a:srgbClr val="0070C0"/>
                </a:solidFill>
              </a:rPr>
              <a:t>: </a:t>
            </a:r>
            <a:r>
              <a:rPr lang="id-ID" sz="2800" cap="all" dirty="0">
                <a:solidFill>
                  <a:srgbClr val="0070C0"/>
                </a:solidFill>
              </a:rPr>
              <a:t> </a:t>
            </a:r>
          </a:p>
          <a:p>
            <a:r>
              <a:rPr lang="id-ID" sz="2800" dirty="0"/>
              <a:t>Perusahaan menyediakan pelayanan kesehatan kerja sesuai dengan peraturan perundang-undangan</a:t>
            </a:r>
          </a:p>
          <a:p>
            <a:r>
              <a:rPr lang="id-ID" sz="2800" dirty="0"/>
              <a:t>Catatan menganai pemantauan kesehatan tenaga kerja dibuat sesuai dengan peraturan perundang-undangan</a:t>
            </a:r>
            <a:endParaRPr lang="id-ID" sz="2800" cap="all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634" y="3860119"/>
            <a:ext cx="5403366" cy="299788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93150" y="3266943"/>
            <a:ext cx="9729410" cy="28823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id-ID" sz="2800" b="1" dirty="0">
                <a:solidFill>
                  <a:srgbClr val="0070C0"/>
                </a:solidFill>
              </a:rPr>
              <a:t>Kategori Hasil Pemeriksaan Kesehatan </a:t>
            </a:r>
            <a:r>
              <a:rPr lang="id-ID" sz="2800" dirty="0">
                <a:solidFill>
                  <a:srgbClr val="0070C0"/>
                </a:solidFill>
              </a:rPr>
              <a:t>: </a:t>
            </a:r>
            <a:r>
              <a:rPr lang="id-ID" sz="2800" cap="all" dirty="0">
                <a:solidFill>
                  <a:srgbClr val="0070C0"/>
                </a:solidFill>
              </a:rPr>
              <a:t> </a:t>
            </a:r>
          </a:p>
          <a:p>
            <a:r>
              <a:rPr lang="id-ID" sz="2800" dirty="0"/>
              <a:t>Fit to Work</a:t>
            </a:r>
          </a:p>
          <a:p>
            <a:r>
              <a:rPr lang="id-ID" sz="2800" dirty="0"/>
              <a:t>Fit With Note</a:t>
            </a:r>
          </a:p>
          <a:p>
            <a:r>
              <a:rPr lang="id-ID" altLang="id-ID" sz="2800" dirty="0">
                <a:solidFill>
                  <a:prstClr val="black"/>
                </a:solidFill>
              </a:rPr>
              <a:t>Temporary UnfiT to Work</a:t>
            </a:r>
            <a:endParaRPr lang="id-ID" altLang="id-ID" sz="2800" b="1" dirty="0">
              <a:solidFill>
                <a:prstClr val="black"/>
              </a:solidFill>
            </a:endParaRPr>
          </a:p>
          <a:p>
            <a:r>
              <a:rPr lang="id-ID" altLang="id-ID" sz="2800" dirty="0">
                <a:solidFill>
                  <a:prstClr val="black"/>
                </a:solidFill>
              </a:rPr>
              <a:t>Unfit to Work</a:t>
            </a:r>
            <a:endParaRPr lang="en-US" altLang="id-ID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7178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99884" y="4794387"/>
            <a:ext cx="107815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3600" b="1" dirty="0"/>
              <a:t>Penilaian Risiko</a:t>
            </a:r>
            <a:r>
              <a:rPr lang="id-ID" sz="3600" dirty="0"/>
              <a:t> merupakan hasil perkalian antara nilai frekuensi dengan nilai keparahan suatu risiko.</a:t>
            </a:r>
            <a:endParaRPr lang="id-ID" sz="3600" dirty="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9884" y="2484747"/>
            <a:ext cx="107815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3200" dirty="0">
                <a:solidFill>
                  <a:srgbClr val="002060"/>
                </a:solidFill>
              </a:rPr>
              <a:t>Pengertian (definisi) risiko K3 (</a:t>
            </a:r>
            <a:r>
              <a:rPr lang="id-ID" sz="3200" i="1" dirty="0">
                <a:solidFill>
                  <a:srgbClr val="002060"/>
                </a:solidFill>
              </a:rPr>
              <a:t>risk</a:t>
            </a:r>
            <a:r>
              <a:rPr lang="id-ID" sz="3200" dirty="0">
                <a:solidFill>
                  <a:srgbClr val="002060"/>
                </a:solidFill>
              </a:rPr>
              <a:t>) ialah potensi kerugian yang bisa diakibatkan apabila kontak dengan suatu </a:t>
            </a:r>
            <a:r>
              <a:rPr lang="id-ID" sz="3200" dirty="0">
                <a:solidFill>
                  <a:srgbClr val="002060"/>
                </a:solidFill>
                <a:hlinkClick r:id="rId2"/>
              </a:rPr>
              <a:t>bahaya</a:t>
            </a:r>
            <a:r>
              <a:rPr lang="id-ID" sz="3200" dirty="0">
                <a:solidFill>
                  <a:srgbClr val="002060"/>
                </a:solidFill>
              </a:rPr>
              <a:t> ataupun terhadap kegagalan suatu fungsi.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99884" y="423967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id-ID">
                <a:solidFill>
                  <a:srgbClr val="00B050"/>
                </a:solidFill>
              </a:rPr>
              <a:t>Penilaian aktivitas kerja yang berkaitan dengan risiko K3 perusahaan</a:t>
            </a:r>
            <a:br>
              <a:rPr lang="id-ID">
                <a:solidFill>
                  <a:srgbClr val="00B050"/>
                </a:solidFill>
              </a:rPr>
            </a:b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5689723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903860"/>
              </p:ext>
            </p:extLst>
          </p:nvPr>
        </p:nvGraphicFramePr>
        <p:xfrm>
          <a:off x="488404" y="2005830"/>
          <a:ext cx="7823200" cy="4307520"/>
        </p:xfrm>
        <a:graphic>
          <a:graphicData uri="http://schemas.openxmlformats.org/drawingml/2006/table">
            <a:tbl>
              <a:tblPr/>
              <a:tblGrid>
                <a:gridCol w="528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4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86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86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29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29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571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45823">
                <a:tc rowSpan="2"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id-ID" sz="1500" dirty="0">
                        <a:latin typeface="Roboto" pitchFamily="2" charset="0"/>
                        <a:ea typeface="Roboto" pitchFamily="2" charset="0"/>
                        <a:cs typeface="Roboto" pitchFamily="2" charset="0"/>
                      </a:endParaRPr>
                    </a:p>
                  </a:txBody>
                  <a:tcPr marL="52623" marR="52623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600" b="0" kern="1000" baseline="0">
                          <a:solidFill>
                            <a:srgbClr val="FF6E40"/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Keparahan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9636">
                <a:tc gridSpan="2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Medium" pitchFamily="2" charset="0"/>
                          <a:ea typeface="Roboto Medium" pitchFamily="2" charset="0"/>
                          <a:cs typeface="Roboto Medium" pitchFamily="2" charset="0"/>
                        </a:rPr>
                        <a:t>Sangat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Medium" pitchFamily="2" charset="0"/>
                          <a:ea typeface="Roboto Medium" pitchFamily="2" charset="0"/>
                          <a:cs typeface="Roboto Medium" pitchFamily="2" charset="0"/>
                        </a:rPr>
                        <a:t>Ringan</a:t>
                      </a:r>
                    </a:p>
                  </a:txBody>
                  <a:tcPr marL="52623" marR="5262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Medium" pitchFamily="2" charset="0"/>
                          <a:ea typeface="Roboto Medium" pitchFamily="2" charset="0"/>
                          <a:cs typeface="Roboto Medium" pitchFamily="2" charset="0"/>
                        </a:rPr>
                        <a:t>Ringan</a:t>
                      </a:r>
                    </a:p>
                  </a:txBody>
                  <a:tcPr marL="52623" marR="5262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Medium" pitchFamily="2" charset="0"/>
                          <a:ea typeface="Roboto Medium" pitchFamily="2" charset="0"/>
                          <a:cs typeface="Roboto Medium" pitchFamily="2" charset="0"/>
                        </a:rPr>
                        <a:t>Sedang</a:t>
                      </a:r>
                    </a:p>
                  </a:txBody>
                  <a:tcPr marL="52623" marR="5262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Medium" pitchFamily="2" charset="0"/>
                          <a:ea typeface="Roboto Medium" pitchFamily="2" charset="0"/>
                          <a:cs typeface="Roboto Medium" pitchFamily="2" charset="0"/>
                        </a:rPr>
                        <a:t>Berat</a:t>
                      </a:r>
                    </a:p>
                  </a:txBody>
                  <a:tcPr marL="52623" marR="5262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Medium" pitchFamily="2" charset="0"/>
                          <a:ea typeface="Roboto Medium" pitchFamily="2" charset="0"/>
                          <a:cs typeface="Roboto Medium" pitchFamily="2" charset="0"/>
                        </a:rPr>
                        <a:t>Sangat Berat</a:t>
                      </a:r>
                    </a:p>
                  </a:txBody>
                  <a:tcPr marL="52623" marR="5262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105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600" b="0" kern="1000" baseline="0">
                          <a:solidFill>
                            <a:srgbClr val="FF6E40"/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Frekuensi</a:t>
                      </a:r>
                    </a:p>
                  </a:txBody>
                  <a:tcPr marL="52623" marR="52623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Medium" pitchFamily="2" charset="0"/>
                          <a:ea typeface="Roboto Medium" pitchFamily="2" charset="0"/>
                          <a:cs typeface="Roboto Medium" pitchFamily="2" charset="0"/>
                        </a:rPr>
                        <a:t>Sangat Sering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Sedang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bg1"/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Tinggi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433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bg1"/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Tinggi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433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bg1"/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Ekstrim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27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bg1"/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Ekstrim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2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10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Medium" pitchFamily="2" charset="0"/>
                          <a:ea typeface="Roboto Medium" pitchFamily="2" charset="0"/>
                          <a:cs typeface="Roboto Medium" pitchFamily="2" charset="0"/>
                        </a:rPr>
                        <a:t>Sering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Sedang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Sedang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bg1"/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Tinggi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433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bg1"/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Tinggi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433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bg1"/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Ekstrim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2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10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Medium" pitchFamily="2" charset="0"/>
                          <a:ea typeface="Roboto Medium" pitchFamily="2" charset="0"/>
                          <a:cs typeface="Roboto Medium" pitchFamily="2" charset="0"/>
                        </a:rPr>
                        <a:t>Sedang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bg1"/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Rendah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Sedang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Sedang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bg1"/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Tinggi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433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bg1"/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Ekstrim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2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641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Medium" pitchFamily="2" charset="0"/>
                          <a:ea typeface="Roboto Medium" pitchFamily="2" charset="0"/>
                          <a:cs typeface="Roboto Medium" pitchFamily="2" charset="0"/>
                        </a:rPr>
                        <a:t>Jarang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bg1"/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Rendah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Sedang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Sedang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bg1"/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Tinggi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433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bg1"/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Tinggi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43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8105">
                <a:tc vMerge="1">
                  <a:txBody>
                    <a:bodyPr/>
                    <a:lstStyle/>
                    <a:p>
                      <a:endParaRPr lang="id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 Medium" pitchFamily="2" charset="0"/>
                          <a:ea typeface="Roboto Medium" pitchFamily="2" charset="0"/>
                          <a:cs typeface="Roboto Medium" pitchFamily="2" charset="0"/>
                        </a:rPr>
                        <a:t>Sangat Jarang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bg1"/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Rendah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 dirty="0">
                          <a:solidFill>
                            <a:schemeClr val="bg1"/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Rendah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Sedang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Sedang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3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 dirty="0">
                          <a:solidFill>
                            <a:schemeClr val="bg1"/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Tinggi</a:t>
                      </a:r>
                    </a:p>
                  </a:txBody>
                  <a:tcPr marL="52623" marR="526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43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325464"/>
              </p:ext>
            </p:extLst>
          </p:nvPr>
        </p:nvGraphicFramePr>
        <p:xfrm>
          <a:off x="8515531" y="4749074"/>
          <a:ext cx="3371669" cy="1524000"/>
        </p:xfrm>
        <a:graphic>
          <a:graphicData uri="http://schemas.openxmlformats.org/drawingml/2006/table">
            <a:tbl>
              <a:tblPr/>
              <a:tblGrid>
                <a:gridCol w="683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8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 dirty="0">
                          <a:solidFill>
                            <a:schemeClr val="bg1"/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Rendah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AF50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Perlu Aturan/Prosedur/Rambu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Sedang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3B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Perlu Tindakan Langsung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bg1"/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Tinggi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4336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Perlu Perencanaan Pengendalian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>
                          <a:solidFill>
                            <a:schemeClr val="bg1"/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Ekstrim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27B0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500" kern="10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Roboto" pitchFamily="2" charset="0"/>
                          <a:ea typeface="Roboto" pitchFamily="2" charset="0"/>
                          <a:cs typeface="Roboto" pitchFamily="2" charset="0"/>
                        </a:rPr>
                        <a:t>Perlu Perhatian Manajemen Atas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88404" y="226676"/>
            <a:ext cx="113987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3200" dirty="0">
                <a:solidFill>
                  <a:schemeClr val="accent4">
                    <a:lumMod val="50000"/>
                  </a:schemeClr>
                </a:solidFill>
              </a:rPr>
              <a:t>Untuk menentukan kategori suatu risiko apakah itu rendah, sedang, tinggi ataupun ekstrim dapat menggunakan metode matriks risiko</a:t>
            </a:r>
          </a:p>
        </p:txBody>
      </p:sp>
    </p:spTree>
    <p:extLst>
      <p:ext uri="{BB962C8B-B14F-4D97-AF65-F5344CB8AC3E}">
        <p14:creationId xmlns:p14="http://schemas.microsoft.com/office/powerpoint/2010/main" val="33011466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899884" y="1163947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endParaRPr lang="id-ID" sz="3200" dirty="0">
              <a:solidFill>
                <a:srgbClr val="00B050"/>
              </a:solidFill>
            </a:endParaRPr>
          </a:p>
          <a:p>
            <a:pPr algn="l"/>
            <a:endParaRPr lang="id-ID" sz="3200" dirty="0">
              <a:solidFill>
                <a:srgbClr val="00B050"/>
              </a:solidFill>
            </a:endParaRPr>
          </a:p>
          <a:p>
            <a:pPr algn="l"/>
            <a:endParaRPr lang="id-ID" sz="3200" dirty="0">
              <a:solidFill>
                <a:srgbClr val="00B050"/>
              </a:solidFill>
            </a:endParaRPr>
          </a:p>
          <a:p>
            <a:pPr algn="l"/>
            <a:endParaRPr lang="id-ID" sz="3200" dirty="0">
              <a:solidFill>
                <a:srgbClr val="00B050"/>
              </a:solidFill>
            </a:endParaRPr>
          </a:p>
          <a:p>
            <a:pPr algn="l"/>
            <a:endParaRPr lang="id-ID" sz="3200" dirty="0">
              <a:solidFill>
                <a:srgbClr val="00B050"/>
              </a:solidFill>
            </a:endParaRPr>
          </a:p>
          <a:p>
            <a:pPr algn="l"/>
            <a:endParaRPr lang="id-ID" sz="3200" dirty="0">
              <a:solidFill>
                <a:srgbClr val="00B050"/>
              </a:solidFill>
            </a:endParaRPr>
          </a:p>
          <a:p>
            <a:pPr algn="l"/>
            <a:endParaRPr lang="id-ID" sz="3200" dirty="0">
              <a:solidFill>
                <a:srgbClr val="00B050"/>
              </a:solidFill>
            </a:endParaRPr>
          </a:p>
          <a:p>
            <a:pPr algn="l"/>
            <a:endParaRPr lang="id-ID" sz="3200" dirty="0">
              <a:solidFill>
                <a:srgbClr val="00B050"/>
              </a:solidFill>
            </a:endParaRPr>
          </a:p>
          <a:p>
            <a:pPr algn="l"/>
            <a:r>
              <a:rPr lang="id-ID" sz="3200" dirty="0">
                <a:solidFill>
                  <a:srgbClr val="00B050"/>
                </a:solidFill>
              </a:rPr>
              <a:t>Pemantauan kejadian kecelakaan kerja dan penyakit akibat kerja</a:t>
            </a:r>
          </a:p>
          <a:p>
            <a:pPr algn="l"/>
            <a:br>
              <a:rPr lang="id-ID" sz="3200" dirty="0">
                <a:solidFill>
                  <a:srgbClr val="00B050"/>
                </a:solidFill>
              </a:rPr>
            </a:br>
            <a:endParaRPr lang="id-ID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816D5E-0208-4D4F-B694-089FD1D02318}"/>
              </a:ext>
            </a:extLst>
          </p:cNvPr>
          <p:cNvSpPr txBox="1"/>
          <p:nvPr/>
        </p:nvSpPr>
        <p:spPr>
          <a:xfrm>
            <a:off x="979056" y="2443264"/>
            <a:ext cx="920865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 err="1"/>
              <a:t>Kecelakaan</a:t>
            </a:r>
            <a:r>
              <a:rPr lang="en-ID" sz="3200" dirty="0"/>
              <a:t> </a:t>
            </a:r>
            <a:r>
              <a:rPr lang="en-ID" sz="3200" dirty="0" err="1"/>
              <a:t>Kerja</a:t>
            </a:r>
            <a:r>
              <a:rPr lang="en-ID" sz="3200" dirty="0"/>
              <a:t> </a:t>
            </a:r>
            <a:r>
              <a:rPr lang="en-ID" sz="3200" dirty="0" err="1"/>
              <a:t>adalah</a:t>
            </a:r>
            <a:r>
              <a:rPr lang="en-ID" sz="3200" dirty="0"/>
              <a:t> </a:t>
            </a:r>
            <a:r>
              <a:rPr lang="en-ID" sz="3200" dirty="0" err="1"/>
              <a:t>kecelakaan</a:t>
            </a:r>
            <a:r>
              <a:rPr lang="en-ID" sz="3200" dirty="0"/>
              <a:t> yang </a:t>
            </a:r>
            <a:r>
              <a:rPr lang="en-ID" sz="3200" dirty="0" err="1"/>
              <a:t>terjadi</a:t>
            </a:r>
            <a:r>
              <a:rPr lang="en-ID" sz="3200" dirty="0"/>
              <a:t> </a:t>
            </a:r>
            <a:r>
              <a:rPr lang="en-ID" sz="3200" dirty="0" err="1"/>
              <a:t>dalam</a:t>
            </a:r>
            <a:r>
              <a:rPr lang="en-ID" sz="3200" dirty="0"/>
              <a:t> </a:t>
            </a:r>
            <a:r>
              <a:rPr lang="en-ID" sz="3200" dirty="0" err="1"/>
              <a:t>hubungan</a:t>
            </a:r>
            <a:r>
              <a:rPr lang="en-ID" sz="3200" dirty="0"/>
              <a:t> </a:t>
            </a:r>
            <a:r>
              <a:rPr lang="en-ID" sz="3200" dirty="0" err="1"/>
              <a:t>kerja</a:t>
            </a:r>
            <a:r>
              <a:rPr lang="en-ID" sz="3200" dirty="0"/>
              <a:t>, </a:t>
            </a:r>
            <a:r>
              <a:rPr lang="en-ID" sz="3200" dirty="0" err="1"/>
              <a:t>termasuk</a:t>
            </a:r>
            <a:r>
              <a:rPr lang="en-ID" sz="3200" dirty="0"/>
              <a:t> </a:t>
            </a:r>
            <a:r>
              <a:rPr lang="en-ID" sz="3200" dirty="0" err="1"/>
              <a:t>kecelakaan</a:t>
            </a:r>
            <a:r>
              <a:rPr lang="en-ID" sz="3200" dirty="0"/>
              <a:t> yang </a:t>
            </a:r>
            <a:r>
              <a:rPr lang="en-ID" sz="3200" dirty="0" err="1"/>
              <a:t>terjadi</a:t>
            </a:r>
            <a:r>
              <a:rPr lang="en-ID" sz="3200" dirty="0"/>
              <a:t> </a:t>
            </a:r>
            <a:r>
              <a:rPr lang="en-ID" sz="3200" dirty="0" err="1"/>
              <a:t>dalam</a:t>
            </a:r>
            <a:r>
              <a:rPr lang="en-ID" sz="3200" dirty="0"/>
              <a:t> </a:t>
            </a:r>
            <a:r>
              <a:rPr lang="en-ID" sz="3200" dirty="0" err="1"/>
              <a:t>perjalanan</a:t>
            </a:r>
            <a:r>
              <a:rPr lang="en-ID" sz="3200" dirty="0"/>
              <a:t> </a:t>
            </a:r>
            <a:r>
              <a:rPr lang="en-ID" sz="3200" dirty="0" err="1"/>
              <a:t>dari</a:t>
            </a:r>
            <a:r>
              <a:rPr lang="en-ID" sz="3200" dirty="0"/>
              <a:t> </a:t>
            </a:r>
            <a:r>
              <a:rPr lang="en-ID" sz="3200" dirty="0" err="1"/>
              <a:t>rumah</a:t>
            </a:r>
            <a:r>
              <a:rPr lang="en-ID" sz="3200" dirty="0"/>
              <a:t> </a:t>
            </a:r>
            <a:r>
              <a:rPr lang="en-ID" sz="3200" dirty="0" err="1"/>
              <a:t>menuju</a:t>
            </a:r>
            <a:r>
              <a:rPr lang="en-ID" sz="3200" dirty="0"/>
              <a:t> </a:t>
            </a:r>
            <a:r>
              <a:rPr lang="en-ID" sz="3200" dirty="0" err="1"/>
              <a:t>tempat</a:t>
            </a:r>
            <a:r>
              <a:rPr lang="en-ID" sz="3200" dirty="0"/>
              <a:t> </a:t>
            </a:r>
            <a:r>
              <a:rPr lang="en-ID" sz="3200" dirty="0" err="1"/>
              <a:t>kerja</a:t>
            </a:r>
            <a:r>
              <a:rPr lang="en-ID" sz="3200" dirty="0"/>
              <a:t> </a:t>
            </a:r>
            <a:r>
              <a:rPr lang="en-ID" sz="3200" dirty="0" err="1"/>
              <a:t>atau</a:t>
            </a:r>
            <a:r>
              <a:rPr lang="en-ID" sz="3200" dirty="0"/>
              <a:t> </a:t>
            </a:r>
            <a:r>
              <a:rPr lang="en-ID" sz="3200" dirty="0" err="1"/>
              <a:t>sebaliknya</a:t>
            </a:r>
            <a:r>
              <a:rPr lang="en-ID" sz="3200" dirty="0"/>
              <a:t> dan </a:t>
            </a:r>
            <a:r>
              <a:rPr lang="en-ID" sz="3200" dirty="0" err="1"/>
              <a:t>penyakit</a:t>
            </a:r>
            <a:r>
              <a:rPr lang="en-ID" sz="3200" dirty="0"/>
              <a:t> yang </a:t>
            </a:r>
            <a:r>
              <a:rPr lang="en-ID" sz="3200" dirty="0" err="1"/>
              <a:t>disebabkan</a:t>
            </a:r>
            <a:r>
              <a:rPr lang="en-ID" sz="3200" dirty="0"/>
              <a:t> oleh </a:t>
            </a:r>
            <a:r>
              <a:rPr lang="en-ID" sz="3200" dirty="0" err="1"/>
              <a:t>lingkungan</a:t>
            </a:r>
            <a:r>
              <a:rPr lang="en-ID" sz="3200" dirty="0"/>
              <a:t> </a:t>
            </a:r>
            <a:r>
              <a:rPr lang="en-ID" sz="3200" dirty="0" err="1"/>
              <a:t>kerja</a:t>
            </a:r>
            <a:endParaRPr lang="en-ID" sz="3200" dirty="0"/>
          </a:p>
        </p:txBody>
      </p:sp>
    </p:spTree>
    <p:extLst>
      <p:ext uri="{BB962C8B-B14F-4D97-AF65-F5344CB8AC3E}">
        <p14:creationId xmlns:p14="http://schemas.microsoft.com/office/powerpoint/2010/main" val="3308611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075" y="479708"/>
            <a:ext cx="9811372" cy="12549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800" dirty="0"/>
              <a:t>PROGRAM </a:t>
            </a:r>
            <a:r>
              <a:rPr lang="en-ID" sz="2800" dirty="0" err="1"/>
              <a:t>Keselamatan</a:t>
            </a:r>
            <a:r>
              <a:rPr lang="en-ID" sz="2800" dirty="0"/>
              <a:t> </a:t>
            </a:r>
            <a:r>
              <a:rPr lang="en-ID" sz="2800" dirty="0" err="1"/>
              <a:t>dan</a:t>
            </a:r>
            <a:r>
              <a:rPr lang="en-ID" sz="2800" dirty="0"/>
              <a:t> </a:t>
            </a:r>
            <a:r>
              <a:rPr lang="en-ID" sz="2800" dirty="0" err="1"/>
              <a:t>Kesehatan</a:t>
            </a:r>
            <a:r>
              <a:rPr lang="en-ID" sz="2800" dirty="0"/>
              <a:t> </a:t>
            </a:r>
            <a:r>
              <a:rPr lang="en-ID" sz="2800" dirty="0" err="1"/>
              <a:t>Kerja</a:t>
            </a:r>
            <a:r>
              <a:rPr lang="en-ID" sz="2800" dirty="0"/>
              <a:t> (K3) </a:t>
            </a:r>
            <a:r>
              <a:rPr lang="en-ID" sz="2800" dirty="0" err="1"/>
              <a:t>tidak</a:t>
            </a:r>
            <a:r>
              <a:rPr lang="en-ID" sz="2800" dirty="0"/>
              <a:t> </a:t>
            </a:r>
            <a:r>
              <a:rPr lang="en-ID" sz="2800" dirty="0" err="1"/>
              <a:t>hanya</a:t>
            </a:r>
            <a:r>
              <a:rPr lang="en-ID" sz="2800" dirty="0"/>
              <a:t> </a:t>
            </a:r>
            <a:r>
              <a:rPr lang="en-ID" sz="2800" dirty="0" err="1"/>
              <a:t>mengupas</a:t>
            </a:r>
            <a:r>
              <a:rPr lang="en-ID" sz="2800" dirty="0"/>
              <a:t> </a:t>
            </a:r>
            <a:r>
              <a:rPr lang="en-ID" sz="2800" dirty="0" err="1"/>
              <a:t>masalah</a:t>
            </a:r>
            <a:r>
              <a:rPr lang="en-ID" sz="2800" dirty="0"/>
              <a:t> </a:t>
            </a:r>
            <a:r>
              <a:rPr lang="en-ID" sz="2800" dirty="0" err="1"/>
              <a:t>tentang</a:t>
            </a:r>
            <a:r>
              <a:rPr lang="en-ID" sz="2800" dirty="0"/>
              <a:t> </a:t>
            </a:r>
            <a:r>
              <a:rPr lang="en-ID" sz="2800" dirty="0" err="1"/>
              <a:t>kepedulian</a:t>
            </a:r>
            <a:r>
              <a:rPr lang="en-ID" sz="2800" dirty="0"/>
              <a:t> </a:t>
            </a:r>
            <a:r>
              <a:rPr lang="en-ID" sz="2800" dirty="0" err="1"/>
              <a:t>keselamatan</a:t>
            </a:r>
            <a:r>
              <a:rPr lang="en-ID" sz="2800" dirty="0"/>
              <a:t> </a:t>
            </a:r>
            <a:r>
              <a:rPr lang="en-ID" sz="2800" dirty="0" err="1"/>
              <a:t>pekerja</a:t>
            </a:r>
            <a:r>
              <a:rPr lang="en-ID" sz="2800" dirty="0"/>
              <a:t> </a:t>
            </a:r>
            <a:r>
              <a:rPr lang="en-ID" sz="2800" dirty="0" err="1"/>
              <a:t>dari</a:t>
            </a:r>
            <a:r>
              <a:rPr lang="en-ID" sz="2800" dirty="0"/>
              <a:t> </a:t>
            </a:r>
            <a:r>
              <a:rPr lang="en-ID" sz="2800" dirty="0" err="1"/>
              <a:t>sisi</a:t>
            </a:r>
            <a:r>
              <a:rPr lang="en-ID" sz="2800" dirty="0"/>
              <a:t> </a:t>
            </a:r>
            <a:r>
              <a:rPr lang="en-ID" sz="2800" dirty="0" err="1"/>
              <a:t>cara</a:t>
            </a:r>
            <a:r>
              <a:rPr lang="en-ID" sz="2800" dirty="0"/>
              <a:t> </a:t>
            </a:r>
            <a:r>
              <a:rPr lang="en-ID" sz="2800" dirty="0" err="1"/>
              <a:t>dan</a:t>
            </a:r>
            <a:r>
              <a:rPr lang="en-ID" sz="2800" dirty="0"/>
              <a:t> </a:t>
            </a:r>
            <a:r>
              <a:rPr lang="en-ID" sz="2800" dirty="0" err="1"/>
              <a:t>peralatan</a:t>
            </a:r>
            <a:r>
              <a:rPr lang="en-ID" sz="2800" dirty="0"/>
              <a:t> </a:t>
            </a:r>
            <a:r>
              <a:rPr lang="en-ID" sz="2800" dirty="0" err="1"/>
              <a:t>keselamatan</a:t>
            </a:r>
            <a:r>
              <a:rPr lang="en-ID" sz="2800" dirty="0"/>
              <a:t> </a:t>
            </a:r>
            <a:r>
              <a:rPr lang="en-ID" sz="2800" dirty="0" err="1"/>
              <a:t>kerja</a:t>
            </a:r>
            <a:r>
              <a:rPr lang="en-ID" sz="2800" dirty="0"/>
              <a:t> yang </a:t>
            </a:r>
            <a:r>
              <a:rPr lang="en-ID" sz="2800" dirty="0" err="1"/>
              <a:t>tepat</a:t>
            </a:r>
            <a:r>
              <a:rPr lang="en-ID" sz="2800" dirty="0"/>
              <a:t> </a:t>
            </a:r>
            <a:r>
              <a:rPr lang="en-ID" sz="2800" dirty="0" err="1"/>
              <a:t>untuk</a:t>
            </a:r>
            <a:r>
              <a:rPr lang="en-ID" sz="2800" dirty="0"/>
              <a:t> </a:t>
            </a:r>
            <a:r>
              <a:rPr lang="en-ID" sz="2800" dirty="0" err="1"/>
              <a:t>perlindung</a:t>
            </a:r>
            <a:r>
              <a:rPr lang="en-ID" sz="2800" dirty="0"/>
              <a:t> </a:t>
            </a:r>
            <a:r>
              <a:rPr lang="en-ID" sz="2800" dirty="0" err="1"/>
              <a:t>diri</a:t>
            </a:r>
            <a:r>
              <a:rPr lang="en-ID" sz="2800" dirty="0"/>
              <a:t> </a:t>
            </a:r>
            <a:r>
              <a:rPr lang="en-ID" sz="2800" dirty="0" err="1"/>
              <a:t>saat</a:t>
            </a:r>
            <a:r>
              <a:rPr lang="en-ID" sz="2800" dirty="0"/>
              <a:t> </a:t>
            </a:r>
            <a:r>
              <a:rPr lang="en-ID" sz="2800" dirty="0" err="1"/>
              <a:t>pekerja</a:t>
            </a:r>
            <a:r>
              <a:rPr lang="en-ID" sz="2800" dirty="0"/>
              <a:t> </a:t>
            </a:r>
            <a:r>
              <a:rPr lang="en-ID" sz="2800" dirty="0" err="1"/>
              <a:t>melakukan</a:t>
            </a:r>
            <a:r>
              <a:rPr lang="en-ID" sz="2800" dirty="0"/>
              <a:t> </a:t>
            </a:r>
            <a:r>
              <a:rPr lang="en-ID" sz="2800" dirty="0" err="1"/>
              <a:t>suatu</a:t>
            </a:r>
            <a:r>
              <a:rPr lang="en-ID" sz="2800" dirty="0"/>
              <a:t> </a:t>
            </a:r>
            <a:r>
              <a:rPr lang="en-ID" sz="2800" dirty="0" err="1"/>
              <a:t>pekerjaan</a:t>
            </a:r>
            <a:endParaRPr lang="id-ID" sz="2800" dirty="0"/>
          </a:p>
        </p:txBody>
      </p:sp>
      <p:sp>
        <p:nvSpPr>
          <p:cNvPr id="4" name="Rectangle 3"/>
          <p:cNvSpPr/>
          <p:nvPr/>
        </p:nvSpPr>
        <p:spPr>
          <a:xfrm>
            <a:off x="489075" y="3429000"/>
            <a:ext cx="9811372" cy="1911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950"/>
              </a:spcAft>
            </a:pPr>
            <a:r>
              <a:rPr lang="id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alah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satu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program yang juga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dibahas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sistem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keselamatan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kesehatan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kerja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progam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Proses Safety Manajemen/Manajemen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Keselamatan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Proses</a:t>
            </a:r>
            <a:endParaRPr lang="id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5620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97F68D-BCC2-4A26-9872-1E01C0F8727A}"/>
              </a:ext>
            </a:extLst>
          </p:cNvPr>
          <p:cNvSpPr txBox="1"/>
          <p:nvPr/>
        </p:nvSpPr>
        <p:spPr>
          <a:xfrm>
            <a:off x="1311564" y="1440873"/>
            <a:ext cx="93749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 err="1"/>
              <a:t>Berdasarkan</a:t>
            </a:r>
            <a:r>
              <a:rPr lang="en-US" sz="3200" dirty="0"/>
              <a:t> </a:t>
            </a:r>
            <a:r>
              <a:rPr lang="en-US" sz="3200" dirty="0" err="1"/>
              <a:t>Jenis</a:t>
            </a:r>
            <a:r>
              <a:rPr lang="en-US" sz="3200" dirty="0"/>
              <a:t> </a:t>
            </a:r>
            <a:r>
              <a:rPr lang="en-US" sz="3200" dirty="0" err="1"/>
              <a:t>Kecelakaan</a:t>
            </a:r>
            <a:endParaRPr lang="en-US" sz="3200" dirty="0"/>
          </a:p>
          <a:p>
            <a:pPr marL="342900" indent="-342900">
              <a:buFont typeface="+mj-lt"/>
              <a:buAutoNum type="arabicPeriod"/>
            </a:pPr>
            <a:r>
              <a:rPr lang="en-US" sz="3200" dirty="0" err="1"/>
              <a:t>Berdasarkan</a:t>
            </a:r>
            <a:r>
              <a:rPr lang="en-US" sz="3200" dirty="0"/>
              <a:t> </a:t>
            </a:r>
            <a:r>
              <a:rPr lang="en-US" sz="3200" dirty="0" err="1"/>
              <a:t>Penyebab</a:t>
            </a:r>
            <a:endParaRPr lang="en-US" sz="3200" dirty="0"/>
          </a:p>
          <a:p>
            <a:pPr marL="342900" indent="-342900">
              <a:buFont typeface="+mj-lt"/>
              <a:buAutoNum type="arabicPeriod"/>
            </a:pPr>
            <a:r>
              <a:rPr lang="en-US" sz="3200" dirty="0" err="1"/>
              <a:t>Berdasarkan</a:t>
            </a:r>
            <a:r>
              <a:rPr lang="en-US" sz="3200" dirty="0"/>
              <a:t> Sifat Luka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err="1"/>
              <a:t>Berdasarkan</a:t>
            </a:r>
            <a:r>
              <a:rPr lang="en-US" sz="3200" dirty="0"/>
              <a:t> </a:t>
            </a:r>
            <a:r>
              <a:rPr lang="en-US" sz="3200" dirty="0" err="1"/>
              <a:t>Letak</a:t>
            </a:r>
            <a:r>
              <a:rPr lang="en-US" sz="3200" dirty="0"/>
              <a:t> </a:t>
            </a:r>
            <a:r>
              <a:rPr lang="en-US" sz="3200" dirty="0" err="1"/>
              <a:t>Kelainan</a:t>
            </a:r>
            <a:endParaRPr lang="en-US" sz="3200" dirty="0"/>
          </a:p>
          <a:p>
            <a:pPr marL="342900" indent="-342900">
              <a:buFont typeface="+mj-lt"/>
              <a:buAutoNum type="arabicPeriod"/>
            </a:pPr>
            <a:r>
              <a:rPr lang="en-US" sz="3200" dirty="0" err="1"/>
              <a:t>Berdasarkan</a:t>
            </a:r>
            <a:r>
              <a:rPr lang="en-US" sz="3200" dirty="0"/>
              <a:t> Tingkat </a:t>
            </a:r>
            <a:r>
              <a:rPr lang="en-US" sz="3200" dirty="0" err="1"/>
              <a:t>Keparahan</a:t>
            </a:r>
            <a:endParaRPr lang="en-US" sz="3200" dirty="0"/>
          </a:p>
          <a:p>
            <a:pPr marL="342900" indent="-342900">
              <a:buFont typeface="+mj-lt"/>
              <a:buAutoNum type="arabicPeriod"/>
            </a:pPr>
            <a:r>
              <a:rPr lang="en-US" sz="3200" dirty="0" err="1"/>
              <a:t>Berdasarkan</a:t>
            </a:r>
            <a:r>
              <a:rPr lang="en-US" sz="3200" dirty="0"/>
              <a:t> Lokasi</a:t>
            </a:r>
            <a:endParaRPr lang="en-ID" sz="3200" dirty="0"/>
          </a:p>
        </p:txBody>
      </p:sp>
    </p:spTree>
    <p:extLst>
      <p:ext uri="{BB962C8B-B14F-4D97-AF65-F5344CB8AC3E}">
        <p14:creationId xmlns:p14="http://schemas.microsoft.com/office/powerpoint/2010/main" val="25777230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AB2BD0-2491-4E37-892E-5AE56D2D301D}"/>
              </a:ext>
            </a:extLst>
          </p:cNvPr>
          <p:cNvSpPr txBox="1"/>
          <p:nvPr/>
        </p:nvSpPr>
        <p:spPr>
          <a:xfrm>
            <a:off x="482599" y="392653"/>
            <a:ext cx="86706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sz="3200" dirty="0">
                <a:solidFill>
                  <a:srgbClr val="00B050"/>
                </a:solidFill>
              </a:rPr>
              <a:t>Tingkat hilangnya jam kerja akibat kecelakaan kerja dan penyakit akibat kerja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E5E9EC-8F09-47E1-BB68-251A90CBD1F7}"/>
              </a:ext>
            </a:extLst>
          </p:cNvPr>
          <p:cNvSpPr txBox="1"/>
          <p:nvPr/>
        </p:nvSpPr>
        <p:spPr>
          <a:xfrm>
            <a:off x="547253" y="2849618"/>
            <a:ext cx="94187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2400" dirty="0"/>
              <a:t>LAMPIRAN II : SURAT KEPUTUSAN DIREKTUR JENDERAL PEMBINAAN HUBUNGAN INDUSTRIAL DAN PENGAWASAN KETENAGAKERJAAN NOMOR : KEP. 84/BW/1998 TANGGAL : 8 APRIL 1998 </a:t>
            </a:r>
          </a:p>
        </p:txBody>
      </p:sp>
    </p:spTree>
    <p:extLst>
      <p:ext uri="{BB962C8B-B14F-4D97-AF65-F5344CB8AC3E}">
        <p14:creationId xmlns:p14="http://schemas.microsoft.com/office/powerpoint/2010/main" val="22708240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19" y="333829"/>
            <a:ext cx="8844037" cy="1320800"/>
          </a:xfrm>
        </p:spPr>
        <p:txBody>
          <a:bodyPr>
            <a:normAutofit/>
          </a:bodyPr>
          <a:lstStyle/>
          <a:p>
            <a:r>
              <a:rPr lang="id-ID" dirty="0"/>
              <a:t>Manfaat pengukuran kinerja K3 di suatu perusahaan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d-ID" sz="3200" dirty="0"/>
              <a:t>Pengukuran kinerja HSE adalah untuk menyiapkan sistem pencatatan yang benar, sehingga Manajemen dapat memperbaiki kinerja HSE Perusahaan dengan cara sistematik sekaligus mengukur keberhasilannya.</a:t>
            </a:r>
          </a:p>
        </p:txBody>
      </p:sp>
    </p:spTree>
    <p:extLst>
      <p:ext uri="{BB962C8B-B14F-4D97-AF65-F5344CB8AC3E}">
        <p14:creationId xmlns:p14="http://schemas.microsoft.com/office/powerpoint/2010/main" val="13773801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566058"/>
            <a:ext cx="8844037" cy="914400"/>
          </a:xfrm>
        </p:spPr>
        <p:txBody>
          <a:bodyPr>
            <a:normAutofit fontScale="90000"/>
          </a:bodyPr>
          <a:lstStyle/>
          <a:p>
            <a:r>
              <a:rPr lang="id-ID" dirty="0"/>
              <a:t>Pemantauan Keselamatan dan Kesehatan Kerja  di perusahaan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9"/>
            <a:ext cx="9729410" cy="388077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d-ID" sz="2800" dirty="0"/>
              <a:t>Standar Pemantauan (Elemen 7)</a:t>
            </a:r>
          </a:p>
          <a:p>
            <a:pPr marL="0" indent="0">
              <a:buNone/>
            </a:pPr>
            <a:r>
              <a:rPr lang="id-ID" sz="2800" dirty="0">
                <a:solidFill>
                  <a:srgbClr val="0070C0"/>
                </a:solidFill>
              </a:rPr>
              <a:t>Pemeriksaan Bahaya : </a:t>
            </a:r>
            <a:r>
              <a:rPr lang="id-ID" sz="2800" cap="all" dirty="0">
                <a:solidFill>
                  <a:srgbClr val="0070C0"/>
                </a:solidFill>
              </a:rPr>
              <a:t> </a:t>
            </a:r>
          </a:p>
          <a:p>
            <a:r>
              <a:rPr lang="id-ID" sz="2800" dirty="0"/>
              <a:t>Pemeriksaan/inspeksi terhadap tempat kerja dan cara kerja dilaksanakan Pemeriksaan/inspeksi dilaksanakan oleh petugas`yang kompeten dan berwenang yang telah memperoleh pelatihan mengenai identifikasi bahaya</a:t>
            </a:r>
          </a:p>
          <a:p>
            <a:r>
              <a:rPr lang="id-ID" sz="2800" dirty="0"/>
              <a:t>Pegusaha atau pengurus telah menetapkan penanggung jawab untuk pelaksanaan tindakan perbaikan dari hasil laporan pemeriksaan/inspeksi</a:t>
            </a:r>
            <a:endParaRPr lang="id-ID" sz="2800" cap="all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2226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190" y="564018"/>
            <a:ext cx="9729410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d-ID" sz="3200" b="1" dirty="0">
                <a:solidFill>
                  <a:srgbClr val="0070C0"/>
                </a:solidFill>
              </a:rPr>
              <a:t>Peralatan Pemeriksaan/Inspeksi, Pengukuran dan Pengujian</a:t>
            </a:r>
            <a:r>
              <a:rPr lang="id-ID" sz="3000" dirty="0">
                <a:solidFill>
                  <a:srgbClr val="0070C0"/>
                </a:solidFill>
              </a:rPr>
              <a:t>: </a:t>
            </a:r>
            <a:r>
              <a:rPr lang="id-ID" sz="3000" cap="all" dirty="0">
                <a:solidFill>
                  <a:srgbClr val="0070C0"/>
                </a:solidFill>
              </a:rPr>
              <a:t> </a:t>
            </a:r>
          </a:p>
          <a:p>
            <a:r>
              <a:rPr lang="id-ID" sz="3200" dirty="0"/>
              <a:t>Terdapat prosedur yang terdokumentasi mengenai identifikasi, kalibrasi, pemeliharaan dan penyimpanan untuk alat pemeriksaan, ukur dan uji mengenai K3</a:t>
            </a:r>
          </a:p>
          <a:p>
            <a:r>
              <a:rPr lang="id-ID" sz="3200" dirty="0"/>
              <a:t>Alat dipelihara dan dikalibrasi oleh petugas atau pihak yang kompeten dan berwenang dari dalam dan/atau luar perusahaan</a:t>
            </a:r>
            <a:endParaRPr lang="id-ID" sz="3000" cap="all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5306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483" y="343225"/>
            <a:ext cx="8657346" cy="803409"/>
          </a:xfrm>
          <a:solidFill>
            <a:srgbClr val="FFFFFF"/>
          </a:solidFill>
        </p:spPr>
        <p:txBody>
          <a:bodyPr/>
          <a:lstStyle/>
          <a:p>
            <a:pPr algn="l"/>
            <a:br>
              <a:rPr lang="id-ID" sz="3600" b="1" dirty="0">
                <a:solidFill>
                  <a:srgbClr val="C00000"/>
                </a:solidFill>
              </a:rPr>
            </a:br>
            <a:br>
              <a:rPr lang="id-ID" sz="3600" b="1" dirty="0">
                <a:solidFill>
                  <a:srgbClr val="C00000"/>
                </a:solidFill>
              </a:rPr>
            </a:br>
            <a:r>
              <a:rPr lang="id-ID" sz="3600" b="1" dirty="0">
                <a:solidFill>
                  <a:srgbClr val="C00000"/>
                </a:solidFill>
              </a:rPr>
              <a:t>Tujuan Pengukuran dan Pemantauan K3</a:t>
            </a:r>
            <a:endParaRPr lang="id-ID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1206" y="1461874"/>
            <a:ext cx="9710052" cy="5405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id-ID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Menghasilkan data untuk menilai kompetensi personil K3.</a:t>
            </a: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id-ID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Menghasilkan data untuk mengevaluasi penerapan Sistem Manajemen Keselamatan dan Kesehatan Kerja (SMK3) perusahaan</a:t>
            </a: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id-ID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Mengontrol perkembangan dari pertemuan-pertemuan K3, pemenuhan tujuan K3 serta peningkatan pemahaman K3 yang berkesinambungan.</a:t>
            </a: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id-ID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Memantau pemenuhan peraturan perundang-undangan serta syarat lainnya yang berhubungan dengan penerapan K3 di tempat kerja.</a:t>
            </a:r>
            <a:br>
              <a:rPr lang="id-ID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id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8176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483" y="328709"/>
            <a:ext cx="8657346" cy="803409"/>
          </a:xfrm>
          <a:solidFill>
            <a:srgbClr val="FFFFFF"/>
          </a:solidFill>
        </p:spPr>
        <p:txBody>
          <a:bodyPr/>
          <a:lstStyle/>
          <a:p>
            <a:pPr algn="l"/>
            <a:br>
              <a:rPr lang="id-ID" sz="3600" b="1" dirty="0">
                <a:solidFill>
                  <a:srgbClr val="C00000"/>
                </a:solidFill>
              </a:rPr>
            </a:br>
            <a:br>
              <a:rPr lang="id-ID" sz="3600" b="1" dirty="0">
                <a:solidFill>
                  <a:srgbClr val="C00000"/>
                </a:solidFill>
              </a:rPr>
            </a:br>
            <a:r>
              <a:rPr lang="id-ID" sz="3600" b="1" dirty="0">
                <a:solidFill>
                  <a:srgbClr val="C00000"/>
                </a:solidFill>
              </a:rPr>
              <a:t>Tujuan Pengukuran dan Pemantauan K3</a:t>
            </a:r>
            <a:endParaRPr lang="id-ID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6344" y="1592500"/>
            <a:ext cx="9042400" cy="2961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r>
              <a:rPr lang="id-ID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Menghasilkan data sebagai evaluasi efektivitas pengendalian operasional K3, </a:t>
            </a:r>
            <a:r>
              <a:rPr lang="id-ID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review</a:t>
            </a:r>
            <a:r>
              <a:rPr lang="id-ID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perlu tidaknya modifikasi pengendalian operasional K3 dan sosialisasi pilihan dari sistem pengendalian baru.</a:t>
            </a:r>
          </a:p>
          <a:p>
            <a:pPr marL="514350" indent="-51435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</a:pPr>
            <a:r>
              <a:rPr lang="id-ID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Menghasilkan data untuk mengukur kinerja K3 perusahaan secara proaktif dan reaktif.</a:t>
            </a:r>
            <a:endParaRPr lang="id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734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566058"/>
            <a:ext cx="8844037" cy="914400"/>
          </a:xfrm>
        </p:spPr>
        <p:txBody>
          <a:bodyPr>
            <a:normAutofit fontScale="90000"/>
          </a:bodyPr>
          <a:lstStyle/>
          <a:p>
            <a:r>
              <a:rPr lang="id-ID" sz="4000" b="1" dirty="0"/>
              <a:t>Tinjauan &amp; Evaluasi Penerapan SMK3 (Elemen 1.3)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9"/>
            <a:ext cx="9729410" cy="3880773"/>
          </a:xfrm>
        </p:spPr>
        <p:txBody>
          <a:bodyPr>
            <a:normAutofit/>
          </a:bodyPr>
          <a:lstStyle/>
          <a:p>
            <a:r>
              <a:rPr lang="id-ID" sz="2800" dirty="0"/>
              <a:t>Tinjauan terhadap penerapan SMK3 meliputi kebijakan, perencanaan, pelaksanaan, pemantauan dan evaluasi telah dilakukan, dicatat dan didokumentasikan</a:t>
            </a:r>
          </a:p>
          <a:p>
            <a:r>
              <a:rPr lang="id-ID" sz="2800" dirty="0"/>
              <a:t>Hasil tinjauan dimasukkan dalam perencanaan tindakan manajemen</a:t>
            </a:r>
          </a:p>
          <a:p>
            <a:r>
              <a:rPr lang="id-ID" sz="2800" dirty="0"/>
              <a:t>Pengurus harus meninjau ulang pelaksanaan SMK3 secara berkala untuk menilai kesesuaian dan efektivitas SMK3</a:t>
            </a:r>
            <a:endParaRPr lang="id-ID" sz="2800" cap="all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664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31520" y="2590800"/>
            <a:ext cx="838010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d-ID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mercialScript BT" pitchFamily="66" charset="0"/>
              </a:rPr>
              <a:t>Terimakasih</a:t>
            </a:r>
            <a:endParaRPr lang="en-US" sz="96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mercialScript B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30762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472" y="153429"/>
            <a:ext cx="9399494" cy="3780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950"/>
              </a:spcAft>
            </a:pP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Keamanan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Proses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Industri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standar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pendekatan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sistem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manajemen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terpadu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mengevaluasi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proses yang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berpotensi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menyebabkan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insiden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bencana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pada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suatu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industri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bencana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kebakaran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ledakan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pelepasan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zat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beracun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mengakibatkan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kerugian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baik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harta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benda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lingkungan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manusia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4471" y="4417201"/>
            <a:ext cx="9533963" cy="1911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950"/>
              </a:spcAft>
            </a:pP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dirancang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mengurangi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risiko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operasional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berfokus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pada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d-ID" sz="2800" b="1" dirty="0"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ID" sz="2800" b="1" dirty="0" err="1"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eknologi</a:t>
            </a:r>
            <a:r>
              <a:rPr lang="en-ID" sz="2800" b="1" dirty="0"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d-ID" sz="2800" b="1" dirty="0"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ID" sz="2800" b="1" dirty="0" err="1"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asilitas</a:t>
            </a:r>
            <a:r>
              <a:rPr lang="en-ID" sz="2800" b="1" dirty="0"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id-ID" sz="2800" b="1" dirty="0"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ID" sz="2800" b="1" dirty="0" err="1"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eralatan</a:t>
            </a:r>
            <a:r>
              <a:rPr lang="en-ID" sz="2800" b="1" dirty="0"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d-ID" sz="2800" b="1" dirty="0"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ID" sz="2800" b="1" dirty="0" err="1"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ersonal</a:t>
            </a:r>
            <a:r>
              <a:rPr lang="en-ID" sz="2800" b="1" dirty="0"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prosedur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praktek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manajemen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949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2388" y="368847"/>
            <a:ext cx="9332258" cy="329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950"/>
              </a:spcAft>
            </a:pP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Salah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satu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bagian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elemen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program Proses Safety Manajemen/Manajemen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Keselamatan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Proses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Management Of Change/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Majemen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Perubahan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Suatu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perubahan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terkoordinasi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terplanning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terdokumentasi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tersosialisasikan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baik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suatu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industri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</a:t>
            </a:r>
            <a:r>
              <a:rPr lang="id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siko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tinggi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2387" y="3788968"/>
            <a:ext cx="978945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Resiko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dimaksut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bisa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kecelakaan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kerja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menyebabkan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kerugian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baik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kepada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pekerja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lingkungan,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aset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berdampak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kepada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reputasi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perusahaan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Perubahan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dimaksut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bisa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saja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terjadi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pada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pola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sistem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operasional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proses,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peralatan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material yang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digunakan</a:t>
            </a:r>
            <a:endParaRPr lang="id-ID" sz="2800" dirty="0"/>
          </a:p>
        </p:txBody>
      </p:sp>
    </p:spTree>
    <p:extLst>
      <p:ext uri="{BB962C8B-B14F-4D97-AF65-F5344CB8AC3E}">
        <p14:creationId xmlns:p14="http://schemas.microsoft.com/office/powerpoint/2010/main" val="3405739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9623" y="494437"/>
            <a:ext cx="900952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Management Of Change (MOC)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Manajemen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Perubahan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suatu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proses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kerja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terstruktur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mengidentifikasi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suatu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perubahan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terjadi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mana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suatu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perubahan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perlu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dilakukan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kajian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potensi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bahaya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risiko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terkait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perubahan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tersebut</a:t>
            </a:r>
            <a:endParaRPr lang="id-ID" sz="2800" dirty="0"/>
          </a:p>
        </p:txBody>
      </p:sp>
      <p:sp>
        <p:nvSpPr>
          <p:cNvPr id="5" name="Rectangle 4"/>
          <p:cNvSpPr/>
          <p:nvPr/>
        </p:nvSpPr>
        <p:spPr>
          <a:xfrm>
            <a:off x="349623" y="4135077"/>
            <a:ext cx="10071848" cy="1450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950"/>
              </a:spcAft>
            </a:pP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Perubahan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dilakukan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bersifat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sementara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(temporary),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tetap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(permanent)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ataupun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darurat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(emergency).</a:t>
            </a:r>
            <a:endParaRPr lang="id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503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8941" y="313473"/>
            <a:ext cx="9345706" cy="516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950"/>
              </a:spcAft>
            </a:pP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Klasifikasi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management of change (MOC)/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managemen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perubahan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dimaksud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berdasarkan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sifat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ruang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lingkup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skala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kompleksitas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perubahan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D" sz="2800" dirty="0" err="1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antara</a:t>
            </a:r>
            <a:r>
              <a:rPr lang="en-ID" sz="2800" dirty="0">
                <a:solidFill>
                  <a:srgbClr val="222222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lain: Minor modification, Facility Upgrade, Major Project Expansion, Development Project Change, Facility Decommissioning, Wells Abandon, Temporary Equipment or Emergency Repairs, System Software Revisions/Upgrades, Control system set point changes, Organizational Changes, Policy &amp; Procedural Change.</a:t>
            </a:r>
            <a:endParaRPr lang="id-ID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29863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37448</TotalTime>
  <Words>3151</Words>
  <Application>Microsoft Office PowerPoint</Application>
  <PresentationFormat>Widescreen</PresentationFormat>
  <Paragraphs>344</Paragraphs>
  <Slides>58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58</vt:i4>
      </vt:variant>
    </vt:vector>
  </HeadingPairs>
  <TitlesOfParts>
    <vt:vector size="73" baseType="lpstr">
      <vt:lpstr>Arial</vt:lpstr>
      <vt:lpstr>Arial Black</vt:lpstr>
      <vt:lpstr>Bookman Old Style</vt:lpstr>
      <vt:lpstr>Calibri</vt:lpstr>
      <vt:lpstr>CommercialScript BT</vt:lpstr>
      <vt:lpstr>DraegerAkzidenz</vt:lpstr>
      <vt:lpstr>Roboto</vt:lpstr>
      <vt:lpstr>Roboto Medium</vt:lpstr>
      <vt:lpstr>Symbol</vt:lpstr>
      <vt:lpstr>Times New Roman</vt:lpstr>
      <vt:lpstr>Trebuchet MS</vt:lpstr>
      <vt:lpstr>Verdana</vt:lpstr>
      <vt:lpstr>Wingdings</vt:lpstr>
      <vt:lpstr>Wingdings 3</vt:lpstr>
      <vt:lpstr>Facet</vt:lpstr>
      <vt:lpstr>PENGUKURAN, PEMANTAUAN DAN EVALUASI KINERJA K3</vt:lpstr>
      <vt:lpstr>Lanjutan Pertemuan Sebelumnya</vt:lpstr>
      <vt:lpstr>PowerPoint Presentation</vt:lpstr>
      <vt:lpstr>MANAGEMENT OF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PRESTARTUP SAFETY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Pemeriksaan, pengujian dan pengukuran harus ditetapkan dan dipelihara prosedurnya sesuai dengan tujuan dan sasaran K3 serta frekuensinya disesuaikan dengan obyek mengacu pada peraturan dan standar yang berlaku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Pemeriksaan  SNI 45001-2018 Pendahuluan (04. Siklus Plan-Do-Check-Act)</vt:lpstr>
      <vt:lpstr>PowerPoint Presentation</vt:lpstr>
      <vt:lpstr>PowerPoint Presentation</vt:lpstr>
      <vt:lpstr>PowerPoint Presentation</vt:lpstr>
      <vt:lpstr>PowerPoint Presentation</vt:lpstr>
      <vt:lpstr>PENGUJIAN SARANA EMERGENCY</vt:lpstr>
      <vt:lpstr>emergency lamp, emergency shower, breathing apparatus, dll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Pemantauan budaya K3 seluruh personil di bawah kendali perusahaan </vt:lpstr>
      <vt:lpstr>PowerPoint Presentation</vt:lpstr>
      <vt:lpstr>PowerPoint Presentation</vt:lpstr>
      <vt:lpstr>PowerPoint Presentation</vt:lpstr>
      <vt:lpstr>Pemeriksaan kesehatan tenaga kerja di tempat kerja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Manfaat pengukuran kinerja K3 di suatu perusahaan </vt:lpstr>
      <vt:lpstr>Pemantauan Keselamatan dan Kesehatan Kerja  di perusahaan</vt:lpstr>
      <vt:lpstr>PowerPoint Presentation</vt:lpstr>
      <vt:lpstr>  Tujuan Pengukuran dan Pemantauan K3</vt:lpstr>
      <vt:lpstr>  Tujuan Pengukuran dan Pemantauan K3</vt:lpstr>
      <vt:lpstr>Tinjauan &amp; Evaluasi Penerapan SMK3 (Elemen 1.3)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PENGUKURAN, PEMANTAUAN DAN EVALUASI KINERJA K3</dc:title>
  <dc:creator>PKG</dc:creator>
  <cp:lastModifiedBy>KATIGA</cp:lastModifiedBy>
  <cp:revision>60</cp:revision>
  <dcterms:created xsi:type="dcterms:W3CDTF">2019-09-18T06:51:56Z</dcterms:created>
  <dcterms:modified xsi:type="dcterms:W3CDTF">2020-12-02T10:08:19Z</dcterms:modified>
</cp:coreProperties>
</file>