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Arimo" panose="020B0604020202020204" charset="0"/>
      <p:regular r:id="rId11"/>
    </p:embeddedFont>
    <p:embeddedFont>
      <p:font typeface="Arimo Bold" panose="020B0604020202020204" charset="0"/>
      <p:regular r:id="rId12"/>
    </p:embeddedFont>
    <p:embeddedFont>
      <p:font typeface="Maharlika" panose="020B0604020202020204" charset="0"/>
      <p:regular r:id="rId13"/>
    </p:embeddedFont>
    <p:embeddedFont>
      <p:font typeface="Open Sans Bold" panose="020B0604020202020204" charset="0"/>
      <p:regular r:id="rId14"/>
    </p:embeddedFont>
    <p:embeddedFont>
      <p:font typeface="Poppins" panose="00000500000000000000" pitchFamily="2" charset="0"/>
      <p:regular r:id="rId15"/>
      <p:bold r:id="rId16"/>
      <p:italic r:id="rId17"/>
      <p:boldItalic r:id="rId18"/>
    </p:embeddedFont>
    <p:embeddedFont>
      <p:font typeface="Poppins Bold" panose="00000800000000000000" charset="0"/>
      <p:regular r:id="rId19"/>
    </p:embeddedFont>
    <p:embeddedFont>
      <p:font typeface="Poppins Medium" panose="00000600000000000000" pitchFamily="2" charset="0"/>
      <p:regular r:id="rId20"/>
      <p: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22" autoAdjust="0"/>
  </p:normalViewPr>
  <p:slideViewPr>
    <p:cSldViewPr>
      <p:cViewPr varScale="1">
        <p:scale>
          <a:sx n="46" d="100"/>
          <a:sy n="46" d="100"/>
        </p:scale>
        <p:origin x="78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8.png"/><Relationship Id="rId18" Type="http://schemas.openxmlformats.org/officeDocument/2006/relationships/image" Target="../media/image23.svg"/><Relationship Id="rId26" Type="http://schemas.openxmlformats.org/officeDocument/2006/relationships/image" Target="../media/image31.png"/><Relationship Id="rId3" Type="http://schemas.openxmlformats.org/officeDocument/2006/relationships/image" Target="../media/image2.svg"/><Relationship Id="rId21" Type="http://schemas.openxmlformats.org/officeDocument/2006/relationships/image" Target="../media/image26.svg"/><Relationship Id="rId7" Type="http://schemas.openxmlformats.org/officeDocument/2006/relationships/image" Target="../media/image13.svg"/><Relationship Id="rId12" Type="http://schemas.openxmlformats.org/officeDocument/2006/relationships/image" Target="../media/image17.svg"/><Relationship Id="rId17" Type="http://schemas.openxmlformats.org/officeDocument/2006/relationships/image" Target="../media/image22.png"/><Relationship Id="rId25" Type="http://schemas.openxmlformats.org/officeDocument/2006/relationships/image" Target="../media/image30.svg"/><Relationship Id="rId2" Type="http://schemas.openxmlformats.org/officeDocument/2006/relationships/image" Target="../media/image1.png"/><Relationship Id="rId16" Type="http://schemas.openxmlformats.org/officeDocument/2006/relationships/image" Target="../media/image21.svg"/><Relationship Id="rId20" Type="http://schemas.openxmlformats.org/officeDocument/2006/relationships/image" Target="../media/image25.png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6.png"/><Relationship Id="rId24" Type="http://schemas.openxmlformats.org/officeDocument/2006/relationships/image" Target="../media/image29.png"/><Relationship Id="rId5" Type="http://schemas.openxmlformats.org/officeDocument/2006/relationships/image" Target="../media/image11.svg"/><Relationship Id="rId15" Type="http://schemas.openxmlformats.org/officeDocument/2006/relationships/image" Target="../media/image20.png"/><Relationship Id="rId23" Type="http://schemas.openxmlformats.org/officeDocument/2006/relationships/image" Target="../media/image28.svg"/><Relationship Id="rId28" Type="http://schemas.openxmlformats.org/officeDocument/2006/relationships/image" Target="../media/image33.png"/><Relationship Id="rId10" Type="http://schemas.openxmlformats.org/officeDocument/2006/relationships/image" Target="../media/image9.png"/><Relationship Id="rId19" Type="http://schemas.openxmlformats.org/officeDocument/2006/relationships/image" Target="../media/image24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19.svg"/><Relationship Id="rId22" Type="http://schemas.openxmlformats.org/officeDocument/2006/relationships/image" Target="../media/image27.png"/><Relationship Id="rId27" Type="http://schemas.openxmlformats.org/officeDocument/2006/relationships/image" Target="../media/image32.svg"/><Relationship Id="rId30" Type="http://schemas.openxmlformats.org/officeDocument/2006/relationships/image" Target="../media/image35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0.png"/><Relationship Id="rId18" Type="http://schemas.openxmlformats.org/officeDocument/2006/relationships/image" Target="../media/image36.png"/><Relationship Id="rId3" Type="http://schemas.openxmlformats.org/officeDocument/2006/relationships/image" Target="../media/image2.svg"/><Relationship Id="rId7" Type="http://schemas.openxmlformats.org/officeDocument/2006/relationships/image" Target="../media/image15.svg"/><Relationship Id="rId12" Type="http://schemas.openxmlformats.org/officeDocument/2006/relationships/image" Target="../media/image19.svg"/><Relationship Id="rId17" Type="http://schemas.openxmlformats.org/officeDocument/2006/relationships/image" Target="../media/image23.svg"/><Relationship Id="rId2" Type="http://schemas.openxmlformats.org/officeDocument/2006/relationships/image" Target="../media/image1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8.png"/><Relationship Id="rId5" Type="http://schemas.openxmlformats.org/officeDocument/2006/relationships/image" Target="../media/image11.svg"/><Relationship Id="rId15" Type="http://schemas.openxmlformats.org/officeDocument/2006/relationships/image" Target="../media/image24.png"/><Relationship Id="rId10" Type="http://schemas.openxmlformats.org/officeDocument/2006/relationships/image" Target="../media/image17.svg"/><Relationship Id="rId19" Type="http://schemas.openxmlformats.org/officeDocument/2006/relationships/image" Target="../media/image37.svg"/><Relationship Id="rId4" Type="http://schemas.openxmlformats.org/officeDocument/2006/relationships/image" Target="../media/image10.pn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0.png"/><Relationship Id="rId18" Type="http://schemas.openxmlformats.org/officeDocument/2006/relationships/image" Target="../media/image37.svg"/><Relationship Id="rId3" Type="http://schemas.openxmlformats.org/officeDocument/2006/relationships/image" Target="../media/image2.svg"/><Relationship Id="rId7" Type="http://schemas.openxmlformats.org/officeDocument/2006/relationships/image" Target="../media/image15.svg"/><Relationship Id="rId12" Type="http://schemas.openxmlformats.org/officeDocument/2006/relationships/image" Target="../media/image19.svg"/><Relationship Id="rId17" Type="http://schemas.openxmlformats.org/officeDocument/2006/relationships/image" Target="../media/image36.png"/><Relationship Id="rId2" Type="http://schemas.openxmlformats.org/officeDocument/2006/relationships/image" Target="../media/image1.png"/><Relationship Id="rId16" Type="http://schemas.openxmlformats.org/officeDocument/2006/relationships/image" Target="../media/image23.svg"/><Relationship Id="rId20" Type="http://schemas.openxmlformats.org/officeDocument/2006/relationships/image" Target="../media/image26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8.png"/><Relationship Id="rId5" Type="http://schemas.openxmlformats.org/officeDocument/2006/relationships/image" Target="../media/image11.svg"/><Relationship Id="rId15" Type="http://schemas.openxmlformats.org/officeDocument/2006/relationships/image" Target="../media/image22.png"/><Relationship Id="rId10" Type="http://schemas.openxmlformats.org/officeDocument/2006/relationships/image" Target="../media/image17.sv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0.png"/><Relationship Id="rId18" Type="http://schemas.openxmlformats.org/officeDocument/2006/relationships/image" Target="../media/image37.svg"/><Relationship Id="rId3" Type="http://schemas.openxmlformats.org/officeDocument/2006/relationships/image" Target="../media/image2.svg"/><Relationship Id="rId7" Type="http://schemas.openxmlformats.org/officeDocument/2006/relationships/image" Target="../media/image15.svg"/><Relationship Id="rId12" Type="http://schemas.openxmlformats.org/officeDocument/2006/relationships/image" Target="../media/image19.svg"/><Relationship Id="rId17" Type="http://schemas.openxmlformats.org/officeDocument/2006/relationships/image" Target="../media/image36.png"/><Relationship Id="rId2" Type="http://schemas.openxmlformats.org/officeDocument/2006/relationships/image" Target="../media/image1.png"/><Relationship Id="rId16" Type="http://schemas.openxmlformats.org/officeDocument/2006/relationships/image" Target="../media/image23.svg"/><Relationship Id="rId20" Type="http://schemas.openxmlformats.org/officeDocument/2006/relationships/image" Target="../media/image28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8.png"/><Relationship Id="rId5" Type="http://schemas.openxmlformats.org/officeDocument/2006/relationships/image" Target="../media/image11.svg"/><Relationship Id="rId15" Type="http://schemas.openxmlformats.org/officeDocument/2006/relationships/image" Target="../media/image22.png"/><Relationship Id="rId10" Type="http://schemas.openxmlformats.org/officeDocument/2006/relationships/image" Target="../media/image17.svg"/><Relationship Id="rId19" Type="http://schemas.openxmlformats.org/officeDocument/2006/relationships/image" Target="../media/image27.png"/><Relationship Id="rId4" Type="http://schemas.openxmlformats.org/officeDocument/2006/relationships/image" Target="../media/image10.pn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0.png"/><Relationship Id="rId18" Type="http://schemas.openxmlformats.org/officeDocument/2006/relationships/image" Target="../media/image37.svg"/><Relationship Id="rId3" Type="http://schemas.openxmlformats.org/officeDocument/2006/relationships/image" Target="../media/image2.svg"/><Relationship Id="rId7" Type="http://schemas.openxmlformats.org/officeDocument/2006/relationships/image" Target="../media/image15.svg"/><Relationship Id="rId12" Type="http://schemas.openxmlformats.org/officeDocument/2006/relationships/image" Target="../media/image19.svg"/><Relationship Id="rId17" Type="http://schemas.openxmlformats.org/officeDocument/2006/relationships/image" Target="../media/image36.png"/><Relationship Id="rId2" Type="http://schemas.openxmlformats.org/officeDocument/2006/relationships/image" Target="../media/image1.png"/><Relationship Id="rId16" Type="http://schemas.openxmlformats.org/officeDocument/2006/relationships/image" Target="../media/image23.svg"/><Relationship Id="rId20" Type="http://schemas.openxmlformats.org/officeDocument/2006/relationships/image" Target="../media/image30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8.png"/><Relationship Id="rId5" Type="http://schemas.openxmlformats.org/officeDocument/2006/relationships/image" Target="../media/image11.svg"/><Relationship Id="rId15" Type="http://schemas.openxmlformats.org/officeDocument/2006/relationships/image" Target="../media/image22.png"/><Relationship Id="rId10" Type="http://schemas.openxmlformats.org/officeDocument/2006/relationships/image" Target="../media/image17.svg"/><Relationship Id="rId19" Type="http://schemas.openxmlformats.org/officeDocument/2006/relationships/image" Target="../media/image29.png"/><Relationship Id="rId4" Type="http://schemas.openxmlformats.org/officeDocument/2006/relationships/image" Target="../media/image10.pn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0.png"/><Relationship Id="rId18" Type="http://schemas.openxmlformats.org/officeDocument/2006/relationships/image" Target="../media/image37.svg"/><Relationship Id="rId3" Type="http://schemas.openxmlformats.org/officeDocument/2006/relationships/image" Target="../media/image2.svg"/><Relationship Id="rId7" Type="http://schemas.openxmlformats.org/officeDocument/2006/relationships/image" Target="../media/image15.svg"/><Relationship Id="rId12" Type="http://schemas.openxmlformats.org/officeDocument/2006/relationships/image" Target="../media/image19.svg"/><Relationship Id="rId17" Type="http://schemas.openxmlformats.org/officeDocument/2006/relationships/image" Target="../media/image36.png"/><Relationship Id="rId2" Type="http://schemas.openxmlformats.org/officeDocument/2006/relationships/image" Target="../media/image1.png"/><Relationship Id="rId16" Type="http://schemas.openxmlformats.org/officeDocument/2006/relationships/image" Target="../media/image23.svg"/><Relationship Id="rId20" Type="http://schemas.openxmlformats.org/officeDocument/2006/relationships/image" Target="../media/image32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8.png"/><Relationship Id="rId5" Type="http://schemas.openxmlformats.org/officeDocument/2006/relationships/image" Target="../media/image11.svg"/><Relationship Id="rId15" Type="http://schemas.openxmlformats.org/officeDocument/2006/relationships/image" Target="../media/image22.png"/><Relationship Id="rId10" Type="http://schemas.openxmlformats.org/officeDocument/2006/relationships/image" Target="../media/image17.svg"/><Relationship Id="rId19" Type="http://schemas.openxmlformats.org/officeDocument/2006/relationships/image" Target="../media/image31.png"/><Relationship Id="rId4" Type="http://schemas.openxmlformats.org/officeDocument/2006/relationships/image" Target="../media/image10.pn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0.png"/><Relationship Id="rId18" Type="http://schemas.openxmlformats.org/officeDocument/2006/relationships/image" Target="../media/image37.svg"/><Relationship Id="rId3" Type="http://schemas.openxmlformats.org/officeDocument/2006/relationships/image" Target="../media/image2.svg"/><Relationship Id="rId7" Type="http://schemas.openxmlformats.org/officeDocument/2006/relationships/image" Target="../media/image15.svg"/><Relationship Id="rId12" Type="http://schemas.openxmlformats.org/officeDocument/2006/relationships/image" Target="../media/image19.svg"/><Relationship Id="rId17" Type="http://schemas.openxmlformats.org/officeDocument/2006/relationships/image" Target="../media/image36.png"/><Relationship Id="rId2" Type="http://schemas.openxmlformats.org/officeDocument/2006/relationships/image" Target="../media/image1.png"/><Relationship Id="rId16" Type="http://schemas.openxmlformats.org/officeDocument/2006/relationships/image" Target="../media/image23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8.png"/><Relationship Id="rId5" Type="http://schemas.openxmlformats.org/officeDocument/2006/relationships/image" Target="../media/image11.svg"/><Relationship Id="rId15" Type="http://schemas.openxmlformats.org/officeDocument/2006/relationships/image" Target="../media/image22.png"/><Relationship Id="rId10" Type="http://schemas.openxmlformats.org/officeDocument/2006/relationships/image" Target="../media/image17.svg"/><Relationship Id="rId19" Type="http://schemas.openxmlformats.org/officeDocument/2006/relationships/image" Target="../media/image33.png"/><Relationship Id="rId4" Type="http://schemas.openxmlformats.org/officeDocument/2006/relationships/image" Target="../media/image10.pn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6.png"/><Relationship Id="rId3" Type="http://schemas.openxmlformats.org/officeDocument/2006/relationships/image" Target="../media/image2.svg"/><Relationship Id="rId7" Type="http://schemas.openxmlformats.org/officeDocument/2006/relationships/image" Target="../media/image41.svg"/><Relationship Id="rId12" Type="http://schemas.openxmlformats.org/officeDocument/2006/relationships/image" Target="../media/image4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11" Type="http://schemas.openxmlformats.org/officeDocument/2006/relationships/image" Target="../media/image44.png"/><Relationship Id="rId5" Type="http://schemas.openxmlformats.org/officeDocument/2006/relationships/image" Target="../media/image39.svg"/><Relationship Id="rId10" Type="http://schemas.openxmlformats.org/officeDocument/2006/relationships/image" Target="../media/image9.png"/><Relationship Id="rId4" Type="http://schemas.openxmlformats.org/officeDocument/2006/relationships/image" Target="../media/image38.png"/><Relationship Id="rId9" Type="http://schemas.openxmlformats.org/officeDocument/2006/relationships/image" Target="../media/image43.svg"/><Relationship Id="rId14" Type="http://schemas.openxmlformats.org/officeDocument/2006/relationships/image" Target="../media/image4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977139" y="-1633424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3" y="0"/>
                </a:lnTo>
                <a:lnTo>
                  <a:pt x="7209493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3" name="Group 3"/>
          <p:cNvGrpSpPr/>
          <p:nvPr/>
        </p:nvGrpSpPr>
        <p:grpSpPr>
          <a:xfrm>
            <a:off x="8063616" y="1572929"/>
            <a:ext cx="9195684" cy="7141142"/>
            <a:chOff x="0" y="0"/>
            <a:chExt cx="2421909" cy="188079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21909" cy="1880795"/>
            </a:xfrm>
            <a:custGeom>
              <a:avLst/>
              <a:gdLst/>
              <a:ahLst/>
              <a:cxnLst/>
              <a:rect l="l" t="t" r="r" b="b"/>
              <a:pathLst>
                <a:path w="2421909" h="1880795">
                  <a:moveTo>
                    <a:pt x="23573" y="0"/>
                  </a:moveTo>
                  <a:lnTo>
                    <a:pt x="2398335" y="0"/>
                  </a:lnTo>
                  <a:cubicBezTo>
                    <a:pt x="2404587" y="0"/>
                    <a:pt x="2410583" y="2484"/>
                    <a:pt x="2415004" y="6904"/>
                  </a:cubicBezTo>
                  <a:cubicBezTo>
                    <a:pt x="2419425" y="11325"/>
                    <a:pt x="2421909" y="17321"/>
                    <a:pt x="2421909" y="23573"/>
                  </a:cubicBezTo>
                  <a:lnTo>
                    <a:pt x="2421909" y="1857221"/>
                  </a:lnTo>
                  <a:cubicBezTo>
                    <a:pt x="2421909" y="1870240"/>
                    <a:pt x="2411354" y="1880795"/>
                    <a:pt x="2398335" y="1880795"/>
                  </a:cubicBezTo>
                  <a:lnTo>
                    <a:pt x="23573" y="1880795"/>
                  </a:lnTo>
                  <a:cubicBezTo>
                    <a:pt x="17321" y="1880795"/>
                    <a:pt x="11325" y="1878311"/>
                    <a:pt x="6904" y="1873890"/>
                  </a:cubicBezTo>
                  <a:cubicBezTo>
                    <a:pt x="2484" y="1869469"/>
                    <a:pt x="0" y="1863473"/>
                    <a:pt x="0" y="1857221"/>
                  </a:cubicBezTo>
                  <a:lnTo>
                    <a:pt x="0" y="23573"/>
                  </a:lnTo>
                  <a:cubicBezTo>
                    <a:pt x="0" y="17321"/>
                    <a:pt x="2484" y="11325"/>
                    <a:pt x="6904" y="6904"/>
                  </a:cubicBezTo>
                  <a:cubicBezTo>
                    <a:pt x="11325" y="2484"/>
                    <a:pt x="17321" y="0"/>
                    <a:pt x="23573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2421909" cy="19474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-1532617" y="8005042"/>
            <a:ext cx="4690778" cy="4409331"/>
          </a:xfrm>
          <a:custGeom>
            <a:avLst/>
            <a:gdLst/>
            <a:ahLst/>
            <a:cxnLst/>
            <a:rect l="l" t="t" r="r" b="b"/>
            <a:pathLst>
              <a:path w="4690778" h="4409331">
                <a:moveTo>
                  <a:pt x="0" y="0"/>
                </a:moveTo>
                <a:lnTo>
                  <a:pt x="4690778" y="0"/>
                </a:lnTo>
                <a:lnTo>
                  <a:pt x="4690778" y="4409331"/>
                </a:lnTo>
                <a:lnTo>
                  <a:pt x="0" y="44093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Freeform 7"/>
          <p:cNvSpPr/>
          <p:nvPr/>
        </p:nvSpPr>
        <p:spPr>
          <a:xfrm>
            <a:off x="541125" y="2281958"/>
            <a:ext cx="7087411" cy="5723084"/>
          </a:xfrm>
          <a:custGeom>
            <a:avLst/>
            <a:gdLst/>
            <a:ahLst/>
            <a:cxnLst/>
            <a:rect l="l" t="t" r="r" b="b"/>
            <a:pathLst>
              <a:path w="7087411" h="5723084">
                <a:moveTo>
                  <a:pt x="0" y="0"/>
                </a:moveTo>
                <a:lnTo>
                  <a:pt x="7087410" y="0"/>
                </a:lnTo>
                <a:lnTo>
                  <a:pt x="7087410" y="5723084"/>
                </a:lnTo>
                <a:lnTo>
                  <a:pt x="0" y="572308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8" name="Group 8"/>
          <p:cNvGrpSpPr/>
          <p:nvPr/>
        </p:nvGrpSpPr>
        <p:grpSpPr>
          <a:xfrm>
            <a:off x="8906019" y="6197001"/>
            <a:ext cx="7444284" cy="914900"/>
            <a:chOff x="0" y="0"/>
            <a:chExt cx="2249350" cy="27644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249350" cy="276444"/>
            </a:xfrm>
            <a:custGeom>
              <a:avLst/>
              <a:gdLst/>
              <a:ahLst/>
              <a:cxnLst/>
              <a:rect l="l" t="t" r="r" b="b"/>
              <a:pathLst>
                <a:path w="2249350" h="276444">
                  <a:moveTo>
                    <a:pt x="37439" y="0"/>
                  </a:moveTo>
                  <a:lnTo>
                    <a:pt x="2211911" y="0"/>
                  </a:lnTo>
                  <a:cubicBezTo>
                    <a:pt x="2232588" y="0"/>
                    <a:pt x="2249350" y="16762"/>
                    <a:pt x="2249350" y="37439"/>
                  </a:cubicBezTo>
                  <a:lnTo>
                    <a:pt x="2249350" y="239005"/>
                  </a:lnTo>
                  <a:cubicBezTo>
                    <a:pt x="2249350" y="259682"/>
                    <a:pt x="2232588" y="276444"/>
                    <a:pt x="2211911" y="276444"/>
                  </a:cubicBezTo>
                  <a:lnTo>
                    <a:pt x="37439" y="276444"/>
                  </a:lnTo>
                  <a:cubicBezTo>
                    <a:pt x="16762" y="276444"/>
                    <a:pt x="0" y="259682"/>
                    <a:pt x="0" y="239005"/>
                  </a:cubicBezTo>
                  <a:lnTo>
                    <a:pt x="0" y="37439"/>
                  </a:lnTo>
                  <a:cubicBezTo>
                    <a:pt x="0" y="16762"/>
                    <a:pt x="16762" y="0"/>
                    <a:pt x="37439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66675"/>
              <a:ext cx="2249350" cy="3431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6258336" y="8247655"/>
            <a:ext cx="948242" cy="932833"/>
          </a:xfrm>
          <a:custGeom>
            <a:avLst/>
            <a:gdLst/>
            <a:ahLst/>
            <a:cxnLst/>
            <a:rect l="l" t="t" r="r" b="b"/>
            <a:pathLst>
              <a:path w="948242" h="932833">
                <a:moveTo>
                  <a:pt x="0" y="0"/>
                </a:moveTo>
                <a:lnTo>
                  <a:pt x="948242" y="0"/>
                </a:lnTo>
                <a:lnTo>
                  <a:pt x="948242" y="932833"/>
                </a:lnTo>
                <a:lnTo>
                  <a:pt x="0" y="9328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2" name="Freeform 12"/>
          <p:cNvSpPr/>
          <p:nvPr/>
        </p:nvSpPr>
        <p:spPr>
          <a:xfrm>
            <a:off x="1028700" y="1322730"/>
            <a:ext cx="959228" cy="959228"/>
          </a:xfrm>
          <a:custGeom>
            <a:avLst/>
            <a:gdLst/>
            <a:ahLst/>
            <a:cxnLst/>
            <a:rect l="l" t="t" r="r" b="b"/>
            <a:pathLst>
              <a:path w="959228" h="959228">
                <a:moveTo>
                  <a:pt x="0" y="0"/>
                </a:moveTo>
                <a:lnTo>
                  <a:pt x="959228" y="0"/>
                </a:lnTo>
                <a:lnTo>
                  <a:pt x="959228" y="959228"/>
                </a:lnTo>
                <a:lnTo>
                  <a:pt x="0" y="95922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3" name="Freeform 13"/>
          <p:cNvSpPr/>
          <p:nvPr/>
        </p:nvSpPr>
        <p:spPr>
          <a:xfrm>
            <a:off x="14300967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4" name="TextBox 14"/>
          <p:cNvSpPr txBox="1"/>
          <p:nvPr/>
        </p:nvSpPr>
        <p:spPr>
          <a:xfrm>
            <a:off x="8360030" y="3069902"/>
            <a:ext cx="8660006" cy="2039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75"/>
              </a:lnSpc>
            </a:pPr>
            <a:r>
              <a:rPr lang="en-US" sz="7500" dirty="0" err="1">
                <a:solidFill>
                  <a:srgbClr val="FFFFFF"/>
                </a:solidFill>
                <a:latin typeface="Maharlika"/>
              </a:rPr>
              <a:t>Catatan</a:t>
            </a:r>
            <a:r>
              <a:rPr lang="en-US" sz="7500" dirty="0">
                <a:solidFill>
                  <a:srgbClr val="FFFFFF"/>
                </a:solidFill>
                <a:latin typeface="Maharlika"/>
              </a:rPr>
              <a:t> </a:t>
            </a:r>
            <a:r>
              <a:rPr lang="en-US" sz="7500" dirty="0" err="1">
                <a:solidFill>
                  <a:srgbClr val="FFFFFF"/>
                </a:solidFill>
                <a:latin typeface="Maharlika"/>
              </a:rPr>
              <a:t>Keuangan</a:t>
            </a:r>
            <a:r>
              <a:rPr lang="en-US" sz="7500" dirty="0">
                <a:solidFill>
                  <a:srgbClr val="FFFFFF"/>
                </a:solidFill>
                <a:latin typeface="Maharlika"/>
              </a:rPr>
              <a:t> Personal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853673" y="6286554"/>
            <a:ext cx="7568027" cy="65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AD3221"/>
                </a:solidFill>
                <a:latin typeface="Poppins"/>
              </a:rPr>
              <a:t>Dr. Wisudanto,SE.,MM.,CFP.,ASPM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9601589" y="5443742"/>
            <a:ext cx="6552811" cy="4219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179"/>
              </a:lnSpc>
            </a:pPr>
            <a:r>
              <a:rPr lang="en-US" sz="3179" dirty="0">
                <a:solidFill>
                  <a:srgbClr val="FFFFFF"/>
                </a:solidFill>
                <a:latin typeface="Poppins Medium"/>
              </a:rPr>
              <a:t>(</a:t>
            </a:r>
            <a:r>
              <a:rPr lang="en-US" sz="3179" dirty="0" err="1">
                <a:solidFill>
                  <a:srgbClr val="FFFFFF"/>
                </a:solidFill>
                <a:latin typeface="Poppins Medium"/>
              </a:rPr>
              <a:t>Sumber</a:t>
            </a:r>
            <a:r>
              <a:rPr lang="en-US" sz="3179" dirty="0">
                <a:solidFill>
                  <a:srgbClr val="FFFFFF"/>
                </a:solidFill>
                <a:latin typeface="Poppins Medium"/>
              </a:rPr>
              <a:t> </a:t>
            </a:r>
            <a:r>
              <a:rPr lang="en-US" sz="3179" dirty="0" err="1">
                <a:solidFill>
                  <a:srgbClr val="FFFFFF"/>
                </a:solidFill>
                <a:latin typeface="Poppins Medium"/>
              </a:rPr>
              <a:t>Sumber</a:t>
            </a:r>
            <a:r>
              <a:rPr lang="en-US" sz="3179" dirty="0">
                <a:solidFill>
                  <a:srgbClr val="FFFFFF"/>
                </a:solidFill>
                <a:latin typeface="Poppins Medium"/>
              </a:rPr>
              <a:t> </a:t>
            </a:r>
            <a:r>
              <a:rPr lang="en-US" sz="3179" dirty="0" err="1">
                <a:solidFill>
                  <a:srgbClr val="FFFFFF"/>
                </a:solidFill>
                <a:latin typeface="Poppins Medium"/>
              </a:rPr>
              <a:t>Pendanaan</a:t>
            </a:r>
            <a:r>
              <a:rPr lang="en-US" sz="3179" dirty="0">
                <a:solidFill>
                  <a:srgbClr val="FFFFFF"/>
                </a:solidFill>
                <a:latin typeface="Poppins Medium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356123" y="-343416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-3568637" y="7342842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 rot="1223913">
            <a:off x="3348861" y="2587287"/>
            <a:ext cx="1052777" cy="1052777"/>
          </a:xfrm>
          <a:custGeom>
            <a:avLst/>
            <a:gdLst/>
            <a:ahLst/>
            <a:cxnLst/>
            <a:rect l="l" t="t" r="r" b="b"/>
            <a:pathLst>
              <a:path w="1052777" h="1052777">
                <a:moveTo>
                  <a:pt x="0" y="0"/>
                </a:moveTo>
                <a:lnTo>
                  <a:pt x="1052776" y="0"/>
                </a:lnTo>
                <a:lnTo>
                  <a:pt x="1052776" y="1052777"/>
                </a:lnTo>
                <a:lnTo>
                  <a:pt x="0" y="105277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" name="Freeform 5"/>
          <p:cNvSpPr/>
          <p:nvPr/>
        </p:nvSpPr>
        <p:spPr>
          <a:xfrm>
            <a:off x="16796921" y="2569793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6" name="Freeform 6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Freeform 7"/>
          <p:cNvSpPr/>
          <p:nvPr/>
        </p:nvSpPr>
        <p:spPr>
          <a:xfrm rot="3235955">
            <a:off x="-689740" y="-1289750"/>
            <a:ext cx="1798483" cy="4408046"/>
          </a:xfrm>
          <a:custGeom>
            <a:avLst/>
            <a:gdLst/>
            <a:ahLst/>
            <a:cxnLst/>
            <a:rect l="l" t="t" r="r" b="b"/>
            <a:pathLst>
              <a:path w="1798483" h="4408046">
                <a:moveTo>
                  <a:pt x="0" y="0"/>
                </a:moveTo>
                <a:lnTo>
                  <a:pt x="1798483" y="0"/>
                </a:lnTo>
                <a:lnTo>
                  <a:pt x="1798483" y="4408046"/>
                </a:lnTo>
                <a:lnTo>
                  <a:pt x="0" y="440804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8" name="TextBox 8"/>
          <p:cNvSpPr txBox="1"/>
          <p:nvPr/>
        </p:nvSpPr>
        <p:spPr>
          <a:xfrm>
            <a:off x="1719847" y="350415"/>
            <a:ext cx="12383586" cy="1316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33"/>
              </a:lnSpc>
            </a:pPr>
            <a:r>
              <a:rPr lang="en-US" sz="5900" dirty="0">
                <a:solidFill>
                  <a:srgbClr val="BE7F55"/>
                </a:solidFill>
                <a:latin typeface="Arimo Bold"/>
              </a:rPr>
              <a:t>SUMBER </a:t>
            </a:r>
            <a:r>
              <a:rPr lang="en-US" sz="5900" dirty="0" err="1">
                <a:solidFill>
                  <a:srgbClr val="BE7F55"/>
                </a:solidFill>
                <a:latin typeface="Arimo Bold"/>
              </a:rPr>
              <a:t>SUMBER</a:t>
            </a:r>
            <a:r>
              <a:rPr lang="en-US" sz="5900" dirty="0">
                <a:solidFill>
                  <a:srgbClr val="BE7F55"/>
                </a:solidFill>
                <a:latin typeface="Arimo Bold"/>
              </a:rPr>
              <a:t> </a:t>
            </a:r>
          </a:p>
          <a:p>
            <a:pPr algn="ctr">
              <a:lnSpc>
                <a:spcPts val="5133"/>
              </a:lnSpc>
            </a:pPr>
            <a:r>
              <a:rPr lang="en-US" sz="5900" dirty="0">
                <a:solidFill>
                  <a:srgbClr val="BE7F55"/>
                </a:solidFill>
                <a:latin typeface="Arimo Bold"/>
              </a:rPr>
              <a:t>PENDANAAN</a:t>
            </a:r>
          </a:p>
        </p:txBody>
      </p:sp>
      <p:sp>
        <p:nvSpPr>
          <p:cNvPr id="9" name="Freeform 9"/>
          <p:cNvSpPr/>
          <p:nvPr/>
        </p:nvSpPr>
        <p:spPr>
          <a:xfrm>
            <a:off x="3325380" y="196986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8" y="0"/>
                </a:lnTo>
                <a:lnTo>
                  <a:pt x="998628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 rot="6396549">
            <a:off x="11403769" y="545867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9" y="0"/>
                </a:lnTo>
                <a:lnTo>
                  <a:pt x="998629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>
          <a:xfrm>
            <a:off x="226888" y="7968963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7" y="0"/>
                </a:lnTo>
                <a:lnTo>
                  <a:pt x="924757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2" name="Freeform 12"/>
          <p:cNvSpPr/>
          <p:nvPr/>
        </p:nvSpPr>
        <p:spPr>
          <a:xfrm rot="10606391">
            <a:off x="16111312" y="5115664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1" y="0"/>
                </a:lnTo>
                <a:lnTo>
                  <a:pt x="1110331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3" name="Freeform 13"/>
          <p:cNvSpPr/>
          <p:nvPr/>
        </p:nvSpPr>
        <p:spPr>
          <a:xfrm>
            <a:off x="3045781" y="4658929"/>
            <a:ext cx="1934735" cy="1359152"/>
          </a:xfrm>
          <a:custGeom>
            <a:avLst/>
            <a:gdLst/>
            <a:ahLst/>
            <a:cxnLst/>
            <a:rect l="l" t="t" r="r" b="b"/>
            <a:pathLst>
              <a:path w="1934735" h="1359152">
                <a:moveTo>
                  <a:pt x="0" y="0"/>
                </a:moveTo>
                <a:lnTo>
                  <a:pt x="1934735" y="0"/>
                </a:lnTo>
                <a:lnTo>
                  <a:pt x="1934735" y="1359152"/>
                </a:lnTo>
                <a:lnTo>
                  <a:pt x="0" y="1359152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4" name="Freeform 14"/>
          <p:cNvSpPr/>
          <p:nvPr/>
        </p:nvSpPr>
        <p:spPr>
          <a:xfrm rot="1223913">
            <a:off x="8171620" y="2568799"/>
            <a:ext cx="1052777" cy="1052777"/>
          </a:xfrm>
          <a:custGeom>
            <a:avLst/>
            <a:gdLst/>
            <a:ahLst/>
            <a:cxnLst/>
            <a:rect l="l" t="t" r="r" b="b"/>
            <a:pathLst>
              <a:path w="1052777" h="1052777">
                <a:moveTo>
                  <a:pt x="0" y="0"/>
                </a:moveTo>
                <a:lnTo>
                  <a:pt x="1052777" y="0"/>
                </a:lnTo>
                <a:lnTo>
                  <a:pt x="1052777" y="1052777"/>
                </a:lnTo>
                <a:lnTo>
                  <a:pt x="0" y="105277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5" name="Freeform 15"/>
          <p:cNvSpPr/>
          <p:nvPr/>
        </p:nvSpPr>
        <p:spPr>
          <a:xfrm>
            <a:off x="7954218" y="4644992"/>
            <a:ext cx="1588690" cy="1588690"/>
          </a:xfrm>
          <a:custGeom>
            <a:avLst/>
            <a:gdLst/>
            <a:ahLst/>
            <a:cxnLst/>
            <a:rect l="l" t="t" r="r" b="b"/>
            <a:pathLst>
              <a:path w="1588690" h="1588690">
                <a:moveTo>
                  <a:pt x="0" y="0"/>
                </a:moveTo>
                <a:lnTo>
                  <a:pt x="1588690" y="0"/>
                </a:lnTo>
                <a:lnTo>
                  <a:pt x="1588690" y="1588690"/>
                </a:lnTo>
                <a:lnTo>
                  <a:pt x="0" y="1588690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6" name="TextBox 16"/>
          <p:cNvSpPr txBox="1"/>
          <p:nvPr/>
        </p:nvSpPr>
        <p:spPr>
          <a:xfrm>
            <a:off x="11523539" y="3650156"/>
            <a:ext cx="4630861" cy="5835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1"/>
              </a:lnSpc>
            </a:pPr>
            <a:r>
              <a:rPr lang="en-US" sz="3394" dirty="0">
                <a:solidFill>
                  <a:srgbClr val="000000"/>
                </a:solidFill>
                <a:latin typeface="Open Sans Bold"/>
              </a:rPr>
              <a:t>CROWDFUNDING</a:t>
            </a:r>
          </a:p>
        </p:txBody>
      </p:sp>
      <p:sp>
        <p:nvSpPr>
          <p:cNvPr id="17" name="Freeform 17"/>
          <p:cNvSpPr/>
          <p:nvPr/>
        </p:nvSpPr>
        <p:spPr>
          <a:xfrm rot="1223913">
            <a:off x="13448153" y="2610373"/>
            <a:ext cx="1052777" cy="1052777"/>
          </a:xfrm>
          <a:custGeom>
            <a:avLst/>
            <a:gdLst/>
            <a:ahLst/>
            <a:cxnLst/>
            <a:rect l="l" t="t" r="r" b="b"/>
            <a:pathLst>
              <a:path w="1052777" h="1052777">
                <a:moveTo>
                  <a:pt x="0" y="0"/>
                </a:moveTo>
                <a:lnTo>
                  <a:pt x="1052777" y="0"/>
                </a:lnTo>
                <a:lnTo>
                  <a:pt x="1052777" y="1052777"/>
                </a:lnTo>
                <a:lnTo>
                  <a:pt x="0" y="105277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8" name="Freeform 18"/>
          <p:cNvSpPr/>
          <p:nvPr/>
        </p:nvSpPr>
        <p:spPr>
          <a:xfrm>
            <a:off x="12749890" y="4677213"/>
            <a:ext cx="1364294" cy="1364294"/>
          </a:xfrm>
          <a:custGeom>
            <a:avLst/>
            <a:gdLst/>
            <a:ahLst/>
            <a:cxnLst/>
            <a:rect l="l" t="t" r="r" b="b"/>
            <a:pathLst>
              <a:path w="1364294" h="1364294">
                <a:moveTo>
                  <a:pt x="0" y="0"/>
                </a:moveTo>
                <a:lnTo>
                  <a:pt x="1364294" y="0"/>
                </a:lnTo>
                <a:lnTo>
                  <a:pt x="1364294" y="1364295"/>
                </a:lnTo>
                <a:lnTo>
                  <a:pt x="0" y="1364295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9" name="Freeform 19"/>
          <p:cNvSpPr/>
          <p:nvPr/>
        </p:nvSpPr>
        <p:spPr>
          <a:xfrm rot="1223913">
            <a:off x="3500505" y="6479395"/>
            <a:ext cx="1052777" cy="1052777"/>
          </a:xfrm>
          <a:custGeom>
            <a:avLst/>
            <a:gdLst/>
            <a:ahLst/>
            <a:cxnLst/>
            <a:rect l="l" t="t" r="r" b="b"/>
            <a:pathLst>
              <a:path w="1052777" h="1052777">
                <a:moveTo>
                  <a:pt x="0" y="0"/>
                </a:moveTo>
                <a:lnTo>
                  <a:pt x="1052777" y="0"/>
                </a:lnTo>
                <a:lnTo>
                  <a:pt x="1052777" y="1052776"/>
                </a:lnTo>
                <a:lnTo>
                  <a:pt x="0" y="105277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0" name="Freeform 20"/>
          <p:cNvSpPr/>
          <p:nvPr/>
        </p:nvSpPr>
        <p:spPr>
          <a:xfrm rot="1223913">
            <a:off x="8171620" y="6502479"/>
            <a:ext cx="1052777" cy="1052777"/>
          </a:xfrm>
          <a:custGeom>
            <a:avLst/>
            <a:gdLst/>
            <a:ahLst/>
            <a:cxnLst/>
            <a:rect l="l" t="t" r="r" b="b"/>
            <a:pathLst>
              <a:path w="1052777" h="1052777">
                <a:moveTo>
                  <a:pt x="0" y="0"/>
                </a:moveTo>
                <a:lnTo>
                  <a:pt x="1052776" y="0"/>
                </a:lnTo>
                <a:lnTo>
                  <a:pt x="1052776" y="1052776"/>
                </a:lnTo>
                <a:lnTo>
                  <a:pt x="0" y="105277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1" name="TextBox 21"/>
          <p:cNvSpPr txBox="1"/>
          <p:nvPr/>
        </p:nvSpPr>
        <p:spPr>
          <a:xfrm>
            <a:off x="11921200" y="7542263"/>
            <a:ext cx="4214860" cy="5835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1"/>
              </a:lnSpc>
            </a:pPr>
            <a:r>
              <a:rPr lang="en-US" sz="3394" dirty="0">
                <a:solidFill>
                  <a:srgbClr val="000000"/>
                </a:solidFill>
                <a:latin typeface="Open Sans Bold"/>
              </a:rPr>
              <a:t>DANA PENSIUN</a:t>
            </a:r>
          </a:p>
        </p:txBody>
      </p:sp>
      <p:sp>
        <p:nvSpPr>
          <p:cNvPr id="22" name="Freeform 22"/>
          <p:cNvSpPr/>
          <p:nvPr/>
        </p:nvSpPr>
        <p:spPr>
          <a:xfrm rot="1223913">
            <a:off x="13506585" y="6558006"/>
            <a:ext cx="1052777" cy="1052777"/>
          </a:xfrm>
          <a:custGeom>
            <a:avLst/>
            <a:gdLst/>
            <a:ahLst/>
            <a:cxnLst/>
            <a:rect l="l" t="t" r="r" b="b"/>
            <a:pathLst>
              <a:path w="1052777" h="1052777">
                <a:moveTo>
                  <a:pt x="0" y="0"/>
                </a:moveTo>
                <a:lnTo>
                  <a:pt x="1052777" y="0"/>
                </a:lnTo>
                <a:lnTo>
                  <a:pt x="1052777" y="1052777"/>
                </a:lnTo>
                <a:lnTo>
                  <a:pt x="0" y="105277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3" name="Freeform 23"/>
          <p:cNvSpPr/>
          <p:nvPr/>
        </p:nvSpPr>
        <p:spPr>
          <a:xfrm>
            <a:off x="3207255" y="8486921"/>
            <a:ext cx="1496490" cy="1496490"/>
          </a:xfrm>
          <a:custGeom>
            <a:avLst/>
            <a:gdLst/>
            <a:ahLst/>
            <a:cxnLst/>
            <a:rect l="l" t="t" r="r" b="b"/>
            <a:pathLst>
              <a:path w="1496490" h="1496490">
                <a:moveTo>
                  <a:pt x="0" y="0"/>
                </a:moveTo>
                <a:lnTo>
                  <a:pt x="1496490" y="0"/>
                </a:lnTo>
                <a:lnTo>
                  <a:pt x="1496490" y="1496490"/>
                </a:lnTo>
                <a:lnTo>
                  <a:pt x="0" y="1496490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4" name="Freeform 24"/>
          <p:cNvSpPr/>
          <p:nvPr/>
        </p:nvSpPr>
        <p:spPr>
          <a:xfrm>
            <a:off x="7420537" y="8207427"/>
            <a:ext cx="2695955" cy="1607770"/>
          </a:xfrm>
          <a:custGeom>
            <a:avLst/>
            <a:gdLst/>
            <a:ahLst/>
            <a:cxnLst/>
            <a:rect l="l" t="t" r="r" b="b"/>
            <a:pathLst>
              <a:path w="2695955" h="1607770">
                <a:moveTo>
                  <a:pt x="0" y="0"/>
                </a:moveTo>
                <a:lnTo>
                  <a:pt x="2695956" y="0"/>
                </a:lnTo>
                <a:lnTo>
                  <a:pt x="2695956" y="1607769"/>
                </a:lnTo>
                <a:lnTo>
                  <a:pt x="0" y="1607769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5" name="Freeform 25"/>
          <p:cNvSpPr/>
          <p:nvPr/>
        </p:nvSpPr>
        <p:spPr>
          <a:xfrm>
            <a:off x="12988164" y="8305580"/>
            <a:ext cx="986377" cy="1700650"/>
          </a:xfrm>
          <a:custGeom>
            <a:avLst/>
            <a:gdLst/>
            <a:ahLst/>
            <a:cxnLst/>
            <a:rect l="l" t="t" r="r" b="b"/>
            <a:pathLst>
              <a:path w="986377" h="1700650">
                <a:moveTo>
                  <a:pt x="0" y="0"/>
                </a:moveTo>
                <a:lnTo>
                  <a:pt x="986377" y="0"/>
                </a:lnTo>
                <a:lnTo>
                  <a:pt x="986377" y="1700650"/>
                </a:lnTo>
                <a:lnTo>
                  <a:pt x="0" y="1700650"/>
                </a:lnTo>
                <a:lnTo>
                  <a:pt x="0" y="0"/>
                </a:lnTo>
                <a:close/>
              </a:path>
            </a:pathLst>
          </a:custGeom>
          <a:blipFill>
            <a:blip r:embed="rId28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6" name="Freeform 26"/>
          <p:cNvSpPr/>
          <p:nvPr/>
        </p:nvSpPr>
        <p:spPr>
          <a:xfrm rot="-495113">
            <a:off x="781779" y="4358450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2" y="0"/>
                </a:lnTo>
                <a:lnTo>
                  <a:pt x="1110332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7" name="Freeform 27"/>
          <p:cNvSpPr/>
          <p:nvPr/>
        </p:nvSpPr>
        <p:spPr>
          <a:xfrm>
            <a:off x="15310500" y="7273590"/>
            <a:ext cx="2993554" cy="2993554"/>
          </a:xfrm>
          <a:custGeom>
            <a:avLst/>
            <a:gdLst/>
            <a:ahLst/>
            <a:cxnLst/>
            <a:rect l="l" t="t" r="r" b="b"/>
            <a:pathLst>
              <a:path w="2993554" h="2993554">
                <a:moveTo>
                  <a:pt x="0" y="0"/>
                </a:moveTo>
                <a:lnTo>
                  <a:pt x="2993555" y="0"/>
                </a:lnTo>
                <a:lnTo>
                  <a:pt x="2993555" y="2993554"/>
                </a:lnTo>
                <a:lnTo>
                  <a:pt x="0" y="2993554"/>
                </a:lnTo>
                <a:lnTo>
                  <a:pt x="0" y="0"/>
                </a:lnTo>
                <a:close/>
              </a:path>
            </a:pathLst>
          </a:custGeom>
          <a:blipFill>
            <a:blip r:embed="rId29">
              <a:extLs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8" name="TextBox 28"/>
          <p:cNvSpPr txBox="1"/>
          <p:nvPr/>
        </p:nvSpPr>
        <p:spPr>
          <a:xfrm>
            <a:off x="3673050" y="2862005"/>
            <a:ext cx="404397" cy="5194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72"/>
              </a:lnSpc>
            </a:pPr>
            <a:r>
              <a:rPr lang="en-US" sz="2908">
                <a:solidFill>
                  <a:srgbClr val="FFFFFF"/>
                </a:solidFill>
                <a:latin typeface="Poppins Bold"/>
              </a:rPr>
              <a:t>1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391296" y="3650156"/>
            <a:ext cx="3079048" cy="5835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1"/>
              </a:lnSpc>
            </a:pPr>
            <a:r>
              <a:rPr lang="en-US" sz="3394">
                <a:solidFill>
                  <a:srgbClr val="000000"/>
                </a:solidFill>
                <a:latin typeface="Open Sans Bold"/>
              </a:rPr>
              <a:t>KARTU KREDIT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8495810" y="2843516"/>
            <a:ext cx="404397" cy="5194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72"/>
              </a:lnSpc>
            </a:pPr>
            <a:r>
              <a:rPr lang="en-US" sz="2908">
                <a:solidFill>
                  <a:srgbClr val="FFFFFF"/>
                </a:solidFill>
                <a:latin typeface="Poppins Bold"/>
              </a:rPr>
              <a:t>2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6557690" y="3650156"/>
            <a:ext cx="4280634" cy="5835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1"/>
              </a:lnSpc>
            </a:pPr>
            <a:r>
              <a:rPr lang="en-US" sz="3394" dirty="0">
                <a:solidFill>
                  <a:srgbClr val="000000"/>
                </a:solidFill>
                <a:latin typeface="Open Sans Bold"/>
              </a:rPr>
              <a:t>PAYMENT GATEWAY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3772343" y="2885090"/>
            <a:ext cx="404397" cy="5194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72"/>
              </a:lnSpc>
            </a:pPr>
            <a:r>
              <a:rPr lang="en-US" sz="2908">
                <a:solidFill>
                  <a:srgbClr val="FFFFFF"/>
                </a:solidFill>
                <a:latin typeface="Poppins Bold"/>
              </a:rPr>
              <a:t>3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824695" y="6754112"/>
            <a:ext cx="404397" cy="5194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72"/>
              </a:lnSpc>
            </a:pPr>
            <a:r>
              <a:rPr lang="en-US" sz="2908">
                <a:solidFill>
                  <a:srgbClr val="FFFFFF"/>
                </a:solidFill>
                <a:latin typeface="Poppins Bold"/>
              </a:rPr>
              <a:t>4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2151940" y="7542263"/>
            <a:ext cx="3861051" cy="5835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1"/>
              </a:lnSpc>
            </a:pPr>
            <a:r>
              <a:rPr lang="en-US" sz="3394">
                <a:solidFill>
                  <a:srgbClr val="000000"/>
                </a:solidFill>
                <a:latin typeface="Open Sans Bold"/>
              </a:rPr>
              <a:t>CAPITAL VENTURE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8495809" y="6777196"/>
            <a:ext cx="404397" cy="5194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72"/>
              </a:lnSpc>
            </a:pPr>
            <a:r>
              <a:rPr lang="en-US" sz="2908">
                <a:solidFill>
                  <a:srgbClr val="FFFFFF"/>
                </a:solidFill>
                <a:latin typeface="Poppi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6636055" y="7542263"/>
            <a:ext cx="4688450" cy="5835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51"/>
              </a:lnSpc>
            </a:pPr>
            <a:r>
              <a:rPr lang="en-US" sz="3394" dirty="0">
                <a:solidFill>
                  <a:srgbClr val="000000"/>
                </a:solidFill>
                <a:latin typeface="Open Sans Bold"/>
              </a:rPr>
              <a:t>SAHAM &amp; OBLIGASI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3830775" y="6832724"/>
            <a:ext cx="404397" cy="5194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72"/>
              </a:lnSpc>
            </a:pPr>
            <a:r>
              <a:rPr lang="en-US" sz="2908">
                <a:solidFill>
                  <a:srgbClr val="FFFFFF"/>
                </a:solidFill>
                <a:latin typeface="Poppins Bold"/>
              </a:rPr>
              <a:t>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-3568637" y="7342842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>
            <a:off x="16796922" y="2880386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" name="Freeform 5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6" name="Freeform 6"/>
          <p:cNvSpPr/>
          <p:nvPr/>
        </p:nvSpPr>
        <p:spPr>
          <a:xfrm rot="3235955">
            <a:off x="-689740" y="-1289750"/>
            <a:ext cx="1798483" cy="4408046"/>
          </a:xfrm>
          <a:custGeom>
            <a:avLst/>
            <a:gdLst/>
            <a:ahLst/>
            <a:cxnLst/>
            <a:rect l="l" t="t" r="r" b="b"/>
            <a:pathLst>
              <a:path w="1798483" h="4408046">
                <a:moveTo>
                  <a:pt x="0" y="0"/>
                </a:moveTo>
                <a:lnTo>
                  <a:pt x="1798483" y="0"/>
                </a:lnTo>
                <a:lnTo>
                  <a:pt x="1798483" y="4408046"/>
                </a:lnTo>
                <a:lnTo>
                  <a:pt x="0" y="440804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TextBox 7"/>
          <p:cNvSpPr txBox="1"/>
          <p:nvPr/>
        </p:nvSpPr>
        <p:spPr>
          <a:xfrm>
            <a:off x="2836753" y="2004831"/>
            <a:ext cx="12383586" cy="742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33"/>
              </a:lnSpc>
            </a:pPr>
            <a:r>
              <a:rPr lang="en-US" sz="5900" dirty="0">
                <a:solidFill>
                  <a:srgbClr val="BE7F55"/>
                </a:solidFill>
                <a:latin typeface="Arimo Bold"/>
              </a:rPr>
              <a:t>SUMBER </a:t>
            </a:r>
            <a:r>
              <a:rPr lang="en-US" sz="5900" dirty="0" err="1">
                <a:solidFill>
                  <a:srgbClr val="BE7F55"/>
                </a:solidFill>
                <a:latin typeface="Arimo Bold"/>
              </a:rPr>
              <a:t>SUMBER</a:t>
            </a:r>
            <a:r>
              <a:rPr lang="en-US" sz="5900" dirty="0">
                <a:solidFill>
                  <a:srgbClr val="BE7F55"/>
                </a:solidFill>
                <a:latin typeface="Arimo Bold"/>
              </a:rPr>
              <a:t> PENDANAAN</a:t>
            </a:r>
          </a:p>
        </p:txBody>
      </p:sp>
      <p:sp>
        <p:nvSpPr>
          <p:cNvPr id="8" name="Freeform 8"/>
          <p:cNvSpPr/>
          <p:nvPr/>
        </p:nvSpPr>
        <p:spPr>
          <a:xfrm>
            <a:off x="2489083" y="1363475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8" y="0"/>
                </a:lnTo>
                <a:lnTo>
                  <a:pt x="998628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9" name="Freeform 9"/>
          <p:cNvSpPr/>
          <p:nvPr/>
        </p:nvSpPr>
        <p:spPr>
          <a:xfrm rot="6396549">
            <a:off x="14721025" y="1412264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9" y="0"/>
                </a:lnTo>
                <a:lnTo>
                  <a:pt x="998629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226888" y="7968963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7" y="0"/>
                </a:lnTo>
                <a:lnTo>
                  <a:pt x="924757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>
          <a:xfrm>
            <a:off x="2520485" y="5515842"/>
            <a:ext cx="4579982" cy="3217437"/>
          </a:xfrm>
          <a:custGeom>
            <a:avLst/>
            <a:gdLst/>
            <a:ahLst/>
            <a:cxnLst/>
            <a:rect l="l" t="t" r="r" b="b"/>
            <a:pathLst>
              <a:path w="4579982" h="3217437">
                <a:moveTo>
                  <a:pt x="0" y="0"/>
                </a:moveTo>
                <a:lnTo>
                  <a:pt x="4579982" y="0"/>
                </a:lnTo>
                <a:lnTo>
                  <a:pt x="4579982" y="3217437"/>
                </a:lnTo>
                <a:lnTo>
                  <a:pt x="0" y="3217437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2" name="Freeform 12"/>
          <p:cNvSpPr/>
          <p:nvPr/>
        </p:nvSpPr>
        <p:spPr>
          <a:xfrm rot="-495113">
            <a:off x="781779" y="4358450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2" y="0"/>
                </a:lnTo>
                <a:lnTo>
                  <a:pt x="1110332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13" name="Group 13"/>
          <p:cNvGrpSpPr/>
          <p:nvPr/>
        </p:nvGrpSpPr>
        <p:grpSpPr>
          <a:xfrm>
            <a:off x="9688838" y="3342764"/>
            <a:ext cx="7122288" cy="2925473"/>
            <a:chOff x="0" y="0"/>
            <a:chExt cx="1875829" cy="1376574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2520485" y="4595652"/>
            <a:ext cx="4709169" cy="143768"/>
            <a:chOff x="0" y="0"/>
            <a:chExt cx="1240275" cy="37865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240275" cy="37865"/>
            </a:xfrm>
            <a:custGeom>
              <a:avLst/>
              <a:gdLst/>
              <a:ahLst/>
              <a:cxnLst/>
              <a:rect l="l" t="t" r="r" b="b"/>
              <a:pathLst>
                <a:path w="1240275" h="37865">
                  <a:moveTo>
                    <a:pt x="0" y="0"/>
                  </a:moveTo>
                  <a:lnTo>
                    <a:pt x="1240275" y="0"/>
                  </a:lnTo>
                  <a:lnTo>
                    <a:pt x="1240275" y="37865"/>
                  </a:lnTo>
                  <a:lnTo>
                    <a:pt x="0" y="37865"/>
                  </a:lnTo>
                  <a:close/>
                </a:path>
              </a:pathLst>
            </a:custGeom>
            <a:solidFill>
              <a:srgbClr val="E19F74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66675"/>
              <a:ext cx="1240275" cy="1045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2520485" y="3709892"/>
            <a:ext cx="4709169" cy="88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67"/>
              </a:lnSpc>
            </a:pPr>
            <a:r>
              <a:rPr lang="en-US" sz="5191">
                <a:solidFill>
                  <a:srgbClr val="000000"/>
                </a:solidFill>
                <a:latin typeface="Open Sans Bold"/>
              </a:rPr>
              <a:t>KARTU KREDIT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9803364" y="3870735"/>
            <a:ext cx="6893236" cy="18097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>
              <a:lnSpc>
                <a:spcPts val="4899"/>
              </a:lnSpc>
            </a:pP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Merupakan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alat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pembayaran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yang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memungkinkan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transaksi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atau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penarikan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tunai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. </a:t>
            </a:r>
          </a:p>
        </p:txBody>
      </p:sp>
      <p:sp>
        <p:nvSpPr>
          <p:cNvPr id="21" name="Freeform 21"/>
          <p:cNvSpPr/>
          <p:nvPr/>
        </p:nvSpPr>
        <p:spPr>
          <a:xfrm>
            <a:off x="8014688" y="5871346"/>
            <a:ext cx="1013858" cy="1013858"/>
          </a:xfrm>
          <a:custGeom>
            <a:avLst/>
            <a:gdLst/>
            <a:ahLst/>
            <a:cxnLst/>
            <a:rect l="l" t="t" r="r" b="b"/>
            <a:pathLst>
              <a:path w="1013858" h="1013858">
                <a:moveTo>
                  <a:pt x="0" y="0"/>
                </a:moveTo>
                <a:lnTo>
                  <a:pt x="1013858" y="0"/>
                </a:lnTo>
                <a:lnTo>
                  <a:pt x="1013858" y="1013858"/>
                </a:lnTo>
                <a:lnTo>
                  <a:pt x="0" y="1013858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2" name="Freeform 22"/>
          <p:cNvSpPr/>
          <p:nvPr/>
        </p:nvSpPr>
        <p:spPr>
          <a:xfrm rot="-5400000">
            <a:off x="17388756" y="9128844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1" y="0"/>
                </a:lnTo>
                <a:lnTo>
                  <a:pt x="1110331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24" name="Group 13">
            <a:extLst>
              <a:ext uri="{FF2B5EF4-FFF2-40B4-BE49-F238E27FC236}">
                <a16:creationId xmlns:a16="http://schemas.microsoft.com/office/drawing/2014/main" id="{A2A0A11E-14BF-1A34-0232-FEA1772DBB6B}"/>
              </a:ext>
            </a:extLst>
          </p:cNvPr>
          <p:cNvGrpSpPr/>
          <p:nvPr/>
        </p:nvGrpSpPr>
        <p:grpSpPr>
          <a:xfrm>
            <a:off x="9674634" y="6747963"/>
            <a:ext cx="7122288" cy="2925473"/>
            <a:chOff x="0" y="0"/>
            <a:chExt cx="1875829" cy="1376574"/>
          </a:xfrm>
        </p:grpSpPr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id="{C3181528-ED24-6021-3973-081C4FA55960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6" name="TextBox 15">
              <a:extLst>
                <a:ext uri="{FF2B5EF4-FFF2-40B4-BE49-F238E27FC236}">
                  <a16:creationId xmlns:a16="http://schemas.microsoft.com/office/drawing/2014/main" id="{98487105-2228-23DC-9F0E-752287EF2040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23" name="TextBox 20">
            <a:extLst>
              <a:ext uri="{FF2B5EF4-FFF2-40B4-BE49-F238E27FC236}">
                <a16:creationId xmlns:a16="http://schemas.microsoft.com/office/drawing/2014/main" id="{FCDB469F-0D1A-F4A0-8AF6-9EEDFA0E0AED}"/>
              </a:ext>
            </a:extLst>
          </p:cNvPr>
          <p:cNvSpPr txBox="1"/>
          <p:nvPr/>
        </p:nvSpPr>
        <p:spPr>
          <a:xfrm>
            <a:off x="9803364" y="6976449"/>
            <a:ext cx="6893236" cy="24381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>
              <a:lnSpc>
                <a:spcPts val="4899"/>
              </a:lnSpc>
            </a:pP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Pembayaran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dilakukan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oleh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penerbit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atau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acquirer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terlebih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dahulu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,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sementara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pemilik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membayar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sesuai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ketentuan</a:t>
            </a:r>
            <a:endParaRPr lang="en-US" sz="2800" spc="342" dirty="0">
              <a:solidFill>
                <a:srgbClr val="FFFFFF"/>
              </a:solidFill>
              <a:latin typeface="Arimo"/>
            </a:endParaRPr>
          </a:p>
        </p:txBody>
      </p:sp>
      <p:grpSp>
        <p:nvGrpSpPr>
          <p:cNvPr id="27" name="Group 13">
            <a:extLst>
              <a:ext uri="{FF2B5EF4-FFF2-40B4-BE49-F238E27FC236}">
                <a16:creationId xmlns:a16="http://schemas.microsoft.com/office/drawing/2014/main" id="{189AFE96-BCE8-1EAA-928B-1CDAAC8D2AEB}"/>
              </a:ext>
            </a:extLst>
          </p:cNvPr>
          <p:cNvGrpSpPr/>
          <p:nvPr/>
        </p:nvGrpSpPr>
        <p:grpSpPr>
          <a:xfrm>
            <a:off x="3487712" y="9459110"/>
            <a:ext cx="5451883" cy="708709"/>
            <a:chOff x="0" y="0"/>
            <a:chExt cx="1875829" cy="1376574"/>
          </a:xfrm>
        </p:grpSpPr>
        <p:sp>
          <p:nvSpPr>
            <p:cNvPr id="28" name="Freeform 14">
              <a:extLst>
                <a:ext uri="{FF2B5EF4-FFF2-40B4-BE49-F238E27FC236}">
                  <a16:creationId xmlns:a16="http://schemas.microsoft.com/office/drawing/2014/main" id="{AB9051E8-7C3E-1D6B-F522-97BB62F6E263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9" name="TextBox 15">
              <a:extLst>
                <a:ext uri="{FF2B5EF4-FFF2-40B4-BE49-F238E27FC236}">
                  <a16:creationId xmlns:a16="http://schemas.microsoft.com/office/drawing/2014/main" id="{A7980E2F-5439-3E22-9F5A-614BCFD9DA65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31" name="TextBox 20">
            <a:extLst>
              <a:ext uri="{FF2B5EF4-FFF2-40B4-BE49-F238E27FC236}">
                <a16:creationId xmlns:a16="http://schemas.microsoft.com/office/drawing/2014/main" id="{C179104C-5BEB-2C05-7572-AD82DDAA3ED0}"/>
              </a:ext>
            </a:extLst>
          </p:cNvPr>
          <p:cNvSpPr txBox="1"/>
          <p:nvPr/>
        </p:nvSpPr>
        <p:spPr>
          <a:xfrm>
            <a:off x="3482841" y="9509701"/>
            <a:ext cx="6893236" cy="553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>
              <a:lnSpc>
                <a:spcPts val="4899"/>
              </a:lnSpc>
            </a:pPr>
            <a:r>
              <a:rPr lang="en-US" sz="2800" spc="342" dirty="0">
                <a:solidFill>
                  <a:srgbClr val="FFFFFF"/>
                </a:solidFill>
                <a:latin typeface="Arimo"/>
              </a:rPr>
              <a:t>Co : KK BCA, BNI,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dll</a:t>
            </a:r>
            <a:endParaRPr lang="en-US" sz="2800" spc="342" dirty="0">
              <a:solidFill>
                <a:srgbClr val="FFFFFF"/>
              </a:solidFill>
              <a:latin typeface="Arim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-3568637" y="7342842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>
            <a:off x="16796922" y="2880386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" name="Freeform 5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6" name="Freeform 6"/>
          <p:cNvSpPr/>
          <p:nvPr/>
        </p:nvSpPr>
        <p:spPr>
          <a:xfrm rot="3235955">
            <a:off x="-689740" y="-1289750"/>
            <a:ext cx="1798483" cy="4408046"/>
          </a:xfrm>
          <a:custGeom>
            <a:avLst/>
            <a:gdLst/>
            <a:ahLst/>
            <a:cxnLst/>
            <a:rect l="l" t="t" r="r" b="b"/>
            <a:pathLst>
              <a:path w="1798483" h="4408046">
                <a:moveTo>
                  <a:pt x="0" y="0"/>
                </a:moveTo>
                <a:lnTo>
                  <a:pt x="1798483" y="0"/>
                </a:lnTo>
                <a:lnTo>
                  <a:pt x="1798483" y="4408046"/>
                </a:lnTo>
                <a:lnTo>
                  <a:pt x="0" y="440804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TextBox 7"/>
          <p:cNvSpPr txBox="1"/>
          <p:nvPr/>
        </p:nvSpPr>
        <p:spPr>
          <a:xfrm>
            <a:off x="2836753" y="2004831"/>
            <a:ext cx="12383586" cy="742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33"/>
              </a:lnSpc>
            </a:pPr>
            <a:r>
              <a:rPr lang="en-US" sz="5900">
                <a:solidFill>
                  <a:srgbClr val="BE7F55"/>
                </a:solidFill>
                <a:latin typeface="Arimo Bold"/>
              </a:rPr>
              <a:t>SUMBER SUMBER PENDANAAN</a:t>
            </a:r>
          </a:p>
        </p:txBody>
      </p:sp>
      <p:sp>
        <p:nvSpPr>
          <p:cNvPr id="8" name="Freeform 8"/>
          <p:cNvSpPr/>
          <p:nvPr/>
        </p:nvSpPr>
        <p:spPr>
          <a:xfrm>
            <a:off x="2489083" y="1363475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8" y="0"/>
                </a:lnTo>
                <a:lnTo>
                  <a:pt x="998628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9" name="Freeform 9"/>
          <p:cNvSpPr/>
          <p:nvPr/>
        </p:nvSpPr>
        <p:spPr>
          <a:xfrm rot="6396549">
            <a:off x="14721025" y="1412264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9" y="0"/>
                </a:lnTo>
                <a:lnTo>
                  <a:pt x="998629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226888" y="7968963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7" y="0"/>
                </a:lnTo>
                <a:lnTo>
                  <a:pt x="924757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>
          <a:xfrm rot="-495113">
            <a:off x="781779" y="4358450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2" y="0"/>
                </a:lnTo>
                <a:lnTo>
                  <a:pt x="1110332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12" name="Group 12"/>
          <p:cNvGrpSpPr/>
          <p:nvPr/>
        </p:nvGrpSpPr>
        <p:grpSpPr>
          <a:xfrm>
            <a:off x="9706380" y="3764936"/>
            <a:ext cx="7122288" cy="3450206"/>
            <a:chOff x="0" y="0"/>
            <a:chExt cx="1875829" cy="137657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520485" y="4595652"/>
            <a:ext cx="5969731" cy="127700"/>
            <a:chOff x="0" y="0"/>
            <a:chExt cx="1572275" cy="3363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572275" cy="33633"/>
            </a:xfrm>
            <a:custGeom>
              <a:avLst/>
              <a:gdLst/>
              <a:ahLst/>
              <a:cxnLst/>
              <a:rect l="l" t="t" r="r" b="b"/>
              <a:pathLst>
                <a:path w="1572275" h="33633">
                  <a:moveTo>
                    <a:pt x="0" y="0"/>
                  </a:moveTo>
                  <a:lnTo>
                    <a:pt x="1572275" y="0"/>
                  </a:lnTo>
                  <a:lnTo>
                    <a:pt x="1572275" y="33633"/>
                  </a:lnTo>
                  <a:lnTo>
                    <a:pt x="0" y="33633"/>
                  </a:lnTo>
                  <a:close/>
                </a:path>
              </a:pathLst>
            </a:custGeom>
            <a:solidFill>
              <a:srgbClr val="E19F74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66675"/>
              <a:ext cx="1572275" cy="1003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9803364" y="3870735"/>
            <a:ext cx="6893236" cy="3086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 algn="l">
              <a:lnSpc>
                <a:spcPts val="4899"/>
              </a:lnSpc>
            </a:pP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Merupakan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bentuk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sistem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teknologi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transaksi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yang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memiliki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tugas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untuk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mengotorisasi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suatu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proses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transaksi</a:t>
            </a:r>
            <a:endParaRPr lang="en-US" sz="2800" spc="342" dirty="0">
              <a:solidFill>
                <a:srgbClr val="FFFFFF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</p:txBody>
      </p:sp>
      <p:sp>
        <p:nvSpPr>
          <p:cNvPr id="19" name="Freeform 19"/>
          <p:cNvSpPr/>
          <p:nvPr/>
        </p:nvSpPr>
        <p:spPr>
          <a:xfrm>
            <a:off x="8014688" y="5871346"/>
            <a:ext cx="1013858" cy="1013858"/>
          </a:xfrm>
          <a:custGeom>
            <a:avLst/>
            <a:gdLst/>
            <a:ahLst/>
            <a:cxnLst/>
            <a:rect l="l" t="t" r="r" b="b"/>
            <a:pathLst>
              <a:path w="1013858" h="1013858">
                <a:moveTo>
                  <a:pt x="0" y="0"/>
                </a:moveTo>
                <a:lnTo>
                  <a:pt x="1013858" y="0"/>
                </a:lnTo>
                <a:lnTo>
                  <a:pt x="1013858" y="1013858"/>
                </a:lnTo>
                <a:lnTo>
                  <a:pt x="0" y="1013858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0" name="Freeform 20"/>
          <p:cNvSpPr/>
          <p:nvPr/>
        </p:nvSpPr>
        <p:spPr>
          <a:xfrm rot="-5400000">
            <a:off x="17388756" y="9128844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1" y="0"/>
                </a:lnTo>
                <a:lnTo>
                  <a:pt x="1110331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1" name="Freeform 21"/>
          <p:cNvSpPr/>
          <p:nvPr/>
        </p:nvSpPr>
        <p:spPr>
          <a:xfrm>
            <a:off x="3487711" y="5423334"/>
            <a:ext cx="3285967" cy="3285967"/>
          </a:xfrm>
          <a:custGeom>
            <a:avLst/>
            <a:gdLst/>
            <a:ahLst/>
            <a:cxnLst/>
            <a:rect l="l" t="t" r="r" b="b"/>
            <a:pathLst>
              <a:path w="3285967" h="3285967">
                <a:moveTo>
                  <a:pt x="0" y="0"/>
                </a:moveTo>
                <a:lnTo>
                  <a:pt x="3285968" y="0"/>
                </a:lnTo>
                <a:lnTo>
                  <a:pt x="3285968" y="3285967"/>
                </a:lnTo>
                <a:lnTo>
                  <a:pt x="0" y="3285967"/>
                </a:lnTo>
                <a:lnTo>
                  <a:pt x="0" y="0"/>
                </a:lnTo>
                <a:close/>
              </a:path>
            </a:pathLst>
          </a:custGeom>
          <a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2" name="TextBox 22"/>
          <p:cNvSpPr txBox="1"/>
          <p:nvPr/>
        </p:nvSpPr>
        <p:spPr>
          <a:xfrm>
            <a:off x="2489083" y="3861210"/>
            <a:ext cx="6001133" cy="819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61"/>
              </a:lnSpc>
            </a:pPr>
            <a:r>
              <a:rPr lang="en-US" sz="4758">
                <a:solidFill>
                  <a:srgbClr val="000000"/>
                </a:solidFill>
                <a:latin typeface="Open Sans Bold"/>
              </a:rPr>
              <a:t>PAYMENT GATEWAY</a:t>
            </a:r>
          </a:p>
        </p:txBody>
      </p:sp>
      <p:grpSp>
        <p:nvGrpSpPr>
          <p:cNvPr id="26" name="Group 12">
            <a:extLst>
              <a:ext uri="{FF2B5EF4-FFF2-40B4-BE49-F238E27FC236}">
                <a16:creationId xmlns:a16="http://schemas.microsoft.com/office/drawing/2014/main" id="{57F334F4-C79F-24C2-AE85-22BBCD4736F9}"/>
              </a:ext>
            </a:extLst>
          </p:cNvPr>
          <p:cNvGrpSpPr/>
          <p:nvPr/>
        </p:nvGrpSpPr>
        <p:grpSpPr>
          <a:xfrm>
            <a:off x="9706380" y="7707003"/>
            <a:ext cx="7122288" cy="2322159"/>
            <a:chOff x="0" y="0"/>
            <a:chExt cx="1875829" cy="1376574"/>
          </a:xfrm>
        </p:grpSpPr>
        <p:sp>
          <p:nvSpPr>
            <p:cNvPr id="27" name="Freeform 13">
              <a:extLst>
                <a:ext uri="{FF2B5EF4-FFF2-40B4-BE49-F238E27FC236}">
                  <a16:creationId xmlns:a16="http://schemas.microsoft.com/office/drawing/2014/main" id="{8C5C3343-15DD-7856-21ED-AA4C580EBBB9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8" name="TextBox 14">
              <a:extLst>
                <a:ext uri="{FF2B5EF4-FFF2-40B4-BE49-F238E27FC236}">
                  <a16:creationId xmlns:a16="http://schemas.microsoft.com/office/drawing/2014/main" id="{D66E9647-6C05-F521-CCA0-56C03D1F1B3F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25" name="TextBox 18">
            <a:extLst>
              <a:ext uri="{FF2B5EF4-FFF2-40B4-BE49-F238E27FC236}">
                <a16:creationId xmlns:a16="http://schemas.microsoft.com/office/drawing/2014/main" id="{94658043-F8A8-4ACE-AE4E-36DD407892AE}"/>
              </a:ext>
            </a:extLst>
          </p:cNvPr>
          <p:cNvSpPr txBox="1"/>
          <p:nvPr/>
        </p:nvSpPr>
        <p:spPr>
          <a:xfrm>
            <a:off x="9803364" y="7882727"/>
            <a:ext cx="6893236" cy="17980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 algn="l">
              <a:lnSpc>
                <a:spcPts val="4899"/>
              </a:lnSpc>
            </a:pPr>
            <a:r>
              <a:rPr lang="en-US" sz="24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Teknologi</a:t>
            </a:r>
            <a:r>
              <a:rPr lang="en-US" sz="24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4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ini</a:t>
            </a:r>
            <a:r>
              <a:rPr lang="en-US" sz="24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4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terhubung</a:t>
            </a:r>
            <a:r>
              <a:rPr lang="en-US" sz="24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4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dengan</a:t>
            </a:r>
            <a:r>
              <a:rPr lang="en-US" sz="24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e-commerce </a:t>
            </a:r>
            <a:r>
              <a:rPr lang="en-US" sz="24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melalui</a:t>
            </a:r>
            <a:r>
              <a:rPr lang="en-US" sz="24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4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berbagai</a:t>
            </a:r>
            <a:r>
              <a:rPr lang="en-US" sz="24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4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cara</a:t>
            </a:r>
            <a:r>
              <a:rPr lang="en-US" sz="24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4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seperti</a:t>
            </a:r>
            <a:r>
              <a:rPr lang="en-US" sz="24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e-wallet, direct debit, </a:t>
            </a:r>
            <a:r>
              <a:rPr lang="en-US" sz="24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dll</a:t>
            </a:r>
            <a:endParaRPr lang="en-US" sz="2400" spc="342" dirty="0">
              <a:solidFill>
                <a:srgbClr val="FFFFFF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</p:txBody>
      </p:sp>
      <p:grpSp>
        <p:nvGrpSpPr>
          <p:cNvPr id="29" name="Group 13">
            <a:extLst>
              <a:ext uri="{FF2B5EF4-FFF2-40B4-BE49-F238E27FC236}">
                <a16:creationId xmlns:a16="http://schemas.microsoft.com/office/drawing/2014/main" id="{9DA4DB3A-70AD-EFAB-2F2F-8B7CAAB4F072}"/>
              </a:ext>
            </a:extLst>
          </p:cNvPr>
          <p:cNvGrpSpPr/>
          <p:nvPr/>
        </p:nvGrpSpPr>
        <p:grpSpPr>
          <a:xfrm>
            <a:off x="3492582" y="9316753"/>
            <a:ext cx="5451883" cy="708709"/>
            <a:chOff x="0" y="0"/>
            <a:chExt cx="1875829" cy="1376574"/>
          </a:xfrm>
        </p:grpSpPr>
        <p:sp>
          <p:nvSpPr>
            <p:cNvPr id="30" name="Freeform 14">
              <a:extLst>
                <a:ext uri="{FF2B5EF4-FFF2-40B4-BE49-F238E27FC236}">
                  <a16:creationId xmlns:a16="http://schemas.microsoft.com/office/drawing/2014/main" id="{94794876-46E8-CCBF-5AC7-9F8EF54F0647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31" name="TextBox 15">
              <a:extLst>
                <a:ext uri="{FF2B5EF4-FFF2-40B4-BE49-F238E27FC236}">
                  <a16:creationId xmlns:a16="http://schemas.microsoft.com/office/drawing/2014/main" id="{6E591EB7-0972-CAD4-5735-0F2FFF77CB0A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32" name="TextBox 20">
            <a:extLst>
              <a:ext uri="{FF2B5EF4-FFF2-40B4-BE49-F238E27FC236}">
                <a16:creationId xmlns:a16="http://schemas.microsoft.com/office/drawing/2014/main" id="{636FCC1F-9E39-32F3-FB4D-4ABCF7625198}"/>
              </a:ext>
            </a:extLst>
          </p:cNvPr>
          <p:cNvSpPr txBox="1"/>
          <p:nvPr/>
        </p:nvSpPr>
        <p:spPr>
          <a:xfrm>
            <a:off x="3487711" y="9367344"/>
            <a:ext cx="6893236" cy="553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>
              <a:lnSpc>
                <a:spcPts val="4899"/>
              </a:lnSpc>
            </a:pPr>
            <a:r>
              <a:rPr lang="en-US" sz="2800" spc="342" dirty="0">
                <a:solidFill>
                  <a:srgbClr val="FFFFFF"/>
                </a:solidFill>
                <a:latin typeface="Arimo"/>
              </a:rPr>
              <a:t>Co :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Paypal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, GPN,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dll</a:t>
            </a:r>
            <a:endParaRPr lang="en-US" sz="2800" spc="342" dirty="0">
              <a:solidFill>
                <a:srgbClr val="FFFFFF"/>
              </a:solidFill>
              <a:latin typeface="Arim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-3568637" y="7342842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>
            <a:off x="17094856" y="2815207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" name="Freeform 5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6" name="Freeform 6"/>
          <p:cNvSpPr/>
          <p:nvPr/>
        </p:nvSpPr>
        <p:spPr>
          <a:xfrm rot="3235955">
            <a:off x="-689740" y="-1289750"/>
            <a:ext cx="1798483" cy="4408046"/>
          </a:xfrm>
          <a:custGeom>
            <a:avLst/>
            <a:gdLst/>
            <a:ahLst/>
            <a:cxnLst/>
            <a:rect l="l" t="t" r="r" b="b"/>
            <a:pathLst>
              <a:path w="1798483" h="4408046">
                <a:moveTo>
                  <a:pt x="0" y="0"/>
                </a:moveTo>
                <a:lnTo>
                  <a:pt x="1798483" y="0"/>
                </a:lnTo>
                <a:lnTo>
                  <a:pt x="1798483" y="4408046"/>
                </a:lnTo>
                <a:lnTo>
                  <a:pt x="0" y="440804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TextBox 7"/>
          <p:cNvSpPr txBox="1"/>
          <p:nvPr/>
        </p:nvSpPr>
        <p:spPr>
          <a:xfrm>
            <a:off x="2836753" y="2004831"/>
            <a:ext cx="12383586" cy="742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33"/>
              </a:lnSpc>
            </a:pPr>
            <a:r>
              <a:rPr lang="en-US" sz="5900">
                <a:solidFill>
                  <a:srgbClr val="BE7F55"/>
                </a:solidFill>
                <a:latin typeface="Arimo Bold"/>
              </a:rPr>
              <a:t>SUMBER SUMBER PENDANAAN</a:t>
            </a:r>
          </a:p>
        </p:txBody>
      </p:sp>
      <p:sp>
        <p:nvSpPr>
          <p:cNvPr id="8" name="Freeform 8"/>
          <p:cNvSpPr/>
          <p:nvPr/>
        </p:nvSpPr>
        <p:spPr>
          <a:xfrm>
            <a:off x="2489083" y="1363475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8" y="0"/>
                </a:lnTo>
                <a:lnTo>
                  <a:pt x="998628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9" name="Freeform 9"/>
          <p:cNvSpPr/>
          <p:nvPr/>
        </p:nvSpPr>
        <p:spPr>
          <a:xfrm rot="6396549">
            <a:off x="14721025" y="1412264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9" y="0"/>
                </a:lnTo>
                <a:lnTo>
                  <a:pt x="998629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226888" y="7968963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7" y="0"/>
                </a:lnTo>
                <a:lnTo>
                  <a:pt x="924757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>
          <a:xfrm rot="-495113">
            <a:off x="781779" y="4358450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2" y="0"/>
                </a:lnTo>
                <a:lnTo>
                  <a:pt x="1110332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12" name="Group 12"/>
          <p:cNvGrpSpPr/>
          <p:nvPr/>
        </p:nvGrpSpPr>
        <p:grpSpPr>
          <a:xfrm>
            <a:off x="9501258" y="2747417"/>
            <a:ext cx="7220942" cy="4013952"/>
            <a:chOff x="0" y="-66675"/>
            <a:chExt cx="1901812" cy="1443249"/>
          </a:xfrm>
        </p:grpSpPr>
        <p:sp>
          <p:nvSpPr>
            <p:cNvPr id="13" name="Freeform 13"/>
            <p:cNvSpPr/>
            <p:nvPr/>
          </p:nvSpPr>
          <p:spPr>
            <a:xfrm>
              <a:off x="25983" y="-8496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 dirty="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520485" y="4595652"/>
            <a:ext cx="5969731" cy="127700"/>
            <a:chOff x="0" y="0"/>
            <a:chExt cx="1572275" cy="3363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572275" cy="33633"/>
            </a:xfrm>
            <a:custGeom>
              <a:avLst/>
              <a:gdLst/>
              <a:ahLst/>
              <a:cxnLst/>
              <a:rect l="l" t="t" r="r" b="b"/>
              <a:pathLst>
                <a:path w="1572275" h="33633">
                  <a:moveTo>
                    <a:pt x="0" y="0"/>
                  </a:moveTo>
                  <a:lnTo>
                    <a:pt x="1572275" y="0"/>
                  </a:lnTo>
                  <a:lnTo>
                    <a:pt x="1572275" y="33633"/>
                  </a:lnTo>
                  <a:lnTo>
                    <a:pt x="0" y="33633"/>
                  </a:lnTo>
                  <a:close/>
                </a:path>
              </a:pathLst>
            </a:custGeom>
            <a:solidFill>
              <a:srgbClr val="E19F74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66675"/>
              <a:ext cx="1572275" cy="1003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9623920" y="2976021"/>
            <a:ext cx="6893236" cy="36949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 algn="l">
              <a:lnSpc>
                <a:spcPts val="4899"/>
              </a:lnSpc>
            </a:pP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Merupakan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metode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penggalangan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dana yang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melibatkan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banyak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orang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memberikan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kontribusi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kecil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untuk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mendanai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proyek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,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usaha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, campaign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sosial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,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dll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. </a:t>
            </a:r>
          </a:p>
        </p:txBody>
      </p:sp>
      <p:sp>
        <p:nvSpPr>
          <p:cNvPr id="19" name="Freeform 19"/>
          <p:cNvSpPr/>
          <p:nvPr/>
        </p:nvSpPr>
        <p:spPr>
          <a:xfrm>
            <a:off x="8014688" y="5871346"/>
            <a:ext cx="1013858" cy="1013858"/>
          </a:xfrm>
          <a:custGeom>
            <a:avLst/>
            <a:gdLst/>
            <a:ahLst/>
            <a:cxnLst/>
            <a:rect l="l" t="t" r="r" b="b"/>
            <a:pathLst>
              <a:path w="1013858" h="1013858">
                <a:moveTo>
                  <a:pt x="0" y="0"/>
                </a:moveTo>
                <a:lnTo>
                  <a:pt x="1013858" y="0"/>
                </a:lnTo>
                <a:lnTo>
                  <a:pt x="1013858" y="1013858"/>
                </a:lnTo>
                <a:lnTo>
                  <a:pt x="0" y="1013858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0" name="Freeform 20"/>
          <p:cNvSpPr/>
          <p:nvPr/>
        </p:nvSpPr>
        <p:spPr>
          <a:xfrm rot="-5400000">
            <a:off x="17388756" y="9128844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1" y="0"/>
                </a:lnTo>
                <a:lnTo>
                  <a:pt x="1110331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1" name="TextBox 21"/>
          <p:cNvSpPr txBox="1"/>
          <p:nvPr/>
        </p:nvSpPr>
        <p:spPr>
          <a:xfrm>
            <a:off x="2520485" y="3795071"/>
            <a:ext cx="6001133" cy="923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30"/>
              </a:lnSpc>
            </a:pPr>
            <a:r>
              <a:rPr lang="en-US" sz="5378">
                <a:solidFill>
                  <a:srgbClr val="000000"/>
                </a:solidFill>
                <a:latin typeface="Open Sans Bold"/>
              </a:rPr>
              <a:t>CROWD FUNDING</a:t>
            </a:r>
          </a:p>
        </p:txBody>
      </p:sp>
      <p:sp>
        <p:nvSpPr>
          <p:cNvPr id="22" name="Freeform 22"/>
          <p:cNvSpPr/>
          <p:nvPr/>
        </p:nvSpPr>
        <p:spPr>
          <a:xfrm>
            <a:off x="3639739" y="5003893"/>
            <a:ext cx="3762623" cy="3762623"/>
          </a:xfrm>
          <a:custGeom>
            <a:avLst/>
            <a:gdLst/>
            <a:ahLst/>
            <a:cxnLst/>
            <a:rect l="l" t="t" r="r" b="b"/>
            <a:pathLst>
              <a:path w="3762623" h="3762623">
                <a:moveTo>
                  <a:pt x="0" y="0"/>
                </a:moveTo>
                <a:lnTo>
                  <a:pt x="3762624" y="0"/>
                </a:lnTo>
                <a:lnTo>
                  <a:pt x="3762624" y="3762623"/>
                </a:lnTo>
                <a:lnTo>
                  <a:pt x="0" y="3762623"/>
                </a:lnTo>
                <a:lnTo>
                  <a:pt x="0" y="0"/>
                </a:lnTo>
                <a:close/>
              </a:path>
            </a:pathLst>
          </a:custGeom>
          <a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5" name="Freeform 13">
            <a:extLst>
              <a:ext uri="{FF2B5EF4-FFF2-40B4-BE49-F238E27FC236}">
                <a16:creationId xmlns:a16="http://schemas.microsoft.com/office/drawing/2014/main" id="{4A3DCE15-A043-2F3C-054C-0CAEFFE7C548}"/>
              </a:ext>
            </a:extLst>
          </p:cNvPr>
          <p:cNvSpPr/>
          <p:nvPr/>
        </p:nvSpPr>
        <p:spPr>
          <a:xfrm>
            <a:off x="9601771" y="7143141"/>
            <a:ext cx="7122288" cy="2714246"/>
          </a:xfrm>
          <a:custGeom>
            <a:avLst/>
            <a:gdLst/>
            <a:ahLst/>
            <a:cxnLst/>
            <a:rect l="l" t="t" r="r" b="b"/>
            <a:pathLst>
              <a:path w="1875829" h="1376574">
                <a:moveTo>
                  <a:pt x="23914" y="0"/>
                </a:moveTo>
                <a:lnTo>
                  <a:pt x="1851915" y="0"/>
                </a:lnTo>
                <a:cubicBezTo>
                  <a:pt x="1865122" y="0"/>
                  <a:pt x="1875829" y="10707"/>
                  <a:pt x="1875829" y="23914"/>
                </a:cubicBezTo>
                <a:lnTo>
                  <a:pt x="1875829" y="1352660"/>
                </a:lnTo>
                <a:cubicBezTo>
                  <a:pt x="1875829" y="1365867"/>
                  <a:pt x="1865122" y="1376574"/>
                  <a:pt x="1851915" y="1376574"/>
                </a:cubicBezTo>
                <a:lnTo>
                  <a:pt x="23914" y="1376574"/>
                </a:lnTo>
                <a:cubicBezTo>
                  <a:pt x="10707" y="1376574"/>
                  <a:pt x="0" y="1365867"/>
                  <a:pt x="0" y="1352660"/>
                </a:cubicBezTo>
                <a:lnTo>
                  <a:pt x="0" y="23914"/>
                </a:lnTo>
                <a:cubicBezTo>
                  <a:pt x="0" y="10707"/>
                  <a:pt x="10707" y="0"/>
                  <a:pt x="23914" y="0"/>
                </a:cubicBezTo>
                <a:close/>
              </a:path>
            </a:pathLst>
          </a:custGeom>
          <a:solidFill>
            <a:srgbClr val="AD3221"/>
          </a:solidFill>
        </p:spPr>
        <p:txBody>
          <a:bodyPr/>
          <a:lstStyle/>
          <a:p>
            <a:endParaRPr lang="en-ID" dirty="0"/>
          </a:p>
        </p:txBody>
      </p:sp>
      <p:sp>
        <p:nvSpPr>
          <p:cNvPr id="23" name="TextBox 18">
            <a:extLst>
              <a:ext uri="{FF2B5EF4-FFF2-40B4-BE49-F238E27FC236}">
                <a16:creationId xmlns:a16="http://schemas.microsoft.com/office/drawing/2014/main" id="{2DCEDFC4-B9EF-D84C-6219-52725774A9C1}"/>
              </a:ext>
            </a:extLst>
          </p:cNvPr>
          <p:cNvSpPr txBox="1"/>
          <p:nvPr/>
        </p:nvSpPr>
        <p:spPr>
          <a:xfrm>
            <a:off x="9714438" y="7285172"/>
            <a:ext cx="6893236" cy="2426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 algn="l">
              <a:lnSpc>
                <a:spcPts val="4899"/>
              </a:lnSpc>
            </a:pP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Biasanya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dilakukan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melalui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platform online yang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menghubungkan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pendukung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dengan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penggalang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dana. </a:t>
            </a:r>
          </a:p>
        </p:txBody>
      </p:sp>
      <p:grpSp>
        <p:nvGrpSpPr>
          <p:cNvPr id="26" name="Group 13">
            <a:extLst>
              <a:ext uri="{FF2B5EF4-FFF2-40B4-BE49-F238E27FC236}">
                <a16:creationId xmlns:a16="http://schemas.microsoft.com/office/drawing/2014/main" id="{4AED6D41-A5C3-9A39-C9F4-4BDAF35E847E}"/>
              </a:ext>
            </a:extLst>
          </p:cNvPr>
          <p:cNvGrpSpPr/>
          <p:nvPr/>
        </p:nvGrpSpPr>
        <p:grpSpPr>
          <a:xfrm>
            <a:off x="3492582" y="9316753"/>
            <a:ext cx="5451883" cy="708709"/>
            <a:chOff x="0" y="0"/>
            <a:chExt cx="1875829" cy="1376574"/>
          </a:xfrm>
        </p:grpSpPr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04641057-D865-24F0-EB34-809FC2C141B7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8" name="TextBox 15">
              <a:extLst>
                <a:ext uri="{FF2B5EF4-FFF2-40B4-BE49-F238E27FC236}">
                  <a16:creationId xmlns:a16="http://schemas.microsoft.com/office/drawing/2014/main" id="{2FFFDE1B-5A15-EB41-8762-7483FF303162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29" name="TextBox 20">
            <a:extLst>
              <a:ext uri="{FF2B5EF4-FFF2-40B4-BE49-F238E27FC236}">
                <a16:creationId xmlns:a16="http://schemas.microsoft.com/office/drawing/2014/main" id="{AA37103F-2CB5-BF03-B9EE-4DEB60E46DF8}"/>
              </a:ext>
            </a:extLst>
          </p:cNvPr>
          <p:cNvSpPr txBox="1"/>
          <p:nvPr/>
        </p:nvSpPr>
        <p:spPr>
          <a:xfrm>
            <a:off x="3487711" y="9367344"/>
            <a:ext cx="6893236" cy="553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>
              <a:lnSpc>
                <a:spcPts val="4899"/>
              </a:lnSpc>
            </a:pPr>
            <a:r>
              <a:rPr lang="en-US" sz="2800" spc="342" dirty="0">
                <a:solidFill>
                  <a:srgbClr val="FFFFFF"/>
                </a:solidFill>
                <a:latin typeface="Arimo"/>
              </a:rPr>
              <a:t>Co :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Kitabisa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, GoFundMe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-3568637" y="7342842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>
            <a:off x="16796922" y="2880386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" name="Freeform 5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6" name="Freeform 6"/>
          <p:cNvSpPr/>
          <p:nvPr/>
        </p:nvSpPr>
        <p:spPr>
          <a:xfrm rot="3235955">
            <a:off x="-689740" y="-1289750"/>
            <a:ext cx="1798483" cy="4408046"/>
          </a:xfrm>
          <a:custGeom>
            <a:avLst/>
            <a:gdLst/>
            <a:ahLst/>
            <a:cxnLst/>
            <a:rect l="l" t="t" r="r" b="b"/>
            <a:pathLst>
              <a:path w="1798483" h="4408046">
                <a:moveTo>
                  <a:pt x="0" y="0"/>
                </a:moveTo>
                <a:lnTo>
                  <a:pt x="1798483" y="0"/>
                </a:lnTo>
                <a:lnTo>
                  <a:pt x="1798483" y="4408046"/>
                </a:lnTo>
                <a:lnTo>
                  <a:pt x="0" y="440804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TextBox 7"/>
          <p:cNvSpPr txBox="1"/>
          <p:nvPr/>
        </p:nvSpPr>
        <p:spPr>
          <a:xfrm>
            <a:off x="2836753" y="2004831"/>
            <a:ext cx="12383586" cy="742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33"/>
              </a:lnSpc>
            </a:pPr>
            <a:r>
              <a:rPr lang="en-US" sz="5900">
                <a:solidFill>
                  <a:srgbClr val="BE7F55"/>
                </a:solidFill>
                <a:latin typeface="Arimo Bold"/>
              </a:rPr>
              <a:t>SUMBER SUMBER PENDANAAN</a:t>
            </a:r>
          </a:p>
        </p:txBody>
      </p:sp>
      <p:sp>
        <p:nvSpPr>
          <p:cNvPr id="8" name="Freeform 8"/>
          <p:cNvSpPr/>
          <p:nvPr/>
        </p:nvSpPr>
        <p:spPr>
          <a:xfrm>
            <a:off x="2489083" y="1363475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8" y="0"/>
                </a:lnTo>
                <a:lnTo>
                  <a:pt x="998628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9" name="Freeform 9"/>
          <p:cNvSpPr/>
          <p:nvPr/>
        </p:nvSpPr>
        <p:spPr>
          <a:xfrm rot="6396549">
            <a:off x="14721025" y="1412264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9" y="0"/>
                </a:lnTo>
                <a:lnTo>
                  <a:pt x="998629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226888" y="7968963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7" y="0"/>
                </a:lnTo>
                <a:lnTo>
                  <a:pt x="924757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>
          <a:xfrm rot="-495113">
            <a:off x="781779" y="4358450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2" y="0"/>
                </a:lnTo>
                <a:lnTo>
                  <a:pt x="1110332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12" name="Group 12"/>
          <p:cNvGrpSpPr/>
          <p:nvPr/>
        </p:nvGrpSpPr>
        <p:grpSpPr>
          <a:xfrm>
            <a:off x="9766384" y="3620626"/>
            <a:ext cx="7122288" cy="6666374"/>
            <a:chOff x="0" y="0"/>
            <a:chExt cx="1875829" cy="137657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520485" y="4595652"/>
            <a:ext cx="5969731" cy="127700"/>
            <a:chOff x="0" y="0"/>
            <a:chExt cx="1572275" cy="3363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572275" cy="33633"/>
            </a:xfrm>
            <a:custGeom>
              <a:avLst/>
              <a:gdLst/>
              <a:ahLst/>
              <a:cxnLst/>
              <a:rect l="l" t="t" r="r" b="b"/>
              <a:pathLst>
                <a:path w="1572275" h="33633">
                  <a:moveTo>
                    <a:pt x="0" y="0"/>
                  </a:moveTo>
                  <a:lnTo>
                    <a:pt x="1572275" y="0"/>
                  </a:lnTo>
                  <a:lnTo>
                    <a:pt x="1572275" y="33633"/>
                  </a:lnTo>
                  <a:lnTo>
                    <a:pt x="0" y="33633"/>
                  </a:lnTo>
                  <a:close/>
                </a:path>
              </a:pathLst>
            </a:custGeom>
            <a:solidFill>
              <a:srgbClr val="E19F74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66675"/>
              <a:ext cx="1572275" cy="1003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9803364" y="3870735"/>
            <a:ext cx="6893236" cy="55917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 algn="l">
              <a:lnSpc>
                <a:spcPts val="4899"/>
              </a:lnSpc>
            </a:pP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Venture capital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atau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modal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ventura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adalah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bentuk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pembiayaan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private equity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untuk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perusahaan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rintisan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dengan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potensi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pertumbuhan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jangka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panjang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yang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diberikan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oleh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perusahaan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 modal </a:t>
            </a:r>
            <a:r>
              <a:rPr lang="en-US" sz="3200" spc="342" dirty="0" err="1">
                <a:solidFill>
                  <a:schemeClr val="bg1"/>
                </a:solidFill>
                <a:latin typeface="Arimo Bold"/>
              </a:rPr>
              <a:t>ventura</a:t>
            </a:r>
            <a:r>
              <a:rPr lang="en-US" sz="3200" spc="342" dirty="0">
                <a:solidFill>
                  <a:schemeClr val="bg1"/>
                </a:solidFill>
                <a:latin typeface="Arimo Bold"/>
              </a:rPr>
              <a:t>. </a:t>
            </a:r>
          </a:p>
        </p:txBody>
      </p:sp>
      <p:sp>
        <p:nvSpPr>
          <p:cNvPr id="19" name="Freeform 19"/>
          <p:cNvSpPr/>
          <p:nvPr/>
        </p:nvSpPr>
        <p:spPr>
          <a:xfrm>
            <a:off x="8014688" y="5871346"/>
            <a:ext cx="1013858" cy="1013858"/>
          </a:xfrm>
          <a:custGeom>
            <a:avLst/>
            <a:gdLst/>
            <a:ahLst/>
            <a:cxnLst/>
            <a:rect l="l" t="t" r="r" b="b"/>
            <a:pathLst>
              <a:path w="1013858" h="1013858">
                <a:moveTo>
                  <a:pt x="0" y="0"/>
                </a:moveTo>
                <a:lnTo>
                  <a:pt x="1013858" y="0"/>
                </a:lnTo>
                <a:lnTo>
                  <a:pt x="1013858" y="1013858"/>
                </a:lnTo>
                <a:lnTo>
                  <a:pt x="0" y="1013858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0" name="Freeform 20"/>
          <p:cNvSpPr/>
          <p:nvPr/>
        </p:nvSpPr>
        <p:spPr>
          <a:xfrm rot="-5400000">
            <a:off x="17388756" y="9128844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1" y="0"/>
                </a:lnTo>
                <a:lnTo>
                  <a:pt x="1110331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1" name="Freeform 21"/>
          <p:cNvSpPr/>
          <p:nvPr/>
        </p:nvSpPr>
        <p:spPr>
          <a:xfrm>
            <a:off x="3814386" y="5018011"/>
            <a:ext cx="3413330" cy="3413330"/>
          </a:xfrm>
          <a:custGeom>
            <a:avLst/>
            <a:gdLst/>
            <a:ahLst/>
            <a:cxnLst/>
            <a:rect l="l" t="t" r="r" b="b"/>
            <a:pathLst>
              <a:path w="3413330" h="3413330">
                <a:moveTo>
                  <a:pt x="0" y="0"/>
                </a:moveTo>
                <a:lnTo>
                  <a:pt x="3413330" y="0"/>
                </a:lnTo>
                <a:lnTo>
                  <a:pt x="3413330" y="3413330"/>
                </a:lnTo>
                <a:lnTo>
                  <a:pt x="0" y="3413330"/>
                </a:lnTo>
                <a:lnTo>
                  <a:pt x="0" y="0"/>
                </a:lnTo>
                <a:close/>
              </a:path>
            </a:pathLst>
          </a:custGeom>
          <a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2" name="TextBox 22"/>
          <p:cNvSpPr txBox="1"/>
          <p:nvPr/>
        </p:nvSpPr>
        <p:spPr>
          <a:xfrm>
            <a:off x="2520485" y="3824747"/>
            <a:ext cx="6001133" cy="8986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85"/>
              </a:lnSpc>
            </a:pPr>
            <a:r>
              <a:rPr lang="en-US" sz="5275">
                <a:solidFill>
                  <a:srgbClr val="000000"/>
                </a:solidFill>
                <a:latin typeface="Open Sans Bold"/>
              </a:rPr>
              <a:t>CAPITAL VENTURE</a:t>
            </a:r>
          </a:p>
        </p:txBody>
      </p:sp>
      <p:grpSp>
        <p:nvGrpSpPr>
          <p:cNvPr id="23" name="Group 13">
            <a:extLst>
              <a:ext uri="{FF2B5EF4-FFF2-40B4-BE49-F238E27FC236}">
                <a16:creationId xmlns:a16="http://schemas.microsoft.com/office/drawing/2014/main" id="{E6927A9D-8C61-E3FB-E2BA-ECC8D93068F5}"/>
              </a:ext>
            </a:extLst>
          </p:cNvPr>
          <p:cNvGrpSpPr/>
          <p:nvPr/>
        </p:nvGrpSpPr>
        <p:grpSpPr>
          <a:xfrm>
            <a:off x="3492582" y="9316753"/>
            <a:ext cx="5451883" cy="708709"/>
            <a:chOff x="0" y="0"/>
            <a:chExt cx="1875829" cy="1376574"/>
          </a:xfrm>
        </p:grpSpPr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B499289F-FEED-2FF5-29DA-6FD9E9CC8792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5" name="TextBox 15">
              <a:extLst>
                <a:ext uri="{FF2B5EF4-FFF2-40B4-BE49-F238E27FC236}">
                  <a16:creationId xmlns:a16="http://schemas.microsoft.com/office/drawing/2014/main" id="{912AF775-9C71-5B26-73DE-30559575125C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26" name="TextBox 20">
            <a:extLst>
              <a:ext uri="{FF2B5EF4-FFF2-40B4-BE49-F238E27FC236}">
                <a16:creationId xmlns:a16="http://schemas.microsoft.com/office/drawing/2014/main" id="{472F5E34-AE54-4115-C700-91F6C48BB1CB}"/>
              </a:ext>
            </a:extLst>
          </p:cNvPr>
          <p:cNvSpPr txBox="1"/>
          <p:nvPr/>
        </p:nvSpPr>
        <p:spPr>
          <a:xfrm>
            <a:off x="3487711" y="9367344"/>
            <a:ext cx="6893236" cy="553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>
              <a:lnSpc>
                <a:spcPts val="4899"/>
              </a:lnSpc>
            </a:pPr>
            <a:r>
              <a:rPr lang="en-US" sz="2800" spc="342" dirty="0">
                <a:solidFill>
                  <a:srgbClr val="FFFFFF"/>
                </a:solidFill>
                <a:latin typeface="Arimo"/>
              </a:rPr>
              <a:t>Co : East &amp; BNI Venture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12">
            <a:extLst>
              <a:ext uri="{FF2B5EF4-FFF2-40B4-BE49-F238E27FC236}">
                <a16:creationId xmlns:a16="http://schemas.microsoft.com/office/drawing/2014/main" id="{A5D651A7-9863-8607-D547-B1EAEBCEE62A}"/>
              </a:ext>
            </a:extLst>
          </p:cNvPr>
          <p:cNvGrpSpPr/>
          <p:nvPr/>
        </p:nvGrpSpPr>
        <p:grpSpPr>
          <a:xfrm>
            <a:off x="9622480" y="3487490"/>
            <a:ext cx="7122288" cy="2970866"/>
            <a:chOff x="0" y="0"/>
            <a:chExt cx="1875829" cy="1376574"/>
          </a:xfrm>
        </p:grpSpPr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2DFF409F-66F4-D3FD-BC7D-0E13F6AA8C55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5" name="TextBox 14">
              <a:extLst>
                <a:ext uri="{FF2B5EF4-FFF2-40B4-BE49-F238E27FC236}">
                  <a16:creationId xmlns:a16="http://schemas.microsoft.com/office/drawing/2014/main" id="{BEFA27E0-365B-67C6-4B3D-7E1C40EC491D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-3568637" y="7342842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>
            <a:off x="16796922" y="2880386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" name="Freeform 5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6" name="Freeform 6"/>
          <p:cNvSpPr/>
          <p:nvPr/>
        </p:nvSpPr>
        <p:spPr>
          <a:xfrm rot="3235955">
            <a:off x="-689740" y="-1289750"/>
            <a:ext cx="1798483" cy="4408046"/>
          </a:xfrm>
          <a:custGeom>
            <a:avLst/>
            <a:gdLst/>
            <a:ahLst/>
            <a:cxnLst/>
            <a:rect l="l" t="t" r="r" b="b"/>
            <a:pathLst>
              <a:path w="1798483" h="4408046">
                <a:moveTo>
                  <a:pt x="0" y="0"/>
                </a:moveTo>
                <a:lnTo>
                  <a:pt x="1798483" y="0"/>
                </a:lnTo>
                <a:lnTo>
                  <a:pt x="1798483" y="4408046"/>
                </a:lnTo>
                <a:lnTo>
                  <a:pt x="0" y="440804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TextBox 7"/>
          <p:cNvSpPr txBox="1"/>
          <p:nvPr/>
        </p:nvSpPr>
        <p:spPr>
          <a:xfrm>
            <a:off x="2836753" y="2004831"/>
            <a:ext cx="12383586" cy="742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33"/>
              </a:lnSpc>
            </a:pPr>
            <a:r>
              <a:rPr lang="en-US" sz="5900">
                <a:solidFill>
                  <a:srgbClr val="BE7F55"/>
                </a:solidFill>
                <a:latin typeface="Arimo Bold"/>
              </a:rPr>
              <a:t>SUMBER SUMBER PENDANAAN</a:t>
            </a:r>
          </a:p>
        </p:txBody>
      </p:sp>
      <p:sp>
        <p:nvSpPr>
          <p:cNvPr id="8" name="Freeform 8"/>
          <p:cNvSpPr/>
          <p:nvPr/>
        </p:nvSpPr>
        <p:spPr>
          <a:xfrm>
            <a:off x="2489083" y="1363475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8" y="0"/>
                </a:lnTo>
                <a:lnTo>
                  <a:pt x="998628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9" name="Freeform 9"/>
          <p:cNvSpPr/>
          <p:nvPr/>
        </p:nvSpPr>
        <p:spPr>
          <a:xfrm rot="6396549">
            <a:off x="14721025" y="1412264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9" y="0"/>
                </a:lnTo>
                <a:lnTo>
                  <a:pt x="998629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226888" y="7968963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7" y="0"/>
                </a:lnTo>
                <a:lnTo>
                  <a:pt x="924757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>
          <a:xfrm rot="-495113">
            <a:off x="781779" y="4358450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2" y="0"/>
                </a:lnTo>
                <a:lnTo>
                  <a:pt x="1110332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12" name="Group 12"/>
          <p:cNvGrpSpPr/>
          <p:nvPr/>
        </p:nvGrpSpPr>
        <p:grpSpPr>
          <a:xfrm>
            <a:off x="9632845" y="6850099"/>
            <a:ext cx="7122288" cy="3179063"/>
            <a:chOff x="0" y="0"/>
            <a:chExt cx="1875829" cy="137657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520485" y="3835491"/>
            <a:ext cx="5969731" cy="127700"/>
            <a:chOff x="0" y="0"/>
            <a:chExt cx="1572275" cy="3363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572275" cy="33633"/>
            </a:xfrm>
            <a:custGeom>
              <a:avLst/>
              <a:gdLst/>
              <a:ahLst/>
              <a:cxnLst/>
              <a:rect l="l" t="t" r="r" b="b"/>
              <a:pathLst>
                <a:path w="1572275" h="33633">
                  <a:moveTo>
                    <a:pt x="0" y="0"/>
                  </a:moveTo>
                  <a:lnTo>
                    <a:pt x="1572275" y="0"/>
                  </a:lnTo>
                  <a:lnTo>
                    <a:pt x="1572275" y="33633"/>
                  </a:lnTo>
                  <a:lnTo>
                    <a:pt x="0" y="33633"/>
                  </a:lnTo>
                  <a:close/>
                </a:path>
              </a:pathLst>
            </a:custGeom>
            <a:solidFill>
              <a:srgbClr val="E19F74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66675"/>
              <a:ext cx="1572275" cy="1003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9544115" y="3681891"/>
            <a:ext cx="7122288" cy="24381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77823" lvl="1" algn="l">
              <a:lnSpc>
                <a:spcPts val="4899"/>
              </a:lnSpc>
            </a:pP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Saham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adalah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tanda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penyertaan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modal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seseorang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atau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badan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usaha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pada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suatu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perusahaan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atau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perseroan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terbatas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. </a:t>
            </a:r>
          </a:p>
        </p:txBody>
      </p:sp>
      <p:sp>
        <p:nvSpPr>
          <p:cNvPr id="19" name="Freeform 19"/>
          <p:cNvSpPr/>
          <p:nvPr/>
        </p:nvSpPr>
        <p:spPr>
          <a:xfrm>
            <a:off x="8014688" y="5871346"/>
            <a:ext cx="1013858" cy="1013858"/>
          </a:xfrm>
          <a:custGeom>
            <a:avLst/>
            <a:gdLst/>
            <a:ahLst/>
            <a:cxnLst/>
            <a:rect l="l" t="t" r="r" b="b"/>
            <a:pathLst>
              <a:path w="1013858" h="1013858">
                <a:moveTo>
                  <a:pt x="0" y="0"/>
                </a:moveTo>
                <a:lnTo>
                  <a:pt x="1013858" y="0"/>
                </a:lnTo>
                <a:lnTo>
                  <a:pt x="1013858" y="1013858"/>
                </a:lnTo>
                <a:lnTo>
                  <a:pt x="0" y="1013858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0" name="Freeform 20"/>
          <p:cNvSpPr/>
          <p:nvPr/>
        </p:nvSpPr>
        <p:spPr>
          <a:xfrm rot="-5400000">
            <a:off x="17388756" y="9128844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1" y="0"/>
                </a:lnTo>
                <a:lnTo>
                  <a:pt x="1110331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1" name="Freeform 21"/>
          <p:cNvSpPr/>
          <p:nvPr/>
        </p:nvSpPr>
        <p:spPr>
          <a:xfrm>
            <a:off x="2564069" y="5043071"/>
            <a:ext cx="5330746" cy="3179063"/>
          </a:xfrm>
          <a:custGeom>
            <a:avLst/>
            <a:gdLst/>
            <a:ahLst/>
            <a:cxnLst/>
            <a:rect l="l" t="t" r="r" b="b"/>
            <a:pathLst>
              <a:path w="5330746" h="3179063">
                <a:moveTo>
                  <a:pt x="0" y="0"/>
                </a:moveTo>
                <a:lnTo>
                  <a:pt x="5330746" y="0"/>
                </a:lnTo>
                <a:lnTo>
                  <a:pt x="5330746" y="3179064"/>
                </a:lnTo>
                <a:lnTo>
                  <a:pt x="0" y="3179064"/>
                </a:lnTo>
                <a:lnTo>
                  <a:pt x="0" y="0"/>
                </a:lnTo>
                <a:close/>
              </a:path>
            </a:pathLst>
          </a:custGeom>
          <a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2" name="TextBox 22"/>
          <p:cNvSpPr txBox="1"/>
          <p:nvPr/>
        </p:nvSpPr>
        <p:spPr>
          <a:xfrm>
            <a:off x="2151483" y="3019708"/>
            <a:ext cx="6915125" cy="17120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915"/>
              </a:lnSpc>
            </a:pPr>
            <a:r>
              <a:rPr lang="en-US" sz="4939" dirty="0">
                <a:solidFill>
                  <a:srgbClr val="000000"/>
                </a:solidFill>
                <a:latin typeface="Open Sans Bold"/>
              </a:rPr>
              <a:t>HASIL INVESTASI</a:t>
            </a:r>
          </a:p>
          <a:p>
            <a:pPr algn="ctr">
              <a:lnSpc>
                <a:spcPts val="6915"/>
              </a:lnSpc>
            </a:pPr>
            <a:r>
              <a:rPr lang="en-US" sz="4939" dirty="0">
                <a:solidFill>
                  <a:srgbClr val="000000"/>
                </a:solidFill>
                <a:latin typeface="Open Sans Bold"/>
              </a:rPr>
              <a:t>SAHAM &amp; OBLIGASI</a:t>
            </a:r>
          </a:p>
        </p:txBody>
      </p:sp>
      <p:sp>
        <p:nvSpPr>
          <p:cNvPr id="26" name="TextBox 18">
            <a:extLst>
              <a:ext uri="{FF2B5EF4-FFF2-40B4-BE49-F238E27FC236}">
                <a16:creationId xmlns:a16="http://schemas.microsoft.com/office/drawing/2014/main" id="{63C7A10E-3006-04A2-0BC9-D738A9595236}"/>
              </a:ext>
            </a:extLst>
          </p:cNvPr>
          <p:cNvSpPr txBox="1"/>
          <p:nvPr/>
        </p:nvSpPr>
        <p:spPr>
          <a:xfrm>
            <a:off x="9551735" y="6934294"/>
            <a:ext cx="7122288" cy="3694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77823" lvl="1" algn="l">
              <a:lnSpc>
                <a:spcPts val="4899"/>
              </a:lnSpc>
            </a:pP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Obligasi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adalah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surat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bukti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pengakuan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utang yang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diterbitkan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oleh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penerbit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obligasi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dengan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jangka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waktu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minimal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satu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 Bold"/>
              </a:rPr>
              <a:t>tahun</a:t>
            </a:r>
            <a:r>
              <a:rPr lang="en-US" sz="2800" spc="342" dirty="0">
                <a:solidFill>
                  <a:srgbClr val="FFFFFF"/>
                </a:solidFill>
                <a:latin typeface="Arimo Bold"/>
              </a:rPr>
              <a:t>.</a:t>
            </a:r>
          </a:p>
          <a:p>
            <a:pPr marL="377823" lvl="1" algn="l">
              <a:lnSpc>
                <a:spcPts val="4899"/>
              </a:lnSpc>
            </a:pPr>
            <a:endParaRPr lang="en-US" sz="2800" spc="342" dirty="0">
              <a:solidFill>
                <a:srgbClr val="FFFFFF"/>
              </a:solidFill>
              <a:latin typeface="Arimo Bold"/>
            </a:endParaRPr>
          </a:p>
        </p:txBody>
      </p:sp>
      <p:grpSp>
        <p:nvGrpSpPr>
          <p:cNvPr id="27" name="Group 13">
            <a:extLst>
              <a:ext uri="{FF2B5EF4-FFF2-40B4-BE49-F238E27FC236}">
                <a16:creationId xmlns:a16="http://schemas.microsoft.com/office/drawing/2014/main" id="{A2C62184-0B18-2D50-C368-06D731A1FA0E}"/>
              </a:ext>
            </a:extLst>
          </p:cNvPr>
          <p:cNvGrpSpPr/>
          <p:nvPr/>
        </p:nvGrpSpPr>
        <p:grpSpPr>
          <a:xfrm>
            <a:off x="3492582" y="9316753"/>
            <a:ext cx="5451883" cy="708709"/>
            <a:chOff x="0" y="0"/>
            <a:chExt cx="1875829" cy="1376574"/>
          </a:xfrm>
        </p:grpSpPr>
        <p:sp>
          <p:nvSpPr>
            <p:cNvPr id="28" name="Freeform 14">
              <a:extLst>
                <a:ext uri="{FF2B5EF4-FFF2-40B4-BE49-F238E27FC236}">
                  <a16:creationId xmlns:a16="http://schemas.microsoft.com/office/drawing/2014/main" id="{B172B9F9-DE6B-3B23-E4B6-87CD66781E91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9" name="TextBox 15">
              <a:extLst>
                <a:ext uri="{FF2B5EF4-FFF2-40B4-BE49-F238E27FC236}">
                  <a16:creationId xmlns:a16="http://schemas.microsoft.com/office/drawing/2014/main" id="{67FC45AC-CA37-5230-8DAD-59EC15B44358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30" name="TextBox 20">
            <a:extLst>
              <a:ext uri="{FF2B5EF4-FFF2-40B4-BE49-F238E27FC236}">
                <a16:creationId xmlns:a16="http://schemas.microsoft.com/office/drawing/2014/main" id="{F6A64568-B746-79B6-5364-17853FEE4A50}"/>
              </a:ext>
            </a:extLst>
          </p:cNvPr>
          <p:cNvSpPr txBox="1"/>
          <p:nvPr/>
        </p:nvSpPr>
        <p:spPr>
          <a:xfrm>
            <a:off x="3487711" y="9367344"/>
            <a:ext cx="6893236" cy="553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>
              <a:lnSpc>
                <a:spcPts val="4899"/>
              </a:lnSpc>
            </a:pPr>
            <a:r>
              <a:rPr lang="en-US" sz="2800" spc="342" dirty="0">
                <a:solidFill>
                  <a:srgbClr val="FFFFFF"/>
                </a:solidFill>
                <a:latin typeface="Arimo"/>
              </a:rPr>
              <a:t>Co :BRIS &amp; SR-018T5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-3568637" y="7342842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>
            <a:off x="16796922" y="2880386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" name="Freeform 5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6" name="Freeform 6"/>
          <p:cNvSpPr/>
          <p:nvPr/>
        </p:nvSpPr>
        <p:spPr>
          <a:xfrm rot="3235955">
            <a:off x="-689740" y="-1289750"/>
            <a:ext cx="1798483" cy="4408046"/>
          </a:xfrm>
          <a:custGeom>
            <a:avLst/>
            <a:gdLst/>
            <a:ahLst/>
            <a:cxnLst/>
            <a:rect l="l" t="t" r="r" b="b"/>
            <a:pathLst>
              <a:path w="1798483" h="4408046">
                <a:moveTo>
                  <a:pt x="0" y="0"/>
                </a:moveTo>
                <a:lnTo>
                  <a:pt x="1798483" y="0"/>
                </a:lnTo>
                <a:lnTo>
                  <a:pt x="1798483" y="4408046"/>
                </a:lnTo>
                <a:lnTo>
                  <a:pt x="0" y="440804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TextBox 7"/>
          <p:cNvSpPr txBox="1"/>
          <p:nvPr/>
        </p:nvSpPr>
        <p:spPr>
          <a:xfrm>
            <a:off x="2836753" y="2004831"/>
            <a:ext cx="12383586" cy="742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33"/>
              </a:lnSpc>
            </a:pPr>
            <a:r>
              <a:rPr lang="en-US" sz="5900">
                <a:solidFill>
                  <a:srgbClr val="BE7F55"/>
                </a:solidFill>
                <a:latin typeface="Arimo Bold"/>
              </a:rPr>
              <a:t>SUMBER SUMBER PENDANAAN</a:t>
            </a:r>
          </a:p>
        </p:txBody>
      </p:sp>
      <p:sp>
        <p:nvSpPr>
          <p:cNvPr id="8" name="Freeform 8"/>
          <p:cNvSpPr/>
          <p:nvPr/>
        </p:nvSpPr>
        <p:spPr>
          <a:xfrm>
            <a:off x="2489083" y="1363475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8" y="0"/>
                </a:lnTo>
                <a:lnTo>
                  <a:pt x="998628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9" name="Freeform 9"/>
          <p:cNvSpPr/>
          <p:nvPr/>
        </p:nvSpPr>
        <p:spPr>
          <a:xfrm rot="6396549">
            <a:off x="14721025" y="1412264"/>
            <a:ext cx="998629" cy="909660"/>
          </a:xfrm>
          <a:custGeom>
            <a:avLst/>
            <a:gdLst/>
            <a:ahLst/>
            <a:cxnLst/>
            <a:rect l="l" t="t" r="r" b="b"/>
            <a:pathLst>
              <a:path w="998629" h="909660">
                <a:moveTo>
                  <a:pt x="0" y="0"/>
                </a:moveTo>
                <a:lnTo>
                  <a:pt x="998629" y="0"/>
                </a:lnTo>
                <a:lnTo>
                  <a:pt x="998629" y="909660"/>
                </a:lnTo>
                <a:lnTo>
                  <a:pt x="0" y="90966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226888" y="7968963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7" y="0"/>
                </a:lnTo>
                <a:lnTo>
                  <a:pt x="924757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>
          <a:xfrm rot="-495113">
            <a:off x="781779" y="4358450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2" y="0"/>
                </a:lnTo>
                <a:lnTo>
                  <a:pt x="1110332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12" name="Group 12"/>
          <p:cNvGrpSpPr/>
          <p:nvPr/>
        </p:nvGrpSpPr>
        <p:grpSpPr>
          <a:xfrm>
            <a:off x="9706380" y="3764936"/>
            <a:ext cx="7122288" cy="3069241"/>
            <a:chOff x="0" y="0"/>
            <a:chExt cx="1875829" cy="137657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2520485" y="4158157"/>
            <a:ext cx="5969731" cy="127700"/>
            <a:chOff x="0" y="0"/>
            <a:chExt cx="1572275" cy="3363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572275" cy="33633"/>
            </a:xfrm>
            <a:custGeom>
              <a:avLst/>
              <a:gdLst/>
              <a:ahLst/>
              <a:cxnLst/>
              <a:rect l="l" t="t" r="r" b="b"/>
              <a:pathLst>
                <a:path w="1572275" h="33633">
                  <a:moveTo>
                    <a:pt x="0" y="0"/>
                  </a:moveTo>
                  <a:lnTo>
                    <a:pt x="1572275" y="0"/>
                  </a:lnTo>
                  <a:lnTo>
                    <a:pt x="1572275" y="33633"/>
                  </a:lnTo>
                  <a:lnTo>
                    <a:pt x="0" y="33633"/>
                  </a:lnTo>
                  <a:close/>
                </a:path>
              </a:pathLst>
            </a:custGeom>
            <a:solidFill>
              <a:srgbClr val="E19F74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66675"/>
              <a:ext cx="1572275" cy="1003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9774952" y="3940107"/>
            <a:ext cx="6893236" cy="24381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 algn="l">
              <a:lnSpc>
                <a:spcPts val="4899"/>
              </a:lnSpc>
            </a:pP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Merupakan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badan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hukum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yang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mengelola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dam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menjalankan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program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dengan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janji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manfaat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pensiun</a:t>
            </a:r>
            <a:endParaRPr lang="en-US" sz="2800" spc="342" dirty="0">
              <a:solidFill>
                <a:srgbClr val="FFFFFF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</p:txBody>
      </p:sp>
      <p:sp>
        <p:nvSpPr>
          <p:cNvPr id="19" name="Freeform 19"/>
          <p:cNvSpPr/>
          <p:nvPr/>
        </p:nvSpPr>
        <p:spPr>
          <a:xfrm>
            <a:off x="8014688" y="5871346"/>
            <a:ext cx="1013858" cy="1013858"/>
          </a:xfrm>
          <a:custGeom>
            <a:avLst/>
            <a:gdLst/>
            <a:ahLst/>
            <a:cxnLst/>
            <a:rect l="l" t="t" r="r" b="b"/>
            <a:pathLst>
              <a:path w="1013858" h="1013858">
                <a:moveTo>
                  <a:pt x="0" y="0"/>
                </a:moveTo>
                <a:lnTo>
                  <a:pt x="1013858" y="0"/>
                </a:lnTo>
                <a:lnTo>
                  <a:pt x="1013858" y="1013858"/>
                </a:lnTo>
                <a:lnTo>
                  <a:pt x="0" y="1013858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0" name="Freeform 20"/>
          <p:cNvSpPr/>
          <p:nvPr/>
        </p:nvSpPr>
        <p:spPr>
          <a:xfrm rot="-5400000">
            <a:off x="17388756" y="9128844"/>
            <a:ext cx="1110331" cy="1369243"/>
          </a:xfrm>
          <a:custGeom>
            <a:avLst/>
            <a:gdLst/>
            <a:ahLst/>
            <a:cxnLst/>
            <a:rect l="l" t="t" r="r" b="b"/>
            <a:pathLst>
              <a:path w="1110331" h="1369243">
                <a:moveTo>
                  <a:pt x="0" y="0"/>
                </a:moveTo>
                <a:lnTo>
                  <a:pt x="1110331" y="0"/>
                </a:lnTo>
                <a:lnTo>
                  <a:pt x="1110331" y="1369243"/>
                </a:lnTo>
                <a:lnTo>
                  <a:pt x="0" y="136924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1" name="TextBox 21"/>
          <p:cNvSpPr txBox="1"/>
          <p:nvPr/>
        </p:nvSpPr>
        <p:spPr>
          <a:xfrm>
            <a:off x="2551886" y="3086436"/>
            <a:ext cx="5969731" cy="1050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09"/>
              </a:lnSpc>
            </a:pPr>
            <a:r>
              <a:rPr lang="en-US" sz="6149" dirty="0">
                <a:solidFill>
                  <a:srgbClr val="000000"/>
                </a:solidFill>
                <a:latin typeface="Open Sans Bold"/>
              </a:rPr>
              <a:t>DANA PENSIUN</a:t>
            </a:r>
          </a:p>
        </p:txBody>
      </p:sp>
      <p:sp>
        <p:nvSpPr>
          <p:cNvPr id="22" name="Freeform 22"/>
          <p:cNvSpPr/>
          <p:nvPr/>
        </p:nvSpPr>
        <p:spPr>
          <a:xfrm>
            <a:off x="4440541" y="5247189"/>
            <a:ext cx="2106191" cy="3631364"/>
          </a:xfrm>
          <a:custGeom>
            <a:avLst/>
            <a:gdLst/>
            <a:ahLst/>
            <a:cxnLst/>
            <a:rect l="l" t="t" r="r" b="b"/>
            <a:pathLst>
              <a:path w="2106191" h="3631364">
                <a:moveTo>
                  <a:pt x="0" y="0"/>
                </a:moveTo>
                <a:lnTo>
                  <a:pt x="2106192" y="0"/>
                </a:lnTo>
                <a:lnTo>
                  <a:pt x="2106192" y="3631364"/>
                </a:lnTo>
                <a:lnTo>
                  <a:pt x="0" y="3631364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23" name="Group 12">
            <a:extLst>
              <a:ext uri="{FF2B5EF4-FFF2-40B4-BE49-F238E27FC236}">
                <a16:creationId xmlns:a16="http://schemas.microsoft.com/office/drawing/2014/main" id="{FB6FF028-05BA-07B8-768C-210CC3C55BA8}"/>
              </a:ext>
            </a:extLst>
          </p:cNvPr>
          <p:cNvGrpSpPr/>
          <p:nvPr/>
        </p:nvGrpSpPr>
        <p:grpSpPr>
          <a:xfrm>
            <a:off x="9706380" y="7037550"/>
            <a:ext cx="7122288" cy="3069241"/>
            <a:chOff x="0" y="0"/>
            <a:chExt cx="1875829" cy="1376574"/>
          </a:xfrm>
        </p:grpSpPr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3EF3E1FB-BFCF-9A8B-35CC-2F22136E6D76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5" name="TextBox 14">
              <a:extLst>
                <a:ext uri="{FF2B5EF4-FFF2-40B4-BE49-F238E27FC236}">
                  <a16:creationId xmlns:a16="http://schemas.microsoft.com/office/drawing/2014/main" id="{E326D400-6C9E-6F35-FE70-1434E13F0295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26" name="TextBox 18">
            <a:extLst>
              <a:ext uri="{FF2B5EF4-FFF2-40B4-BE49-F238E27FC236}">
                <a16:creationId xmlns:a16="http://schemas.microsoft.com/office/drawing/2014/main" id="{23870AAF-244F-9CCD-40F1-87C215709445}"/>
              </a:ext>
            </a:extLst>
          </p:cNvPr>
          <p:cNvSpPr txBox="1"/>
          <p:nvPr/>
        </p:nvSpPr>
        <p:spPr>
          <a:xfrm>
            <a:off x="9774952" y="7212257"/>
            <a:ext cx="6893236" cy="24381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 algn="l">
              <a:lnSpc>
                <a:spcPts val="4899"/>
              </a:lnSpc>
            </a:pP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Berfungsi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memberikan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manfaat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perlindungan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finansial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bagi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karyawan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setelah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purnatugas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dari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tempat</a:t>
            </a:r>
            <a:r>
              <a:rPr lang="en-US" sz="2800" spc="342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kerja</a:t>
            </a:r>
            <a:endParaRPr lang="en-US" sz="2800" spc="342" dirty="0">
              <a:solidFill>
                <a:srgbClr val="FFFFFF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</p:txBody>
      </p:sp>
      <p:grpSp>
        <p:nvGrpSpPr>
          <p:cNvPr id="27" name="Group 13">
            <a:extLst>
              <a:ext uri="{FF2B5EF4-FFF2-40B4-BE49-F238E27FC236}">
                <a16:creationId xmlns:a16="http://schemas.microsoft.com/office/drawing/2014/main" id="{B2FE9F80-60BF-369D-5086-900AAA88760B}"/>
              </a:ext>
            </a:extLst>
          </p:cNvPr>
          <p:cNvGrpSpPr/>
          <p:nvPr/>
        </p:nvGrpSpPr>
        <p:grpSpPr>
          <a:xfrm>
            <a:off x="3492582" y="9316753"/>
            <a:ext cx="5451883" cy="708709"/>
            <a:chOff x="0" y="0"/>
            <a:chExt cx="1875829" cy="1376574"/>
          </a:xfrm>
        </p:grpSpPr>
        <p:sp>
          <p:nvSpPr>
            <p:cNvPr id="28" name="Freeform 14">
              <a:extLst>
                <a:ext uri="{FF2B5EF4-FFF2-40B4-BE49-F238E27FC236}">
                  <a16:creationId xmlns:a16="http://schemas.microsoft.com/office/drawing/2014/main" id="{6569C32F-9F34-2F00-514E-8CC91E5FAE9A}"/>
                </a:ext>
              </a:extLst>
            </p:cNvPr>
            <p:cNvSpPr/>
            <p:nvPr/>
          </p:nvSpPr>
          <p:spPr>
            <a:xfrm>
              <a:off x="0" y="0"/>
              <a:ext cx="1875829" cy="1376574"/>
            </a:xfrm>
            <a:custGeom>
              <a:avLst/>
              <a:gdLst/>
              <a:ahLst/>
              <a:cxnLst/>
              <a:rect l="l" t="t" r="r" b="b"/>
              <a:pathLst>
                <a:path w="1875829" h="1376574">
                  <a:moveTo>
                    <a:pt x="23914" y="0"/>
                  </a:moveTo>
                  <a:lnTo>
                    <a:pt x="1851915" y="0"/>
                  </a:lnTo>
                  <a:cubicBezTo>
                    <a:pt x="1865122" y="0"/>
                    <a:pt x="1875829" y="10707"/>
                    <a:pt x="1875829" y="23914"/>
                  </a:cubicBezTo>
                  <a:lnTo>
                    <a:pt x="1875829" y="1352660"/>
                  </a:lnTo>
                  <a:cubicBezTo>
                    <a:pt x="1875829" y="1365867"/>
                    <a:pt x="1865122" y="1376574"/>
                    <a:pt x="1851915" y="1376574"/>
                  </a:cubicBezTo>
                  <a:lnTo>
                    <a:pt x="23914" y="1376574"/>
                  </a:lnTo>
                  <a:cubicBezTo>
                    <a:pt x="10707" y="1376574"/>
                    <a:pt x="0" y="1365867"/>
                    <a:pt x="0" y="1352660"/>
                  </a:cubicBezTo>
                  <a:lnTo>
                    <a:pt x="0" y="23914"/>
                  </a:lnTo>
                  <a:cubicBezTo>
                    <a:pt x="0" y="10707"/>
                    <a:pt x="10707" y="0"/>
                    <a:pt x="23914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9" name="TextBox 15">
              <a:extLst>
                <a:ext uri="{FF2B5EF4-FFF2-40B4-BE49-F238E27FC236}">
                  <a16:creationId xmlns:a16="http://schemas.microsoft.com/office/drawing/2014/main" id="{0BD97B4E-DA4B-710A-B19A-20FFF240597E}"/>
                </a:ext>
              </a:extLst>
            </p:cNvPr>
            <p:cNvSpPr txBox="1"/>
            <p:nvPr/>
          </p:nvSpPr>
          <p:spPr>
            <a:xfrm>
              <a:off x="0" y="-66675"/>
              <a:ext cx="1875829" cy="144324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30" name="TextBox 20">
            <a:extLst>
              <a:ext uri="{FF2B5EF4-FFF2-40B4-BE49-F238E27FC236}">
                <a16:creationId xmlns:a16="http://schemas.microsoft.com/office/drawing/2014/main" id="{78067923-911C-07AE-FD6A-0A08336D4CEA}"/>
              </a:ext>
            </a:extLst>
          </p:cNvPr>
          <p:cNvSpPr txBox="1"/>
          <p:nvPr/>
        </p:nvSpPr>
        <p:spPr>
          <a:xfrm>
            <a:off x="3487711" y="9367344"/>
            <a:ext cx="6893236" cy="553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77823" lvl="1">
              <a:lnSpc>
                <a:spcPts val="4899"/>
              </a:lnSpc>
            </a:pPr>
            <a:r>
              <a:rPr lang="en-US" sz="2800" spc="342" dirty="0">
                <a:solidFill>
                  <a:srgbClr val="FFFFFF"/>
                </a:solidFill>
                <a:latin typeface="Arimo"/>
              </a:rPr>
              <a:t>Co :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Mandiri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Taspen</a:t>
            </a:r>
            <a:r>
              <a:rPr lang="en-US" sz="2800" spc="342" dirty="0">
                <a:solidFill>
                  <a:srgbClr val="FFFFFF"/>
                </a:solidFill>
                <a:latin typeface="Arimo"/>
              </a:rPr>
              <a:t>, </a:t>
            </a:r>
            <a:r>
              <a:rPr lang="en-US" sz="2800" spc="342" dirty="0" err="1">
                <a:solidFill>
                  <a:srgbClr val="FFFFFF"/>
                </a:solidFill>
                <a:latin typeface="Arimo"/>
              </a:rPr>
              <a:t>dll</a:t>
            </a:r>
            <a:endParaRPr lang="en-US" sz="2800" spc="342" dirty="0">
              <a:solidFill>
                <a:srgbClr val="FFFFFF"/>
              </a:solidFill>
              <a:latin typeface="Arim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164817" y="8025143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4" name="Group 4"/>
          <p:cNvGrpSpPr/>
          <p:nvPr/>
        </p:nvGrpSpPr>
        <p:grpSpPr>
          <a:xfrm>
            <a:off x="-1084020" y="6296264"/>
            <a:ext cx="8093149" cy="1243104"/>
            <a:chOff x="0" y="0"/>
            <a:chExt cx="2131529" cy="327402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131529" cy="327402"/>
            </a:xfrm>
            <a:custGeom>
              <a:avLst/>
              <a:gdLst/>
              <a:ahLst/>
              <a:cxnLst/>
              <a:rect l="l" t="t" r="r" b="b"/>
              <a:pathLst>
                <a:path w="2131529" h="327402">
                  <a:moveTo>
                    <a:pt x="95660" y="0"/>
                  </a:moveTo>
                  <a:lnTo>
                    <a:pt x="2035869" y="0"/>
                  </a:lnTo>
                  <a:cubicBezTo>
                    <a:pt x="2088700" y="0"/>
                    <a:pt x="2131529" y="42829"/>
                    <a:pt x="2131529" y="95660"/>
                  </a:cubicBezTo>
                  <a:lnTo>
                    <a:pt x="2131529" y="231742"/>
                  </a:lnTo>
                  <a:cubicBezTo>
                    <a:pt x="2131529" y="257112"/>
                    <a:pt x="2121451" y="281444"/>
                    <a:pt x="2103511" y="299384"/>
                  </a:cubicBezTo>
                  <a:cubicBezTo>
                    <a:pt x="2085571" y="317323"/>
                    <a:pt x="2061239" y="327402"/>
                    <a:pt x="2035869" y="327402"/>
                  </a:cubicBezTo>
                  <a:lnTo>
                    <a:pt x="95660" y="327402"/>
                  </a:lnTo>
                  <a:cubicBezTo>
                    <a:pt x="42829" y="327402"/>
                    <a:pt x="0" y="284573"/>
                    <a:pt x="0" y="231742"/>
                  </a:cubicBezTo>
                  <a:lnTo>
                    <a:pt x="0" y="95660"/>
                  </a:lnTo>
                  <a:cubicBezTo>
                    <a:pt x="0" y="42829"/>
                    <a:pt x="42829" y="0"/>
                    <a:pt x="95660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66675"/>
              <a:ext cx="2131529" cy="39407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7861300" y="1684283"/>
            <a:ext cx="8964050" cy="7384136"/>
          </a:xfrm>
          <a:custGeom>
            <a:avLst/>
            <a:gdLst/>
            <a:ahLst/>
            <a:cxnLst/>
            <a:rect l="l" t="t" r="r" b="b"/>
            <a:pathLst>
              <a:path w="8964050" h="7384136">
                <a:moveTo>
                  <a:pt x="0" y="0"/>
                </a:moveTo>
                <a:lnTo>
                  <a:pt x="8964050" y="0"/>
                </a:lnTo>
                <a:lnTo>
                  <a:pt x="8964050" y="7384137"/>
                </a:lnTo>
                <a:lnTo>
                  <a:pt x="0" y="73841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8" name="Freeform 8"/>
          <p:cNvSpPr/>
          <p:nvPr/>
        </p:nvSpPr>
        <p:spPr>
          <a:xfrm>
            <a:off x="15497119" y="2342127"/>
            <a:ext cx="1328231" cy="1328231"/>
          </a:xfrm>
          <a:custGeom>
            <a:avLst/>
            <a:gdLst/>
            <a:ahLst/>
            <a:cxnLst/>
            <a:rect l="l" t="t" r="r" b="b"/>
            <a:pathLst>
              <a:path w="1328231" h="1328231">
                <a:moveTo>
                  <a:pt x="0" y="0"/>
                </a:moveTo>
                <a:lnTo>
                  <a:pt x="1328231" y="0"/>
                </a:lnTo>
                <a:lnTo>
                  <a:pt x="1328231" y="1328231"/>
                </a:lnTo>
                <a:lnTo>
                  <a:pt x="0" y="132823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9" name="Freeform 9"/>
          <p:cNvSpPr/>
          <p:nvPr/>
        </p:nvSpPr>
        <p:spPr>
          <a:xfrm>
            <a:off x="9144000" y="8795922"/>
            <a:ext cx="977211" cy="977211"/>
          </a:xfrm>
          <a:custGeom>
            <a:avLst/>
            <a:gdLst/>
            <a:ahLst/>
            <a:cxnLst/>
            <a:rect l="l" t="t" r="r" b="b"/>
            <a:pathLst>
              <a:path w="977211" h="977211">
                <a:moveTo>
                  <a:pt x="0" y="0"/>
                </a:moveTo>
                <a:lnTo>
                  <a:pt x="977211" y="0"/>
                </a:lnTo>
                <a:lnTo>
                  <a:pt x="977211" y="977211"/>
                </a:lnTo>
                <a:lnTo>
                  <a:pt x="0" y="97721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>
          <a:xfrm>
            <a:off x="15497119" y="6787286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2" name="Freeform 12"/>
          <p:cNvSpPr/>
          <p:nvPr/>
        </p:nvSpPr>
        <p:spPr>
          <a:xfrm rot="6722187">
            <a:off x="-2800644" y="-835690"/>
            <a:ext cx="6796216" cy="4114800"/>
          </a:xfrm>
          <a:custGeom>
            <a:avLst/>
            <a:gdLst/>
            <a:ahLst/>
            <a:cxnLst/>
            <a:rect l="l" t="t" r="r" b="b"/>
            <a:pathLst>
              <a:path w="6796216" h="4114800">
                <a:moveTo>
                  <a:pt x="0" y="0"/>
                </a:moveTo>
                <a:lnTo>
                  <a:pt x="6796216" y="0"/>
                </a:lnTo>
                <a:lnTo>
                  <a:pt x="679621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3" name="TextBox 13"/>
          <p:cNvSpPr txBox="1"/>
          <p:nvPr/>
        </p:nvSpPr>
        <p:spPr>
          <a:xfrm>
            <a:off x="424364" y="3128632"/>
            <a:ext cx="7436936" cy="3072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558"/>
              </a:lnSpc>
            </a:pPr>
            <a:r>
              <a:rPr lang="en-US" sz="12166">
                <a:solidFill>
                  <a:srgbClr val="AD3221"/>
                </a:solidFill>
                <a:latin typeface="Arimo"/>
              </a:rPr>
              <a:t>TERIMA KASIH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24364" y="6521766"/>
            <a:ext cx="6370408" cy="630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21"/>
              </a:lnSpc>
            </a:pPr>
            <a:r>
              <a:rPr lang="en-US" sz="3080">
                <a:solidFill>
                  <a:srgbClr val="FFFFFF"/>
                </a:solidFill>
                <a:latin typeface="Poppins"/>
              </a:rPr>
              <a:t>Dr. Wisudanto,SE.,MM.,CFP.,ASPM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292</Words>
  <Application>Microsoft Office PowerPoint</Application>
  <PresentationFormat>Kustom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9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9" baseType="lpstr">
      <vt:lpstr>Arimo</vt:lpstr>
      <vt:lpstr>Poppins Medium</vt:lpstr>
      <vt:lpstr>Maharlika</vt:lpstr>
      <vt:lpstr>Calibri</vt:lpstr>
      <vt:lpstr>Arimo Bold</vt:lpstr>
      <vt:lpstr>Open Sans Bold</vt:lpstr>
      <vt:lpstr>Poppins Bold</vt:lpstr>
      <vt:lpstr>Poppins</vt:lpstr>
      <vt:lpstr>Arial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</dc:title>
  <dc:creator>hp</dc:creator>
  <cp:lastModifiedBy>office12327</cp:lastModifiedBy>
  <cp:revision>4</cp:revision>
  <dcterms:created xsi:type="dcterms:W3CDTF">2006-08-16T00:00:00Z</dcterms:created>
  <dcterms:modified xsi:type="dcterms:W3CDTF">2024-05-28T06:51:50Z</dcterms:modified>
  <dc:identifier>DAGFnKwBrSA</dc:identifier>
</cp:coreProperties>
</file>