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6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1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2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55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3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6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1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0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13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430" y="2264335"/>
            <a:ext cx="11471565" cy="1739347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anose="020B0400000000000000" pitchFamily="34" charset="-128"/>
                <a:ea typeface="Adobe Heiti Std R" panose="020B0400000000000000" pitchFamily="34" charset="-128"/>
              </a:rPr>
              <a:t>analISIS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anose="020B0400000000000000" pitchFamily="34" charset="-128"/>
                <a:ea typeface="Adobe Heiti Std R" panose="020B0400000000000000" pitchFamily="34" charset="-128"/>
              </a:rPr>
              <a:t> PESAING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3212" y="4214450"/>
            <a:ext cx="9144000" cy="69237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Dr. </a:t>
            </a:r>
            <a:r>
              <a:rPr lang="en-US" sz="2800" dirty="0"/>
              <a:t> </a:t>
            </a:r>
            <a:r>
              <a:rPr lang="en-US" sz="2800" dirty="0" smtClean="0"/>
              <a:t>Tri Siwi </a:t>
            </a:r>
            <a:r>
              <a:rPr lang="en-US" sz="2800" dirty="0" err="1" smtClean="0"/>
              <a:t>Agustina</a:t>
            </a:r>
            <a:r>
              <a:rPr lang="en-US" sz="2800" dirty="0" smtClean="0"/>
              <a:t>, SE., </a:t>
            </a:r>
            <a:r>
              <a:rPr lang="en-US" sz="2800" dirty="0" err="1" smtClean="0"/>
              <a:t>MSi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43254" y="1207078"/>
            <a:ext cx="9144000" cy="69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 smtClean="0"/>
              <a:t>Entrepreneurship for a Starting A New Business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049611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Pesaing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dan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9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Menyusun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pesaing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1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645228"/>
            <a:ext cx="9784080" cy="357269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Setelah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mengikuti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pembelajaran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topik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ini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,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diharapkan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peserta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kursus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microcredential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dapat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: </a:t>
            </a:r>
          </a:p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kembali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manfaat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analisis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pesaing</a:t>
            </a:r>
            <a:endParaRPr lang="en-US" dirty="0" smtClean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pesaing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langsung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tidak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langsung</a:t>
            </a:r>
            <a:endParaRPr lang="en-US" dirty="0" smtClean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kembali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menyusun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analisis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pesaing</a:t>
            </a:r>
            <a:endParaRPr lang="en-US" dirty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424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246043"/>
            <a:ext cx="9875520" cy="135636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 </a:t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MELAKUKAN ANALISIS PESAING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6071" y="2309630"/>
            <a:ext cx="9784080" cy="420624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Mengidentifikasi</a:t>
            </a:r>
            <a:r>
              <a:rPr lang="en-US" sz="3200" dirty="0">
                <a:solidFill>
                  <a:schemeClr val="tx1"/>
                </a:solidFill>
              </a:rPr>
              <a:t> </a:t>
            </a:r>
            <a:r>
              <a:rPr lang="en-US" sz="3200" dirty="0" err="1">
                <a:solidFill>
                  <a:schemeClr val="tx1"/>
                </a:solidFill>
              </a:rPr>
              <a:t>ancaman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kesempatan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permasalahan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strategi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terjadi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Untuk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mengetahui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posisi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bisnis</a:t>
            </a:r>
            <a:r>
              <a:rPr lang="en-US" sz="3200" dirty="0" smtClean="0">
                <a:solidFill>
                  <a:schemeClr val="tx1"/>
                </a:solidFill>
              </a:rPr>
              <a:t> anda </a:t>
            </a:r>
            <a:r>
              <a:rPr lang="en-US" sz="3200" dirty="0" err="1" smtClean="0">
                <a:solidFill>
                  <a:schemeClr val="tx1"/>
                </a:solidFill>
              </a:rPr>
              <a:t>dibandingkan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pesaing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Informasi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merumuskan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inovasi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atau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pembeda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pesaing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2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997" y="330214"/>
            <a:ext cx="9875520" cy="135636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Jenis</a:t>
            </a:r>
            <a:r>
              <a:rPr lang="en-US" b="1" dirty="0" smtClean="0">
                <a:solidFill>
                  <a:schemeClr val="bg1"/>
                </a:solidFill>
              </a:rPr>
              <a:t> – </a:t>
            </a:r>
            <a:r>
              <a:rPr lang="en-US" b="1" dirty="0" err="1" smtClean="0">
                <a:solidFill>
                  <a:schemeClr val="bg1"/>
                </a:solidFill>
              </a:rPr>
              <a:t>Jenis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Pesaing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9716" y="2053900"/>
            <a:ext cx="4594033" cy="42199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b="1" dirty="0" err="1">
                <a:solidFill>
                  <a:schemeClr val="tx1"/>
                </a:solidFill>
              </a:rPr>
              <a:t>Pesaing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langsung</a:t>
            </a:r>
            <a:endParaRPr lang="en-US" sz="3500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rgbClr val="FFFF00"/>
                </a:solidFill>
              </a:rPr>
              <a:t>Pesaing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langsung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adalah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bisnis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memiliki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penawaran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produk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atau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layanan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 smtClean="0">
                <a:solidFill>
                  <a:srgbClr val="FFFF00"/>
                </a:solidFill>
              </a:rPr>
              <a:t>sama</a:t>
            </a:r>
            <a:r>
              <a:rPr lang="en-US" dirty="0" smtClean="0">
                <a:solidFill>
                  <a:schemeClr val="accent2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 anda  </a:t>
            </a:r>
            <a:r>
              <a:rPr lang="en-US" dirty="0" err="1" smtClean="0">
                <a:solidFill>
                  <a:schemeClr val="tx1"/>
                </a:solidFill>
              </a:rPr>
              <a:t>memili</a:t>
            </a:r>
            <a:r>
              <a:rPr lang="en-US" dirty="0" smtClean="0">
                <a:solidFill>
                  <a:schemeClr val="tx1"/>
                </a:solidFill>
              </a:rPr>
              <a:t> jasa </a:t>
            </a:r>
            <a:r>
              <a:rPr lang="en-US" dirty="0" err="1" smtClean="0">
                <a:solidFill>
                  <a:schemeClr val="tx1"/>
                </a:solidFill>
              </a:rPr>
              <a:t>kedai</a:t>
            </a:r>
            <a:r>
              <a:rPr lang="en-US" dirty="0" smtClean="0">
                <a:solidFill>
                  <a:schemeClr val="tx1"/>
                </a:solidFill>
              </a:rPr>
              <a:t> kopi,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pesaing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anda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/>
              <a:t>jasa </a:t>
            </a:r>
            <a:r>
              <a:rPr lang="en-US" dirty="0" err="1" smtClean="0"/>
              <a:t>kedai</a:t>
            </a:r>
            <a:r>
              <a:rPr lang="en-US" dirty="0" smtClean="0"/>
              <a:t> kopi </a:t>
            </a:r>
            <a:r>
              <a:rPr lang="en-US" dirty="0" err="1" smtClean="0"/>
              <a:t>juga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akurat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pesaing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memudahkan</a:t>
            </a:r>
            <a:r>
              <a:rPr lang="en-US" dirty="0" smtClean="0">
                <a:solidFill>
                  <a:schemeClr val="tx1"/>
                </a:solidFill>
              </a:rPr>
              <a:t> anda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kekurangan</a:t>
            </a:r>
            <a:r>
              <a:rPr lang="en-US" dirty="0" smtClean="0">
                <a:solidFill>
                  <a:schemeClr val="tx1"/>
                </a:solidFill>
              </a:rPr>
              <a:t> dan  </a:t>
            </a:r>
            <a:r>
              <a:rPr lang="en-US" dirty="0" err="1" smtClean="0">
                <a:solidFill>
                  <a:schemeClr val="tx1"/>
                </a:solidFill>
              </a:rPr>
              <a:t>kelebihan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anda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00007" y="2146990"/>
            <a:ext cx="4984912" cy="40337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 err="1" smtClean="0"/>
              <a:t>Pesaing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langsung</a:t>
            </a:r>
            <a:endParaRPr lang="en-US" sz="3200" dirty="0" smtClean="0"/>
          </a:p>
          <a:p>
            <a:pPr algn="just"/>
            <a:r>
              <a:rPr lang="en-US" sz="1900" dirty="0" err="1" smtClean="0">
                <a:solidFill>
                  <a:srgbClr val="FFFF00"/>
                </a:solidFill>
              </a:rPr>
              <a:t>Pesaing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tidak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langsung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adalah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bisnis</a:t>
            </a:r>
            <a:r>
              <a:rPr lang="en-US" sz="1900" dirty="0" smtClean="0">
                <a:solidFill>
                  <a:srgbClr val="FFFF00"/>
                </a:solidFill>
              </a:rPr>
              <a:t> yang </a:t>
            </a:r>
            <a:r>
              <a:rPr lang="en-US" sz="1900" dirty="0" err="1" smtClean="0">
                <a:solidFill>
                  <a:srgbClr val="FFFF00"/>
                </a:solidFill>
              </a:rPr>
              <a:t>tidak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menawarkan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layanan</a:t>
            </a:r>
            <a:r>
              <a:rPr lang="en-US" sz="1900" dirty="0" smtClean="0">
                <a:solidFill>
                  <a:srgbClr val="FFFF00"/>
                </a:solidFill>
              </a:rPr>
              <a:t> yang </a:t>
            </a:r>
            <a:r>
              <a:rPr lang="en-US" sz="1900" dirty="0" err="1" smtClean="0">
                <a:solidFill>
                  <a:srgbClr val="FFFF00"/>
                </a:solidFill>
              </a:rPr>
              <a:t>sama</a:t>
            </a:r>
            <a:r>
              <a:rPr lang="en-US" sz="1900" dirty="0" smtClean="0">
                <a:solidFill>
                  <a:srgbClr val="FFFF00"/>
                </a:solidFill>
              </a:rPr>
              <a:t>, </a:t>
            </a:r>
            <a:r>
              <a:rPr lang="en-US" sz="1900" dirty="0" err="1" smtClean="0">
                <a:solidFill>
                  <a:srgbClr val="FFFF00"/>
                </a:solidFill>
              </a:rPr>
              <a:t>tetapi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memenuhi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kebutuhan</a:t>
            </a:r>
            <a:r>
              <a:rPr lang="en-US" sz="1900" dirty="0" smtClean="0">
                <a:solidFill>
                  <a:srgbClr val="FFFF00"/>
                </a:solidFill>
              </a:rPr>
              <a:t> yang </a:t>
            </a:r>
            <a:r>
              <a:rPr lang="en-US" sz="1900" dirty="0" err="1" smtClean="0">
                <a:solidFill>
                  <a:srgbClr val="FFFF00"/>
                </a:solidFill>
              </a:rPr>
              <a:t>sama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dengan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layanan-layanan</a:t>
            </a:r>
            <a:r>
              <a:rPr lang="en-US" sz="1900" dirty="0" smtClean="0">
                <a:solidFill>
                  <a:srgbClr val="FFFF00"/>
                </a:solidFill>
              </a:rPr>
              <a:t> yang </a:t>
            </a:r>
            <a:r>
              <a:rPr lang="en-US" sz="1900" dirty="0" err="1" smtClean="0">
                <a:solidFill>
                  <a:srgbClr val="FFFF00"/>
                </a:solidFill>
              </a:rPr>
              <a:t>ditawarkan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oleh</a:t>
            </a:r>
            <a:r>
              <a:rPr lang="en-US" sz="1900" dirty="0" smtClean="0">
                <a:solidFill>
                  <a:srgbClr val="FFFF00"/>
                </a:solidFill>
              </a:rPr>
              <a:t> </a:t>
            </a:r>
            <a:r>
              <a:rPr lang="en-US" sz="1900" dirty="0" err="1" smtClean="0">
                <a:solidFill>
                  <a:srgbClr val="FFFF00"/>
                </a:solidFill>
              </a:rPr>
              <a:t>mereka</a:t>
            </a:r>
            <a:r>
              <a:rPr lang="en-US" sz="1900" dirty="0" smtClean="0">
                <a:solidFill>
                  <a:srgbClr val="FFFF00"/>
                </a:solidFill>
              </a:rPr>
              <a:t>.  </a:t>
            </a:r>
          </a:p>
          <a:p>
            <a:pPr algn="just"/>
            <a:r>
              <a:rPr lang="en-US" sz="1900" dirty="0" err="1" smtClean="0"/>
              <a:t>Contoh</a:t>
            </a:r>
            <a:r>
              <a:rPr lang="en-US" sz="1900" dirty="0" smtClean="0"/>
              <a:t>: </a:t>
            </a:r>
            <a:r>
              <a:rPr lang="en-US" sz="1900" dirty="0" err="1" smtClean="0"/>
              <a:t>Kedai</a:t>
            </a:r>
            <a:r>
              <a:rPr lang="en-US" sz="1900" dirty="0" smtClean="0"/>
              <a:t> Kopi (</a:t>
            </a:r>
            <a:r>
              <a:rPr lang="en-US" sz="1900" dirty="0" err="1" smtClean="0"/>
              <a:t>Coffeeshop</a:t>
            </a:r>
            <a:r>
              <a:rPr lang="en-US" sz="1900" dirty="0" smtClean="0"/>
              <a:t>) </a:t>
            </a:r>
          </a:p>
          <a:p>
            <a:pPr algn="just"/>
            <a:r>
              <a:rPr lang="en-US" sz="1900" dirty="0" err="1" smtClean="0"/>
              <a:t>Maka</a:t>
            </a:r>
            <a:r>
              <a:rPr lang="en-US" sz="1900" dirty="0" smtClean="0"/>
              <a:t>, </a:t>
            </a:r>
            <a:r>
              <a:rPr lang="en-US" sz="1900" dirty="0" err="1" smtClean="0"/>
              <a:t>pesaing</a:t>
            </a:r>
            <a:r>
              <a:rPr lang="en-US" sz="1900" dirty="0" smtClean="0"/>
              <a:t> </a:t>
            </a:r>
            <a:r>
              <a:rPr lang="en-US" sz="1900" dirty="0" err="1" smtClean="0"/>
              <a:t>tidak</a:t>
            </a:r>
            <a:r>
              <a:rPr lang="en-US" sz="1900" dirty="0" smtClean="0"/>
              <a:t> </a:t>
            </a:r>
            <a:r>
              <a:rPr lang="en-US" sz="1900" dirty="0" err="1" smtClean="0"/>
              <a:t>langsung</a:t>
            </a:r>
            <a:r>
              <a:rPr lang="en-US" sz="1900" dirty="0" smtClean="0"/>
              <a:t> anda </a:t>
            </a:r>
            <a:r>
              <a:rPr lang="en-US" sz="1900" dirty="0" err="1" smtClean="0"/>
              <a:t>adalah</a:t>
            </a:r>
            <a:r>
              <a:rPr lang="en-US" sz="1900" dirty="0" smtClean="0"/>
              <a:t> </a:t>
            </a:r>
            <a:r>
              <a:rPr lang="en-US" sz="1900" dirty="0" err="1" smtClean="0"/>
              <a:t>bisnis</a:t>
            </a:r>
            <a:r>
              <a:rPr lang="en-US" sz="1900" dirty="0" smtClean="0"/>
              <a:t> yang </a:t>
            </a:r>
            <a:r>
              <a:rPr lang="en-US" sz="1900" dirty="0" err="1" smtClean="0"/>
              <a:t>menawarkan</a:t>
            </a:r>
            <a:r>
              <a:rPr lang="en-US" sz="1900" dirty="0" smtClean="0"/>
              <a:t> </a:t>
            </a:r>
            <a:r>
              <a:rPr lang="en-US" sz="1900" dirty="0" err="1" smtClean="0"/>
              <a:t>produk</a:t>
            </a:r>
            <a:r>
              <a:rPr lang="en-US" sz="1900" dirty="0" smtClean="0"/>
              <a:t> </a:t>
            </a:r>
            <a:r>
              <a:rPr lang="en-US" sz="1900" dirty="0" err="1" smtClean="0"/>
              <a:t>minuman</a:t>
            </a:r>
            <a:r>
              <a:rPr lang="en-US" sz="1900" dirty="0" smtClean="0"/>
              <a:t> </a:t>
            </a:r>
            <a:r>
              <a:rPr lang="en-US" sz="1900" dirty="0" err="1" smtClean="0"/>
              <a:t>bervariasi</a:t>
            </a:r>
            <a:r>
              <a:rPr lang="en-US" sz="1900" dirty="0" smtClean="0"/>
              <a:t> rasa kopi. </a:t>
            </a:r>
            <a:r>
              <a:rPr lang="en-US" sz="1900" dirty="0" err="1" smtClean="0"/>
              <a:t>Contoh</a:t>
            </a:r>
            <a:r>
              <a:rPr lang="en-US" sz="1900" dirty="0" smtClean="0"/>
              <a:t> : </a:t>
            </a:r>
          </a:p>
          <a:p>
            <a:pPr marL="0" indent="0" algn="just">
              <a:buNone/>
            </a:pPr>
            <a:r>
              <a:rPr lang="en-US" sz="1900" dirty="0"/>
              <a:t> </a:t>
            </a:r>
            <a:r>
              <a:rPr lang="en-US" sz="1900" dirty="0" smtClean="0"/>
              <a:t>   </a:t>
            </a:r>
            <a:r>
              <a:rPr lang="en-US" sz="1900" dirty="0" err="1" smtClean="0"/>
              <a:t>Minuman</a:t>
            </a:r>
            <a:r>
              <a:rPr lang="en-US" sz="1900" dirty="0" smtClean="0"/>
              <a:t> Boba rasa Kopi, </a:t>
            </a:r>
          </a:p>
          <a:p>
            <a:pPr marL="0" indent="0" algn="just">
              <a:buNone/>
            </a:pPr>
            <a:r>
              <a:rPr lang="en-US" sz="1900" dirty="0"/>
              <a:t> </a:t>
            </a:r>
            <a:r>
              <a:rPr lang="en-US" sz="1900" dirty="0" smtClean="0"/>
              <a:t>   </a:t>
            </a:r>
            <a:r>
              <a:rPr lang="en-US" sz="1900" dirty="0" err="1" smtClean="0"/>
              <a:t>Susu</a:t>
            </a:r>
            <a:r>
              <a:rPr lang="en-US" sz="1900" dirty="0" smtClean="0"/>
              <a:t> </a:t>
            </a:r>
            <a:r>
              <a:rPr lang="en-US" sz="1900" dirty="0" err="1" smtClean="0"/>
              <a:t>Kedelai</a:t>
            </a:r>
            <a:r>
              <a:rPr lang="en-US" sz="1900" dirty="0" smtClean="0"/>
              <a:t> rasa kopi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7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661" y="380746"/>
            <a:ext cx="10609439" cy="1188720"/>
          </a:xfrm>
        </p:spPr>
        <p:txBody>
          <a:bodyPr>
            <a:normAutofit/>
          </a:bodyPr>
          <a:lstStyle/>
          <a:p>
            <a:r>
              <a:rPr lang="en-US" b="1" dirty="0" smtClean="0"/>
              <a:t>KESALAHAN DALAM MELAKUKAN ANALISIS PESAING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993" y="1792904"/>
            <a:ext cx="7729728" cy="110291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HANYA MELIHAT PADA SATU SISI , 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FFFF00"/>
                </a:solidFill>
              </a:rPr>
              <a:t>Contoh</a:t>
            </a:r>
            <a:r>
              <a:rPr lang="en-US" b="1" dirty="0" smtClean="0">
                <a:solidFill>
                  <a:srgbClr val="FFFF00"/>
                </a:solidFill>
              </a:rPr>
              <a:t> : </a:t>
            </a:r>
            <a:r>
              <a:rPr lang="en-US" b="1" dirty="0" err="1" smtClean="0">
                <a:solidFill>
                  <a:srgbClr val="FFFF00"/>
                </a:solidFill>
              </a:rPr>
              <a:t>hanya</a:t>
            </a:r>
            <a:r>
              <a:rPr lang="en-US" b="1" dirty="0" smtClean="0">
                <a:solidFill>
                  <a:srgbClr val="FFFF00"/>
                </a:solidFill>
              </a:rPr>
              <a:t>  </a:t>
            </a:r>
            <a:r>
              <a:rPr lang="en-US" b="1" dirty="0" err="1" smtClean="0">
                <a:solidFill>
                  <a:srgbClr val="FFFF00"/>
                </a:solidFill>
              </a:rPr>
              <a:t>lihat</a:t>
            </a:r>
            <a:r>
              <a:rPr lang="en-US" b="1" dirty="0" smtClean="0">
                <a:solidFill>
                  <a:srgbClr val="FFFF00"/>
                </a:solidFill>
              </a:rPr>
              <a:t> PRODUK – </a:t>
            </a:r>
            <a:r>
              <a:rPr lang="en-US" b="1" dirty="0" err="1" smtClean="0">
                <a:solidFill>
                  <a:srgbClr val="FFFF00"/>
                </a:solidFill>
              </a:rPr>
              <a:t>nya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saja</a:t>
            </a:r>
            <a:r>
              <a:rPr lang="en-US" b="1" dirty="0" smtClean="0">
                <a:solidFill>
                  <a:srgbClr val="FFFF00"/>
                </a:solidFill>
              </a:rPr>
              <a:t> ! 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1044" y="2817263"/>
            <a:ext cx="6664961" cy="36037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err="1" smtClean="0"/>
              <a:t>Produk</a:t>
            </a:r>
            <a:r>
              <a:rPr lang="en-US" b="1" dirty="0" smtClean="0"/>
              <a:t>  </a:t>
            </a:r>
            <a:r>
              <a:rPr lang="en-US" b="1" dirty="0" err="1" smtClean="0"/>
              <a:t>Tas</a:t>
            </a:r>
            <a:r>
              <a:rPr lang="en-US" b="1" dirty="0" smtClean="0"/>
              <a:t> </a:t>
            </a:r>
            <a:r>
              <a:rPr lang="en-US" b="1" dirty="0" err="1" smtClean="0"/>
              <a:t>Belanja</a:t>
            </a:r>
            <a:r>
              <a:rPr lang="en-US" b="1" dirty="0" smtClean="0"/>
              <a:t> </a:t>
            </a:r>
            <a:r>
              <a:rPr lang="en-US" b="1" dirty="0" err="1" smtClean="0"/>
              <a:t>Lipat</a:t>
            </a:r>
            <a:r>
              <a:rPr lang="en-US" b="1" dirty="0" smtClean="0"/>
              <a:t> </a:t>
            </a:r>
            <a:r>
              <a:rPr lang="en-US" b="1" dirty="0" err="1" smtClean="0"/>
              <a:t>versi</a:t>
            </a:r>
            <a:r>
              <a:rPr lang="en-US" b="1" dirty="0" smtClean="0"/>
              <a:t> </a:t>
            </a:r>
            <a:r>
              <a:rPr lang="en-US" b="1" dirty="0" err="1" smtClean="0"/>
              <a:t>pesaing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+ </a:t>
            </a:r>
            <a:r>
              <a:rPr lang="en-US" b="1" dirty="0" err="1" smtClean="0"/>
              <a:t>Bahan</a:t>
            </a:r>
            <a:r>
              <a:rPr lang="en-US" b="1" dirty="0" smtClean="0"/>
              <a:t> : </a:t>
            </a:r>
            <a:r>
              <a:rPr lang="en-US" b="1" dirty="0" err="1" smtClean="0"/>
              <a:t>kain</a:t>
            </a:r>
            <a:r>
              <a:rPr lang="en-US" b="1" dirty="0" smtClean="0"/>
              <a:t>, </a:t>
            </a:r>
            <a:r>
              <a:rPr lang="en-US" b="1" dirty="0" err="1" smtClean="0"/>
              <a:t>resleting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+ Motif : </a:t>
            </a:r>
            <a:r>
              <a:rPr lang="en-US" b="1" dirty="0" err="1" smtClean="0"/>
              <a:t>Warna</a:t>
            </a:r>
            <a:r>
              <a:rPr lang="en-US" b="1" dirty="0" smtClean="0"/>
              <a:t> – </a:t>
            </a:r>
            <a:r>
              <a:rPr lang="en-US" b="1" dirty="0" err="1" smtClean="0"/>
              <a:t>warna</a:t>
            </a:r>
            <a:r>
              <a:rPr lang="en-US" b="1" dirty="0" smtClean="0"/>
              <a:t> </a:t>
            </a:r>
            <a:r>
              <a:rPr lang="en-US" b="1" dirty="0" err="1" smtClean="0"/>
              <a:t>mencolok</a:t>
            </a:r>
            <a:r>
              <a:rPr lang="en-US" b="1" dirty="0" smtClean="0"/>
              <a:t>, </a:t>
            </a:r>
            <a:r>
              <a:rPr lang="en-US" b="1" dirty="0" err="1" smtClean="0"/>
              <a:t>dari</a:t>
            </a:r>
            <a:r>
              <a:rPr lang="en-US" b="1" dirty="0" smtClean="0"/>
              <a:t> 2 </a:t>
            </a:r>
            <a:r>
              <a:rPr lang="en-US" b="1" dirty="0" err="1" smtClean="0"/>
              <a:t>warna</a:t>
            </a:r>
            <a:r>
              <a:rPr lang="en-US" b="1" dirty="0" smtClean="0"/>
              <a:t> </a:t>
            </a:r>
            <a:r>
              <a:rPr lang="en-US" b="1" dirty="0" err="1" smtClean="0"/>
              <a:t>kain</a:t>
            </a:r>
            <a:r>
              <a:rPr lang="en-US" b="1" dirty="0" smtClean="0"/>
              <a:t> yang </a:t>
            </a:r>
            <a:r>
              <a:rPr lang="en-US" b="1" dirty="0" err="1" smtClean="0"/>
              <a:t>berbeda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+ </a:t>
            </a:r>
            <a:r>
              <a:rPr lang="en-US" b="1" dirty="0" err="1" smtClean="0"/>
              <a:t>Mudah</a:t>
            </a:r>
            <a:r>
              <a:rPr lang="en-US" b="1" dirty="0" smtClean="0"/>
              <a:t> </a:t>
            </a:r>
            <a:r>
              <a:rPr lang="en-US" b="1" dirty="0" err="1" smtClean="0"/>
              <a:t>dicuci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- </a:t>
            </a:r>
            <a:r>
              <a:rPr lang="en-US" b="1" dirty="0" err="1" smtClean="0">
                <a:solidFill>
                  <a:srgbClr val="FFFF00"/>
                </a:solidFill>
              </a:rPr>
              <a:t>Jika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dilipat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terkesan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tebal</a:t>
            </a:r>
            <a:r>
              <a:rPr lang="en-US" b="1" dirty="0" smtClean="0">
                <a:solidFill>
                  <a:srgbClr val="FFFF00"/>
                </a:solidFill>
              </a:rPr>
              <a:t>, </a:t>
            </a:r>
            <a:r>
              <a:rPr lang="en-US" b="1" dirty="0" err="1" smtClean="0">
                <a:solidFill>
                  <a:srgbClr val="FFFF00"/>
                </a:solidFill>
              </a:rPr>
              <a:t>apabila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masuk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tas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terkesan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memenuhi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tas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tenteng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- </a:t>
            </a:r>
            <a:r>
              <a:rPr lang="en-US" b="1" dirty="0" err="1" smtClean="0">
                <a:solidFill>
                  <a:srgbClr val="FFFF00"/>
                </a:solidFill>
              </a:rPr>
              <a:t>Jahitan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terlalu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jarang</a:t>
            </a:r>
            <a:r>
              <a:rPr lang="en-US" b="1" dirty="0" smtClean="0">
                <a:solidFill>
                  <a:srgbClr val="FFFF00"/>
                </a:solidFill>
              </a:rPr>
              <a:t>, </a:t>
            </a:r>
            <a:r>
              <a:rPr lang="en-US" b="1" dirty="0" err="1" smtClean="0">
                <a:solidFill>
                  <a:srgbClr val="FFFF00"/>
                </a:solidFill>
              </a:rPr>
              <a:t>resiko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jebol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- </a:t>
            </a:r>
            <a:r>
              <a:rPr lang="en-US" b="1" dirty="0" err="1" smtClean="0">
                <a:solidFill>
                  <a:srgbClr val="FFFF00"/>
                </a:solidFill>
              </a:rPr>
              <a:t>Resiko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basah</a:t>
            </a:r>
            <a:r>
              <a:rPr lang="en-US" b="1" dirty="0" smtClean="0">
                <a:solidFill>
                  <a:srgbClr val="FFFF00"/>
                </a:solidFill>
              </a:rPr>
              <a:t> (lama </a:t>
            </a:r>
            <a:r>
              <a:rPr lang="en-US" b="1" dirty="0" err="1" smtClean="0">
                <a:solidFill>
                  <a:srgbClr val="FFFF00"/>
                </a:solidFill>
              </a:rPr>
              <a:t>keringnya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- </a:t>
            </a:r>
            <a:r>
              <a:rPr lang="en-US" b="1" dirty="0" err="1" smtClean="0">
                <a:solidFill>
                  <a:srgbClr val="FFFF00"/>
                </a:solidFill>
              </a:rPr>
              <a:t>Resleting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sering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macet</a:t>
            </a:r>
            <a:endParaRPr lang="en-US" b="1" dirty="0" smtClean="0">
              <a:solidFill>
                <a:srgbClr val="FFFF00"/>
              </a:solidFill>
            </a:endParaRPr>
          </a:p>
          <a:p>
            <a:endParaRPr lang="en-US" dirty="0" smtClean="0">
              <a:solidFill>
                <a:schemeClr val="accent6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519912" y="2217071"/>
            <a:ext cx="4501818" cy="420393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/>
              <a:t>KOMPONEN PRODUK/JASA 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Manfaat</a:t>
            </a:r>
            <a:r>
              <a:rPr lang="en-US" sz="2400" dirty="0" smtClean="0"/>
              <a:t>/ </a:t>
            </a:r>
            <a:r>
              <a:rPr lang="en-US" sz="2400" dirty="0" err="1" smtClean="0"/>
              <a:t>Layanan</a:t>
            </a:r>
            <a:endParaRPr lang="en-US" sz="2400" dirty="0" smtClean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Bahan</a:t>
            </a:r>
            <a:r>
              <a:rPr lang="en-US" sz="2400" dirty="0" smtClean="0"/>
              <a:t>/</a:t>
            </a:r>
            <a:r>
              <a:rPr lang="en-US" sz="2400" dirty="0" err="1" smtClean="0"/>
              <a:t>Komposisi</a:t>
            </a:r>
            <a:r>
              <a:rPr lang="en-US" sz="2400" dirty="0"/>
              <a:t>, </a:t>
            </a:r>
            <a:endParaRPr lang="en-US" sz="2400" dirty="0" smtClean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Kemasan</a:t>
            </a:r>
            <a:r>
              <a:rPr lang="en-US" sz="2400" dirty="0"/>
              <a:t>, </a:t>
            </a:r>
            <a:endParaRPr lang="en-US" sz="2400" dirty="0" smtClean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Fasilitas</a:t>
            </a:r>
            <a:r>
              <a:rPr lang="en-US" sz="2400" dirty="0" smtClean="0"/>
              <a:t>/</a:t>
            </a:r>
            <a:r>
              <a:rPr lang="en-US" sz="2400" dirty="0" err="1" smtClean="0"/>
              <a:t>Fitur</a:t>
            </a:r>
            <a:r>
              <a:rPr lang="en-US" sz="2400" dirty="0" smtClean="0"/>
              <a:t> (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Penunjang</a:t>
            </a:r>
            <a:r>
              <a:rPr lang="en-US" sz="2400" dirty="0" smtClean="0"/>
              <a:t>)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Tipe</a:t>
            </a:r>
            <a:r>
              <a:rPr lang="en-US" sz="2400" dirty="0" smtClean="0"/>
              <a:t>/</a:t>
            </a:r>
            <a:r>
              <a:rPr lang="en-US" sz="2400" dirty="0" err="1" smtClean="0"/>
              <a:t>Jenis</a:t>
            </a:r>
            <a:endParaRPr lang="en-US" sz="2400" dirty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Ukuran</a:t>
            </a:r>
            <a:endParaRPr lang="en-US" sz="2400" dirty="0" smtClean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 smtClean="0"/>
              <a:t>Dll</a:t>
            </a:r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6431622" y="2217071"/>
            <a:ext cx="883578" cy="90218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38" y="625087"/>
            <a:ext cx="7288784" cy="118872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Contoh</a:t>
            </a:r>
            <a:r>
              <a:rPr lang="en-US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Sederhana</a:t>
            </a:r>
            <a:r>
              <a:rPr lang="en-US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en-US" dirty="0" err="1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Melakukan</a:t>
            </a:r>
            <a:r>
              <a:rPr lang="en-US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Analisis</a:t>
            </a:r>
            <a:r>
              <a:rPr lang="en-US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pesaing</a:t>
            </a:r>
            <a:endParaRPr lang="en-US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781689"/>
              </p:ext>
            </p:extLst>
          </p:nvPr>
        </p:nvGraphicFramePr>
        <p:xfrm>
          <a:off x="278296" y="2113280"/>
          <a:ext cx="11654844" cy="4550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7967">
                  <a:extLst>
                    <a:ext uri="{9D8B030D-6E8A-4147-A177-3AD203B41FA5}">
                      <a16:colId xmlns:a16="http://schemas.microsoft.com/office/drawing/2014/main" val="2223625078"/>
                    </a:ext>
                  </a:extLst>
                </a:gridCol>
                <a:gridCol w="3372607">
                  <a:extLst>
                    <a:ext uri="{9D8B030D-6E8A-4147-A177-3AD203B41FA5}">
                      <a16:colId xmlns:a16="http://schemas.microsoft.com/office/drawing/2014/main" val="4045109633"/>
                    </a:ext>
                  </a:extLst>
                </a:gridCol>
                <a:gridCol w="2585311">
                  <a:extLst>
                    <a:ext uri="{9D8B030D-6E8A-4147-A177-3AD203B41FA5}">
                      <a16:colId xmlns:a16="http://schemas.microsoft.com/office/drawing/2014/main" val="340038490"/>
                    </a:ext>
                  </a:extLst>
                </a:gridCol>
                <a:gridCol w="2978959">
                  <a:extLst>
                    <a:ext uri="{9D8B030D-6E8A-4147-A177-3AD203B41FA5}">
                      <a16:colId xmlns:a16="http://schemas.microsoft.com/office/drawing/2014/main" val="3576354573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</a:rPr>
                        <a:t> Nama</a:t>
                      </a:r>
                      <a:r>
                        <a:rPr lang="en-US" sz="1600" b="1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1" baseline="0" dirty="0" err="1" smtClean="0">
                          <a:effectLst/>
                          <a:latin typeface="+mj-lt"/>
                        </a:rPr>
                        <a:t>Pesaing</a:t>
                      </a:r>
                      <a:endParaRPr lang="en-US" sz="1600" b="1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KELEBIHAN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</a:rPr>
                        <a:t>KEKURANGAN</a:t>
                      </a:r>
                      <a:endParaRPr lang="en-US" sz="140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Kelebihan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Anda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dibanding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Produk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Pesaing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extLst>
                  <a:ext uri="{0D108BD9-81ED-4DB2-BD59-A6C34878D82A}">
                    <a16:rowId xmlns:a16="http://schemas.microsoft.com/office/drawing/2014/main" val="3142758173"/>
                  </a:ext>
                </a:extLst>
              </a:tr>
              <a:tr h="6908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j-lt"/>
                        </a:rPr>
                        <a:t>Sebutkan</a:t>
                      </a:r>
                      <a:r>
                        <a:rPr lang="en-US" sz="1600" b="1" dirty="0">
                          <a:effectLst/>
                          <a:latin typeface="+mj-lt"/>
                        </a:rPr>
                        <a:t> Nama Usaha </a:t>
                      </a:r>
                      <a:r>
                        <a:rPr lang="en-US" sz="1600" b="1" dirty="0" err="1">
                          <a:effectLst/>
                          <a:latin typeface="+mj-lt"/>
                        </a:rPr>
                        <a:t>Pesaing</a:t>
                      </a:r>
                      <a:r>
                        <a:rPr lang="en-US" sz="1600" b="1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Anda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disini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: </a:t>
                      </a:r>
                      <a:endParaRPr lang="en-US" sz="1600" b="1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Apa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yang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menjadi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kekurangan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pesaing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dicoba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dipenuhi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plus 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melakukan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Inovasi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dari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kelebihan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pesaing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extLst>
                  <a:ext uri="{0D108BD9-81ED-4DB2-BD59-A6C34878D82A}">
                    <a16:rowId xmlns:a16="http://schemas.microsoft.com/office/drawing/2014/main" val="3469711616"/>
                  </a:ext>
                </a:extLst>
              </a:tr>
              <a:tr h="6908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Sebutkan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Nama Usaha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Pesaing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Anda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disini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: </a:t>
                      </a:r>
                      <a:endParaRPr lang="en-US" sz="1600" b="1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Teknik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Inovasi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: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Mengganti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Menambah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Kombinasi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extLst>
                  <a:ext uri="{0D108BD9-81ED-4DB2-BD59-A6C34878D82A}">
                    <a16:rowId xmlns:a16="http://schemas.microsoft.com/office/drawing/2014/main" val="177064943"/>
                  </a:ext>
                </a:extLst>
              </a:tr>
              <a:tr h="6908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Sebutkan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Nama Usaha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Pesaing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Anda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disini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: </a:t>
                      </a:r>
                      <a:endParaRPr lang="en-US" sz="1600" b="1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- </a:t>
                      </a:r>
                      <a:r>
                        <a:rPr lang="en-US" sz="1400" baseline="0" dirty="0" smtClean="0">
                          <a:effectLst/>
                          <a:latin typeface="+mj-lt"/>
                        </a:rPr>
                        <a:t>   </a:t>
                      </a: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Modifikasi</a:t>
                      </a:r>
                      <a:endParaRPr lang="en-US" sz="1400" baseline="0" dirty="0" smtClean="0">
                        <a:effectLst/>
                        <a:latin typeface="+mj-lt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Serbaguna</a:t>
                      </a:r>
                      <a:endParaRPr lang="en-US" sz="1400" baseline="0" dirty="0" smtClean="0">
                        <a:effectLst/>
                        <a:latin typeface="+mj-lt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Mengurangi</a:t>
                      </a:r>
                      <a:endParaRPr lang="en-US" sz="1400" baseline="0" dirty="0" smtClean="0">
                        <a:effectLst/>
                        <a:latin typeface="+mj-lt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effectLst/>
                          <a:latin typeface="+mj-lt"/>
                        </a:rPr>
                        <a:t>Membalik</a:t>
                      </a:r>
                      <a:endParaRPr lang="en-US" sz="1400" baseline="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extLst>
                  <a:ext uri="{0D108BD9-81ED-4DB2-BD59-A6C34878D82A}">
                    <a16:rowId xmlns:a16="http://schemas.microsoft.com/office/drawing/2014/main" val="7278926"/>
                  </a:ext>
                </a:extLst>
              </a:tr>
              <a:tr h="6908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Sebutkan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Nama Usaha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Pesaing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Anda </a:t>
                      </a:r>
                      <a:r>
                        <a:rPr lang="en-US" sz="1600" b="1" dirty="0" err="1" smtClean="0">
                          <a:effectLst/>
                          <a:latin typeface="+mj-lt"/>
                        </a:rPr>
                        <a:t>disini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 : </a:t>
                      </a:r>
                      <a:endParaRPr lang="en-US" sz="1600" b="1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Produk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Promosi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Harga</a:t>
                      </a:r>
                      <a:endParaRPr lang="en-US" sz="1400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+mj-lt"/>
                        </a:rPr>
                        <a:t>Tempat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+mj-lt"/>
                        </a:rPr>
                        <a:t>Distribusi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 </a:t>
                      </a:r>
                      <a:endParaRPr lang="en-US" sz="1400" dirty="0">
                        <a:solidFill>
                          <a:srgbClr val="2E74B5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/>
                </a:tc>
                <a:extLst>
                  <a:ext uri="{0D108BD9-81ED-4DB2-BD59-A6C34878D82A}">
                    <a16:rowId xmlns:a16="http://schemas.microsoft.com/office/drawing/2014/main" val="3159156596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397015" y="304790"/>
            <a:ext cx="2448560" cy="878078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dobe Garamond Pro Bold" panose="02020702060506020403" pitchFamily="18" charset="0"/>
              </a:rPr>
              <a:t>NYATA</a:t>
            </a:r>
            <a:endParaRPr lang="en-US" sz="1400" dirty="0">
              <a:solidFill>
                <a:schemeClr val="tx1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399767" y="893565"/>
            <a:ext cx="2367280" cy="92024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dobe Garamond Pro Bold" panose="02020702060506020403" pitchFamily="18" charset="0"/>
              </a:rPr>
              <a:t>TERUKUR</a:t>
            </a:r>
            <a:endParaRPr lang="en-US" sz="1200" dirty="0">
              <a:solidFill>
                <a:schemeClr val="tx1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33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386456"/>
            <a:ext cx="10891520" cy="59436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Analisis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pesaing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kedai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kopi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9848"/>
              </p:ext>
            </p:extLst>
          </p:nvPr>
        </p:nvGraphicFramePr>
        <p:xfrm>
          <a:off x="172280" y="980816"/>
          <a:ext cx="11622157" cy="567683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58761">
                  <a:extLst>
                    <a:ext uri="{9D8B030D-6E8A-4147-A177-3AD203B41FA5}">
                      <a16:colId xmlns:a16="http://schemas.microsoft.com/office/drawing/2014/main" val="3263552628"/>
                    </a:ext>
                  </a:extLst>
                </a:gridCol>
                <a:gridCol w="3526639">
                  <a:extLst>
                    <a:ext uri="{9D8B030D-6E8A-4147-A177-3AD203B41FA5}">
                      <a16:colId xmlns:a16="http://schemas.microsoft.com/office/drawing/2014/main" val="4125341091"/>
                    </a:ext>
                  </a:extLst>
                </a:gridCol>
                <a:gridCol w="2592700">
                  <a:extLst>
                    <a:ext uri="{9D8B030D-6E8A-4147-A177-3AD203B41FA5}">
                      <a16:colId xmlns:a16="http://schemas.microsoft.com/office/drawing/2014/main" val="4086768847"/>
                    </a:ext>
                  </a:extLst>
                </a:gridCol>
                <a:gridCol w="3844057">
                  <a:extLst>
                    <a:ext uri="{9D8B030D-6E8A-4147-A177-3AD203B41FA5}">
                      <a16:colId xmlns:a16="http://schemas.microsoft.com/office/drawing/2014/main" val="2812166182"/>
                    </a:ext>
                  </a:extLst>
                </a:gridCol>
              </a:tblGrid>
              <a:tr h="6595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Nama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Pesaing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KELEBIHAN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KEKURANGAN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Kelebihan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Anda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dibanding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Produk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Pesaing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884953"/>
                  </a:ext>
                </a:extLst>
              </a:tr>
              <a:tr h="50173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Kedai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Kopi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    “SANASINIKOPI”</a:t>
                      </a:r>
                      <a:endParaRPr lang="en-US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Produk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: Aneka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kopi Nusantara (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Robusta,Arabika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Fasilitas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WIFI 200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Mbps,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Melayani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pembayaran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Debit, OVO, Jam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buka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: 10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pagi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sd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10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malam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Instagramable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Harga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: 15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ribu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sd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25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ribu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belumdiskon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Distribusi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: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200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meter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dari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kampus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X,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tepi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raya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Bisa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pesan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lewat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aplikasi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Tidak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ada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variasi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cup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Fasilitas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WIFI 200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Mbps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Hanya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Indoor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(30 orang)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Promosi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: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Promosi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Toko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hanya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OVO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Distribusi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: 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Parkir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motor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sd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10 motor,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mobil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cukup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1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Tidak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ada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mushala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Produk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: A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neka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kopi Nusantara (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Robusta,Arabika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)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variasi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cup (L,M,S)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tersedia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variasi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kadar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kafein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Fasilitas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WIFI 300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Mbps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Kapasitas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duduk Indoor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20 orang Outdoor : 15 orang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Melayani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pembayaran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debit,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OVO,Gopay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Link Aja.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Promosi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: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Promosi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Toko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Promosi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OVO.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Gopay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Harga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: 15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ribu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sd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25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ribu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namun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ditambah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1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jenis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biscuit (@2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keping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)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untuk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makan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di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(dine in)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/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Distribusi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500 meter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dari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kampus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 di area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perumahan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warga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 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dekat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mushala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Ada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lahan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parker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kapasitas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motor 20 motor 3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mobil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, 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menyewa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halaman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rumah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penduduk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Bisa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pesan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lewat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aplikasi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telpon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langsung</a:t>
                      </a:r>
                      <a:endParaRPr lang="en-US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6031" marR="66031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193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18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TEKNIK INOVASI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2103" y="2333244"/>
            <a:ext cx="5984697" cy="3101983"/>
          </a:xfrm>
        </p:spPr>
        <p:txBody>
          <a:bodyPr>
            <a:noAutofit/>
          </a:bodyPr>
          <a:lstStyle/>
          <a:p>
            <a:pPr fontAlgn="t"/>
            <a:r>
              <a:rPr lang="en-US" sz="2400" b="1" dirty="0" err="1" smtClean="0">
                <a:solidFill>
                  <a:schemeClr val="tx1"/>
                </a:solidFill>
              </a:rPr>
              <a:t>Mengganti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>
                <a:solidFill>
                  <a:schemeClr val="tx1"/>
                </a:solidFill>
              </a:rPr>
              <a:t>Menambah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>
                <a:solidFill>
                  <a:schemeClr val="tx1"/>
                </a:solidFill>
              </a:rPr>
              <a:t>Kombinasi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 smtClean="0">
                <a:solidFill>
                  <a:schemeClr val="tx1"/>
                </a:solidFill>
              </a:rPr>
              <a:t>Modifikasi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>
                <a:solidFill>
                  <a:schemeClr val="tx1"/>
                </a:solidFill>
              </a:rPr>
              <a:t>Serbaguna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>
                <a:solidFill>
                  <a:schemeClr val="tx1"/>
                </a:solidFill>
              </a:rPr>
              <a:t>Mengurangi</a:t>
            </a:r>
            <a:endParaRPr lang="en-US" sz="2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err="1">
                <a:solidFill>
                  <a:schemeClr val="tx1"/>
                </a:solidFill>
              </a:rPr>
              <a:t>Membalik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66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/>
              <a:t>Manfaat</a:t>
            </a:r>
            <a:r>
              <a:rPr lang="en-US" sz="4400" b="1" dirty="0"/>
              <a:t> </a:t>
            </a:r>
            <a:r>
              <a:rPr lang="en-US" sz="4400" b="1" dirty="0" err="1"/>
              <a:t>Analisis</a:t>
            </a:r>
            <a:r>
              <a:rPr lang="en-US" sz="4400" b="1" dirty="0"/>
              <a:t> </a:t>
            </a:r>
            <a:r>
              <a:rPr lang="en-US" sz="4400" b="1" dirty="0" err="1"/>
              <a:t>Pesaing</a:t>
            </a:r>
            <a:r>
              <a:rPr lang="en-US" sz="44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31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36</TotalTime>
  <Words>542</Words>
  <Application>Microsoft Office PowerPoint</Application>
  <PresentationFormat>Widescreen</PresentationFormat>
  <Paragraphs>159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Adobe Heiti Std R</vt:lpstr>
      <vt:lpstr>Adobe Garamond Pro Bold</vt:lpstr>
      <vt:lpstr>Arial</vt:lpstr>
      <vt:lpstr>Calibri</vt:lpstr>
      <vt:lpstr>Corbel</vt:lpstr>
      <vt:lpstr>Times New Roman</vt:lpstr>
      <vt:lpstr>Wingdings</vt:lpstr>
      <vt:lpstr>Banded</vt:lpstr>
      <vt:lpstr>analISIS PESAING</vt:lpstr>
      <vt:lpstr>Tujuan PEmbelajaran</vt:lpstr>
      <vt:lpstr>TUJUAN  MELAKUKAN ANALISIS PESAING</vt:lpstr>
      <vt:lpstr>Jenis – Jenis Pesaing</vt:lpstr>
      <vt:lpstr>KESALAHAN DALAM MELAKUKAN ANALISIS PESAING</vt:lpstr>
      <vt:lpstr>Contoh Sederhana Melakukan Analisis pesaing</vt:lpstr>
      <vt:lpstr>Analisis pesaing kedai kopi</vt:lpstr>
      <vt:lpstr>TEKNIK INOVASI</vt:lpstr>
      <vt:lpstr>Manfaat Analisis Pesaing </vt:lpstr>
      <vt:lpstr>Pesaing Langsung dan Tidak Langsung </vt:lpstr>
      <vt:lpstr>Menyusun analisis pesaing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 DAN WIRAUSAHA</dc:title>
  <dc:creator>ASUS</dc:creator>
  <cp:lastModifiedBy>ASUS</cp:lastModifiedBy>
  <cp:revision>10</cp:revision>
  <dcterms:created xsi:type="dcterms:W3CDTF">2024-05-14T02:28:52Z</dcterms:created>
  <dcterms:modified xsi:type="dcterms:W3CDTF">2024-05-28T01:44:42Z</dcterms:modified>
</cp:coreProperties>
</file>