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65" r:id="rId6"/>
    <p:sldId id="266" r:id="rId7"/>
    <p:sldId id="257" r:id="rId8"/>
    <p:sldId id="267" r:id="rId9"/>
    <p:sldId id="258" r:id="rId10"/>
    <p:sldId id="259" r:id="rId11"/>
    <p:sldId id="260" r:id="rId12"/>
    <p:sldId id="272" r:id="rId13"/>
    <p:sldId id="273" r:id="rId14"/>
    <p:sldId id="269" r:id="rId15"/>
    <p:sldId id="270" r:id="rId16"/>
    <p:sldId id="271" r:id="rId17"/>
    <p:sldId id="26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5715000" type="screen16x10"/>
  <p:notesSz cx="6858000" cy="9144000"/>
  <p:embeddedFontLst>
    <p:embeddedFont>
      <p:font typeface="David" pitchFamily="34" charset="-79"/>
      <p:regular r:id="rId30"/>
      <p:bold r:id="rId31"/>
    </p:embeddedFont>
    <p:embeddedFont>
      <p:font typeface="BrowalliaUPC" pitchFamily="34" charset="-34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Browallia New" pitchFamily="34" charset="-34"/>
      <p:regular r:id="rId40"/>
      <p:bold r:id="rId41"/>
      <p:italic r:id="rId42"/>
      <p:boldItalic r:id="rId43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33CC"/>
    <a:srgbClr val="FFD85D"/>
    <a:srgbClr val="537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2" y="-19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714624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latin typeface="David" pitchFamily="34" charset="-79"/>
                <a:cs typeface="David" pitchFamily="34" charset="-79"/>
              </a:rPr>
              <a:t>CORRESPONDENCE ANALYSIS</a:t>
            </a:r>
            <a:endParaRPr lang="id-ID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143120"/>
            <a:ext cx="6400800" cy="642942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tx2"/>
                </a:solidFill>
                <a:latin typeface="BrowalliaUPC" pitchFamily="34" charset="-34"/>
                <a:cs typeface="BrowalliaUPC" pitchFamily="34" charset="-34"/>
              </a:rPr>
              <a:t>Statistik Analisis Multivariat</a:t>
            </a:r>
            <a:endParaRPr lang="id-ID" dirty="0">
              <a:solidFill>
                <a:schemeClr val="tx2"/>
              </a:solidFill>
              <a:latin typeface="BrowalliaUPC" pitchFamily="34" charset="-34"/>
              <a:cs typeface="BrowalliaUPC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H="1">
            <a:off x="1428728" y="2643186"/>
            <a:ext cx="6400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928674"/>
            <a:ext cx="4714908" cy="4176462"/>
          </a:xfrm>
        </p:spPr>
        <p:txBody>
          <a:bodyPr>
            <a:normAutofit lnSpcReduction="10000"/>
          </a:bodyPr>
          <a:lstStyle/>
          <a:p>
            <a:pPr marL="396000" lvl="1" indent="-457200">
              <a:spcBef>
                <a:spcPts val="600"/>
              </a:spcBef>
              <a:buFont typeface="+mj-lt"/>
              <a:buAutoNum type="arabicPeriod" startAt="11"/>
            </a:pPr>
            <a:r>
              <a:rPr lang="en-ID" sz="22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200" b="1" i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Statistics </a:t>
            </a:r>
            <a:r>
              <a:rPr lang="en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yang </a:t>
            </a:r>
            <a:r>
              <a:rPr lang="en-ID" sz="22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ada</a:t>
            </a:r>
            <a:r>
              <a:rPr lang="en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bagian</a:t>
            </a:r>
            <a:r>
              <a:rPr lang="en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samping</a:t>
            </a:r>
            <a:r>
              <a:rPr lang="en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kotak</a:t>
            </a:r>
            <a:r>
              <a:rPr lang="en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dialog</a:t>
            </a:r>
            <a:r>
              <a:rPr lang="id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pada </a:t>
            </a:r>
            <a:r>
              <a:rPr lang="id-ID" sz="2200" b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Gambar 1 </a:t>
            </a:r>
            <a:r>
              <a:rPr lang="id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(Slide sebelumnya).</a:t>
            </a:r>
          </a:p>
          <a:p>
            <a:pPr marL="396000" lvl="1" indent="-457200">
              <a:spcBef>
                <a:spcPts val="600"/>
              </a:spcBef>
              <a:buFont typeface="+mj-lt"/>
              <a:buAutoNum type="arabicPeriod" startAt="11"/>
            </a:pPr>
            <a:r>
              <a:rPr lang="id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Centang kotak sesuai seperti pada </a:t>
            </a:r>
            <a:r>
              <a:rPr lang="id-ID" sz="2200" b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gambar 3.</a:t>
            </a:r>
          </a:p>
          <a:p>
            <a:pPr marL="396000" lvl="1" indent="-457200">
              <a:spcBef>
                <a:spcPts val="600"/>
              </a:spcBef>
              <a:buFont typeface="+mj-lt"/>
              <a:buAutoNum type="arabicPeriod" startAt="11"/>
            </a:pPr>
            <a:r>
              <a:rPr lang="id-ID" sz="2200" b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Setelah itu, </a:t>
            </a:r>
            <a:r>
              <a:rPr lang="en-ID" sz="22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200" b="1" i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Plots </a:t>
            </a:r>
            <a:r>
              <a:rPr lang="en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yang </a:t>
            </a:r>
            <a:r>
              <a:rPr lang="en-ID" sz="22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ada</a:t>
            </a:r>
            <a:r>
              <a:rPr lang="en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bagian</a:t>
            </a:r>
            <a:r>
              <a:rPr lang="en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samping</a:t>
            </a:r>
            <a:r>
              <a:rPr lang="en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kotak</a:t>
            </a:r>
            <a:r>
              <a:rPr lang="en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dialog</a:t>
            </a:r>
            <a:r>
              <a:rPr lang="id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pada </a:t>
            </a:r>
            <a:r>
              <a:rPr lang="id-ID" sz="2200" b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Gambar 1 </a:t>
            </a:r>
            <a:r>
              <a:rPr lang="id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(Slide sebelumnya).</a:t>
            </a:r>
          </a:p>
          <a:p>
            <a:pPr marL="395288" lvl="1" indent="-457200">
              <a:spcBef>
                <a:spcPts val="600"/>
              </a:spcBef>
              <a:buFont typeface="+mj-lt"/>
              <a:buAutoNum type="arabicPeriod" startAt="11"/>
            </a:pP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Pilih </a:t>
            </a:r>
            <a:r>
              <a:rPr lang="en-ID" sz="2200" b="1" dirty="0" err="1" smtClean="0">
                <a:latin typeface="BrowalliaUPC" pitchFamily="34" charset="-34"/>
                <a:cs typeface="BrowalliaUPC" pitchFamily="34" charset="-34"/>
              </a:rPr>
              <a:t>biplot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pada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opsi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err="1" smtClean="0">
                <a:latin typeface="BrowalliaUPC" pitchFamily="34" charset="-34"/>
                <a:cs typeface="BrowalliaUPC" pitchFamily="34" charset="-34"/>
              </a:rPr>
              <a:t>scatterplot</a:t>
            </a:r>
            <a:r>
              <a:rPr lang="id-ID" sz="2200" i="1" dirty="0" smtClean="0">
                <a:latin typeface="BrowalliaUPC" pitchFamily="34" charset="-34"/>
                <a:cs typeface="BrowalliaUPC" pitchFamily="34" charset="-34"/>
              </a:rPr>
              <a:t>.</a:t>
            </a:r>
          </a:p>
          <a:p>
            <a:pPr marL="395288" lvl="1" indent="-457200">
              <a:spcBef>
                <a:spcPts val="600"/>
              </a:spcBef>
              <a:buFont typeface="+mj-lt"/>
              <a:buAutoNum type="arabicPeriod" startAt="11"/>
            </a:pP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Untuk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opsi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plot dimension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penulis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memilih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err="1" smtClean="0">
                <a:latin typeface="BrowalliaUPC" pitchFamily="34" charset="-34"/>
                <a:cs typeface="BrowalliaUPC" pitchFamily="34" charset="-34"/>
              </a:rPr>
              <a:t>opsi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err="1" smtClean="0">
                <a:latin typeface="BrowalliaUPC" pitchFamily="34" charset="-34"/>
                <a:cs typeface="BrowalliaUPC" pitchFamily="34" charset="-34"/>
              </a:rPr>
              <a:t>pertama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untuk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menampilkan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semua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data. </a:t>
            </a: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395288" lvl="1" indent="-457200">
              <a:spcBef>
                <a:spcPts val="600"/>
              </a:spcBef>
              <a:buFont typeface="+mj-lt"/>
              <a:buAutoNum type="arabicPeriod" startAt="11"/>
            </a:pP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K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lik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continue. </a:t>
            </a:r>
            <a:endParaRPr lang="id-ID" sz="2200" i="1" dirty="0" smtClean="0">
              <a:latin typeface="BrowalliaUPC" pitchFamily="34" charset="-34"/>
              <a:cs typeface="BrowalliaUPC" pitchFamily="34" charset="-34"/>
            </a:endParaRPr>
          </a:p>
          <a:p>
            <a:pPr marL="395288" lvl="1" indent="-457200">
              <a:spcBef>
                <a:spcPts val="600"/>
              </a:spcBef>
              <a:buFont typeface="+mj-lt"/>
              <a:buAutoNum type="arabicPeriod" startAt="11"/>
            </a:pPr>
            <a:r>
              <a:rPr lang="id-ID" sz="22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Terakhir,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OK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awal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kotak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dialog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analisis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korespondensi</a:t>
            </a:r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 (Gambar 1)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395288" lvl="1" indent="-457200">
              <a:spcBef>
                <a:spcPts val="600"/>
              </a:spcBef>
              <a:buFont typeface="+mj-lt"/>
              <a:buAutoNum type="arabicPeriod" startAt="11"/>
            </a:pPr>
            <a:endParaRPr lang="id-ID" sz="2200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396000" lvl="1" indent="-457200">
              <a:spcBef>
                <a:spcPts val="600"/>
              </a:spcBef>
              <a:buFont typeface="+mj-lt"/>
              <a:buAutoNum type="arabicPeriod" startAt="11"/>
            </a:pPr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00562" y="357170"/>
            <a:ext cx="2663826" cy="2369596"/>
            <a:chOff x="6072198" y="642922"/>
            <a:chExt cx="2663826" cy="2369596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15074" y="642922"/>
              <a:ext cx="2520950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072198" y="2643186"/>
              <a:ext cx="2571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>
                  <a:latin typeface="BrowalliaUPC" pitchFamily="34" charset="-34"/>
                  <a:cs typeface="BrowalliaUPC" pitchFamily="34" charset="-34"/>
                </a:rPr>
                <a:t>Gambar 3. </a:t>
              </a:r>
              <a:r>
                <a:rPr lang="en-ID" b="1" dirty="0" err="1" smtClean="0">
                  <a:latin typeface="BrowalliaUPC" pitchFamily="34" charset="-34"/>
                  <a:cs typeface="BrowalliaUPC" pitchFamily="34" charset="-34"/>
                </a:rPr>
                <a:t>Kotak</a:t>
              </a:r>
              <a:r>
                <a:rPr lang="en-ID" b="1" dirty="0" smtClean="0">
                  <a:latin typeface="BrowalliaUPC" pitchFamily="34" charset="-34"/>
                  <a:cs typeface="BrowalliaUPC" pitchFamily="34" charset="-34"/>
                </a:rPr>
                <a:t> Dialog</a:t>
              </a:r>
              <a:r>
                <a:rPr lang="id-ID" b="1" dirty="0" smtClean="0"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id-ID" b="1" i="1" dirty="0" smtClean="0">
                  <a:latin typeface="BrowalliaUPC" pitchFamily="34" charset="-34"/>
                  <a:cs typeface="BrowalliaUPC" pitchFamily="34" charset="-34"/>
                </a:rPr>
                <a:t>Statistics</a:t>
              </a:r>
              <a:endParaRPr lang="id-ID" b="1" i="1" dirty="0">
                <a:latin typeface="BrowalliaUPC" pitchFamily="34" charset="-34"/>
                <a:cs typeface="BrowalliaUPC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16" y="1571616"/>
            <a:ext cx="2357454" cy="3655480"/>
            <a:chOff x="6858016" y="1571616"/>
            <a:chExt cx="2357454" cy="3655480"/>
          </a:xfrm>
        </p:grpSpPr>
        <p:pic>
          <p:nvPicPr>
            <p:cNvPr id="4098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47547" y="1571616"/>
              <a:ext cx="1953609" cy="328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858016" y="4857764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>
                  <a:latin typeface="BrowalliaUPC" pitchFamily="34" charset="-34"/>
                  <a:cs typeface="BrowalliaUPC" pitchFamily="34" charset="-34"/>
                </a:rPr>
                <a:t>Gambar 4. </a:t>
              </a:r>
              <a:r>
                <a:rPr lang="en-ID" b="1" dirty="0" err="1" smtClean="0">
                  <a:latin typeface="BrowalliaUPC" pitchFamily="34" charset="-34"/>
                  <a:cs typeface="BrowalliaUPC" pitchFamily="34" charset="-34"/>
                </a:rPr>
                <a:t>Kotak</a:t>
              </a:r>
              <a:r>
                <a:rPr lang="en-ID" b="1" dirty="0" smtClean="0">
                  <a:latin typeface="BrowalliaUPC" pitchFamily="34" charset="-34"/>
                  <a:cs typeface="BrowalliaUPC" pitchFamily="34" charset="-34"/>
                </a:rPr>
                <a:t> Dialog</a:t>
              </a:r>
              <a:r>
                <a:rPr lang="id-ID" b="1" dirty="0" smtClean="0"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id-ID" b="1" i="1" dirty="0" smtClean="0">
                  <a:latin typeface="BrowalliaUPC" pitchFamily="34" charset="-34"/>
                  <a:cs typeface="BrowalliaUPC" pitchFamily="34" charset="-34"/>
                </a:rPr>
                <a:t>Plots</a:t>
              </a:r>
              <a:endParaRPr lang="id-ID" b="1" i="1" dirty="0">
                <a:latin typeface="BrowalliaUPC" pitchFamily="34" charset="-34"/>
                <a:cs typeface="BrowalliaUPC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43834" y="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Lanjutan </a:t>
            </a:r>
            <a:r>
              <a:rPr lang="id-ID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</a:t>
            </a:r>
            <a:endParaRPr lang="id-ID" sz="24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857236"/>
            <a:ext cx="2071702" cy="42862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D85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6"/>
            <a:ext cx="8229600" cy="48577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d-ID" sz="2200" b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Interpretasi</a:t>
            </a:r>
            <a:endParaRPr lang="id-ID" sz="2200" b="1" dirty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spcBef>
                <a:spcPts val="0"/>
              </a:spcBef>
            </a:pPr>
            <a:r>
              <a:rPr lang="en-ID" sz="2200" b="1" dirty="0" err="1" smtClean="0">
                <a:latin typeface="BrowalliaUPC" pitchFamily="34" charset="-34"/>
                <a:cs typeface="BrowalliaUPC" pitchFamily="34" charset="-34"/>
              </a:rPr>
              <a:t>Tabel</a:t>
            </a:r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 Korespondensi</a:t>
            </a:r>
            <a:endParaRPr lang="id-ID" sz="2200" b="1" i="1" dirty="0" smtClean="0">
              <a:latin typeface="BrowalliaUPC" pitchFamily="34" charset="-34"/>
              <a:cs typeface="BrowalliaUPC" pitchFamily="34" charset="-34"/>
            </a:endParaRPr>
          </a:p>
          <a:p>
            <a:pPr marL="857250" lvl="1" indent="-4572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buNone/>
            </a:pPr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57290" y="1596203"/>
          <a:ext cx="7143800" cy="1761363"/>
        </p:xfrm>
        <a:graphic>
          <a:graphicData uri="http://schemas.openxmlformats.org/drawingml/2006/table">
            <a:tbl>
              <a:tblPr/>
              <a:tblGrid>
                <a:gridCol w="1040066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703734"/>
              </a:tblGrid>
              <a:tr h="108000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Jenis</a:t>
                      </a: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kejadian</a:t>
                      </a: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luar</a:t>
                      </a: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biasa</a:t>
                      </a:r>
                      <a:endParaRPr lang="id-ID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Umur penderita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&lt;1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1-4</a:t>
                      </a:r>
                      <a:endParaRPr lang="id-ID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5-9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10-14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15-19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20-44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45-54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55-59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60-69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70+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Active Margin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AFP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28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207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391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308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259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668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245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60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69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32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2267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Diare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id-ID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19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17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14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28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122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61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271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Difteri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28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194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378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302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251</a:t>
                      </a:r>
                      <a:endParaRPr lang="id-ID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648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243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59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69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32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2204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Keracunan Makanan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60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160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201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170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376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154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49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57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28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1265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Active Margin</a:t>
                      </a:r>
                      <a:endParaRPr lang="id-ID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67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480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946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825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708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1814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703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170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199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95</a:t>
                      </a:r>
                      <a:endParaRPr lang="id-ID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6007</a:t>
                      </a:r>
                      <a:endParaRPr lang="id-ID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786" y="3571880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Tabel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ini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dibuat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berdasarkan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data yang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telah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dimasukkan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sebelumnya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 sehingga dapat dilihat frekuensi dari masing-masing kategori.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Contohnya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dapat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dilihat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bahwa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penderita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AFP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menjadi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kejadian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paling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banyak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pernah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dialami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oleh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responden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paling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banyak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dialami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oleh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rentang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umur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20–44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tahun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200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32"/>
            <a:ext cx="3257544" cy="4286260"/>
          </a:xfrm>
        </p:spPr>
        <p:txBody>
          <a:bodyPr/>
          <a:lstStyle/>
          <a:p>
            <a:pPr marL="266700" lvl="1" indent="-228600"/>
            <a:r>
              <a:rPr lang="id-ID" sz="2200" b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Profil Baris</a:t>
            </a:r>
          </a:p>
          <a:p>
            <a:pPr marL="266700" lvl="1" indent="-2286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266700" lvl="1" indent="-2286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266700" lvl="1" indent="-2286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266700" lvl="1" indent="-2286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266700" lvl="1" indent="-228600"/>
            <a:r>
              <a:rPr lang="id-ID" sz="2200" b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Profil Kolom</a:t>
            </a:r>
          </a:p>
          <a:p>
            <a:pPr marL="266700" lvl="1" indent="-228600">
              <a:lnSpc>
                <a:spcPct val="150000"/>
              </a:lnSpc>
            </a:pPr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1428760"/>
          <a:ext cx="6858048" cy="1556068"/>
        </p:xfrm>
        <a:graphic>
          <a:graphicData uri="http://schemas.openxmlformats.org/drawingml/2006/table">
            <a:tbl>
              <a:tblPr/>
              <a:tblGrid>
                <a:gridCol w="1093302"/>
                <a:gridCol w="351908"/>
                <a:gridCol w="351908"/>
                <a:gridCol w="419820"/>
                <a:gridCol w="497706"/>
                <a:gridCol w="571504"/>
                <a:gridCol w="571504"/>
                <a:gridCol w="500066"/>
                <a:gridCol w="571504"/>
                <a:gridCol w="500066"/>
                <a:gridCol w="428628"/>
                <a:gridCol w="1000132"/>
              </a:tblGrid>
              <a:tr h="172683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Jenis</a:t>
                      </a: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kejadian</a:t>
                      </a: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luar</a:t>
                      </a: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biasa</a:t>
                      </a:r>
                      <a:endParaRPr lang="id-ID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Umur</a:t>
                      </a: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penderita</a:t>
                      </a:r>
                      <a:endParaRPr lang="id-ID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7268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&lt;1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1-4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5-9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10-14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15-19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20-44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45-54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55-59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60-69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70+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Active Margin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68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AFP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,012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,091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,172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,136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,114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,295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,108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,026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,030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,014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68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Diare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,004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,070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,063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,052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,103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,450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,225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,007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,015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,011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68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Difteri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,013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,088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,172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,137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,114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,294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,110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,027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,031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,015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36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Keracunan Makanan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,008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,047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,126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,159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,134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,297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,122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,039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,045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,022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68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Mass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,011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,080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,157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,137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,118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,302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,117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,028</a:t>
                      </a:r>
                      <a:endParaRPr lang="id-ID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,033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,016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7158" y="3434984"/>
          <a:ext cx="6858048" cy="1565656"/>
        </p:xfrm>
        <a:graphic>
          <a:graphicData uri="http://schemas.openxmlformats.org/drawingml/2006/table">
            <a:tbl>
              <a:tblPr/>
              <a:tblGrid>
                <a:gridCol w="1000132"/>
                <a:gridCol w="500066"/>
                <a:gridCol w="428628"/>
                <a:gridCol w="502426"/>
                <a:gridCol w="569144"/>
                <a:gridCol w="571504"/>
                <a:gridCol w="500066"/>
                <a:gridCol w="571504"/>
                <a:gridCol w="571504"/>
                <a:gridCol w="571504"/>
                <a:gridCol w="571504"/>
                <a:gridCol w="500066"/>
              </a:tblGrid>
              <a:tr h="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Jenis kejadian luar biasa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Umur penderita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&lt;1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1-4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5-9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10-14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15-19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20-44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45-54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55-59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60-69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70+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Mass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AFP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,418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,431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,413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,373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,366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,368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,349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,353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,347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,337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,377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Diare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,040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,040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,067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,087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,020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,032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,045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Difteri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,418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,404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,400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,366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,355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,357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,346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,347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,347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,337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,367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Keracunan Makanan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,149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,125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,169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,244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,240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,207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,219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,288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,286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,295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,211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Active Margin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58082" y="1500178"/>
            <a:ext cx="1643042" cy="3643338"/>
          </a:xfrm>
          <a:prstGeom prst="rect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7510482" y="1357302"/>
            <a:ext cx="1643042" cy="364333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7572396" y="1428740"/>
            <a:ext cx="15716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i="1" dirty="0" smtClean="0"/>
              <a:t>Row profile</a:t>
            </a:r>
            <a:r>
              <a:rPr lang="en-ID" sz="1600" dirty="0" smtClean="0"/>
              <a:t> </a:t>
            </a:r>
            <a:r>
              <a:rPr lang="en-ID" sz="1600" dirty="0" err="1" smtClean="0"/>
              <a:t>dihitung</a:t>
            </a:r>
            <a:r>
              <a:rPr lang="en-ID" sz="1600" dirty="0" smtClean="0"/>
              <a:t> </a:t>
            </a:r>
            <a:r>
              <a:rPr lang="en-ID" sz="1600" dirty="0" err="1" smtClean="0"/>
              <a:t>dengan</a:t>
            </a:r>
            <a:r>
              <a:rPr lang="en-ID" sz="1600" dirty="0" smtClean="0"/>
              <a:t> </a:t>
            </a:r>
            <a:r>
              <a:rPr lang="en-ID" sz="1600" dirty="0" err="1" smtClean="0"/>
              <a:t>membagi</a:t>
            </a:r>
            <a:r>
              <a:rPr lang="en-ID" sz="1600" dirty="0" smtClean="0"/>
              <a:t> </a:t>
            </a:r>
            <a:r>
              <a:rPr lang="en-ID" sz="1600" dirty="0" err="1" smtClean="0"/>
              <a:t>frekuensi</a:t>
            </a:r>
            <a:r>
              <a:rPr lang="en-ID" sz="1600" dirty="0" smtClean="0"/>
              <a:t> </a:t>
            </a:r>
            <a:r>
              <a:rPr lang="en-ID" sz="1600" dirty="0" err="1" smtClean="0"/>
              <a:t>dari</a:t>
            </a:r>
            <a:r>
              <a:rPr lang="en-ID" sz="1600" dirty="0" smtClean="0"/>
              <a:t> </a:t>
            </a:r>
            <a:r>
              <a:rPr lang="en-ID" sz="1600" dirty="0" err="1" smtClean="0"/>
              <a:t>setiap</a:t>
            </a:r>
            <a:r>
              <a:rPr lang="en-ID" sz="1600" dirty="0" smtClean="0"/>
              <a:t> </a:t>
            </a:r>
            <a:r>
              <a:rPr lang="en-ID" sz="1600" dirty="0" err="1" smtClean="0"/>
              <a:t>baris</a:t>
            </a:r>
            <a:r>
              <a:rPr lang="en-ID" sz="1600" dirty="0" smtClean="0"/>
              <a:t> </a:t>
            </a:r>
            <a:r>
              <a:rPr lang="en-ID" sz="1600" dirty="0" err="1" smtClean="0"/>
              <a:t>dengan</a:t>
            </a:r>
            <a:r>
              <a:rPr lang="en-ID" sz="1600" dirty="0" smtClean="0"/>
              <a:t> total </a:t>
            </a:r>
            <a:r>
              <a:rPr lang="en-ID" sz="1600" dirty="0" err="1" smtClean="0"/>
              <a:t>frekuensi</a:t>
            </a:r>
            <a:r>
              <a:rPr lang="en-ID" sz="1600" dirty="0" smtClean="0"/>
              <a:t> </a:t>
            </a:r>
            <a:r>
              <a:rPr lang="en-ID" sz="1600" dirty="0" err="1" smtClean="0"/>
              <a:t>dari</a:t>
            </a:r>
            <a:r>
              <a:rPr lang="en-ID" sz="1600" dirty="0" smtClean="0"/>
              <a:t> </a:t>
            </a:r>
            <a:r>
              <a:rPr lang="en-ID" sz="1600" dirty="0" err="1" smtClean="0"/>
              <a:t>baris</a:t>
            </a:r>
            <a:r>
              <a:rPr lang="en-ID" sz="1600" dirty="0" smtClean="0"/>
              <a:t> </a:t>
            </a:r>
            <a:r>
              <a:rPr lang="en-ID" sz="1600" dirty="0" err="1" smtClean="0"/>
              <a:t>tersebut</a:t>
            </a:r>
            <a:r>
              <a:rPr lang="en-ID" sz="1600" dirty="0" smtClean="0"/>
              <a:t> (</a:t>
            </a:r>
            <a:r>
              <a:rPr lang="en-ID" sz="1600" i="1" dirty="0" smtClean="0"/>
              <a:t>Active margin</a:t>
            </a:r>
            <a:r>
              <a:rPr lang="en-ID" sz="1600" dirty="0" smtClean="0"/>
              <a:t>). Cara yang </a:t>
            </a:r>
            <a:r>
              <a:rPr lang="en-ID" sz="1600" dirty="0" err="1" smtClean="0"/>
              <a:t>sama</a:t>
            </a:r>
            <a:r>
              <a:rPr lang="en-ID" sz="1600" dirty="0" smtClean="0"/>
              <a:t> </a:t>
            </a:r>
            <a:r>
              <a:rPr lang="en-ID" sz="1600" dirty="0" err="1" smtClean="0"/>
              <a:t>juga</a:t>
            </a:r>
            <a:r>
              <a:rPr lang="en-ID" sz="1600" dirty="0" smtClean="0"/>
              <a:t> </a:t>
            </a:r>
            <a:r>
              <a:rPr lang="en-ID" sz="1600" dirty="0" err="1" smtClean="0"/>
              <a:t>digunakan</a:t>
            </a:r>
            <a:r>
              <a:rPr lang="en-ID" sz="1600" dirty="0" smtClean="0"/>
              <a:t> </a:t>
            </a:r>
            <a:r>
              <a:rPr lang="en-ID" sz="1600" dirty="0" err="1" smtClean="0"/>
              <a:t>untuk</a:t>
            </a:r>
            <a:r>
              <a:rPr lang="en-ID" sz="1600" dirty="0" smtClean="0"/>
              <a:t> </a:t>
            </a:r>
            <a:r>
              <a:rPr lang="en-ID" sz="1600" dirty="0" err="1" smtClean="0"/>
              <a:t>menghitung</a:t>
            </a:r>
            <a:r>
              <a:rPr lang="en-ID" sz="1600" dirty="0" smtClean="0"/>
              <a:t> </a:t>
            </a:r>
            <a:r>
              <a:rPr lang="en-ID" sz="1600" i="1" dirty="0" smtClean="0"/>
              <a:t>Column Profile</a:t>
            </a:r>
            <a:endParaRPr lang="id-ID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60"/>
            <a:ext cx="8229600" cy="4857764"/>
          </a:xfrm>
        </p:spPr>
        <p:txBody>
          <a:bodyPr/>
          <a:lstStyle/>
          <a:p>
            <a:pPr marL="857250" lvl="1" indent="-457200">
              <a:lnSpc>
                <a:spcPct val="150000"/>
              </a:lnSpc>
            </a:pPr>
            <a:r>
              <a:rPr lang="id-ID" sz="2200" b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Ringkasan</a:t>
            </a:r>
          </a:p>
          <a:p>
            <a:pPr marL="857250" lvl="1" indent="-457200">
              <a:lnSpc>
                <a:spcPct val="150000"/>
              </a:lnSpc>
            </a:pPr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834" y="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Lanjutan </a:t>
            </a:r>
            <a:r>
              <a:rPr lang="id-ID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</a:t>
            </a:r>
            <a:endParaRPr lang="id-ID" sz="24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57290" y="1291844"/>
          <a:ext cx="7000924" cy="1565656"/>
        </p:xfrm>
        <a:graphic>
          <a:graphicData uri="http://schemas.openxmlformats.org/drawingml/2006/table">
            <a:tbl>
              <a:tblPr/>
              <a:tblGrid>
                <a:gridCol w="857256"/>
                <a:gridCol w="714380"/>
                <a:gridCol w="571504"/>
                <a:gridCol w="811202"/>
                <a:gridCol w="450215"/>
                <a:gridCol w="810285"/>
                <a:gridCol w="928694"/>
                <a:gridCol w="857256"/>
                <a:gridCol w="1000132"/>
              </a:tblGrid>
              <a:tr h="0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Dimension</a:t>
                      </a:r>
                      <a:endParaRPr lang="id-ID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Singular Value</a:t>
                      </a:r>
                      <a:endParaRPr lang="id-ID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Inertia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Chi Square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Sig.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Proportion of Inertia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Confidence Singular Value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Accounted for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Cumulative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Standard Deviation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Correlation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,124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,609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,609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-,016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,099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,391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,999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Total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,025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150,788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,000</a:t>
                      </a:r>
                      <a:r>
                        <a:rPr lang="en-ID" sz="1200" baseline="30000"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9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a. 27 degrees of freedom.</a:t>
                      </a:r>
                      <a:endParaRPr lang="id-ID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7290" y="2857500"/>
            <a:ext cx="69294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Pada tabel ringkasan dijelaskan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nilai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chi-square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yang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menunjukkan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bahwa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umur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penderita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jenis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kejadian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luar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biasa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memiliki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hubungan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atau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saling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memengaruhi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d-ID" sz="2200" dirty="0" err="1" smtClean="0">
                <a:latin typeface="BrowalliaUPC" pitchFamily="34" charset="-34"/>
                <a:cs typeface="BrowalliaUPC" pitchFamily="34" charset="-34"/>
              </a:rPr>
              <a:t>A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dua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dapat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menjelaskan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perbedaan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paling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besar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antara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faktor-faktor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kejadian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luar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biasa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kelompok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usia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penderita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Total inertia adalah 2,5% yang mengindikasikan bahwa umur penderita hanya menjelaskan 2,5% kejadian luar biasa yang dialami seseorang dan sebaliknya.</a:t>
            </a:r>
            <a:endParaRPr lang="id-ID" sz="2200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8"/>
            <a:ext cx="8229600" cy="3143272"/>
          </a:xfrm>
        </p:spPr>
        <p:txBody>
          <a:bodyPr/>
          <a:lstStyle/>
          <a:p>
            <a:pPr marL="857250" lvl="1" indent="-457200">
              <a:spcBef>
                <a:spcPts val="0"/>
              </a:spcBef>
            </a:pPr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Ringkasan Profil Baris</a:t>
            </a:r>
          </a:p>
          <a:p>
            <a:pPr marL="857250" lvl="1" indent="-4572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spcBef>
                <a:spcPts val="0"/>
              </a:spcBef>
            </a:pPr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lnSpc>
                <a:spcPct val="150000"/>
              </a:lnSpc>
            </a:pPr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834" y="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Lanjutan </a:t>
            </a:r>
            <a:r>
              <a:rPr lang="id-ID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</a:t>
            </a:r>
            <a:endParaRPr lang="id-ID" sz="24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375338" y="1233553"/>
          <a:ext cx="7411504" cy="2152777"/>
        </p:xfrm>
        <a:graphic>
          <a:graphicData uri="http://schemas.openxmlformats.org/drawingml/2006/table">
            <a:tbl>
              <a:tblPr/>
              <a:tblGrid>
                <a:gridCol w="1255504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</a:tblGrid>
              <a:tr h="144000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Jenis kejadian luar biasa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Mass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Score in Dimension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Inertia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Contribution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44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Of Point to Inertia of Dimension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Of Dimension to Inertia of Point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44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Total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AFP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,377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-,121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,170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,045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,110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,385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,610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,995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Diare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,045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1,580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,311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,911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,044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,970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,030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Difteri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,367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-,110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,134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,036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,067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,454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,538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,992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Keracunan Makanan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,211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,070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-,605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,779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,983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Active Total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,025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000">
                <a:tc gridSpan="10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a. Symmetrical normalization.</a:t>
                      </a:r>
                      <a:endParaRPr lang="id-ID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852" y="3357566"/>
            <a:ext cx="7429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buFont typeface="Arial" pitchFamily="34" charset="0"/>
              <a:buChar char="•"/>
            </a:pP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Tabel Ringkasan Profil Baris Dan Profil Kolom (Slide setelahnya) 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menunjukkan b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agaimana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masing-masing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poin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dalam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baris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diplot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dalam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biplot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, </a:t>
            </a: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 K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olom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‘</a:t>
            </a:r>
            <a:r>
              <a:rPr lang="en-ID" sz="2200" b="1" i="1" dirty="0" smtClean="0">
                <a:latin typeface="BrowalliaUPC" pitchFamily="34" charset="-34"/>
                <a:cs typeface="BrowalliaUPC" pitchFamily="34" charset="-34"/>
              </a:rPr>
              <a:t>Mass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’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dalam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tabel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ini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menunjukkan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proporsi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setiap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jenis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kejadian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luar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biasa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jika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dibandingkan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dengan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semua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jenis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kejadian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luar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biasa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dalam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analisis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 K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olom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‘</a:t>
            </a:r>
            <a:r>
              <a:rPr lang="en-ID" sz="2200" b="1" i="1" dirty="0" smtClean="0">
                <a:latin typeface="BrowalliaUPC" pitchFamily="34" charset="-34"/>
                <a:cs typeface="BrowalliaUPC" pitchFamily="34" charset="-34"/>
              </a:rPr>
              <a:t>Score in Dimension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’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menunjukkan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koordinat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setiap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(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1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2)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mana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setiap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baris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akan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ditempatkan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biplot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200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857236"/>
            <a:ext cx="8229600" cy="4857764"/>
          </a:xfrm>
        </p:spPr>
        <p:txBody>
          <a:bodyPr/>
          <a:lstStyle/>
          <a:p>
            <a:pPr marL="857250" lvl="1" indent="-457200">
              <a:spcBef>
                <a:spcPts val="0"/>
              </a:spcBef>
            </a:pPr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Ringkasan Profil Kolom</a:t>
            </a:r>
          </a:p>
          <a:p>
            <a:pPr marL="857250" lvl="1" indent="-457200">
              <a:spcBef>
                <a:spcPts val="0"/>
              </a:spcBef>
            </a:pPr>
            <a:endParaRPr lang="id-ID" sz="2200" b="1" dirty="0" smtClean="0"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spcBef>
                <a:spcPts val="0"/>
              </a:spcBef>
            </a:pPr>
            <a:endParaRPr lang="id-ID" sz="2200" b="1" dirty="0" smtClean="0">
              <a:latin typeface="BrowalliaUPC" pitchFamily="34" charset="-34"/>
              <a:cs typeface="BrowalliaUPC" pitchFamily="34" charset="-34"/>
            </a:endParaRPr>
          </a:p>
          <a:p>
            <a:pPr marL="857250" lvl="1" indent="-4572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spcBef>
                <a:spcPts val="0"/>
              </a:spcBef>
            </a:pPr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buNone/>
            </a:pPr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lnSpc>
                <a:spcPct val="150000"/>
              </a:lnSpc>
            </a:pPr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834" y="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Lanjutan </a:t>
            </a:r>
            <a:r>
              <a:rPr lang="id-ID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</a:t>
            </a:r>
            <a:endParaRPr lang="id-ID" sz="24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4414" y="1369262"/>
          <a:ext cx="7429552" cy="2997080"/>
        </p:xfrm>
        <a:graphic>
          <a:graphicData uri="http://schemas.openxmlformats.org/drawingml/2006/table">
            <a:tbl>
              <a:tblPr/>
              <a:tblGrid>
                <a:gridCol w="1000132"/>
                <a:gridCol w="714380"/>
                <a:gridCol w="785818"/>
                <a:gridCol w="785818"/>
                <a:gridCol w="646314"/>
                <a:gridCol w="828000"/>
                <a:gridCol w="828000"/>
                <a:gridCol w="626644"/>
                <a:gridCol w="571504"/>
                <a:gridCol w="642942"/>
              </a:tblGrid>
              <a:tr h="0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Umur</a:t>
                      </a: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penderita</a:t>
                      </a:r>
                      <a:endParaRPr lang="id-ID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Mass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Score in Dimension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Inertia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Contribution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Of  Point to Inertia of Dimension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Of  Dimension to Inertia of  Point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Total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&lt;1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-,506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,419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,023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,020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,639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,351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,990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1-4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,080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-,205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,649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,027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,340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,111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,888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,999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5-9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,157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-,435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,274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,241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,119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,758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,241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10-14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,137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-,336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-,299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,126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,124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,613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,387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15-19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,118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-,032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-,235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,066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,023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,973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,996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20-44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,302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,299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,061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,218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,968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,032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45-54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,117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,584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,323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,999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,999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55-59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,028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-,340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-,648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,027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,120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,256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,744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60-69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,033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-,228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-,622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,129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,144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,856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70+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-,059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-,667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,071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,010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,990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Active Total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,025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1,000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10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a. Symmetrical normalization.</a:t>
                      </a:r>
                      <a:endParaRPr lang="id-ID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714360"/>
            <a:ext cx="8229600" cy="4857764"/>
          </a:xfrm>
        </p:spPr>
        <p:txBody>
          <a:bodyPr/>
          <a:lstStyle/>
          <a:p>
            <a:pPr marL="857250" lvl="1" indent="-457200">
              <a:spcBef>
                <a:spcPts val="0"/>
              </a:spcBef>
            </a:pPr>
            <a:r>
              <a:rPr lang="en-ID" sz="2200" b="1" i="1" dirty="0" smtClean="0">
                <a:latin typeface="BrowalliaUPC" pitchFamily="34" charset="-34"/>
                <a:cs typeface="BrowalliaUPC" pitchFamily="34" charset="-34"/>
              </a:rPr>
              <a:t>Confidence Row Points</a:t>
            </a:r>
            <a:endParaRPr lang="id-ID" sz="2200" b="1" i="1" dirty="0" smtClean="0"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spcBef>
                <a:spcPts val="0"/>
              </a:spcBef>
            </a:pPr>
            <a:endParaRPr lang="id-ID" sz="2200" b="1" i="1" dirty="0" smtClean="0"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spcBef>
                <a:spcPts val="0"/>
              </a:spcBef>
            </a:pPr>
            <a:endParaRPr lang="id-ID" sz="2200" b="1" i="1" dirty="0" smtClean="0"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spcBef>
                <a:spcPts val="0"/>
              </a:spcBef>
            </a:pPr>
            <a:endParaRPr lang="id-ID" sz="2200" b="1" i="1" dirty="0" smtClean="0"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lnSpc>
                <a:spcPct val="150000"/>
              </a:lnSpc>
              <a:spcBef>
                <a:spcPts val="0"/>
              </a:spcBef>
              <a:buNone/>
            </a:pPr>
            <a:endParaRPr lang="id-ID" sz="2200" b="1" i="1" dirty="0" smtClean="0"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spcBef>
                <a:spcPts val="0"/>
              </a:spcBef>
            </a:pPr>
            <a:r>
              <a:rPr lang="id-ID" sz="2200" b="1" i="1" dirty="0" smtClean="0">
                <a:latin typeface="BrowalliaUPC" pitchFamily="34" charset="-34"/>
                <a:cs typeface="BrowalliaUPC" pitchFamily="34" charset="-34"/>
              </a:rPr>
              <a:t>Confidence Column Points</a:t>
            </a:r>
          </a:p>
          <a:p>
            <a:pPr marL="857250" lvl="1" indent="-457200">
              <a:spcBef>
                <a:spcPts val="0"/>
              </a:spcBef>
            </a:pPr>
            <a:endParaRPr lang="id-ID" sz="2200" b="1" dirty="0" smtClean="0">
              <a:latin typeface="BrowalliaUPC" pitchFamily="34" charset="-34"/>
              <a:cs typeface="BrowalliaUPC" pitchFamily="34" charset="-34"/>
            </a:endParaRPr>
          </a:p>
          <a:p>
            <a:pPr marL="857250" lvl="1" indent="-4572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/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spcBef>
                <a:spcPts val="0"/>
              </a:spcBef>
            </a:pPr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buNone/>
            </a:pPr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lnSpc>
                <a:spcPct val="150000"/>
              </a:lnSpc>
            </a:pPr>
            <a:endParaRPr lang="id-ID" sz="22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834" y="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Lanjutan </a:t>
            </a:r>
            <a:r>
              <a:rPr lang="id-ID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</a:t>
            </a:r>
            <a:endParaRPr lang="id-ID" sz="24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1538" y="1142968"/>
          <a:ext cx="4190999" cy="1445760"/>
        </p:xfrm>
        <a:graphic>
          <a:graphicData uri="http://schemas.openxmlformats.org/drawingml/2006/table">
            <a:tbl>
              <a:tblPr/>
              <a:tblGrid>
                <a:gridCol w="1534920"/>
                <a:gridCol w="937477"/>
                <a:gridCol w="937477"/>
                <a:gridCol w="781125"/>
              </a:tblGrid>
              <a:tr h="21600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Jenis kejadian luar biasa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Standard Deviation in Dimension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Correlation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1-2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AFP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,077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,060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,494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Diare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,136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,478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-,818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Difteri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,068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,061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,398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Keracunan Makanan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,230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,045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,508</a:t>
                      </a:r>
                      <a:endParaRPr lang="id-ID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71538" y="2980370"/>
          <a:ext cx="4214842" cy="2377440"/>
        </p:xfrm>
        <a:graphic>
          <a:graphicData uri="http://schemas.openxmlformats.org/drawingml/2006/table">
            <a:tbl>
              <a:tblPr/>
              <a:tblGrid>
                <a:gridCol w="1023371"/>
                <a:gridCol w="1048331"/>
                <a:gridCol w="1000132"/>
                <a:gridCol w="1143008"/>
              </a:tblGrid>
              <a:tr h="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Umur</a:t>
                      </a: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penderita</a:t>
                      </a:r>
                      <a:endParaRPr lang="id-ID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Standard Deviation in Dimension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Correlation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1-2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&lt;1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,223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,252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,350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1-4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,244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,092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,625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5-9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,103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,131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,913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10-14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,109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,099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-,971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15-19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,092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,048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-,191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20-44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,027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,087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-,802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45-54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,059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,175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,056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55-59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,235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,113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-,860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60-69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,226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,080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-,825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70+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,241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,046</a:t>
                      </a:r>
                      <a:endParaRPr lang="id-ID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-,374</a:t>
                      </a:r>
                      <a:endParaRPr lang="id-ID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643570" y="1357302"/>
            <a:ext cx="3509954" cy="3500462"/>
            <a:chOff x="7358082" y="1357302"/>
            <a:chExt cx="1795442" cy="3786214"/>
          </a:xfrm>
        </p:grpSpPr>
        <p:sp>
          <p:nvSpPr>
            <p:cNvPr id="10" name="Rectangle 9"/>
            <p:cNvSpPr/>
            <p:nvPr/>
          </p:nvSpPr>
          <p:spPr>
            <a:xfrm>
              <a:off x="7358082" y="1500178"/>
              <a:ext cx="1643042" cy="3643338"/>
            </a:xfrm>
            <a:prstGeom prst="rect">
              <a:avLst/>
            </a:prstGeom>
            <a:solidFill>
              <a:srgbClr val="0033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10482" y="1357302"/>
              <a:ext cx="1643042" cy="3643338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43636" y="1500178"/>
            <a:ext cx="3000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Dua tabel di samping M</a:t>
            </a:r>
            <a:r>
              <a:rPr lang="en-ID" dirty="0" err="1" smtClean="0"/>
              <a:t>emberikan</a:t>
            </a:r>
            <a:r>
              <a:rPr lang="id-ID" dirty="0" smtClean="0"/>
              <a:t> nilai</a:t>
            </a:r>
            <a:r>
              <a:rPr lang="en-ID" dirty="0" smtClean="0"/>
              <a:t> </a:t>
            </a:r>
            <a:r>
              <a:rPr lang="en-ID" dirty="0" err="1" smtClean="0"/>
              <a:t>standar</a:t>
            </a:r>
            <a:r>
              <a:rPr lang="en-ID" dirty="0" smtClean="0"/>
              <a:t> </a:t>
            </a:r>
            <a:r>
              <a:rPr lang="en-ID" dirty="0" err="1" smtClean="0"/>
              <a:t>deviasi</a:t>
            </a:r>
            <a:r>
              <a:rPr lang="en-ID" dirty="0" smtClean="0"/>
              <a:t> </a:t>
            </a:r>
            <a:r>
              <a:rPr lang="en-ID" dirty="0" err="1" smtClean="0"/>
              <a:t>kepada</a:t>
            </a:r>
            <a:r>
              <a:rPr lang="en-ID" dirty="0" smtClean="0"/>
              <a:t> </a:t>
            </a:r>
            <a:r>
              <a:rPr lang="en-ID" dirty="0" err="1" smtClean="0"/>
              <a:t>nilai</a:t>
            </a:r>
            <a:r>
              <a:rPr lang="en-ID" dirty="0" smtClean="0"/>
              <a:t> </a:t>
            </a:r>
            <a:r>
              <a:rPr lang="en-ID" dirty="0" err="1" smtClean="0"/>
              <a:t>baris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kolom</a:t>
            </a:r>
            <a:r>
              <a:rPr lang="en-ID" dirty="0" smtClean="0"/>
              <a:t> </a:t>
            </a:r>
            <a:r>
              <a:rPr lang="en-ID" dirty="0" err="1" smtClean="0"/>
              <a:t>di</a:t>
            </a:r>
            <a:r>
              <a:rPr lang="en-ID" dirty="0" smtClean="0"/>
              <a:t> </a:t>
            </a:r>
            <a:r>
              <a:rPr lang="en-ID" dirty="0" err="1" smtClean="0"/>
              <a:t>setiap</a:t>
            </a:r>
            <a:r>
              <a:rPr lang="en-ID" dirty="0" smtClean="0"/>
              <a:t> </a:t>
            </a:r>
            <a:r>
              <a:rPr lang="en-ID" dirty="0" err="1" smtClean="0"/>
              <a:t>dimensi</a:t>
            </a:r>
            <a:r>
              <a:rPr lang="en-ID" dirty="0" smtClean="0"/>
              <a:t> yang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menilai</a:t>
            </a:r>
            <a:r>
              <a:rPr lang="en-ID" dirty="0" smtClean="0"/>
              <a:t> </a:t>
            </a:r>
            <a:r>
              <a:rPr lang="en-ID" dirty="0" err="1" smtClean="0"/>
              <a:t>ketepatan</a:t>
            </a:r>
            <a:r>
              <a:rPr lang="en-ID" dirty="0" smtClean="0"/>
              <a:t> </a:t>
            </a:r>
            <a:r>
              <a:rPr lang="en-ID" dirty="0" err="1" smtClean="0"/>
              <a:t>estimasi</a:t>
            </a:r>
            <a:r>
              <a:rPr lang="en-ID" dirty="0" smtClean="0"/>
              <a:t> </a:t>
            </a:r>
            <a:r>
              <a:rPr lang="en-ID" dirty="0" err="1" smtClean="0"/>
              <a:t>poin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masing-masing</a:t>
            </a:r>
            <a:r>
              <a:rPr lang="en-ID" dirty="0" smtClean="0"/>
              <a:t> </a:t>
            </a:r>
            <a:r>
              <a:rPr lang="en-ID" dirty="0" err="1" smtClean="0"/>
              <a:t>sumbu</a:t>
            </a:r>
            <a:r>
              <a:rPr lang="en-ID" dirty="0" smtClean="0"/>
              <a:t>, </a:t>
            </a:r>
            <a:r>
              <a:rPr lang="en-ID" dirty="0" err="1" smtClean="0"/>
              <a:t>seperti</a:t>
            </a:r>
            <a:r>
              <a:rPr lang="en-ID" dirty="0" smtClean="0"/>
              <a:t> interval </a:t>
            </a:r>
            <a:r>
              <a:rPr lang="en-ID" dirty="0" err="1" smtClean="0"/>
              <a:t>kepercayaan</a:t>
            </a:r>
            <a:r>
              <a:rPr lang="en-ID" dirty="0" smtClean="0"/>
              <a:t> yang </a:t>
            </a: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analisis</a:t>
            </a:r>
            <a:r>
              <a:rPr lang="en-ID" dirty="0" smtClean="0"/>
              <a:t> </a:t>
            </a:r>
            <a:r>
              <a:rPr lang="en-ID" dirty="0" err="1" smtClean="0"/>
              <a:t>statistik</a:t>
            </a:r>
            <a:r>
              <a:rPr lang="en-ID" dirty="0" smtClean="0"/>
              <a:t> </a:t>
            </a:r>
            <a:r>
              <a:rPr lang="en-ID" dirty="0" err="1" smtClean="0"/>
              <a:t>lainnya</a:t>
            </a:r>
            <a:r>
              <a:rPr lang="en-ID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14810" y="785798"/>
            <a:ext cx="4929190" cy="435771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D85D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3438" y="785798"/>
            <a:ext cx="4500594" cy="4319338"/>
          </a:xfrm>
        </p:spPr>
        <p:txBody>
          <a:bodyPr>
            <a:noAutofit/>
          </a:bodyPr>
          <a:lstStyle/>
          <a:p>
            <a:pPr marL="266700" indent="-266700" algn="just"/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P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aling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sedikit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mengalami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diare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=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&lt;1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tahun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55–59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tahun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.</a:t>
            </a:r>
          </a:p>
          <a:p>
            <a:pPr marL="266700" indent="-266700" algn="just"/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P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aling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banyak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sedikit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mengalami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diare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= 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45–54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tahun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266700" indent="-266700" algn="just"/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K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eracunan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makanan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paling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banyak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dialami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oleh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individu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 dengan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umur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55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tahun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ke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atas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266700" indent="-266700" algn="just"/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P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aling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sedikit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dialami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oleh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anak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dengan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rentang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usia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1-4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tahun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266700" indent="-266700" algn="just"/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K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ejadian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AFP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difteri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mempunyai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kemiripan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,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Rentang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usia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rawan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terkena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AFP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difteri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adalah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individu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dengan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usia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20–24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5–9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tahun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200" dirty="0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2" y="928674"/>
            <a:ext cx="4313281" cy="3941232"/>
            <a:chOff x="214282" y="928674"/>
            <a:chExt cx="4313281" cy="3941232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/>
            <a:srcRect l="3407" t="2574" r="3203" b="2574"/>
            <a:stretch>
              <a:fillRect/>
            </a:stretch>
          </p:blipFill>
          <p:spPr bwMode="auto">
            <a:xfrm>
              <a:off x="214282" y="928674"/>
              <a:ext cx="4313281" cy="35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357290" y="4500574"/>
              <a:ext cx="2571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>
                  <a:latin typeface="BrowalliaUPC" pitchFamily="34" charset="-34"/>
                  <a:cs typeface="BrowalliaUPC" pitchFamily="34" charset="-34"/>
                </a:rPr>
                <a:t>Gambar 5. </a:t>
              </a:r>
              <a:r>
                <a:rPr lang="id-ID" dirty="0" smtClean="0">
                  <a:latin typeface="BrowalliaUPC" pitchFamily="34" charset="-34"/>
                  <a:cs typeface="BrowalliaUPC" pitchFamily="34" charset="-34"/>
                </a:rPr>
                <a:t>Gambar Biplot</a:t>
              </a:r>
              <a:endParaRPr lang="id-ID" b="1" i="1" dirty="0">
                <a:latin typeface="BrowalliaUPC" pitchFamily="34" charset="-34"/>
                <a:cs typeface="BrowalliaUPC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8596" y="1000112"/>
            <a:ext cx="6929486" cy="5000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20"/>
            <a:ext cx="8229600" cy="928694"/>
          </a:xfrm>
        </p:spPr>
        <p:txBody>
          <a:bodyPr>
            <a:noAutofit/>
          </a:bodyPr>
          <a:lstStyle/>
          <a:p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Penulis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ingin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meneliti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bagaimana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karakteristik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sekrup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baut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mur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paku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payung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ada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toko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perangkat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hardware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dengan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bagian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kepala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ulir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in head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bawah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kuningan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panjangnya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sebagai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diteliti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dengan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jumlah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observasi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sebanyak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300. </a:t>
            </a:r>
            <a:endParaRPr lang="id-ID" sz="2000" dirty="0">
              <a:latin typeface="BrowalliaUPC" pitchFamily="34" charset="-34"/>
              <a:cs typeface="BrowalliaUPC" pitchFamily="34" charset="-34"/>
            </a:endParaRPr>
          </a:p>
        </p:txBody>
      </p:sp>
      <p:cxnSp>
        <p:nvCxnSpPr>
          <p:cNvPr id="5" name="Google Shape;751;p38"/>
          <p:cNvCxnSpPr/>
          <p:nvPr/>
        </p:nvCxnSpPr>
        <p:spPr>
          <a:xfrm rot="5400000" flipH="1" flipV="1">
            <a:off x="847248" y="1275888"/>
            <a:ext cx="377142" cy="357189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Right Triangle 5"/>
          <p:cNvSpPr/>
          <p:nvPr/>
        </p:nvSpPr>
        <p:spPr>
          <a:xfrm flipV="1">
            <a:off x="428596" y="928674"/>
            <a:ext cx="571504" cy="642942"/>
          </a:xfrm>
          <a:prstGeom prst="rtTriangl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Google Shape;739;p38"/>
          <p:cNvSpPr txBox="1">
            <a:spLocks/>
          </p:cNvSpPr>
          <p:nvPr/>
        </p:nvSpPr>
        <p:spPr>
          <a:xfrm>
            <a:off x="504871" y="1000112"/>
            <a:ext cx="709543" cy="531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0</a:t>
            </a: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3</a:t>
            </a:r>
            <a:endParaRPr kumimoji="0" lang="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8" name="Google Shape;740;p38"/>
          <p:cNvSpPr txBox="1">
            <a:spLocks/>
          </p:cNvSpPr>
          <p:nvPr/>
        </p:nvSpPr>
        <p:spPr>
          <a:xfrm>
            <a:off x="1357290" y="1000112"/>
            <a:ext cx="5857916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defRPr/>
            </a:pPr>
            <a:r>
              <a:rPr lang="id-ID" sz="28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Contoh Soal │Multiple Correspondence Analysis </a:t>
            </a:r>
            <a:endParaRPr lang="id-ID" sz="28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500034" y="1571616"/>
            <a:ext cx="1214446" cy="502325"/>
            <a:chOff x="500034" y="1571616"/>
            <a:chExt cx="1214446" cy="502325"/>
          </a:xfrm>
        </p:grpSpPr>
        <p:sp>
          <p:nvSpPr>
            <p:cNvPr id="12" name="Rectangle 11"/>
            <p:cNvSpPr/>
            <p:nvPr/>
          </p:nvSpPr>
          <p:spPr>
            <a:xfrm>
              <a:off x="500034" y="1571616"/>
              <a:ext cx="142876" cy="4286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472" y="1643054"/>
              <a:ext cx="1143008" cy="430887"/>
            </a:xfrm>
            <a:prstGeom prst="rect">
              <a:avLst/>
            </a:prstGeom>
            <a:gradFill flip="none" rotWithShape="1">
              <a:gsLst>
                <a:gs pos="0">
                  <a:srgbClr val="0033CC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d-ID" sz="2200" b="1" dirty="0" smtClean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Soal</a:t>
              </a:r>
            </a:p>
          </p:txBody>
        </p:sp>
      </p:grpSp>
      <p:pic>
        <p:nvPicPr>
          <p:cNvPr id="29698" name="Picture 9" descr="bo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71814"/>
            <a:ext cx="2786082" cy="177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714612" y="485776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BrowalliaUPC" pitchFamily="34" charset="-34"/>
                <a:cs typeface="BrowalliaUPC" pitchFamily="34" charset="-34"/>
              </a:rPr>
              <a:t>Sumber: Hartigan (1975)</a:t>
            </a:r>
          </a:p>
          <a:p>
            <a:r>
              <a:rPr lang="en-ID" b="1" dirty="0" err="1" smtClean="0">
                <a:latin typeface="BrowalliaUPC" pitchFamily="34" charset="-34"/>
                <a:cs typeface="BrowalliaUPC" pitchFamily="34" charset="-34"/>
              </a:rPr>
              <a:t>Gambar</a:t>
            </a:r>
            <a:r>
              <a:rPr lang="en-ID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b="1" dirty="0" smtClean="0">
                <a:latin typeface="BrowalliaUPC" pitchFamily="34" charset="-34"/>
                <a:cs typeface="BrowalliaUPC" pitchFamily="34" charset="-34"/>
              </a:rPr>
              <a:t>6.</a:t>
            </a:r>
            <a:r>
              <a:rPr lang="en-ID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dirty="0" err="1" smtClean="0">
                <a:latin typeface="BrowalliaUPC" pitchFamily="34" charset="-34"/>
                <a:cs typeface="BrowalliaUPC" pitchFamily="34" charset="-34"/>
              </a:rPr>
              <a:t>Macam-Macam</a:t>
            </a:r>
            <a:r>
              <a:rPr lang="en-ID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dirty="0" err="1" smtClean="0">
                <a:latin typeface="BrowalliaUPC" pitchFamily="34" charset="-34"/>
                <a:cs typeface="BrowalliaUPC" pitchFamily="34" charset="-34"/>
              </a:rPr>
              <a:t>Sekrup</a:t>
            </a:r>
            <a:endParaRPr lang="id-ID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500034" y="785798"/>
            <a:ext cx="3071834" cy="502325"/>
            <a:chOff x="500034" y="3000376"/>
            <a:chExt cx="3071834" cy="502325"/>
          </a:xfrm>
        </p:grpSpPr>
        <p:sp>
          <p:nvSpPr>
            <p:cNvPr id="5" name="Rectangle 4"/>
            <p:cNvSpPr/>
            <p:nvPr/>
          </p:nvSpPr>
          <p:spPr>
            <a:xfrm>
              <a:off x="500034" y="3000376"/>
              <a:ext cx="142876" cy="4286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472" y="3071814"/>
              <a:ext cx="3000396" cy="430887"/>
            </a:xfrm>
            <a:prstGeom prst="rect">
              <a:avLst/>
            </a:prstGeom>
            <a:gradFill flip="none" rotWithShape="1">
              <a:gsLst>
                <a:gs pos="0">
                  <a:srgbClr val="0033CC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d-ID" sz="2200" b="1" dirty="0" smtClean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Langkah-Langkah Analisis</a:t>
              </a:r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428596" y="1357302"/>
            <a:ext cx="8229600" cy="3286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</a:rPr>
              <a:t> </a:t>
            </a:r>
            <a:r>
              <a:rPr kumimoji="0" lang="en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</a:rPr>
              <a:t>R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UPC" pitchFamily="34" charset="-34"/>
                <a:cs typeface="BrowalliaUPC" pitchFamily="34" charset="-34"/>
              </a:rPr>
              <a:t>umusan Masalah</a:t>
            </a:r>
          </a:p>
          <a:p>
            <a:pPr marL="273050" lvl="0" algn="just"/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Bagaimana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pola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kecenderungan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umur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terhadap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jenis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kejadian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luar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biasa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dalam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hal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ini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adalah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i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alpha fetoprotein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diare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difteri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keracunan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makanan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wilayah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Jawa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Timur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berdasarkan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umur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penderita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tahun</a:t>
            </a:r>
            <a:r>
              <a:rPr lang="en-ID" sz="20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2018?</a:t>
            </a:r>
            <a:endParaRPr lang="id-ID" sz="2000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ID" sz="2000" b="1" dirty="0" err="1" smtClean="0">
                <a:latin typeface="BrowalliaUPC" pitchFamily="34" charset="-34"/>
                <a:cs typeface="BrowalliaUPC" pitchFamily="34" charset="-34"/>
              </a:rPr>
              <a:t>Membuat</a:t>
            </a:r>
            <a:r>
              <a:rPr lang="en-ID" sz="20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b="1" dirty="0" err="1" smtClean="0">
                <a:latin typeface="BrowalliaUPC" pitchFamily="34" charset="-34"/>
                <a:cs typeface="BrowalliaUPC" pitchFamily="34" charset="-34"/>
              </a:rPr>
              <a:t>desain</a:t>
            </a:r>
            <a:r>
              <a:rPr lang="en-ID" sz="20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b="1" dirty="0" err="1" smtClean="0">
                <a:latin typeface="BrowalliaUPC" pitchFamily="34" charset="-34"/>
                <a:cs typeface="BrowalliaUPC" pitchFamily="34" charset="-34"/>
              </a:rPr>
              <a:t>analisis</a:t>
            </a:r>
            <a:r>
              <a:rPr lang="en-ID" sz="20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b="1" dirty="0" err="1" smtClean="0">
                <a:latin typeface="BrowalliaUPC" pitchFamily="34" charset="-34"/>
                <a:cs typeface="BrowalliaUPC" pitchFamily="34" charset="-34"/>
              </a:rPr>
              <a:t>korespondensi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marL="266700" lvl="0"/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Ukuran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sampel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terdiri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dari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300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observasi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marL="266700" lvl="0"/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Ada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enam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diinput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yaitu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: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marL="533400" lvl="2" indent="-171450">
              <a:buFont typeface="+mj-lt"/>
              <a:buAutoNum type="arabicPeriod"/>
            </a:pP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000" dirty="0" err="1" smtClean="0">
                <a:latin typeface="BrowalliaUPC" pitchFamily="34" charset="-34"/>
                <a:cs typeface="BrowalliaUPC" pitchFamily="34" charset="-34"/>
              </a:rPr>
              <a:t>B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agian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kepala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: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datar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bulat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silinder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mangkuk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kerucut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;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marL="533400" lvl="2" indent="-171450">
              <a:buFont typeface="+mj-lt"/>
              <a:buAutoNum type="arabicPeriod"/>
            </a:pP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ulir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: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berulir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tidak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berulir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;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marL="533400" lvl="2" indent="-171450">
              <a:buFont typeface="+mj-lt"/>
              <a:buAutoNum type="arabicPeriod"/>
            </a:pP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lekukan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kepala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: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celah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bintang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tidak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punya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;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marL="533400" lvl="2" indent="-171450">
              <a:buFont typeface="+mj-lt"/>
              <a:buAutoNum type="arabicPeriod"/>
            </a:pP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bagian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bawah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: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datar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tajam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;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marL="533400" lvl="2" indent="-171450">
              <a:buFont typeface="+mj-lt"/>
              <a:buAutoNum type="arabicPeriod"/>
            </a:pP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kuningan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: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ada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kuningan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tidak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;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marL="533400" lvl="2" indent="-171450">
              <a:buFont typeface="+mj-lt"/>
              <a:buAutoNum type="arabicPeriod"/>
            </a:pP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panjang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: </a:t>
            </a: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½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inci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 </a:t>
            </a: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1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inci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 </a:t>
            </a: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1 ½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inci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 </a:t>
            </a: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2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inci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2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½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inci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000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8;p38"/>
          <p:cNvSpPr txBox="1">
            <a:spLocks/>
          </p:cNvSpPr>
          <p:nvPr/>
        </p:nvSpPr>
        <p:spPr>
          <a:xfrm>
            <a:off x="0" y="1071550"/>
            <a:ext cx="3071802" cy="5727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E07D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397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KONTEN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928662" y="2285996"/>
            <a:ext cx="3685994" cy="714380"/>
            <a:chOff x="928662" y="2285996"/>
            <a:chExt cx="3685994" cy="714380"/>
          </a:xfrm>
        </p:grpSpPr>
        <p:cxnSp>
          <p:nvCxnSpPr>
            <p:cNvPr id="11" name="Google Shape;751;p38"/>
            <p:cNvCxnSpPr/>
            <p:nvPr/>
          </p:nvCxnSpPr>
          <p:spPr>
            <a:xfrm rot="5400000" flipH="1" flipV="1">
              <a:off x="1347314" y="2633210"/>
              <a:ext cx="377142" cy="357189"/>
            </a:xfrm>
            <a:prstGeom prst="straightConnector1">
              <a:avLst/>
            </a:pr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Right Triangle 15"/>
            <p:cNvSpPr/>
            <p:nvPr/>
          </p:nvSpPr>
          <p:spPr>
            <a:xfrm flipV="1">
              <a:off x="928662" y="2285996"/>
              <a:ext cx="571504" cy="642942"/>
            </a:xfrm>
            <a:prstGeom prst="rt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Google Shape;739;p38"/>
            <p:cNvSpPr txBox="1">
              <a:spLocks/>
            </p:cNvSpPr>
            <p:nvPr/>
          </p:nvSpPr>
          <p:spPr>
            <a:xfrm>
              <a:off x="1004937" y="2357434"/>
              <a:ext cx="709543" cy="531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01</a:t>
              </a:r>
              <a:endParaRPr kumimoji="0" lang="de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endParaRPr>
            </a:p>
          </p:txBody>
        </p:sp>
        <p:sp>
          <p:nvSpPr>
            <p:cNvPr id="6" name="Google Shape;740;p38"/>
            <p:cNvSpPr txBox="1">
              <a:spLocks/>
            </p:cNvSpPr>
            <p:nvPr/>
          </p:nvSpPr>
          <p:spPr>
            <a:xfrm>
              <a:off x="1857356" y="2357434"/>
              <a:ext cx="2757300" cy="531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BrowalliaUPC" pitchFamily="34" charset="-34"/>
                  <a:ea typeface="+mj-ea"/>
                  <a:cs typeface="BrowalliaUPC" pitchFamily="34" charset="-34"/>
                </a:rPr>
                <a:t>Konsep Dasar</a:t>
              </a:r>
              <a:endPara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rowalliaUPC" pitchFamily="34" charset="-34"/>
                <a:ea typeface="+mj-ea"/>
                <a:cs typeface="BrowalliaUPC" pitchFamily="34" charset="-34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928662" y="3643318"/>
            <a:ext cx="3685994" cy="714380"/>
            <a:chOff x="928662" y="2285996"/>
            <a:chExt cx="3685994" cy="714380"/>
          </a:xfrm>
        </p:grpSpPr>
        <p:cxnSp>
          <p:nvCxnSpPr>
            <p:cNvPr id="21" name="Google Shape;751;p38"/>
            <p:cNvCxnSpPr/>
            <p:nvPr/>
          </p:nvCxnSpPr>
          <p:spPr>
            <a:xfrm rot="5400000" flipH="1" flipV="1">
              <a:off x="1347314" y="2633210"/>
              <a:ext cx="377142" cy="357189"/>
            </a:xfrm>
            <a:prstGeom prst="straightConnector1">
              <a:avLst/>
            </a:pr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" name="Right Triangle 21"/>
            <p:cNvSpPr/>
            <p:nvPr/>
          </p:nvSpPr>
          <p:spPr>
            <a:xfrm flipV="1">
              <a:off x="928662" y="2285996"/>
              <a:ext cx="571504" cy="642942"/>
            </a:xfrm>
            <a:prstGeom prst="rt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Google Shape;739;p38"/>
            <p:cNvSpPr txBox="1">
              <a:spLocks/>
            </p:cNvSpPr>
            <p:nvPr/>
          </p:nvSpPr>
          <p:spPr>
            <a:xfrm>
              <a:off x="1004937" y="2357434"/>
              <a:ext cx="709543" cy="531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0</a:t>
              </a:r>
              <a:r>
                <a:rPr kumimoji="0" lang="id-ID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2</a:t>
              </a:r>
              <a:endParaRPr kumimoji="0" lang="de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endParaRPr>
            </a:p>
          </p:txBody>
        </p:sp>
        <p:sp>
          <p:nvSpPr>
            <p:cNvPr id="24" name="Google Shape;740;p38"/>
            <p:cNvSpPr txBox="1">
              <a:spLocks/>
            </p:cNvSpPr>
            <p:nvPr/>
          </p:nvSpPr>
          <p:spPr>
            <a:xfrm>
              <a:off x="1857356" y="2357434"/>
              <a:ext cx="2757300" cy="531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BrowalliaUPC" pitchFamily="34" charset="-34"/>
                  <a:ea typeface="+mj-ea"/>
                  <a:cs typeface="BrowalliaUPC" pitchFamily="34" charset="-34"/>
                </a:rPr>
                <a:t>Langkah-Langkah</a:t>
              </a:r>
              <a:r>
                <a:rPr kumimoji="0" lang="id-ID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BrowalliaUPC" pitchFamily="34" charset="-34"/>
                  <a:ea typeface="+mj-ea"/>
                  <a:cs typeface="BrowalliaUPC" pitchFamily="34" charset="-34"/>
                </a:rPr>
                <a:t> Analisis</a:t>
              </a:r>
              <a:endPara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rowalliaUPC" pitchFamily="34" charset="-34"/>
                <a:ea typeface="+mj-ea"/>
                <a:cs typeface="BrowalliaUPC" pitchFamily="34" charset="-34"/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4957972" y="2285996"/>
            <a:ext cx="3685994" cy="714380"/>
            <a:chOff x="928662" y="2285996"/>
            <a:chExt cx="3685994" cy="714380"/>
          </a:xfrm>
        </p:grpSpPr>
        <p:cxnSp>
          <p:nvCxnSpPr>
            <p:cNvPr id="26" name="Google Shape;751;p38"/>
            <p:cNvCxnSpPr/>
            <p:nvPr/>
          </p:nvCxnSpPr>
          <p:spPr>
            <a:xfrm rot="5400000" flipH="1" flipV="1">
              <a:off x="1347314" y="2633210"/>
              <a:ext cx="377142" cy="357189"/>
            </a:xfrm>
            <a:prstGeom prst="straightConnector1">
              <a:avLst/>
            </a:pr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Right Triangle 26"/>
            <p:cNvSpPr/>
            <p:nvPr/>
          </p:nvSpPr>
          <p:spPr>
            <a:xfrm flipV="1">
              <a:off x="928662" y="2285996"/>
              <a:ext cx="571504" cy="642942"/>
            </a:xfrm>
            <a:prstGeom prst="rt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Google Shape;739;p38"/>
            <p:cNvSpPr txBox="1">
              <a:spLocks/>
            </p:cNvSpPr>
            <p:nvPr/>
          </p:nvSpPr>
          <p:spPr>
            <a:xfrm>
              <a:off x="1004937" y="2357434"/>
              <a:ext cx="709543" cy="531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0</a:t>
              </a:r>
              <a:r>
                <a:rPr kumimoji="0" lang="id-ID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3</a:t>
              </a:r>
              <a:endParaRPr kumimoji="0" lang="de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endParaRPr>
            </a:p>
          </p:txBody>
        </p:sp>
        <p:sp>
          <p:nvSpPr>
            <p:cNvPr id="29" name="Google Shape;740;p38"/>
            <p:cNvSpPr txBox="1">
              <a:spLocks/>
            </p:cNvSpPr>
            <p:nvPr/>
          </p:nvSpPr>
          <p:spPr>
            <a:xfrm>
              <a:off x="1857356" y="2357434"/>
              <a:ext cx="2757300" cy="531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BrowalliaUPC" pitchFamily="34" charset="-34"/>
                  <a:ea typeface="+mj-ea"/>
                  <a:cs typeface="BrowalliaUPC" pitchFamily="34" charset="-34"/>
                </a:rPr>
                <a:t>Contoh Soal</a:t>
              </a:r>
              <a:endPara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rowalliaUPC" pitchFamily="34" charset="-34"/>
                <a:ea typeface="+mj-ea"/>
                <a:cs typeface="BrowalliaUPC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4"/>
            <a:ext cx="8229600" cy="428628"/>
          </a:xfrm>
        </p:spPr>
        <p:txBody>
          <a:bodyPr>
            <a:normAutofit/>
          </a:bodyPr>
          <a:lstStyle/>
          <a:p>
            <a:pPr marL="363538" indent="-363538">
              <a:buFont typeface="+mj-lt"/>
              <a:buAutoNum type="arabicPeriod"/>
            </a:pP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buatlah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desain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dengan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memilih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submenu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bagian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kiri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bawah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i="1" dirty="0" err="1" smtClean="0">
                <a:latin typeface="BrowalliaUPC" pitchFamily="34" charset="-34"/>
                <a:cs typeface="BrowalliaUPC" pitchFamily="34" charset="-34"/>
              </a:rPr>
              <a:t>Variab</a:t>
            </a:r>
            <a:r>
              <a:rPr lang="id-ID" sz="2000" i="1" dirty="0" smtClean="0">
                <a:latin typeface="BrowalliaUPC" pitchFamily="34" charset="-34"/>
                <a:cs typeface="BrowalliaUPC" pitchFamily="34" charset="-34"/>
              </a:rPr>
              <a:t>l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e View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sebagai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berikut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000" dirty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 b="52844"/>
          <a:stretch>
            <a:fillRect/>
          </a:stretch>
        </p:blipFill>
        <p:spPr bwMode="auto">
          <a:xfrm>
            <a:off x="785786" y="1331914"/>
            <a:ext cx="5357850" cy="149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0298" y="284535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 err="1" smtClean="0">
                <a:latin typeface="BrowalliaUPC" pitchFamily="34" charset="-34"/>
                <a:cs typeface="BrowalliaUPC" pitchFamily="34" charset="-34"/>
              </a:rPr>
              <a:t>Gambar</a:t>
            </a:r>
            <a:r>
              <a:rPr lang="en-ID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b="1" dirty="0" smtClean="0">
                <a:latin typeface="BrowalliaUPC" pitchFamily="34" charset="-34"/>
                <a:cs typeface="BrowalliaUPC" pitchFamily="34" charset="-34"/>
              </a:rPr>
              <a:t>7</a:t>
            </a:r>
            <a:r>
              <a:rPr lang="en-ID" b="1" dirty="0" smtClean="0">
                <a:latin typeface="BrowalliaUPC" pitchFamily="34" charset="-34"/>
                <a:cs typeface="BrowalliaUPC" pitchFamily="34" charset="-34"/>
              </a:rPr>
              <a:t>. </a:t>
            </a:r>
            <a:r>
              <a:rPr lang="id-ID" i="1" dirty="0" smtClean="0">
                <a:latin typeface="BrowalliaUPC" pitchFamily="34" charset="-34"/>
                <a:cs typeface="BrowalliaUPC" pitchFamily="34" charset="-34"/>
              </a:rPr>
              <a:t>Varible View</a:t>
            </a:r>
            <a:endParaRPr lang="id-ID" i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7158" y="3571880"/>
            <a:ext cx="600079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ct val="20000"/>
              </a:spcBef>
              <a:buFont typeface="+mj-lt"/>
              <a:buAutoNum type="arabicPeriod" startAt="2"/>
            </a:pP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Selanjutnya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input data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SPSS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sehingga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muncul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tampilan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seperti gambar disamping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walliaUPC" pitchFamily="34" charset="-34"/>
              <a:ea typeface="+mn-ea"/>
              <a:cs typeface="BrowalliaUPC" pitchFamily="34" charset="-34"/>
            </a:endParaRPr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3"/>
          <a:srcRect r="49995" b="10471"/>
          <a:stretch>
            <a:fillRect/>
          </a:stretch>
        </p:blipFill>
        <p:spPr bwMode="auto">
          <a:xfrm>
            <a:off x="6286512" y="1928806"/>
            <a:ext cx="2683488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16" y="47148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 err="1" smtClean="0">
                <a:latin typeface="BrowalliaUPC" pitchFamily="34" charset="-34"/>
                <a:cs typeface="BrowalliaUPC" pitchFamily="34" charset="-34"/>
              </a:rPr>
              <a:t>Gambar</a:t>
            </a:r>
            <a:r>
              <a:rPr lang="en-ID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b="1" dirty="0" smtClean="0">
                <a:latin typeface="BrowalliaUPC" pitchFamily="34" charset="-34"/>
                <a:cs typeface="BrowalliaUPC" pitchFamily="34" charset="-34"/>
              </a:rPr>
              <a:t>8</a:t>
            </a:r>
            <a:r>
              <a:rPr lang="en-ID" b="1" dirty="0" smtClean="0">
                <a:latin typeface="BrowalliaUPC" pitchFamily="34" charset="-34"/>
                <a:cs typeface="BrowalliaUPC" pitchFamily="34" charset="-34"/>
              </a:rPr>
              <a:t>. </a:t>
            </a:r>
            <a:r>
              <a:rPr lang="id-ID" i="1" dirty="0" smtClean="0">
                <a:latin typeface="BrowalliaUPC" pitchFamily="34" charset="-34"/>
                <a:cs typeface="BrowalliaUPC" pitchFamily="34" charset="-34"/>
              </a:rPr>
              <a:t>Data View</a:t>
            </a:r>
            <a:endParaRPr lang="id-ID" i="1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6"/>
            <a:ext cx="6043626" cy="17859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ID" sz="2000" b="1" dirty="0" err="1" smtClean="0">
                <a:latin typeface="BrowalliaUPC" pitchFamily="34" charset="-34"/>
                <a:cs typeface="BrowalliaUPC" pitchFamily="34" charset="-34"/>
              </a:rPr>
              <a:t>Menganalisis</a:t>
            </a:r>
            <a:r>
              <a:rPr lang="en-ID" sz="2000" b="1" dirty="0" smtClean="0">
                <a:latin typeface="BrowalliaUPC" pitchFamily="34" charset="-34"/>
                <a:cs typeface="BrowalliaUPC" pitchFamily="34" charset="-34"/>
              </a:rPr>
              <a:t> data </a:t>
            </a:r>
            <a:r>
              <a:rPr lang="en-ID" sz="2000" b="1" dirty="0" err="1" smtClean="0">
                <a:latin typeface="BrowalliaUPC" pitchFamily="34" charset="-34"/>
                <a:cs typeface="BrowalliaUPC" pitchFamily="34" charset="-34"/>
              </a:rPr>
              <a:t>menggunakan</a:t>
            </a:r>
            <a:r>
              <a:rPr lang="en-ID" sz="20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b="1" i="1" dirty="0" smtClean="0">
                <a:latin typeface="BrowalliaUPC" pitchFamily="34" charset="-34"/>
                <a:cs typeface="BrowalliaUPC" pitchFamily="34" charset="-34"/>
              </a:rPr>
              <a:t>Multiple Correspondence Analysis </a:t>
            </a:r>
            <a:r>
              <a:rPr lang="en-ID" sz="2000" b="1" dirty="0" smtClean="0">
                <a:latin typeface="BrowalliaUPC" pitchFamily="34" charset="-34"/>
                <a:cs typeface="BrowalliaUPC" pitchFamily="34" charset="-34"/>
              </a:rPr>
              <a:t>(MCA)</a:t>
            </a:r>
            <a:endParaRPr lang="id-ID" sz="2000" b="1" dirty="0" smtClean="0">
              <a:latin typeface="BrowalliaUPC" pitchFamily="34" charset="-34"/>
              <a:cs typeface="BrowalliaUPC" pitchFamily="34" charset="-34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Analyze →Dimension Reduction →Optimal Scaling. </a:t>
            </a:r>
            <a:endParaRPr lang="id-ID" sz="2000" i="1" dirty="0" smtClean="0">
              <a:latin typeface="BrowalliaUPC" pitchFamily="34" charset="-34"/>
              <a:cs typeface="BrowalliaUPC" pitchFamily="34" charset="-34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P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astikan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semua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digunakan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adalah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nominal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pilih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opsi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‘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one set’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‘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define’.</a:t>
            </a:r>
            <a:endParaRPr lang="id-ID" sz="1600" b="1" dirty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3174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71484"/>
            <a:ext cx="23018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8"/>
            <a:ext cx="2857488" cy="21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15074" y="321469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 err="1" smtClean="0">
                <a:latin typeface="BrowalliaUPC" pitchFamily="34" charset="-34"/>
                <a:cs typeface="BrowalliaUPC" pitchFamily="34" charset="-34"/>
              </a:rPr>
              <a:t>Gambar</a:t>
            </a:r>
            <a:r>
              <a:rPr lang="en-ID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b="1" dirty="0" smtClean="0">
                <a:latin typeface="BrowalliaUPC" pitchFamily="34" charset="-34"/>
                <a:cs typeface="BrowalliaUPC" pitchFamily="34" charset="-34"/>
              </a:rPr>
              <a:t>9</a:t>
            </a:r>
            <a:r>
              <a:rPr lang="en-ID" b="1" dirty="0" smtClean="0">
                <a:latin typeface="BrowalliaUPC" pitchFamily="34" charset="-34"/>
                <a:cs typeface="BrowalliaUPC" pitchFamily="34" charset="-34"/>
              </a:rPr>
              <a:t>. </a:t>
            </a:r>
            <a:r>
              <a:rPr lang="id-ID" dirty="0" smtClean="0">
                <a:latin typeface="BrowalliaUPC" pitchFamily="34" charset="-34"/>
                <a:cs typeface="BrowalliaUPC" pitchFamily="34" charset="-34"/>
              </a:rPr>
              <a:t>Kotak Dialog </a:t>
            </a:r>
            <a:r>
              <a:rPr lang="id-ID" i="1" dirty="0" smtClean="0">
                <a:latin typeface="BrowalliaUPC" pitchFamily="34" charset="-34"/>
                <a:cs typeface="BrowalliaUPC" pitchFamily="34" charset="-34"/>
              </a:rPr>
              <a:t>Optimal Scaling</a:t>
            </a:r>
            <a:endParaRPr lang="id-ID" i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71488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latin typeface="BrowalliaUPC" pitchFamily="34" charset="-34"/>
                <a:cs typeface="BrowalliaUPC" pitchFamily="34" charset="-34"/>
              </a:rPr>
              <a:t>Gambar 10. </a:t>
            </a:r>
            <a:r>
              <a:rPr lang="en-ID" dirty="0" err="1" smtClean="0">
                <a:latin typeface="BrowalliaUPC" pitchFamily="34" charset="-34"/>
                <a:cs typeface="BrowalliaUPC" pitchFamily="34" charset="-34"/>
              </a:rPr>
              <a:t>Kotak</a:t>
            </a:r>
            <a:r>
              <a:rPr lang="en-ID" dirty="0" smtClean="0">
                <a:latin typeface="BrowalliaUPC" pitchFamily="34" charset="-34"/>
                <a:cs typeface="BrowalliaUPC" pitchFamily="34" charset="-34"/>
              </a:rPr>
              <a:t> Dialog </a:t>
            </a:r>
            <a:r>
              <a:rPr lang="en-ID" i="1" dirty="0" smtClean="0">
                <a:latin typeface="BrowalliaUPC" pitchFamily="34" charset="-34"/>
                <a:cs typeface="BrowalliaUPC" pitchFamily="34" charset="-34"/>
              </a:rPr>
              <a:t>Multiple Correspondence Analysis.</a:t>
            </a:r>
            <a:endParaRPr lang="id-ID" i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3857632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Masukkan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dari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thread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sampai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length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kolom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analysis variables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object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kolom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labelling variables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object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berada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sisi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kanan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kotak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dialog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muncul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kotak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dialog</a:t>
            </a: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3714756"/>
            <a:ext cx="4429156" cy="121444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5"/>
            </a:pP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bagian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label object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pilih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b="1" i="1" dirty="0" smtClean="0">
                <a:latin typeface="BrowalliaUPC" pitchFamily="34" charset="-34"/>
                <a:cs typeface="BrowalliaUPC" pitchFamily="34" charset="-34"/>
              </a:rPr>
              <a:t>label by variable</a:t>
            </a:r>
            <a:r>
              <a:rPr lang="id-ID" sz="1800" i="1" dirty="0" smtClean="0">
                <a:latin typeface="BrowalliaUPC" pitchFamily="34" charset="-34"/>
                <a:cs typeface="BrowalliaUPC" pitchFamily="34" charset="-34"/>
              </a:rPr>
              <a:t>.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endParaRPr lang="id-ID" sz="1800" dirty="0" smtClean="0">
              <a:latin typeface="BrowalliaUPC" pitchFamily="34" charset="-34"/>
              <a:cs typeface="BrowalliaUPC" pitchFamily="34" charset="-34"/>
            </a:endParaRPr>
          </a:p>
          <a:p>
            <a:pPr>
              <a:buFont typeface="+mj-lt"/>
              <a:buAutoNum type="arabicPeriod" startAt="5"/>
            </a:pPr>
            <a:r>
              <a:rPr lang="id-ID" sz="1800" dirty="0" smtClean="0">
                <a:latin typeface="BrowalliaUPC" pitchFamily="34" charset="-34"/>
                <a:cs typeface="BrowalliaUPC" pitchFamily="34" charset="-34"/>
              </a:rPr>
              <a:t>M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asukkan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semua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dari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b="1" i="1" dirty="0" smtClean="0">
                <a:latin typeface="BrowalliaUPC" pitchFamily="34" charset="-34"/>
                <a:cs typeface="BrowalliaUPC" pitchFamily="34" charset="-34"/>
              </a:rPr>
              <a:t>thread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sampai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b="1" i="1" dirty="0" smtClean="0">
                <a:latin typeface="BrowalliaUPC" pitchFamily="34" charset="-34"/>
                <a:cs typeface="BrowalliaUPC" pitchFamily="34" charset="-34"/>
              </a:rPr>
              <a:t>object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ke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kolom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i="1" dirty="0" smtClean="0">
                <a:latin typeface="BrowalliaUPC" pitchFamily="34" charset="-34"/>
                <a:cs typeface="BrowalliaUPC" pitchFamily="34" charset="-34"/>
              </a:rPr>
              <a:t>Selected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b="1" i="1" dirty="0" smtClean="0">
                <a:latin typeface="BrowalliaUPC" pitchFamily="34" charset="-34"/>
                <a:cs typeface="BrowalliaUPC" pitchFamily="34" charset="-34"/>
              </a:rPr>
              <a:t>continue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1800" dirty="0" smtClean="0">
              <a:latin typeface="BrowalliaUPC" pitchFamily="34" charset="-34"/>
              <a:cs typeface="BrowalliaUPC" pitchFamily="34" charset="-34"/>
            </a:endParaRPr>
          </a:p>
          <a:p>
            <a:pPr>
              <a:buFont typeface="+mj-lt"/>
              <a:buAutoNum type="arabicPeriod" startAt="5"/>
            </a:pPr>
            <a:r>
              <a:rPr lang="id-ID" sz="1800" dirty="0" smtClean="0">
                <a:latin typeface="BrowalliaUPC" pitchFamily="34" charset="-34"/>
                <a:cs typeface="BrowalliaUPC" pitchFamily="34" charset="-34"/>
              </a:rPr>
              <a:t>S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elanjutnya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b="1" dirty="0" smtClean="0">
                <a:latin typeface="BrowalliaUPC" pitchFamily="34" charset="-34"/>
                <a:cs typeface="BrowalliaUPC" pitchFamily="34" charset="-34"/>
              </a:rPr>
              <a:t>V</a:t>
            </a:r>
            <a:r>
              <a:rPr lang="en-ID" sz="1800" b="1" i="1" dirty="0" smtClean="0">
                <a:latin typeface="BrowalliaUPC" pitchFamily="34" charset="-34"/>
                <a:cs typeface="BrowalliaUPC" pitchFamily="34" charset="-34"/>
              </a:rPr>
              <a:t>ariable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kotak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dialog </a:t>
            </a:r>
            <a:r>
              <a:rPr lang="en-ID" sz="1800" i="1" dirty="0" smtClean="0">
                <a:latin typeface="BrowalliaUPC" pitchFamily="34" charset="-34"/>
                <a:cs typeface="BrowalliaUPC" pitchFamily="34" charset="-34"/>
              </a:rPr>
              <a:t>Multiple Correspondence Analysis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1800" b="1" dirty="0" smtClean="0">
                <a:latin typeface="BrowalliaUPC" pitchFamily="34" charset="-34"/>
                <a:cs typeface="BrowalliaUPC" pitchFamily="34" charset="-34"/>
              </a:rPr>
              <a:t>(Gambar 10)</a:t>
            </a:r>
            <a:r>
              <a:rPr lang="id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yang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terletak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bawah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i="1" dirty="0" smtClean="0">
                <a:latin typeface="BrowalliaUPC" pitchFamily="34" charset="-34"/>
                <a:cs typeface="BrowalliaUPC" pitchFamily="34" charset="-34"/>
              </a:rPr>
              <a:t>Object</a:t>
            </a:r>
            <a:endParaRPr lang="id-ID" sz="1800" dirty="0" smtClean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32770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0" y="714360"/>
            <a:ext cx="2787648" cy="274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342900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latin typeface="BrowalliaUPC" pitchFamily="34" charset="-34"/>
                <a:cs typeface="BrowalliaUPC" pitchFamily="34" charset="-34"/>
              </a:rPr>
              <a:t>Gambar 11. </a:t>
            </a:r>
            <a:r>
              <a:rPr lang="en-ID" dirty="0" err="1" smtClean="0">
                <a:latin typeface="BrowalliaUPC" pitchFamily="34" charset="-34"/>
                <a:cs typeface="BrowalliaUPC" pitchFamily="34" charset="-34"/>
              </a:rPr>
              <a:t>Kotak</a:t>
            </a:r>
            <a:r>
              <a:rPr lang="en-ID" dirty="0" smtClean="0">
                <a:latin typeface="BrowalliaUPC" pitchFamily="34" charset="-34"/>
                <a:cs typeface="BrowalliaUPC" pitchFamily="34" charset="-34"/>
              </a:rPr>
              <a:t> Dialog </a:t>
            </a:r>
            <a:r>
              <a:rPr lang="en-ID" i="1" dirty="0" smtClean="0">
                <a:latin typeface="BrowalliaUPC" pitchFamily="34" charset="-34"/>
                <a:cs typeface="BrowalliaUPC" pitchFamily="34" charset="-34"/>
              </a:rPr>
              <a:t>Object Points.</a:t>
            </a:r>
            <a:endParaRPr lang="id-ID" i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14908" y="3857632"/>
            <a:ext cx="4429092" cy="121444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8"/>
            </a:pPr>
            <a:r>
              <a:rPr lang="id-ID" sz="1800" dirty="0" smtClean="0">
                <a:latin typeface="BrowalliaUPC" pitchFamily="34" charset="-34"/>
                <a:cs typeface="BrowalliaUPC" pitchFamily="34" charset="-34"/>
              </a:rPr>
              <a:t>A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kan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muncul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kotak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dialog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seperti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1800" b="1" dirty="0" err="1" smtClean="0">
                <a:latin typeface="BrowalliaUPC" pitchFamily="34" charset="-34"/>
                <a:cs typeface="BrowalliaUPC" pitchFamily="34" charset="-34"/>
              </a:rPr>
              <a:t>B</a:t>
            </a:r>
            <a:r>
              <a:rPr lang="en-ID" sz="1800" b="1" dirty="0" err="1" smtClean="0">
                <a:latin typeface="BrowalliaUPC" pitchFamily="34" charset="-34"/>
                <a:cs typeface="BrowalliaUPC" pitchFamily="34" charset="-34"/>
              </a:rPr>
              <a:t>ambar</a:t>
            </a:r>
            <a:r>
              <a:rPr lang="en-ID" sz="18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1800" b="1" dirty="0" smtClean="0">
                <a:latin typeface="BrowalliaUPC" pitchFamily="34" charset="-34"/>
                <a:cs typeface="BrowalliaUPC" pitchFamily="34" charset="-34"/>
              </a:rPr>
              <a:t>12.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endParaRPr lang="id-ID" sz="1800" dirty="0" smtClean="0">
              <a:latin typeface="BrowalliaUPC" pitchFamily="34" charset="-34"/>
              <a:cs typeface="BrowalliaUPC" pitchFamily="34" charset="-34"/>
            </a:endParaRPr>
          </a:p>
          <a:p>
            <a:pPr>
              <a:buFont typeface="+mj-lt"/>
              <a:buAutoNum type="arabicPeriod" startAt="8"/>
            </a:pP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Masukkan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semua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ke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dalam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kolom</a:t>
            </a:r>
            <a:r>
              <a:rPr lang="en-ID" sz="1800" i="1" dirty="0" smtClean="0">
                <a:latin typeface="BrowalliaUPC" pitchFamily="34" charset="-34"/>
                <a:cs typeface="BrowalliaUPC" pitchFamily="34" charset="-34"/>
              </a:rPr>
              <a:t> joint category plots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lalu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i="1" dirty="0" smtClean="0">
                <a:latin typeface="BrowalliaUPC" pitchFamily="34" charset="-34"/>
                <a:cs typeface="BrowalliaUPC" pitchFamily="34" charset="-34"/>
              </a:rPr>
              <a:t>continue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1800" dirty="0" smtClean="0">
              <a:latin typeface="BrowalliaUPC" pitchFamily="34" charset="-34"/>
              <a:cs typeface="BrowalliaUPC" pitchFamily="34" charset="-34"/>
            </a:endParaRPr>
          </a:p>
          <a:p>
            <a:pPr>
              <a:buFont typeface="+mj-lt"/>
              <a:buAutoNum type="arabicPeriod" startAt="8"/>
            </a:pP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Setelah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itu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ok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kotak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dialog </a:t>
            </a:r>
            <a:r>
              <a:rPr lang="en-ID" sz="1800" i="1" dirty="0" smtClean="0">
                <a:latin typeface="BrowalliaUPC" pitchFamily="34" charset="-34"/>
                <a:cs typeface="BrowalliaUPC" pitchFamily="34" charset="-34"/>
              </a:rPr>
              <a:t>Multiple Correspondence Analysis.</a:t>
            </a:r>
            <a:endParaRPr lang="id-ID" sz="1800" dirty="0" smtClean="0">
              <a:latin typeface="BrowalliaUPC" pitchFamily="34" charset="-34"/>
              <a:cs typeface="BrowalliaUPC" pitchFamily="34" charset="-34"/>
            </a:endParaRPr>
          </a:p>
          <a:p>
            <a:pPr>
              <a:buNone/>
            </a:pPr>
            <a:endParaRPr lang="id-ID" sz="1800" dirty="0" smtClean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642922"/>
            <a:ext cx="235568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86380" y="357188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latin typeface="BrowalliaUPC" pitchFamily="34" charset="-34"/>
                <a:cs typeface="BrowalliaUPC" pitchFamily="34" charset="-34"/>
              </a:rPr>
              <a:t>Gambar 12. </a:t>
            </a:r>
            <a:r>
              <a:rPr lang="en-ID" dirty="0" err="1" smtClean="0">
                <a:latin typeface="BrowalliaUPC" pitchFamily="34" charset="-34"/>
                <a:cs typeface="BrowalliaUPC" pitchFamily="34" charset="-34"/>
              </a:rPr>
              <a:t>Kotak</a:t>
            </a:r>
            <a:r>
              <a:rPr lang="en-ID" dirty="0" smtClean="0">
                <a:latin typeface="BrowalliaUPC" pitchFamily="34" charset="-34"/>
                <a:cs typeface="BrowalliaUPC" pitchFamily="34" charset="-34"/>
              </a:rPr>
              <a:t> Dialog </a:t>
            </a:r>
            <a:r>
              <a:rPr lang="id-ID" i="1" dirty="0" smtClean="0">
                <a:latin typeface="BrowalliaUPC" pitchFamily="34" charset="-34"/>
                <a:cs typeface="BrowalliaUPC" pitchFamily="34" charset="-34"/>
              </a:rPr>
              <a:t>Variable </a:t>
            </a:r>
            <a:r>
              <a:rPr lang="en-ID" i="1" dirty="0" smtClean="0">
                <a:latin typeface="BrowalliaUPC" pitchFamily="34" charset="-34"/>
                <a:cs typeface="BrowalliaUPC" pitchFamily="34" charset="-34"/>
              </a:rPr>
              <a:t>Points.</a:t>
            </a:r>
            <a:endParaRPr lang="id-ID" i="1" dirty="0">
              <a:latin typeface="BrowalliaUPC" pitchFamily="34" charset="-34"/>
              <a:cs typeface="BrowalliaUPC" pitchFamily="34" charset="-34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179621" y="2821781"/>
            <a:ext cx="492922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857236"/>
            <a:ext cx="2071702" cy="42862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D85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6"/>
            <a:ext cx="8229600" cy="15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d-ID" sz="2000" b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Interpretasi</a:t>
            </a:r>
            <a:endParaRPr lang="id-ID" sz="2000" b="1" dirty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Semakin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kecil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jumlah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dimensinya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maka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semakin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mudah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untuk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diinterpretasikan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Jumlah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umum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digunakan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adalah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satu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sampai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tiga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000" b="1" dirty="0" smtClean="0">
              <a:latin typeface="BrowalliaUPC" pitchFamily="34" charset="-34"/>
              <a:cs typeface="BrowalliaUPC" pitchFamily="34" charset="-34"/>
            </a:endParaRPr>
          </a:p>
          <a:p>
            <a:pPr marL="857250" lvl="1" indent="-457200">
              <a:spcBef>
                <a:spcPts val="600"/>
              </a:spcBef>
            </a:pPr>
            <a:r>
              <a:rPr lang="en-ID" sz="2000" b="1" dirty="0" err="1" smtClean="0">
                <a:latin typeface="BrowalliaUPC" pitchFamily="34" charset="-34"/>
                <a:cs typeface="BrowalliaUPC" pitchFamily="34" charset="-34"/>
              </a:rPr>
              <a:t>Tabel</a:t>
            </a:r>
            <a:r>
              <a:rPr lang="id-ID" sz="2000" b="1" dirty="0" smtClean="0">
                <a:latin typeface="BrowalliaUPC" pitchFamily="34" charset="-34"/>
                <a:cs typeface="BrowalliaUPC" pitchFamily="34" charset="-34"/>
              </a:rPr>
              <a:t> Ringkasan Model</a:t>
            </a:r>
            <a:endParaRPr lang="id-ID" sz="20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199291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d-ID" sz="2000" dirty="0" err="1" smtClean="0">
                <a:latin typeface="BrowalliaUPC" pitchFamily="34" charset="-34"/>
                <a:cs typeface="BrowalliaUPC" pitchFamily="34" charset="-34"/>
              </a:rPr>
              <a:t>S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ebanyak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62,1%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dijelaskan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oleh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satu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36,8%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dijelaskan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oleh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dua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Objek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berdekatan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jika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mereka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miliki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sama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dari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berbeda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juga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berdekatan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jika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mereka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mempunyai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objek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sama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000" dirty="0"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57450" y="2466030"/>
          <a:ext cx="4229100" cy="1645920"/>
        </p:xfrm>
        <a:graphic>
          <a:graphicData uri="http://schemas.openxmlformats.org/drawingml/2006/table">
            <a:tbl>
              <a:tblPr/>
              <a:tblGrid>
                <a:gridCol w="852986"/>
                <a:gridCol w="852986"/>
                <a:gridCol w="852986"/>
                <a:gridCol w="835071"/>
                <a:gridCol w="835071"/>
              </a:tblGrid>
              <a:tr h="14400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Dimension</a:t>
                      </a:r>
                      <a:endParaRPr lang="id-ID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Cronbach's Alpha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Variance Accounted For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44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 (</a:t>
                      </a:r>
                      <a:r>
                        <a:rPr lang="en-ID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Eigenvalue</a:t>
                      </a:r>
                      <a:r>
                        <a:rPr lang="en-ID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id-ID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Inertia</a:t>
                      </a:r>
                      <a:endParaRPr lang="id-ID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of Variance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,878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3,727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,621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62,123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,657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2,209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,368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36,809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5,936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,989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Mean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,796</a:t>
                      </a:r>
                      <a:r>
                        <a:rPr lang="en-ID" sz="12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2,968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,495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49,466</a:t>
                      </a:r>
                      <a:endParaRPr lang="id-ID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000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a. Mean </a:t>
                      </a:r>
                      <a:r>
                        <a:rPr lang="en-ID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Cronbach's</a:t>
                      </a:r>
                      <a:r>
                        <a:rPr lang="en-ID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Alpha is based on the mean </a:t>
                      </a:r>
                      <a:r>
                        <a:rPr lang="en-ID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Eigenvalue</a:t>
                      </a:r>
                      <a:r>
                        <a:rPr lang="en-ID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id-ID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82" y="1000112"/>
            <a:ext cx="5072098" cy="3714776"/>
          </a:xfrm>
        </p:spPr>
        <p:txBody>
          <a:bodyPr>
            <a:noAutofit/>
          </a:bodyPr>
          <a:lstStyle/>
          <a:p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Jarak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dari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suatu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titik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ke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titik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origin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mencerminkan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variasi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pola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rata-rata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dari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hasil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observasi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400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Objek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yang paling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banyak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karakteristik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sesuai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dengan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akan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terletak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dekat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titik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origin,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sebaliknya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400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id-ID" sz="2400" b="1" dirty="0" smtClean="0">
                <a:latin typeface="BrowalliaUPC" pitchFamily="34" charset="-34"/>
                <a:cs typeface="BrowalliaUPC" pitchFamily="34" charset="-34"/>
              </a:rPr>
              <a:t>Gambar 13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menjelaskan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bahwa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pertama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(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sumbu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horizontal)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membedakan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sekrup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baut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(yang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memiliki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ulir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) </a:t>
            </a:r>
            <a:r>
              <a:rPr lang="id-ID" sz="2400" dirty="0" smtClean="0">
                <a:latin typeface="BrowalliaUPC" pitchFamily="34" charset="-34"/>
                <a:cs typeface="BrowalliaUPC" pitchFamily="34" charset="-34"/>
              </a:rPr>
              <a:t>dengan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paku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paku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payung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400" dirty="0" smtClean="0">
                <a:latin typeface="BrowalliaUPC" pitchFamily="34" charset="-34"/>
                <a:cs typeface="BrowalliaUPC" pitchFamily="34" charset="-34"/>
              </a:rPr>
              <a:t>(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yang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tidak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memiliki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ulir</a:t>
            </a:r>
            <a:r>
              <a:rPr lang="id-ID" sz="2400" dirty="0" smtClean="0">
                <a:latin typeface="BrowalliaUPC" pitchFamily="34" charset="-34"/>
                <a:cs typeface="BrowalliaUPC" pitchFamily="34" charset="-34"/>
              </a:rPr>
              <a:t>)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400" dirty="0" smtClean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14523" t="5858" r="13052"/>
          <a:stretch>
            <a:fillRect/>
          </a:stretch>
        </p:blipFill>
        <p:spPr bwMode="auto">
          <a:xfrm>
            <a:off x="0" y="785798"/>
            <a:ext cx="3714744" cy="387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463130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latin typeface="BrowalliaUPC" pitchFamily="34" charset="-34"/>
                <a:cs typeface="BrowalliaUPC" pitchFamily="34" charset="-34"/>
              </a:rPr>
              <a:t>Gambar 13. </a:t>
            </a:r>
            <a:r>
              <a:rPr lang="en-ID" dirty="0" err="1" smtClean="0">
                <a:latin typeface="BrowalliaUPC" pitchFamily="34" charset="-34"/>
                <a:cs typeface="BrowalliaUPC" pitchFamily="34" charset="-34"/>
              </a:rPr>
              <a:t>Biplot</a:t>
            </a:r>
            <a:r>
              <a:rPr lang="en-ID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dirty="0" err="1" smtClean="0">
                <a:latin typeface="BrowalliaUPC" pitchFamily="34" charset="-34"/>
                <a:cs typeface="BrowalliaUPC" pitchFamily="34" charset="-34"/>
              </a:rPr>
              <a:t>berdasarkan</a:t>
            </a:r>
            <a:r>
              <a:rPr lang="en-ID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dirty="0" err="1" smtClean="0">
                <a:latin typeface="BrowalliaUPC" pitchFamily="34" charset="-34"/>
                <a:cs typeface="BrowalliaUPC" pitchFamily="34" charset="-34"/>
              </a:rPr>
              <a:t>Objek</a:t>
            </a:r>
            <a:endParaRPr lang="id-ID" i="1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771636"/>
          </a:xfrm>
        </p:spPr>
        <p:txBody>
          <a:bodyPr/>
          <a:lstStyle/>
          <a:p>
            <a:pPr lvl="0"/>
            <a:r>
              <a:rPr lang="id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imensi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pertama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juga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memisahkan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baut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(yang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memiliki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bagian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bawah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rata)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dari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yang lain (yang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memiliki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bagian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bawah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tajam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).</a:t>
            </a:r>
            <a:endParaRPr lang="id-ID" sz="2400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lvl="0"/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kedua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(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sumbu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vertikal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) </a:t>
            </a:r>
            <a:r>
              <a:rPr lang="id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m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emisahkan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titik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i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screw1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i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nail6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dari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semua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objek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lainnya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.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Kesamaan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dimiliki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keduanya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adalah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panjang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objek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karena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mereka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adalah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objek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terpanjang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dalam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data. </a:t>
            </a:r>
            <a:endParaRPr lang="id-ID" sz="2400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pPr lvl="0"/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Selain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itu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titik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i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screw1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berada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bagian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paling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jauh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dari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titik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origin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menunjukkan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bahwa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secara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keseluruhan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banyak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karakteristik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objek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ini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tidak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dimiliki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oleh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objek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lain. Plot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skor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objek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sangat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berguna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untuk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melihat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i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outlier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i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Screw1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dapat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dianggap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sebagai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i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outlier</a:t>
            </a:r>
            <a:r>
              <a:rPr lang="en-ID" sz="2400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.</a:t>
            </a:r>
            <a:endParaRPr lang="id-ID" sz="2400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endParaRPr lang="id-ID" sz="2400" dirty="0" smtClean="0"/>
          </a:p>
          <a:p>
            <a:pPr lvl="0"/>
            <a:endParaRPr lang="id-ID" sz="2400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2" y="642922"/>
            <a:ext cx="5500726" cy="4462214"/>
          </a:xfrm>
        </p:spPr>
        <p:txBody>
          <a:bodyPr>
            <a:noAutofit/>
          </a:bodyPr>
          <a:lstStyle/>
          <a:p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pertama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berkaitan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dengan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ulir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bentuk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bawah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dari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objek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diteliti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ini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mempunyai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perbedaan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besar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pertama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namun tidak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kedua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Panjang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objek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mempunyai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nilai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besar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kedua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tetapi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mempunyai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nilai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kecil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pertama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D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imensi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kedua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seperti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memisahkan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objek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berdasarkan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panjang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objek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V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ariabel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lekukan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kepala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kepala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sama-sama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memiliki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nilai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besar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kedua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.</a:t>
            </a:r>
          </a:p>
          <a:p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Selanjutnya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kuningan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terletak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sangat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dekat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dengan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titik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origin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berarti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tidak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ada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pengelompokan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untuk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kuningan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kedua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endParaRPr lang="id-ID" sz="2000" dirty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38914" name="Picture 34"/>
          <p:cNvPicPr>
            <a:picLocks noChangeAspect="1" noChangeArrowheads="1"/>
          </p:cNvPicPr>
          <p:nvPr/>
        </p:nvPicPr>
        <p:blipFill>
          <a:blip r:embed="rId2"/>
          <a:srcRect l="15649" t="6242" r="13060" b="6792"/>
          <a:stretch>
            <a:fillRect/>
          </a:stretch>
        </p:blipFill>
        <p:spPr bwMode="auto">
          <a:xfrm>
            <a:off x="71406" y="860434"/>
            <a:ext cx="3357586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414338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latin typeface="BrowalliaUPC" pitchFamily="34" charset="-34"/>
                <a:cs typeface="BrowalliaUPC" pitchFamily="34" charset="-34"/>
              </a:rPr>
              <a:t>Gambar 14. </a:t>
            </a:r>
            <a:r>
              <a:rPr lang="en-ID" dirty="0" err="1" smtClean="0">
                <a:latin typeface="BrowalliaUPC" pitchFamily="34" charset="-34"/>
                <a:cs typeface="BrowalliaUPC" pitchFamily="34" charset="-34"/>
              </a:rPr>
              <a:t>Biplot</a:t>
            </a:r>
            <a:r>
              <a:rPr lang="en-ID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dirty="0" err="1" smtClean="0">
                <a:latin typeface="BrowalliaUPC" pitchFamily="34" charset="-34"/>
                <a:cs typeface="BrowalliaUPC" pitchFamily="34" charset="-34"/>
              </a:rPr>
              <a:t>berdasarkan</a:t>
            </a:r>
            <a:r>
              <a:rPr lang="en-ID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dirty="0" err="1" smtClean="0">
                <a:latin typeface="BrowalliaUPC" pitchFamily="34" charset="-34"/>
                <a:cs typeface="BrowalliaUPC" pitchFamily="34" charset="-34"/>
              </a:rPr>
              <a:t>Objek</a:t>
            </a:r>
            <a:endParaRPr lang="id-ID" i="1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7"/>
          <p:cNvPicPr>
            <a:picLocks noChangeAspect="1" noChangeArrowheads="1"/>
          </p:cNvPicPr>
          <p:nvPr/>
        </p:nvPicPr>
        <p:blipFill>
          <a:blip r:embed="rId2"/>
          <a:srcRect t="6667" r="5627"/>
          <a:stretch>
            <a:fillRect/>
          </a:stretch>
        </p:blipFill>
        <p:spPr bwMode="auto">
          <a:xfrm>
            <a:off x="0" y="928674"/>
            <a:ext cx="40322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934" y="714360"/>
            <a:ext cx="4857784" cy="4390776"/>
          </a:xfrm>
        </p:spPr>
        <p:txBody>
          <a:bodyPr>
            <a:noAutofit/>
          </a:bodyPr>
          <a:lstStyle/>
          <a:p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panjang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memiliki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lima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tiga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antaranya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berkelompok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bersama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dekat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bagian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bawah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plot.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Dua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tersisa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berada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bagian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atas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plot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dengan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‘</a:t>
            </a:r>
            <a:r>
              <a:rPr lang="id-ID" sz="2400" dirty="0" smtClean="0">
                <a:latin typeface="BrowalliaUPC" pitchFamily="34" charset="-34"/>
                <a:cs typeface="BrowalliaUPC" pitchFamily="34" charset="-34"/>
              </a:rPr>
              <a:t>2 ½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inci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’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berada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sangat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jauh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atas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400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Nilai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diskriminasi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besar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untuk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panjang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kedua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merupakan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alasan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mengapa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panjang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‘</a:t>
            </a:r>
            <a:r>
              <a:rPr lang="id-ID" sz="2400" dirty="0" smtClean="0">
                <a:latin typeface="BrowalliaUPC" pitchFamily="34" charset="-34"/>
                <a:cs typeface="BrowalliaUPC" pitchFamily="34" charset="-34"/>
              </a:rPr>
              <a:t>2 ½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inci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’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sangat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berbeda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dari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panjang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yang lain. </a:t>
            </a:r>
            <a:endParaRPr lang="id-ID" sz="2400" dirty="0" smtClean="0">
              <a:latin typeface="BrowalliaUPC" pitchFamily="34" charset="-34"/>
              <a:cs typeface="BrowalliaUPC" pitchFamily="34" charset="-34"/>
            </a:endParaRPr>
          </a:p>
          <a:p>
            <a:endParaRPr lang="id-ID" sz="24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14338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latin typeface="BrowalliaUPC" pitchFamily="34" charset="-34"/>
                <a:cs typeface="BrowalliaUPC" pitchFamily="34" charset="-34"/>
              </a:rPr>
              <a:t>Gambar 14. </a:t>
            </a:r>
            <a:r>
              <a:rPr lang="en-ID" dirty="0" err="1" smtClean="0">
                <a:latin typeface="BrowalliaUPC" pitchFamily="34" charset="-34"/>
                <a:cs typeface="BrowalliaUPC" pitchFamily="34" charset="-34"/>
              </a:rPr>
              <a:t>Biplot</a:t>
            </a:r>
            <a:r>
              <a:rPr lang="en-ID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dirty="0" err="1" smtClean="0">
                <a:latin typeface="BrowalliaUPC" pitchFamily="34" charset="-34"/>
                <a:cs typeface="BrowalliaUPC" pitchFamily="34" charset="-34"/>
              </a:rPr>
              <a:t>berdasarkan</a:t>
            </a:r>
            <a:r>
              <a:rPr lang="en-ID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dirty="0" smtClean="0">
                <a:latin typeface="BrowalliaUPC" pitchFamily="34" charset="-34"/>
                <a:cs typeface="BrowalliaUPC" pitchFamily="34" charset="-34"/>
              </a:rPr>
              <a:t>Kategori</a:t>
            </a:r>
            <a:endParaRPr lang="id-ID" i="1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1071550"/>
            <a:ext cx="8143932" cy="400052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286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252806"/>
            <a:ext cx="7901014" cy="3747834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BrowalliaUPC" pitchFamily="34" charset="-34"/>
                <a:cs typeface="BrowalliaUPC" pitchFamily="34" charset="-34"/>
              </a:rPr>
              <a:t>B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entuk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kepala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‘</a:t>
            </a:r>
            <a:r>
              <a:rPr lang="en-ID" sz="2400" i="1" dirty="0" smtClean="0">
                <a:latin typeface="BrowalliaUPC" pitchFamily="34" charset="-34"/>
                <a:cs typeface="BrowalliaUPC" pitchFamily="34" charset="-34"/>
              </a:rPr>
              <a:t>star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’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sangat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jauh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dari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lain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menghasilkan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ukuran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diskriminasi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besar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sepanjang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kedua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400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Penyebaran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nilai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untuk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suatu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mencerminkan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varian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menunjukkan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seberapa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baik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tersebut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didiskriminasi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setiap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400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Seperti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pertama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‘</a:t>
            </a:r>
            <a:r>
              <a:rPr lang="en-ID" sz="2400" i="1" dirty="0" smtClean="0">
                <a:latin typeface="BrowalliaUPC" pitchFamily="34" charset="-34"/>
                <a:cs typeface="BrowalliaUPC" pitchFamily="34" charset="-34"/>
              </a:rPr>
              <a:t>thread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’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terpisah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jauh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tetapi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sepanjang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kedua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untuk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ini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sangat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dekat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. </a:t>
            </a:r>
            <a:r>
              <a:rPr lang="id-ID" sz="2400" dirty="0" smtClean="0">
                <a:latin typeface="BrowalliaUPC" pitchFamily="34" charset="-34"/>
                <a:cs typeface="BrowalliaUPC" pitchFamily="34" charset="-34"/>
              </a:rPr>
              <a:t>Oleh karena itu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pertama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lebih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mencerminkan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i="1" dirty="0" smtClean="0">
                <a:latin typeface="BrowalliaUPC" pitchFamily="34" charset="-34"/>
                <a:cs typeface="BrowalliaUPC" pitchFamily="34" charset="-34"/>
              </a:rPr>
              <a:t>Thread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daripada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kedua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400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Sebaliknya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untuk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bentuk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kepala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tersebar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jauh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kedua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menunjukkan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bahwa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ini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dibedakan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dengan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baik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kedua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4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4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400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4310"/>
            <a:ext cx="8229600" cy="2962016"/>
          </a:xfrm>
        </p:spPr>
        <p:txBody>
          <a:bodyPr>
            <a:normAutofit/>
          </a:bodyPr>
          <a:lstStyle/>
          <a:p>
            <a:pPr algn="just"/>
            <a:r>
              <a:rPr lang="id-ID" sz="2000" i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000" b="1" i="1" dirty="0" smtClean="0">
                <a:latin typeface="BrowalliaUPC" pitchFamily="34" charset="-34"/>
                <a:cs typeface="BrowalliaUPC" pitchFamily="34" charset="-34"/>
              </a:rPr>
              <a:t>Correspondence Analysis </a:t>
            </a:r>
            <a:r>
              <a:rPr lang="id-ID" sz="2000" b="1" dirty="0" smtClean="0">
                <a:latin typeface="BrowalliaUPC" pitchFamily="34" charset="-34"/>
                <a:cs typeface="BrowalliaUPC" pitchFamily="34" charset="-34"/>
              </a:rPr>
              <a:t>(CA</a:t>
            </a: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) bertujuan untuk mengungkapkan hubungan relatif baik antar maupun di dalam dua grup variabel atau lebih berdasarkan data yang telah tersedia di dalam tabel kontingensi (Beh &amp; Lombardo, 2014).</a:t>
            </a:r>
          </a:p>
          <a:p>
            <a:pPr algn="just"/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 Analisis korespondensi sendiri dibedakan menjadi dua, yaitu: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id-ID" sz="2000" b="1" dirty="0" smtClean="0">
                <a:latin typeface="BrowalliaUPC" pitchFamily="34" charset="-34"/>
                <a:cs typeface="BrowalliaUPC" pitchFamily="34" charset="-34"/>
              </a:rPr>
              <a:t>Simple Correspondence Analysis: </a:t>
            </a: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analisis korespondensi digunakan untuk menganalisis dua variabel kategorial.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id-ID" sz="2000" b="1" dirty="0" smtClean="0">
                <a:latin typeface="BrowalliaUPC" pitchFamily="34" charset="-34"/>
                <a:cs typeface="BrowalliaUPC" pitchFamily="34" charset="-34"/>
              </a:rPr>
              <a:t>Multiple Correspondence Analysis: </a:t>
            </a: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analisis korespondensi digunakan untuk menganalisis lebih dari dua variabel kategorial. </a:t>
            </a:r>
          </a:p>
          <a:p>
            <a:pPr algn="just"/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lvl="0"/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endParaRPr lang="id-ID" sz="2000" dirty="0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428596" y="928674"/>
            <a:ext cx="4286280" cy="714380"/>
            <a:chOff x="428596" y="928674"/>
            <a:chExt cx="4286280" cy="714380"/>
          </a:xfrm>
        </p:grpSpPr>
        <p:sp>
          <p:nvSpPr>
            <p:cNvPr id="9" name="Rectangle 8"/>
            <p:cNvSpPr/>
            <p:nvPr/>
          </p:nvSpPr>
          <p:spPr>
            <a:xfrm>
              <a:off x="428596" y="1000112"/>
              <a:ext cx="4286280" cy="5000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FFC000"/>
                </a:solidFill>
              </a:endParaRPr>
            </a:p>
          </p:txBody>
        </p:sp>
        <p:cxnSp>
          <p:nvCxnSpPr>
            <p:cNvPr id="5" name="Google Shape;751;p38"/>
            <p:cNvCxnSpPr/>
            <p:nvPr/>
          </p:nvCxnSpPr>
          <p:spPr>
            <a:xfrm rot="5400000" flipH="1" flipV="1">
              <a:off x="847248" y="1275888"/>
              <a:ext cx="377142" cy="357189"/>
            </a:xfrm>
            <a:prstGeom prst="straightConnector1">
              <a:avLst/>
            </a:pr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" name="Right Triangle 5"/>
            <p:cNvSpPr/>
            <p:nvPr/>
          </p:nvSpPr>
          <p:spPr>
            <a:xfrm flipV="1">
              <a:off x="428596" y="928674"/>
              <a:ext cx="571504" cy="642942"/>
            </a:xfrm>
            <a:prstGeom prst="rt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Google Shape;739;p38"/>
            <p:cNvSpPr txBox="1">
              <a:spLocks/>
            </p:cNvSpPr>
            <p:nvPr/>
          </p:nvSpPr>
          <p:spPr>
            <a:xfrm>
              <a:off x="504871" y="1000112"/>
              <a:ext cx="709543" cy="531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01</a:t>
              </a:r>
              <a:endParaRPr kumimoji="0" lang="de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endParaRPr>
            </a:p>
          </p:txBody>
        </p:sp>
        <p:sp>
          <p:nvSpPr>
            <p:cNvPr id="8" name="Google Shape;740;p38"/>
            <p:cNvSpPr txBox="1">
              <a:spLocks/>
            </p:cNvSpPr>
            <p:nvPr/>
          </p:nvSpPr>
          <p:spPr>
            <a:xfrm>
              <a:off x="1357290" y="1000112"/>
              <a:ext cx="2757300" cy="531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rowalliaUPC" pitchFamily="34" charset="-34"/>
                  <a:ea typeface="+mj-ea"/>
                  <a:cs typeface="BrowalliaUPC" pitchFamily="34" charset="-34"/>
                </a:rPr>
                <a:t>Konsep Dasar</a:t>
              </a:r>
              <a:endPara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owalliaUPC" pitchFamily="34" charset="-34"/>
                <a:ea typeface="+mj-ea"/>
                <a:cs typeface="BrowalliaUPC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1438" y="928674"/>
            <a:ext cx="7286644" cy="42862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1500178"/>
            <a:ext cx="7429520" cy="1643074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48" y="873124"/>
            <a:ext cx="7200928" cy="500066"/>
          </a:xfrm>
        </p:spPr>
        <p:txBody>
          <a:bodyPr>
            <a:noAutofit/>
          </a:bodyPr>
          <a:lstStyle/>
          <a:p>
            <a:r>
              <a:rPr lang="en-ID" sz="2200" b="1" dirty="0" err="1" smtClean="0">
                <a:latin typeface="Browallia New" pitchFamily="34" charset="-34"/>
                <a:cs typeface="Browallia New" pitchFamily="34" charset="-34"/>
              </a:rPr>
              <a:t>perbedaan</a:t>
            </a:r>
            <a:r>
              <a:rPr lang="en-ID" sz="22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200" b="1" dirty="0" err="1" smtClean="0">
                <a:latin typeface="Browallia New" pitchFamily="34" charset="-34"/>
                <a:cs typeface="Browallia New" pitchFamily="34" charset="-34"/>
              </a:rPr>
              <a:t>karakteristik</a:t>
            </a:r>
            <a:r>
              <a:rPr lang="en-ID" sz="22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200" b="1" dirty="0" err="1" smtClean="0">
                <a:latin typeface="Browallia New" pitchFamily="34" charset="-34"/>
                <a:cs typeface="Browallia New" pitchFamily="34" charset="-34"/>
              </a:rPr>
              <a:t>analisis</a:t>
            </a:r>
            <a:r>
              <a:rPr lang="en-ID" sz="22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200" b="1" dirty="0" err="1" smtClean="0">
                <a:latin typeface="Browallia New" pitchFamily="34" charset="-34"/>
                <a:cs typeface="Browallia New" pitchFamily="34" charset="-34"/>
              </a:rPr>
              <a:t>korespondensi</a:t>
            </a:r>
            <a:r>
              <a:rPr lang="en-ID" sz="22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200" b="1" dirty="0" err="1" smtClean="0">
                <a:latin typeface="Browallia New" pitchFamily="34" charset="-34"/>
                <a:cs typeface="Browallia New" pitchFamily="34" charset="-34"/>
              </a:rPr>
              <a:t>dengan</a:t>
            </a:r>
            <a:r>
              <a:rPr lang="en-ID" sz="22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200" b="1" dirty="0" err="1" smtClean="0">
                <a:latin typeface="Browallia New" pitchFamily="34" charset="-34"/>
                <a:cs typeface="Browallia New" pitchFamily="34" charset="-34"/>
              </a:rPr>
              <a:t>analisis</a:t>
            </a:r>
            <a:r>
              <a:rPr lang="en-ID" sz="22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200" b="1" dirty="0" err="1" smtClean="0">
                <a:latin typeface="Browallia New" pitchFamily="34" charset="-34"/>
                <a:cs typeface="Browallia New" pitchFamily="34" charset="-34"/>
              </a:rPr>
              <a:t>multivariatif</a:t>
            </a:r>
            <a:r>
              <a:rPr lang="en-ID" sz="2200" b="1" dirty="0" smtClean="0">
                <a:latin typeface="Browallia New" pitchFamily="34" charset="-34"/>
                <a:cs typeface="Browallia New" pitchFamily="34" charset="-34"/>
              </a:rPr>
              <a:t> lain</a:t>
            </a:r>
            <a:endParaRPr lang="id-ID" sz="2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444628"/>
            <a:ext cx="6643734" cy="2770194"/>
          </a:xfrm>
        </p:spPr>
        <p:txBody>
          <a:bodyPr>
            <a:noAutofit/>
          </a:bodyPr>
          <a:lstStyle/>
          <a:p>
            <a:pPr marL="342900" lvl="1" indent="-342900" algn="l">
              <a:spcBef>
                <a:spcPts val="0"/>
              </a:spcBef>
              <a:buFont typeface="+mj-lt"/>
              <a:buAutoNum type="arabicPeriod"/>
            </a:pP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analisis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korespondensi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(CA)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adalah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sebuah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metode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komposisional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yang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artinya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pendekatan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didasarkan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pada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evaluasi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kesamaan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atau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preferensi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dari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responden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terhadap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setiap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produk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atau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barang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.</a:t>
            </a:r>
            <a:endParaRPr lang="id-ID" sz="2000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marL="360363" lvl="1" indent="-342900" algn="l">
              <a:spcBef>
                <a:spcPts val="0"/>
              </a:spcBef>
              <a:buFont typeface="+mj-lt"/>
              <a:buAutoNum type="arabicPeriod"/>
            </a:pPr>
            <a:r>
              <a:rPr lang="id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Dapat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digunakan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adalah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data nominal—yang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merupakan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skala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data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nonmetrik</a:t>
            </a:r>
            <a:r>
              <a:rPr lang="id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.</a:t>
            </a:r>
          </a:p>
          <a:p>
            <a:pPr marL="360363" lvl="1" indent="-342900" algn="l">
              <a:spcBef>
                <a:spcPts val="0"/>
              </a:spcBef>
              <a:buFont typeface="+mj-lt"/>
              <a:buAutoNum type="arabicPeriod"/>
            </a:pPr>
            <a:r>
              <a:rPr lang="id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D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apat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membuat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peta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persepsi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dalam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satu</a:t>
            </a:r>
            <a:r>
              <a:rPr lang="en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langkah</a:t>
            </a:r>
            <a:r>
              <a:rPr lang="id-ID" sz="20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.</a:t>
            </a:r>
            <a:endParaRPr lang="id-ID" sz="20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00562" y="3341678"/>
            <a:ext cx="4572032" cy="428628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 flipH="1">
            <a:off x="2714612" y="4000508"/>
            <a:ext cx="6429420" cy="1357322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50000">
                <a:srgbClr val="537C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14872" y="3286128"/>
            <a:ext cx="455772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ID" sz="2200" b="1" dirty="0" err="1" smtClean="0">
                <a:solidFill>
                  <a:schemeClr val="bg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asumsi-asumsi</a:t>
            </a:r>
            <a:r>
              <a:rPr lang="en-ID" sz="2200" b="1" dirty="0" smtClean="0">
                <a:solidFill>
                  <a:schemeClr val="bg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 yang </a:t>
            </a:r>
            <a:r>
              <a:rPr lang="en-ID" sz="2200" b="1" dirty="0" err="1" smtClean="0">
                <a:solidFill>
                  <a:schemeClr val="bg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diharuskan</a:t>
            </a:r>
            <a:r>
              <a:rPr lang="en-ID" sz="2200" b="1" dirty="0" smtClean="0">
                <a:solidFill>
                  <a:schemeClr val="bg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 </a:t>
            </a:r>
            <a:r>
              <a:rPr lang="en-ID" sz="2200" b="1" dirty="0" err="1" smtClean="0">
                <a:solidFill>
                  <a:schemeClr val="bg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untuk</a:t>
            </a:r>
            <a:r>
              <a:rPr lang="en-ID" sz="2200" b="1" dirty="0" smtClean="0">
                <a:solidFill>
                  <a:schemeClr val="bg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 </a:t>
            </a:r>
            <a:r>
              <a:rPr lang="en-ID" sz="2200" b="1" dirty="0" err="1" smtClean="0">
                <a:solidFill>
                  <a:schemeClr val="bg1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dipenuhi</a:t>
            </a:r>
            <a:endParaRPr kumimoji="0" lang="id-ID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29058" y="4000509"/>
            <a:ext cx="5286412" cy="1500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Varian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dari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baris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dan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kolom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harus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homogen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.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Data yang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dianalisis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harus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bersifat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diskret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.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Data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harus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terdiri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dari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beberapa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kategori</a:t>
            </a:r>
            <a:r>
              <a:rPr lang="id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lebih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dari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3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kategori</a:t>
            </a:r>
            <a:r>
              <a:rPr lang="id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).</a:t>
            </a:r>
            <a:endParaRPr lang="en-ID" sz="2000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Data yang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akan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dianalisis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harus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bersifat</a:t>
            </a:r>
            <a:r>
              <a:rPr lang="en-ID" sz="2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positif</a:t>
            </a:r>
            <a:endParaRPr lang="en-ID" sz="2000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5214942" y="1142988"/>
            <a:ext cx="3929090" cy="4000528"/>
            <a:chOff x="6000792" y="1285864"/>
            <a:chExt cx="3143240" cy="3714776"/>
          </a:xfrm>
        </p:grpSpPr>
        <p:sp>
          <p:nvSpPr>
            <p:cNvPr id="16" name="Rectangle 15"/>
            <p:cNvSpPr/>
            <p:nvPr/>
          </p:nvSpPr>
          <p:spPr>
            <a:xfrm>
              <a:off x="6000792" y="1285864"/>
              <a:ext cx="3000364" cy="3643338"/>
            </a:xfrm>
            <a:prstGeom prst="rect">
              <a:avLst/>
            </a:prstGeom>
            <a:solidFill>
              <a:srgbClr val="0033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3668" y="1357302"/>
              <a:ext cx="3000364" cy="3643338"/>
            </a:xfrm>
            <a:prstGeom prst="rect">
              <a:avLst/>
            </a:prstGeom>
            <a:solidFill>
              <a:srgbClr val="FFC00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8"/>
            <a:ext cx="4929222" cy="3604958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ID" sz="2000" b="1" dirty="0" err="1" smtClean="0">
                <a:latin typeface="Browallia New" pitchFamily="34" charset="-34"/>
                <a:cs typeface="Browallia New" pitchFamily="34" charset="-34"/>
              </a:rPr>
              <a:t>Membuat</a:t>
            </a:r>
            <a:r>
              <a:rPr lang="en-ID" sz="20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b="1" dirty="0" err="1" smtClean="0">
                <a:latin typeface="Browallia New" pitchFamily="34" charset="-34"/>
                <a:cs typeface="Browallia New" pitchFamily="34" charset="-34"/>
              </a:rPr>
              <a:t>rumusan</a:t>
            </a:r>
            <a:r>
              <a:rPr lang="en-ID" sz="20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b="1" dirty="0" err="1" smtClean="0">
                <a:latin typeface="Browallia New" pitchFamily="34" charset="-34"/>
                <a:cs typeface="Browallia New" pitchFamily="34" charset="-34"/>
              </a:rPr>
              <a:t>masalah</a:t>
            </a:r>
            <a:r>
              <a:rPr lang="en-ID" sz="2000" b="1" dirty="0" smtClean="0">
                <a:latin typeface="Browallia New" pitchFamily="34" charset="-34"/>
                <a:cs typeface="Browallia New" pitchFamily="34" charset="-34"/>
              </a:rPr>
              <a:t>.</a:t>
            </a:r>
            <a:endParaRPr lang="id-ID" sz="2000" b="1" dirty="0" smtClean="0">
              <a:latin typeface="Browallia New" pitchFamily="34" charset="-34"/>
              <a:cs typeface="Browallia New" pitchFamily="34" charset="-34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ID" sz="2000" b="1" dirty="0" err="1" smtClean="0">
                <a:latin typeface="Browallia New" pitchFamily="34" charset="-34"/>
                <a:cs typeface="Browallia New" pitchFamily="34" charset="-34"/>
              </a:rPr>
              <a:t>Membuat</a:t>
            </a:r>
            <a:r>
              <a:rPr lang="en-ID" sz="20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b="1" dirty="0" err="1" smtClean="0">
                <a:latin typeface="Browallia New" pitchFamily="34" charset="-34"/>
                <a:cs typeface="Browallia New" pitchFamily="34" charset="-34"/>
              </a:rPr>
              <a:t>desain</a:t>
            </a:r>
            <a:r>
              <a:rPr lang="en-ID" sz="20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b="1" dirty="0" err="1" smtClean="0">
                <a:latin typeface="Browallia New" pitchFamily="34" charset="-34"/>
                <a:cs typeface="Browallia New" pitchFamily="34" charset="-34"/>
              </a:rPr>
              <a:t>analisis</a:t>
            </a:r>
            <a:r>
              <a:rPr lang="en-ID" sz="20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b="1" dirty="0" err="1" smtClean="0">
                <a:latin typeface="Browallia New" pitchFamily="34" charset="-34"/>
                <a:cs typeface="Browallia New" pitchFamily="34" charset="-34"/>
              </a:rPr>
              <a:t>korespondensi</a:t>
            </a:r>
            <a:r>
              <a:rPr lang="en-ID" sz="2000" b="1" dirty="0" smtClean="0">
                <a:latin typeface="Browallia New" pitchFamily="34" charset="-34"/>
                <a:cs typeface="Browallia New" pitchFamily="34" charset="-34"/>
              </a:rPr>
              <a:t>.</a:t>
            </a:r>
            <a:endParaRPr lang="id-ID" sz="2000" b="1" dirty="0" smtClean="0"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spcBef>
                <a:spcPts val="0"/>
              </a:spcBef>
            </a:pP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Menentukan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variabel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yang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akan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diinput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.</a:t>
            </a:r>
            <a:endParaRPr lang="id-ID" sz="2000" dirty="0" smtClean="0">
              <a:latin typeface="Browallia New" pitchFamily="34" charset="-34"/>
              <a:cs typeface="Browallia New" pitchFamily="34" charset="-34"/>
            </a:endParaRPr>
          </a:p>
          <a:p>
            <a:pPr marL="914400" lvl="1" indent="-457200">
              <a:spcBef>
                <a:spcPts val="0"/>
              </a:spcBef>
            </a:pP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Menentukan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ukuran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sampel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data.</a:t>
            </a:r>
            <a:endParaRPr lang="id-ID" sz="2000" dirty="0" smtClean="0">
              <a:latin typeface="Browallia New" pitchFamily="34" charset="-34"/>
              <a:cs typeface="Browallia New" pitchFamily="34" charset="-34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ID" sz="2000" b="1" dirty="0" err="1" smtClean="0">
                <a:latin typeface="Browallia New" pitchFamily="34" charset="-34"/>
                <a:cs typeface="Browallia New" pitchFamily="34" charset="-34"/>
              </a:rPr>
              <a:t>Uji</a:t>
            </a:r>
            <a:r>
              <a:rPr lang="en-ID" sz="20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b="1" dirty="0" err="1" smtClean="0">
                <a:latin typeface="Browallia New" pitchFamily="34" charset="-34"/>
                <a:cs typeface="Browallia New" pitchFamily="34" charset="-34"/>
              </a:rPr>
              <a:t>independensi</a:t>
            </a:r>
            <a:r>
              <a:rPr lang="en-ID" sz="2000" b="1" dirty="0" smtClean="0">
                <a:latin typeface="Browallia New" pitchFamily="34" charset="-34"/>
                <a:cs typeface="Browallia New" pitchFamily="34" charset="-34"/>
              </a:rPr>
              <a:t>.</a:t>
            </a:r>
            <a:r>
              <a:rPr lang="id-ID" sz="20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id-ID" sz="2000" dirty="0" smtClean="0">
                <a:latin typeface="Browallia New" pitchFamily="34" charset="-34"/>
                <a:cs typeface="Browallia New" pitchFamily="34" charset="-34"/>
              </a:rPr>
              <a:t>Uji ini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difungsikan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untuk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menjelaskan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mengetahui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hubungan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antarvariabel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pada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i="1" dirty="0" smtClean="0">
                <a:latin typeface="Browallia New" pitchFamily="34" charset="-34"/>
                <a:cs typeface="Browallia New" pitchFamily="34" charset="-34"/>
              </a:rPr>
              <a:t>Simple Correspondence Analysis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Pada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uji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independensi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hipotesis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analisis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dapat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dijelaskan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sebagai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berikut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.</a:t>
            </a:r>
            <a:endParaRPr lang="id-ID" sz="2000" dirty="0" smtClean="0">
              <a:latin typeface="Browallia New" pitchFamily="34" charset="-34"/>
              <a:cs typeface="Browallia New" pitchFamily="34" charset="-34"/>
            </a:endParaRPr>
          </a:p>
          <a:p>
            <a:pPr marL="1257300" lvl="2" indent="-457200">
              <a:spcBef>
                <a:spcPts val="0"/>
              </a:spcBef>
              <a:buNone/>
            </a:pP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H</a:t>
            </a:r>
            <a:r>
              <a:rPr lang="en-ID" sz="2000" baseline="-25000" dirty="0" smtClean="0">
                <a:latin typeface="Browallia New" pitchFamily="34" charset="-34"/>
                <a:cs typeface="Browallia New" pitchFamily="34" charset="-34"/>
              </a:rPr>
              <a:t>0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: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Dua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variabel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bersifat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independen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.</a:t>
            </a:r>
            <a:endParaRPr lang="id-ID" sz="2000" dirty="0" smtClean="0">
              <a:latin typeface="Browallia New" pitchFamily="34" charset="-34"/>
              <a:cs typeface="Browallia New" pitchFamily="34" charset="-34"/>
            </a:endParaRPr>
          </a:p>
          <a:p>
            <a:pPr marL="1257300" lvl="2" indent="-457200">
              <a:spcBef>
                <a:spcPts val="0"/>
              </a:spcBef>
              <a:buNone/>
            </a:pP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H</a:t>
            </a:r>
            <a:r>
              <a:rPr lang="en-ID" sz="2000" baseline="-25000" dirty="0" smtClean="0">
                <a:latin typeface="Browallia New" pitchFamily="34" charset="-34"/>
                <a:cs typeface="Browallia New" pitchFamily="34" charset="-34"/>
              </a:rPr>
              <a:t>1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: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Dua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variabel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bersifat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dependen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.</a:t>
            </a:r>
            <a:endParaRPr lang="id-ID" sz="2000" dirty="0" smtClean="0"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id-ID" sz="2000" dirty="0" smtClean="0">
                <a:latin typeface="Browallia New" pitchFamily="34" charset="-34"/>
                <a:cs typeface="Browallia New" pitchFamily="34" charset="-34"/>
              </a:rPr>
              <a:t>Menganalisis data menggunakan analisis korespondensi.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id-ID" sz="2000" dirty="0" smtClean="0">
                <a:latin typeface="Browallia New" pitchFamily="34" charset="-34"/>
                <a:cs typeface="Browallia New" pitchFamily="34" charset="-34"/>
              </a:rPr>
              <a:t>Interpretasi.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428596" y="857236"/>
            <a:ext cx="5143536" cy="714380"/>
            <a:chOff x="428596" y="928674"/>
            <a:chExt cx="5143536" cy="714380"/>
          </a:xfrm>
        </p:grpSpPr>
        <p:sp>
          <p:nvSpPr>
            <p:cNvPr id="9" name="Rectangle 8"/>
            <p:cNvSpPr/>
            <p:nvPr/>
          </p:nvSpPr>
          <p:spPr>
            <a:xfrm>
              <a:off x="428596" y="1000112"/>
              <a:ext cx="5143536" cy="5000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FFC000"/>
                </a:solidFill>
              </a:endParaRPr>
            </a:p>
          </p:txBody>
        </p:sp>
        <p:cxnSp>
          <p:nvCxnSpPr>
            <p:cNvPr id="5" name="Google Shape;751;p38"/>
            <p:cNvCxnSpPr/>
            <p:nvPr/>
          </p:nvCxnSpPr>
          <p:spPr>
            <a:xfrm rot="5400000" flipH="1" flipV="1">
              <a:off x="847248" y="1275888"/>
              <a:ext cx="377142" cy="357189"/>
            </a:xfrm>
            <a:prstGeom prst="straightConnector1">
              <a:avLst/>
            </a:pr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" name="Right Triangle 5"/>
            <p:cNvSpPr/>
            <p:nvPr/>
          </p:nvSpPr>
          <p:spPr>
            <a:xfrm flipV="1">
              <a:off x="428596" y="928674"/>
              <a:ext cx="571504" cy="642942"/>
            </a:xfrm>
            <a:prstGeom prst="rt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Google Shape;739;p38"/>
            <p:cNvSpPr txBox="1">
              <a:spLocks/>
            </p:cNvSpPr>
            <p:nvPr/>
          </p:nvSpPr>
          <p:spPr>
            <a:xfrm>
              <a:off x="504871" y="1000112"/>
              <a:ext cx="709543" cy="531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0</a:t>
              </a:r>
              <a:r>
                <a:rPr kumimoji="0" lang="id-ID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2</a:t>
              </a:r>
              <a:endParaRPr kumimoji="0" lang="de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endParaRPr>
            </a:p>
          </p:txBody>
        </p:sp>
        <p:sp>
          <p:nvSpPr>
            <p:cNvPr id="8" name="Google Shape;740;p38"/>
            <p:cNvSpPr txBox="1">
              <a:spLocks/>
            </p:cNvSpPr>
            <p:nvPr/>
          </p:nvSpPr>
          <p:spPr>
            <a:xfrm>
              <a:off x="1357290" y="1000112"/>
              <a:ext cx="4071966" cy="531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rowalliaUPC" pitchFamily="34" charset="-34"/>
                  <a:ea typeface="+mj-ea"/>
                  <a:cs typeface="BrowalliaUPC" pitchFamily="34" charset="-34"/>
                </a:rPr>
                <a:t>Langkah-Langkah Analisis</a:t>
              </a:r>
              <a:endPara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owalliaUPC" pitchFamily="34" charset="-34"/>
                <a:ea typeface="+mj-ea"/>
                <a:cs typeface="BrowalliaUPC" pitchFamily="34" charset="-3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29256" y="1457143"/>
            <a:ext cx="3714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Statistik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uji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i="1" dirty="0" smtClean="0">
                <a:latin typeface="Browallia New" pitchFamily="34" charset="-34"/>
                <a:cs typeface="Browallia New" pitchFamily="34" charset="-34"/>
              </a:rPr>
              <a:t>Chi-Square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yang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digunakan</a:t>
            </a:r>
            <a:r>
              <a:rPr lang="id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untuk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menolak</a:t>
            </a:r>
            <a:r>
              <a:rPr lang="id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hipotesis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di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atas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yaitu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: </a:t>
            </a:r>
            <a:endParaRPr lang="id-ID" sz="1600" dirty="0" smtClean="0">
              <a:latin typeface="Browallia New" pitchFamily="34" charset="-34"/>
              <a:cs typeface="Browallia New" pitchFamily="34" charset="-34"/>
            </a:endParaRPr>
          </a:p>
          <a:p>
            <a:pPr>
              <a:lnSpc>
                <a:spcPct val="200000"/>
              </a:lnSpc>
            </a:pPr>
            <a:r>
              <a:rPr lang="id-ID" sz="1600" dirty="0" smtClean="0">
                <a:latin typeface="Browallia New" pitchFamily="34" charset="-34"/>
                <a:cs typeface="Browallia New" pitchFamily="34" charset="-34"/>
              </a:rPr>
              <a:t>                                         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dengan</a:t>
            </a:r>
            <a:r>
              <a:rPr lang="id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id-ID" sz="1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Keterangan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:</a:t>
            </a:r>
            <a:endParaRPr lang="id-ID" sz="16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ID" sz="1600" i="1" dirty="0" err="1" smtClean="0">
                <a:latin typeface="Browallia New" pitchFamily="34" charset="-34"/>
                <a:cs typeface="Browallia New" pitchFamily="34" charset="-34"/>
              </a:rPr>
              <a:t>n</a:t>
            </a:r>
            <a:r>
              <a:rPr lang="en-ID" sz="1600" i="1" baseline="-25000" dirty="0" err="1" smtClean="0">
                <a:latin typeface="Browallia New" pitchFamily="34" charset="-34"/>
                <a:cs typeface="Browallia New" pitchFamily="34" charset="-34"/>
              </a:rPr>
              <a:t>ij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=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nilai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sampel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baris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ke-</a:t>
            </a:r>
            <a:r>
              <a:rPr lang="en-ID" sz="1600" i="1" dirty="0" err="1" smtClean="0">
                <a:latin typeface="Browallia New" pitchFamily="34" charset="-34"/>
                <a:cs typeface="Browallia New" pitchFamily="34" charset="-34"/>
              </a:rPr>
              <a:t>i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dan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kolom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ke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en-ID" sz="1600" i="1" dirty="0" smtClean="0">
                <a:latin typeface="Browallia New" pitchFamily="34" charset="-34"/>
                <a:cs typeface="Browallia New" pitchFamily="34" charset="-34"/>
              </a:rPr>
              <a:t>j</a:t>
            </a:r>
            <a:endParaRPr lang="id-ID" sz="16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ID" sz="1600" i="1" dirty="0" err="1" smtClean="0">
                <a:latin typeface="Browallia New" pitchFamily="34" charset="-34"/>
                <a:cs typeface="Browallia New" pitchFamily="34" charset="-34"/>
              </a:rPr>
              <a:t>n</a:t>
            </a:r>
            <a:r>
              <a:rPr lang="en-ID" sz="1600" i="1" baseline="-25000" dirty="0" err="1" smtClean="0">
                <a:latin typeface="Browallia New" pitchFamily="34" charset="-34"/>
                <a:cs typeface="Browallia New" pitchFamily="34" charset="-34"/>
              </a:rPr>
              <a:t>i</a:t>
            </a:r>
            <a:r>
              <a:rPr lang="en-ID" sz="1600" baseline="-25000" dirty="0" smtClean="0">
                <a:latin typeface="Browallia New" pitchFamily="34" charset="-34"/>
                <a:cs typeface="Browallia New" pitchFamily="34" charset="-34"/>
              </a:rPr>
              <a:t>.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=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jumlah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total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sampel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baris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ke-</a:t>
            </a:r>
            <a:r>
              <a:rPr lang="en-ID" sz="1600" i="1" dirty="0" err="1" smtClean="0">
                <a:latin typeface="Browallia New" pitchFamily="34" charset="-34"/>
                <a:cs typeface="Browallia New" pitchFamily="34" charset="-34"/>
              </a:rPr>
              <a:t>i</a:t>
            </a:r>
            <a:endParaRPr lang="id-ID" sz="16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ID" sz="1600" i="1" dirty="0" err="1" smtClean="0">
                <a:latin typeface="Browallia New" pitchFamily="34" charset="-34"/>
                <a:cs typeface="Browallia New" pitchFamily="34" charset="-34"/>
              </a:rPr>
              <a:t>n</a:t>
            </a:r>
            <a:r>
              <a:rPr lang="en-ID" sz="1600" i="1" baseline="-25000" dirty="0" err="1" smtClean="0">
                <a:latin typeface="Browallia New" pitchFamily="34" charset="-34"/>
                <a:cs typeface="Browallia New" pitchFamily="34" charset="-34"/>
              </a:rPr>
              <a:t>.j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=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jumlah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total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sampel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kolom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ke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en-ID" sz="1600" i="1" dirty="0" smtClean="0">
                <a:latin typeface="Browallia New" pitchFamily="34" charset="-34"/>
                <a:cs typeface="Browallia New" pitchFamily="34" charset="-34"/>
              </a:rPr>
              <a:t>j</a:t>
            </a:r>
            <a:endParaRPr lang="id-ID" sz="16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ID" sz="1600" i="1" dirty="0" err="1" smtClean="0">
                <a:latin typeface="Browallia New" pitchFamily="34" charset="-34"/>
                <a:cs typeface="Browallia New" pitchFamily="34" charset="-34"/>
              </a:rPr>
              <a:t>e</a:t>
            </a:r>
            <a:r>
              <a:rPr lang="en-ID" sz="1600" i="1" baseline="-25000" dirty="0" err="1" smtClean="0">
                <a:latin typeface="Browallia New" pitchFamily="34" charset="-34"/>
                <a:cs typeface="Browallia New" pitchFamily="34" charset="-34"/>
              </a:rPr>
              <a:t>ij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=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nilai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harapan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pada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baris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ke-</a:t>
            </a:r>
            <a:r>
              <a:rPr lang="en-ID" sz="1600" i="1" dirty="0" err="1" smtClean="0">
                <a:latin typeface="Browallia New" pitchFamily="34" charset="-34"/>
                <a:cs typeface="Browallia New" pitchFamily="34" charset="-34"/>
              </a:rPr>
              <a:t>i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dan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kolom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ke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en-ID" sz="1600" i="1" dirty="0" smtClean="0">
                <a:latin typeface="Browallia New" pitchFamily="34" charset="-34"/>
                <a:cs typeface="Browallia New" pitchFamily="34" charset="-34"/>
              </a:rPr>
              <a:t>j</a:t>
            </a:r>
            <a:endParaRPr lang="id-ID" sz="16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ID" sz="1600" i="1" dirty="0" err="1" smtClean="0">
                <a:latin typeface="Browallia New" pitchFamily="34" charset="-34"/>
                <a:cs typeface="Browallia New" pitchFamily="34" charset="-34"/>
              </a:rPr>
              <a:t>i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= 1, 2, 3,…, </a:t>
            </a:r>
            <a:r>
              <a:rPr lang="en-ID" sz="1600" i="1" dirty="0" smtClean="0">
                <a:latin typeface="Browallia New" pitchFamily="34" charset="-34"/>
                <a:cs typeface="Browallia New" pitchFamily="34" charset="-34"/>
              </a:rPr>
              <a:t>I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banyaknya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baris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id-ID" sz="16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ID" sz="1600" i="1" dirty="0" smtClean="0">
                <a:latin typeface="Browallia New" pitchFamily="34" charset="-34"/>
                <a:cs typeface="Browallia New" pitchFamily="34" charset="-34"/>
              </a:rPr>
              <a:t>j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= 1, 2, 3,…, </a:t>
            </a:r>
            <a:r>
              <a:rPr lang="en-ID" sz="1600" i="1" dirty="0" smtClean="0">
                <a:latin typeface="Browallia New" pitchFamily="34" charset="-34"/>
                <a:cs typeface="Browallia New" pitchFamily="34" charset="-34"/>
              </a:rPr>
              <a:t>J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banyaknya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1600" dirty="0" err="1" smtClean="0">
                <a:latin typeface="Browallia New" pitchFamily="34" charset="-34"/>
                <a:cs typeface="Browallia New" pitchFamily="34" charset="-34"/>
              </a:rPr>
              <a:t>kolom</a:t>
            </a:r>
            <a:r>
              <a:rPr lang="en-ID" sz="1600" dirty="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id-ID" sz="16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it-IT" sz="1600" dirty="0" smtClean="0">
                <a:latin typeface="Browallia New" pitchFamily="34" charset="-34"/>
                <a:cs typeface="Browallia New" pitchFamily="34" charset="-34"/>
              </a:rPr>
              <a:t>dalam pengujian ini H0 ditolak jika</a:t>
            </a:r>
            <a:endParaRPr lang="id-ID" sz="16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id-ID" sz="1600" dirty="0" smtClean="0">
                <a:latin typeface="Browallia New" pitchFamily="34" charset="-34"/>
                <a:cs typeface="Browallia New" pitchFamily="34" charset="-34"/>
              </a:rPr>
              <a:t>atau jika p-value memiliki nilai yang lebih kecil daripada </a:t>
            </a:r>
            <a:r>
              <a:rPr lang="el-GR" sz="1200" dirty="0" smtClean="0">
                <a:latin typeface="Browallia New" pitchFamily="34" charset="-34"/>
                <a:cs typeface="Browallia New" pitchFamily="34" charset="-34"/>
              </a:rPr>
              <a:t>α.</a:t>
            </a:r>
            <a:endParaRPr lang="el-GR" sz="1600" dirty="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071682"/>
            <a:ext cx="1714512" cy="474912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2143120"/>
            <a:ext cx="952500" cy="2667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4286260"/>
            <a:ext cx="1076325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8596" y="1000112"/>
            <a:ext cx="6572296" cy="5000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20"/>
            <a:ext cx="8229600" cy="9286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Peneliti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ingin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menganalisis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bagaimana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pola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kecenderungan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umur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terhadap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jenis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kejadian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luar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biasa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yang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diderita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—</a:t>
            </a:r>
            <a:r>
              <a:rPr lang="en-ID" sz="2000" i="1" dirty="0" smtClean="0">
                <a:latin typeface="Browallia New" pitchFamily="34" charset="-34"/>
                <a:cs typeface="Browallia New" pitchFamily="34" charset="-34"/>
              </a:rPr>
              <a:t>alpha fetoprotein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diare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difteri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keracunan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makanan—di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wilayah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Jawa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Timur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pada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tahun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2018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berdasarkan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umur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penderita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.</a:t>
            </a:r>
            <a:endParaRPr lang="id-ID" sz="2000" dirty="0" smtClean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5" name="Google Shape;751;p38"/>
          <p:cNvCxnSpPr/>
          <p:nvPr/>
        </p:nvCxnSpPr>
        <p:spPr>
          <a:xfrm rot="5400000" flipH="1" flipV="1">
            <a:off x="847248" y="1275888"/>
            <a:ext cx="377142" cy="357189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Right Triangle 5"/>
          <p:cNvSpPr/>
          <p:nvPr/>
        </p:nvSpPr>
        <p:spPr>
          <a:xfrm flipV="1">
            <a:off x="428596" y="928674"/>
            <a:ext cx="571504" cy="642942"/>
          </a:xfrm>
          <a:prstGeom prst="rtTriangl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Google Shape;739;p38"/>
          <p:cNvSpPr txBox="1">
            <a:spLocks/>
          </p:cNvSpPr>
          <p:nvPr/>
        </p:nvSpPr>
        <p:spPr>
          <a:xfrm>
            <a:off x="504871" y="1000112"/>
            <a:ext cx="709543" cy="531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0</a:t>
            </a: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3</a:t>
            </a:r>
            <a:endParaRPr kumimoji="0" lang="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8" name="Google Shape;740;p38"/>
          <p:cNvSpPr txBox="1">
            <a:spLocks/>
          </p:cNvSpPr>
          <p:nvPr/>
        </p:nvSpPr>
        <p:spPr>
          <a:xfrm>
            <a:off x="1357290" y="1000112"/>
            <a:ext cx="5786478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defRPr/>
            </a:pPr>
            <a:r>
              <a:rPr lang="id-ID" sz="28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Contoh Soal │Simple Correspondence Analysis </a:t>
            </a:r>
            <a:endParaRPr lang="id-ID" sz="28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500034" y="1571616"/>
            <a:ext cx="1214446" cy="502325"/>
            <a:chOff x="500034" y="1571616"/>
            <a:chExt cx="1214446" cy="502325"/>
          </a:xfrm>
        </p:grpSpPr>
        <p:sp>
          <p:nvSpPr>
            <p:cNvPr id="12" name="Rectangle 11"/>
            <p:cNvSpPr/>
            <p:nvPr/>
          </p:nvSpPr>
          <p:spPr>
            <a:xfrm>
              <a:off x="500034" y="1571616"/>
              <a:ext cx="142876" cy="4286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472" y="1643054"/>
              <a:ext cx="1143008" cy="430887"/>
            </a:xfrm>
            <a:prstGeom prst="rect">
              <a:avLst/>
            </a:prstGeom>
            <a:gradFill flip="none" rotWithShape="1">
              <a:gsLst>
                <a:gs pos="0">
                  <a:srgbClr val="0033CC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d-ID" sz="2200" b="1" dirty="0" smtClean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Soal</a:t>
              </a: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500034" y="3214690"/>
            <a:ext cx="3071834" cy="502325"/>
            <a:chOff x="500034" y="3000376"/>
            <a:chExt cx="3071834" cy="502325"/>
          </a:xfrm>
        </p:grpSpPr>
        <p:sp>
          <p:nvSpPr>
            <p:cNvPr id="13" name="Rectangle 12"/>
            <p:cNvSpPr/>
            <p:nvPr/>
          </p:nvSpPr>
          <p:spPr>
            <a:xfrm>
              <a:off x="500034" y="3000376"/>
              <a:ext cx="142876" cy="4286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472" y="3071814"/>
              <a:ext cx="3000396" cy="430887"/>
            </a:xfrm>
            <a:prstGeom prst="rect">
              <a:avLst/>
            </a:prstGeom>
            <a:gradFill flip="none" rotWithShape="1">
              <a:gsLst>
                <a:gs pos="0">
                  <a:srgbClr val="0033CC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d-ID" sz="2200" b="1" dirty="0" smtClean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Langkah-Langkah Analisis</a:t>
              </a: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428596" y="3786194"/>
            <a:ext cx="8229600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R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umusan Masalah</a:t>
            </a:r>
          </a:p>
          <a:p>
            <a:pPr marL="273050" lvl="0" algn="just"/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Bagaimana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pola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kecenderungan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umur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terhadap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jenis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kejadian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luar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biasa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yang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dalam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hal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ini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adalah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alpha fetoprotein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diare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difteri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keracunan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makanan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di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wilayah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Jawa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Timur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berdasarkan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umur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penderita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pada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tahun</a:t>
            </a:r>
            <a:r>
              <a:rPr lang="en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2018?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60"/>
            <a:ext cx="8229600" cy="417646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ID" sz="1800" b="1" dirty="0" err="1" smtClean="0">
                <a:latin typeface="BrowalliaUPC" pitchFamily="34" charset="-34"/>
                <a:cs typeface="BrowalliaUPC" pitchFamily="34" charset="-34"/>
              </a:rPr>
              <a:t>Membuat</a:t>
            </a:r>
            <a:r>
              <a:rPr lang="en-ID" sz="18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b="1" dirty="0" err="1" smtClean="0">
                <a:latin typeface="BrowalliaUPC" pitchFamily="34" charset="-34"/>
                <a:cs typeface="BrowalliaUPC" pitchFamily="34" charset="-34"/>
              </a:rPr>
              <a:t>desain</a:t>
            </a:r>
            <a:r>
              <a:rPr lang="en-ID" sz="18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b="1" dirty="0" err="1" smtClean="0">
                <a:latin typeface="BrowalliaUPC" pitchFamily="34" charset="-34"/>
                <a:cs typeface="BrowalliaUPC" pitchFamily="34" charset="-34"/>
              </a:rPr>
              <a:t>analisis</a:t>
            </a:r>
            <a:r>
              <a:rPr lang="en-ID" sz="18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b="1" dirty="0" err="1" smtClean="0">
                <a:latin typeface="BrowalliaUPC" pitchFamily="34" charset="-34"/>
                <a:cs typeface="BrowalliaUPC" pitchFamily="34" charset="-34"/>
              </a:rPr>
              <a:t>korespondensi</a:t>
            </a:r>
            <a:r>
              <a:rPr lang="en-ID" sz="1800" b="1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1800" b="1" dirty="0" smtClean="0">
              <a:latin typeface="BrowalliaUPC" pitchFamily="34" charset="-34"/>
              <a:cs typeface="BrowalliaUPC" pitchFamily="34" charset="-34"/>
            </a:endParaRPr>
          </a:p>
          <a:p>
            <a:pPr lvl="1">
              <a:spcBef>
                <a:spcPts val="0"/>
              </a:spcBef>
            </a:pP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Ukuran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sampel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terdiri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dari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6007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responden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1800" dirty="0" smtClean="0">
              <a:latin typeface="BrowalliaUPC" pitchFamily="34" charset="-34"/>
              <a:cs typeface="BrowalliaUPC" pitchFamily="34" charset="-34"/>
            </a:endParaRPr>
          </a:p>
          <a:p>
            <a:pPr lvl="1">
              <a:spcBef>
                <a:spcPts val="0"/>
              </a:spcBef>
            </a:pP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Ada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dua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akan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diinput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yaitu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jenis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kejadian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luar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biasa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umur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penderita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.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Jenis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kejadian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luar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biasa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dibagi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menjadi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4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umur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penderita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dibagi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menjadi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10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kategori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1800" dirty="0" smtClean="0">
              <a:latin typeface="BrowalliaUPC" pitchFamily="34" charset="-34"/>
              <a:cs typeface="BrowalliaUPC" pitchFamily="34" charset="-34"/>
            </a:endParaRPr>
          </a:p>
          <a:p>
            <a:pPr lvl="1">
              <a:spcBef>
                <a:spcPts val="0"/>
              </a:spcBef>
            </a:pPr>
            <a:r>
              <a:rPr lang="id-ID" sz="1800" dirty="0" smtClean="0">
                <a:latin typeface="BrowalliaUPC" pitchFamily="34" charset="-34"/>
                <a:cs typeface="BrowalliaUPC" pitchFamily="34" charset="-34"/>
              </a:rPr>
              <a:t>Lakukan </a:t>
            </a:r>
            <a:r>
              <a:rPr lang="id-ID" sz="1800" b="1" i="1" dirty="0" smtClean="0">
                <a:latin typeface="BrowalliaUPC" pitchFamily="34" charset="-34"/>
                <a:cs typeface="BrowalliaUPC" pitchFamily="34" charset="-34"/>
              </a:rPr>
              <a:t>weight cases</a:t>
            </a:r>
            <a:r>
              <a:rPr lang="id-ID" sz="1800" dirty="0" smtClean="0">
                <a:latin typeface="BrowalliaUPC" pitchFamily="34" charset="-34"/>
                <a:cs typeface="BrowalliaUPC" pitchFamily="34" charset="-34"/>
              </a:rPr>
              <a:t> dengan cara </a:t>
            </a:r>
          </a:p>
          <a:p>
            <a:pPr marL="1200150" lvl="2" indent="-342900">
              <a:spcBef>
                <a:spcPts val="0"/>
              </a:spcBef>
              <a:buFont typeface="+mj-lt"/>
              <a:buAutoNum type="arabicPeriod"/>
            </a:pP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Data →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i="1" dirty="0" smtClean="0">
                <a:latin typeface="BrowalliaUPC" pitchFamily="34" charset="-34"/>
                <a:cs typeface="BrowalliaUPC" pitchFamily="34" charset="-34"/>
              </a:rPr>
              <a:t>weight cases </a:t>
            </a:r>
            <a:endParaRPr lang="id-ID" sz="1800" i="1" dirty="0" smtClean="0">
              <a:latin typeface="BrowalliaUPC" pitchFamily="34" charset="-34"/>
              <a:cs typeface="BrowalliaUPC" pitchFamily="34" charset="-34"/>
            </a:endParaRPr>
          </a:p>
          <a:p>
            <a:pPr marL="1200150" lvl="2" indent="-342900">
              <a:spcBef>
                <a:spcPts val="0"/>
              </a:spcBef>
              <a:buFont typeface="+mj-lt"/>
              <a:buAutoNum type="arabicPeriod"/>
            </a:pP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‘</a:t>
            </a:r>
            <a:r>
              <a:rPr lang="en-ID" sz="1800" i="1" dirty="0" smtClean="0">
                <a:latin typeface="BrowalliaUPC" pitchFamily="34" charset="-34"/>
                <a:cs typeface="BrowalliaUPC" pitchFamily="34" charset="-34"/>
              </a:rPr>
              <a:t>weight cases by’ 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→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frekuensi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→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panah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sampingnya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→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OK.</a:t>
            </a:r>
            <a:endParaRPr lang="id-ID" sz="1800" i="1" dirty="0" smtClean="0">
              <a:latin typeface="BrowalliaUPC" pitchFamily="34" charset="-34"/>
              <a:cs typeface="BrowalliaUPC" pitchFamily="34" charset="-34"/>
            </a:endParaRPr>
          </a:p>
          <a:p>
            <a:pPr>
              <a:spcBef>
                <a:spcPts val="0"/>
              </a:spcBef>
            </a:pPr>
            <a:r>
              <a:rPr lang="id-ID" sz="1800" b="1" dirty="0" smtClean="0">
                <a:latin typeface="BrowalliaUPC" pitchFamily="34" charset="-34"/>
                <a:cs typeface="BrowalliaUPC" pitchFamily="34" charset="-34"/>
              </a:rPr>
              <a:t>Uji Independensi</a:t>
            </a:r>
          </a:p>
          <a:p>
            <a:pPr marL="538163" indent="0">
              <a:spcBef>
                <a:spcPts val="0"/>
              </a:spcBef>
              <a:buNone/>
            </a:pPr>
            <a:r>
              <a:rPr lang="id-ID" sz="1800" dirty="0" smtClean="0">
                <a:latin typeface="BrowalliaUPC" pitchFamily="34" charset="-34"/>
                <a:cs typeface="BrowalliaUPC" pitchFamily="34" charset="-34"/>
              </a:rPr>
              <a:t>H</a:t>
            </a:r>
            <a:r>
              <a:rPr lang="id-ID" sz="1200" dirty="0" smtClean="0">
                <a:latin typeface="BrowalliaUPC" pitchFamily="34" charset="-34"/>
                <a:cs typeface="BrowalliaUPC" pitchFamily="34" charset="-34"/>
              </a:rPr>
              <a:t>0</a:t>
            </a:r>
            <a:r>
              <a:rPr lang="id-ID" sz="1800" dirty="0" smtClean="0">
                <a:latin typeface="BrowalliaUPC" pitchFamily="34" charset="-34"/>
                <a:cs typeface="BrowalliaUPC" pitchFamily="34" charset="-34"/>
              </a:rPr>
              <a:t> : variabel jenis kejadian luar biasa bersifat independen dengan variabel umur penderita.</a:t>
            </a:r>
          </a:p>
          <a:p>
            <a:pPr marL="538163" indent="0">
              <a:spcBef>
                <a:spcPts val="0"/>
              </a:spcBef>
              <a:buNone/>
            </a:pPr>
            <a:r>
              <a:rPr lang="id-ID" sz="1800" dirty="0" smtClean="0">
                <a:latin typeface="BrowalliaUPC" pitchFamily="34" charset="-34"/>
                <a:cs typeface="BrowalliaUPC" pitchFamily="34" charset="-34"/>
              </a:rPr>
              <a:t>H</a:t>
            </a:r>
            <a:r>
              <a:rPr lang="id-ID" sz="1200" dirty="0" smtClean="0">
                <a:latin typeface="BrowalliaUPC" pitchFamily="34" charset="-34"/>
                <a:cs typeface="BrowalliaUPC" pitchFamily="34" charset="-34"/>
              </a:rPr>
              <a:t>1</a:t>
            </a:r>
            <a:r>
              <a:rPr lang="id-ID" sz="1800" dirty="0" smtClean="0">
                <a:latin typeface="BrowalliaUPC" pitchFamily="34" charset="-34"/>
                <a:cs typeface="BrowalliaUPC" pitchFamily="34" charset="-34"/>
              </a:rPr>
              <a:t> : variabel jenis kejadian luar biasa berhubungan dengan variabel umur penderita.</a:t>
            </a:r>
          </a:p>
          <a:p>
            <a:pPr marL="881063">
              <a:spcBef>
                <a:spcPts val="0"/>
              </a:spcBef>
              <a:buFont typeface="+mj-lt"/>
              <a:buAutoNum type="arabicPeriod"/>
            </a:pPr>
            <a:r>
              <a:rPr lang="id-ID" sz="1800" i="1" dirty="0" smtClean="0">
                <a:latin typeface="BrowalliaUPC" pitchFamily="34" charset="-34"/>
                <a:cs typeface="BrowalliaUPC" pitchFamily="34" charset="-34"/>
              </a:rPr>
              <a:t>chi-square</a:t>
            </a:r>
            <a:r>
              <a:rPr lang="id-ID" sz="1800" dirty="0" smtClean="0">
                <a:latin typeface="BrowalliaUPC" pitchFamily="34" charset="-34"/>
                <a:cs typeface="BrowalliaUPC" pitchFamily="34" charset="-34"/>
              </a:rPr>
              <a:t> dapat dilihat dengan klik </a:t>
            </a:r>
            <a:r>
              <a:rPr lang="id-ID" sz="1800" i="1" dirty="0" smtClean="0">
                <a:latin typeface="BrowalliaUPC" pitchFamily="34" charset="-34"/>
                <a:cs typeface="BrowalliaUPC" pitchFamily="34" charset="-34"/>
              </a:rPr>
              <a:t>Analyze→ Descriptive statistics→ crosstabs </a:t>
            </a:r>
          </a:p>
          <a:p>
            <a:pPr marL="881063">
              <a:spcBef>
                <a:spcPts val="0"/>
              </a:spcBef>
              <a:buFont typeface="+mj-lt"/>
              <a:buAutoNum type="arabicPeriod"/>
            </a:pP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Pilih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jenis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kejadian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luar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biasa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sebagai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baris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umur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penderita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sebagai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kolom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1800" dirty="0" smtClean="0">
              <a:latin typeface="BrowalliaUPC" pitchFamily="34" charset="-34"/>
              <a:cs typeface="BrowalliaUPC" pitchFamily="34" charset="-34"/>
            </a:endParaRPr>
          </a:p>
          <a:p>
            <a:pPr marL="881063">
              <a:spcBef>
                <a:spcPts val="0"/>
              </a:spcBef>
              <a:buFont typeface="+mj-lt"/>
              <a:buAutoNum type="arabicPeriod"/>
            </a:pPr>
            <a:r>
              <a:rPr lang="id-ID" sz="1800" dirty="0" smtClean="0">
                <a:latin typeface="BrowalliaUPC" pitchFamily="34" charset="-34"/>
                <a:cs typeface="BrowalliaUPC" pitchFamily="34" charset="-34"/>
              </a:rPr>
              <a:t>K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lik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i="1" dirty="0" smtClean="0">
                <a:latin typeface="BrowalliaUPC" pitchFamily="34" charset="-34"/>
                <a:cs typeface="BrowalliaUPC" pitchFamily="34" charset="-34"/>
              </a:rPr>
              <a:t>statistics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→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centang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kolom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i="1" dirty="0" smtClean="0">
                <a:latin typeface="BrowalliaUPC" pitchFamily="34" charset="-34"/>
                <a:cs typeface="BrowalliaUPC" pitchFamily="34" charset="-34"/>
              </a:rPr>
              <a:t>chi-square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→ </a:t>
            </a:r>
            <a:r>
              <a:rPr lang="en-ID" sz="18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1800" i="1" dirty="0" smtClean="0">
                <a:latin typeface="BrowalliaUPC" pitchFamily="34" charset="-34"/>
                <a:cs typeface="BrowalliaUPC" pitchFamily="34" charset="-34"/>
              </a:rPr>
              <a:t>continue</a:t>
            </a:r>
            <a:r>
              <a:rPr lang="en-ID" sz="18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1800" dirty="0" smtClean="0">
              <a:latin typeface="BrowalliaUPC" pitchFamily="34" charset="-34"/>
              <a:cs typeface="BrowalliaUPC" pitchFamily="34" charset="-34"/>
            </a:endParaRPr>
          </a:p>
          <a:p>
            <a:pPr marL="881063">
              <a:spcBef>
                <a:spcPts val="0"/>
              </a:spcBef>
              <a:buFont typeface="+mj-lt"/>
              <a:buAutoNum type="arabicPeriod"/>
            </a:pPr>
            <a:r>
              <a:rPr lang="id-ID" sz="1800" dirty="0" smtClean="0">
                <a:latin typeface="BrowalliaUPC" pitchFamily="34" charset="-34"/>
                <a:cs typeface="BrowalliaUPC" pitchFamily="34" charset="-34"/>
              </a:rPr>
              <a:t>Hasil uji independensi </a:t>
            </a:r>
            <a:r>
              <a:rPr lang="id-ID" sz="1800" dirty="0" smtClean="0">
                <a:latin typeface="Times New Roman"/>
                <a:cs typeface="Times New Roman"/>
              </a:rPr>
              <a:t>→</a:t>
            </a:r>
            <a:endParaRPr lang="id-ID" sz="1800" dirty="0" smtClean="0"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3755" y="4359230"/>
          <a:ext cx="4767269" cy="1141476"/>
        </p:xfrm>
        <a:graphic>
          <a:graphicData uri="http://schemas.openxmlformats.org/drawingml/2006/table">
            <a:tbl>
              <a:tblPr/>
              <a:tblGrid>
                <a:gridCol w="2492464"/>
                <a:gridCol w="683712"/>
                <a:gridCol w="653848"/>
                <a:gridCol w="93724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Value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df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 dirty="0" err="1">
                          <a:latin typeface="Times New Roman"/>
                          <a:ea typeface="Calibri"/>
                          <a:cs typeface="Arial"/>
                        </a:rPr>
                        <a:t>Asymp</a:t>
                      </a:r>
                      <a:r>
                        <a:rPr lang="en-ID" sz="1000" dirty="0">
                          <a:latin typeface="Times New Roman"/>
                          <a:ea typeface="Calibri"/>
                          <a:cs typeface="Arial"/>
                        </a:rPr>
                        <a:t>. Sig. (2-sided)</a:t>
                      </a:r>
                      <a:endParaRPr lang="id-ID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Pearson Chi-Square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150,788</a:t>
                      </a:r>
                      <a:r>
                        <a:rPr lang="en-ID" sz="1000" baseline="30000"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27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,000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Likelihood Ratio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156,123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27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,000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Linear-by-Linear Association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17,037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,000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N of Valid Cases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>
                          <a:latin typeface="Times New Roman"/>
                          <a:ea typeface="Calibri"/>
                          <a:cs typeface="Arial"/>
                        </a:rPr>
                        <a:t>6007</a:t>
                      </a:r>
                      <a:endParaRPr lang="id-ID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00" dirty="0">
                          <a:latin typeface="Times New Roman"/>
                          <a:ea typeface="Calibri"/>
                          <a:cs typeface="Arial"/>
                        </a:rPr>
                        <a:t>a. 2 cells (5,0%) have expected count less than 5. The minimum expected count is 3,02.</a:t>
                      </a:r>
                      <a:endParaRPr lang="id-ID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60"/>
            <a:ext cx="8229600" cy="500064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ID" sz="2200" b="1" dirty="0" err="1" smtClean="0">
                <a:latin typeface="BrowalliaUPC" pitchFamily="34" charset="-34"/>
                <a:cs typeface="BrowalliaUPC" pitchFamily="34" charset="-34"/>
              </a:rPr>
              <a:t>Menganalisis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 data </a:t>
            </a:r>
            <a:r>
              <a:rPr lang="en-ID" sz="2200" b="1" dirty="0" err="1" smtClean="0">
                <a:latin typeface="BrowalliaUPC" pitchFamily="34" charset="-34"/>
                <a:cs typeface="BrowalliaUPC" pitchFamily="34" charset="-34"/>
              </a:rPr>
              <a:t>menggunakan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b="1" dirty="0" err="1" smtClean="0">
                <a:latin typeface="BrowalliaUPC" pitchFamily="34" charset="-34"/>
                <a:cs typeface="BrowalliaUPC" pitchFamily="34" charset="-34"/>
              </a:rPr>
              <a:t>analisis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b="1" dirty="0" err="1" smtClean="0">
                <a:latin typeface="BrowalliaUPC" pitchFamily="34" charset="-34"/>
                <a:cs typeface="BrowalliaUPC" pitchFamily="34" charset="-34"/>
              </a:rPr>
              <a:t>korespondensi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.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id-ID" sz="2200" dirty="0" err="1" smtClean="0">
                <a:latin typeface="BrowalliaUPC" pitchFamily="34" charset="-34"/>
                <a:cs typeface="BrowalliaUPC" pitchFamily="34" charset="-34"/>
              </a:rPr>
              <a:t>K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lik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Analyze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→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dimension reduction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→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correspondence analysis.</a:t>
            </a:r>
            <a:endParaRPr lang="id-ID" sz="2200" i="1" dirty="0" smtClean="0">
              <a:latin typeface="BrowalliaUPC" pitchFamily="34" charset="-34"/>
              <a:cs typeface="BrowalliaUPC" pitchFamily="34" charset="-34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endParaRPr lang="id-ID" sz="2200" i="1" dirty="0" smtClean="0">
              <a:latin typeface="BrowalliaUPC" pitchFamily="34" charset="-34"/>
              <a:cs typeface="BrowalliaUPC" pitchFamily="34" charset="-34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endParaRPr lang="id-ID" sz="2200" i="1" dirty="0" smtClean="0">
              <a:latin typeface="BrowalliaUPC" pitchFamily="34" charset="-34"/>
              <a:cs typeface="BrowalliaUPC" pitchFamily="34" charset="-34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endParaRPr lang="id-ID" sz="2200" i="1" dirty="0" smtClean="0">
              <a:latin typeface="BrowalliaUPC" pitchFamily="34" charset="-34"/>
              <a:cs typeface="BrowalliaUPC" pitchFamily="34" charset="-34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endParaRPr lang="id-ID" sz="2200" i="1" dirty="0" smtClean="0">
              <a:latin typeface="BrowalliaUPC" pitchFamily="34" charset="-34"/>
              <a:cs typeface="BrowalliaUPC" pitchFamily="34" charset="-34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endParaRPr lang="id-ID" sz="2200" i="1" dirty="0" smtClean="0">
              <a:latin typeface="BrowalliaUPC" pitchFamily="34" charset="-34"/>
              <a:cs typeface="BrowalliaUPC" pitchFamily="34" charset="-34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endParaRPr lang="id-ID" sz="2200" i="1" dirty="0" smtClean="0">
              <a:latin typeface="BrowalliaUPC" pitchFamily="34" charset="-34"/>
              <a:cs typeface="BrowalliaUPC" pitchFamily="34" charset="-34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endParaRPr lang="id-ID" sz="2200" i="1" dirty="0" smtClean="0">
              <a:latin typeface="BrowalliaUPC" pitchFamily="34" charset="-34"/>
              <a:cs typeface="BrowalliaUPC" pitchFamily="34" charset="-34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P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ilih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KLB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sebagai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baris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pilih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umur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sebagai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kolom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define range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ada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bawah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baris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tulis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angka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1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minimum value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4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maximum value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.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id-ID" sz="2200" dirty="0" err="1" smtClean="0">
                <a:latin typeface="BrowalliaUPC" pitchFamily="34" charset="-34"/>
                <a:cs typeface="BrowalliaUPC" pitchFamily="34" charset="-34"/>
              </a:rPr>
              <a:t>I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sikan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1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kolom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minimum value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10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 maximum value.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Lalu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update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→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continue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.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endParaRPr lang="id-ID" sz="2200" b="1" dirty="0" smtClean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3834" y="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Lanjutan </a:t>
            </a:r>
            <a:r>
              <a:rPr lang="id-ID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</a:t>
            </a:r>
            <a:endParaRPr lang="id-ID" sz="24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71670" y="1398238"/>
            <a:ext cx="3643338" cy="2185784"/>
            <a:chOff x="2071670" y="1398238"/>
            <a:chExt cx="3643338" cy="2185784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14546" y="1398238"/>
              <a:ext cx="3286148" cy="1868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071670" y="3214690"/>
              <a:ext cx="36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>
                  <a:latin typeface="BrowalliaUPC" pitchFamily="34" charset="-34"/>
                  <a:cs typeface="BrowalliaUPC" pitchFamily="34" charset="-34"/>
                </a:rPr>
                <a:t>Gambar 1. </a:t>
              </a:r>
              <a:r>
                <a:rPr lang="en-ID" b="1" dirty="0" err="1" smtClean="0">
                  <a:latin typeface="BrowalliaUPC" pitchFamily="34" charset="-34"/>
                  <a:cs typeface="BrowalliaUPC" pitchFamily="34" charset="-34"/>
                </a:rPr>
                <a:t>Kotak</a:t>
              </a:r>
              <a:r>
                <a:rPr lang="en-ID" b="1" dirty="0" smtClean="0">
                  <a:latin typeface="BrowalliaUPC" pitchFamily="34" charset="-34"/>
                  <a:cs typeface="BrowalliaUPC" pitchFamily="34" charset="-34"/>
                </a:rPr>
                <a:t> Dialog </a:t>
              </a:r>
              <a:r>
                <a:rPr lang="en-ID" b="1" dirty="0" err="1" smtClean="0">
                  <a:latin typeface="BrowalliaUPC" pitchFamily="34" charset="-34"/>
                  <a:cs typeface="BrowalliaUPC" pitchFamily="34" charset="-34"/>
                </a:rPr>
                <a:t>Analisis</a:t>
              </a:r>
              <a:r>
                <a:rPr lang="en-ID" b="1" dirty="0" smtClean="0">
                  <a:latin typeface="BrowalliaUPC" pitchFamily="34" charset="-34"/>
                  <a:cs typeface="BrowalliaUPC" pitchFamily="34" charset="-34"/>
                </a:rPr>
                <a:t> </a:t>
              </a:r>
              <a:r>
                <a:rPr lang="en-ID" b="1" dirty="0" err="1" smtClean="0">
                  <a:latin typeface="BrowalliaUPC" pitchFamily="34" charset="-34"/>
                  <a:cs typeface="BrowalliaUPC" pitchFamily="34" charset="-34"/>
                </a:rPr>
                <a:t>Korespondensi</a:t>
              </a:r>
              <a:endParaRPr lang="id-ID" b="1" dirty="0">
                <a:latin typeface="BrowalliaUPC" pitchFamily="34" charset="-34"/>
                <a:cs typeface="BrowalliaUPC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8"/>
            <a:ext cx="4471990" cy="3747834"/>
          </a:xfrm>
          <a:solidFill>
            <a:srgbClr val="FFC000">
              <a:alpha val="69804"/>
            </a:srgbClr>
          </a:solidFill>
        </p:spPr>
        <p:txBody>
          <a:bodyPr>
            <a:normAutofit lnSpcReduction="10000"/>
          </a:bodyPr>
          <a:lstStyle/>
          <a:p>
            <a:pPr marL="457200" lvl="1" indent="-457200">
              <a:spcBef>
                <a:spcPts val="1200"/>
              </a:spcBef>
              <a:buFont typeface="+mj-lt"/>
              <a:buAutoNum type="arabicPeriod" startAt="6"/>
            </a:pP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396000" lvl="1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b="1" i="1" dirty="0" smtClean="0">
                <a:latin typeface="BrowalliaUPC" pitchFamily="34" charset="-34"/>
                <a:cs typeface="BrowalliaUPC" pitchFamily="34" charset="-34"/>
              </a:rPr>
              <a:t>model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ada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bagian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samping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kotak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dialog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 pada </a:t>
            </a:r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Gambar 1 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(Slide sebelumnya).</a:t>
            </a:r>
          </a:p>
          <a:p>
            <a:pPr marL="457200" lvl="1" indent="-457200">
              <a:spcBef>
                <a:spcPts val="0"/>
              </a:spcBef>
              <a:buFont typeface="+mj-lt"/>
              <a:buAutoNum type="arabicPeriod" startAt="6"/>
            </a:pP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Isikan 2 pada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jumlah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dimensi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457200" lvl="1" indent="-457200">
              <a:spcBef>
                <a:spcPts val="0"/>
              </a:spcBef>
              <a:buFont typeface="+mj-lt"/>
              <a:buAutoNum type="arabicPeriod" startAt="6"/>
            </a:pP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Pilih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chi-square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opsi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kedua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sebagai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distance measure. </a:t>
            </a:r>
            <a:endParaRPr lang="id-ID" sz="2200" i="1" dirty="0" smtClean="0">
              <a:latin typeface="BrowalliaUPC" pitchFamily="34" charset="-34"/>
              <a:cs typeface="BrowalliaUPC" pitchFamily="34" charset="-34"/>
            </a:endParaRPr>
          </a:p>
          <a:p>
            <a:pPr marL="457200" lvl="1" indent="-457200">
              <a:spcBef>
                <a:spcPts val="0"/>
              </a:spcBef>
              <a:buFont typeface="+mj-lt"/>
              <a:buAutoNum type="arabicPeriod" startAt="6"/>
            </a:pP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P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ilih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Row and column means are removed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untuk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metode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standardisasi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endParaRPr lang="id-ID" sz="2200" dirty="0" smtClean="0">
              <a:latin typeface="BrowalliaUPC" pitchFamily="34" charset="-34"/>
              <a:cs typeface="BrowalliaUPC" pitchFamily="34" charset="-34"/>
            </a:endParaRPr>
          </a:p>
          <a:p>
            <a:pPr marL="457200" lvl="1" indent="-457200">
              <a:spcBef>
                <a:spcPts val="0"/>
              </a:spcBef>
              <a:buFont typeface="+mj-lt"/>
              <a:buAutoNum type="arabicPeriod" startAt="6"/>
            </a:pP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lalu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untuk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metode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normalisasi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akan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dipilih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symmetrical</a:t>
            </a:r>
            <a:r>
              <a:rPr lang="id-ID" sz="2200" i="1" dirty="0" smtClean="0">
                <a:latin typeface="BrowalliaUPC" pitchFamily="34" charset="-34"/>
                <a:cs typeface="BrowalliaUPC" pitchFamily="34" charset="-34"/>
              </a:rPr>
              <a:t>.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Lalu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200" dirty="0" err="1" smtClean="0">
                <a:latin typeface="BrowalliaUPC" pitchFamily="34" charset="-34"/>
                <a:cs typeface="BrowalliaUPC" pitchFamily="34" charset="-34"/>
              </a:rPr>
              <a:t>klik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continue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072066" y="1071550"/>
            <a:ext cx="3571900" cy="4226984"/>
            <a:chOff x="5072066" y="1071550"/>
            <a:chExt cx="3571900" cy="4226984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2066" y="1071550"/>
              <a:ext cx="3571900" cy="3749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643570" y="4929202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>
                  <a:latin typeface="BrowalliaUPC" pitchFamily="34" charset="-34"/>
                  <a:cs typeface="BrowalliaUPC" pitchFamily="34" charset="-34"/>
                </a:rPr>
                <a:t>Gambar 2. </a:t>
              </a:r>
              <a:r>
                <a:rPr lang="en-ID" b="1" dirty="0" err="1" smtClean="0">
                  <a:latin typeface="BrowalliaUPC" pitchFamily="34" charset="-34"/>
                  <a:cs typeface="BrowalliaUPC" pitchFamily="34" charset="-34"/>
                </a:rPr>
                <a:t>Kotak</a:t>
              </a:r>
              <a:r>
                <a:rPr lang="en-ID" b="1" dirty="0" smtClean="0">
                  <a:latin typeface="BrowalliaUPC" pitchFamily="34" charset="-34"/>
                  <a:cs typeface="BrowalliaUPC" pitchFamily="34" charset="-34"/>
                </a:rPr>
                <a:t> Dialog</a:t>
              </a:r>
              <a:r>
                <a:rPr lang="id-ID" b="1" dirty="0" smtClean="0">
                  <a:latin typeface="BrowalliaUPC" pitchFamily="34" charset="-34"/>
                  <a:cs typeface="BrowalliaUPC" pitchFamily="34" charset="-34"/>
                </a:rPr>
                <a:t> Model</a:t>
              </a:r>
              <a:endParaRPr lang="id-ID" b="1" dirty="0">
                <a:latin typeface="BrowalliaUPC" pitchFamily="34" charset="-34"/>
                <a:cs typeface="BrowalliaUPC" pitchFamily="34" charset="-34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43834" y="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Lanjutan </a:t>
            </a:r>
            <a:r>
              <a:rPr lang="id-ID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</a:t>
            </a:r>
            <a:endParaRPr lang="id-ID" sz="24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[Template] PPT MO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[Template] PPT MOOC</Template>
  <TotalTime>754</TotalTime>
  <Words>3091</Words>
  <Application>Microsoft Office PowerPoint</Application>
  <PresentationFormat>On-screen Show (16:10)</PresentationFormat>
  <Paragraphs>765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David</vt:lpstr>
      <vt:lpstr>BrowalliaUPC</vt:lpstr>
      <vt:lpstr>Calibri</vt:lpstr>
      <vt:lpstr>Browallia New</vt:lpstr>
      <vt:lpstr>Times New Roman</vt:lpstr>
      <vt:lpstr>[Template] PPT MOOC</vt:lpstr>
      <vt:lpstr>CORRESPONDENCE ANALYSIS</vt:lpstr>
      <vt:lpstr>Slide 2</vt:lpstr>
      <vt:lpstr>Slide 3</vt:lpstr>
      <vt:lpstr>perbedaan karakteristik analisis korespondensi dengan analisis multivariatif lain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CORRESPONDENCE ANALYSIS</dc:title>
  <dc:creator>Zidna Fitriyana</dc:creator>
  <cp:lastModifiedBy>Zidna Fitriyana</cp:lastModifiedBy>
  <cp:revision>20</cp:revision>
  <dcterms:created xsi:type="dcterms:W3CDTF">2021-09-10T16:44:20Z</dcterms:created>
  <dcterms:modified xsi:type="dcterms:W3CDTF">2021-09-13T02:57:37Z</dcterms:modified>
</cp:coreProperties>
</file>