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7" r:id="rId7"/>
    <p:sldId id="268" r:id="rId8"/>
    <p:sldId id="269" r:id="rId9"/>
    <p:sldId id="270" r:id="rId10"/>
    <p:sldId id="290" r:id="rId11"/>
    <p:sldId id="291" r:id="rId12"/>
    <p:sldId id="271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7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71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7D5B-90AB-41B9-B46D-20721539A8EC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6A91-CD8C-4498-8EB6-35E42983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171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7D5B-90AB-41B9-B46D-20721539A8EC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6A91-CD8C-4498-8EB6-35E42983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05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7D5B-90AB-41B9-B46D-20721539A8EC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6A91-CD8C-4498-8EB6-35E42983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90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7D5B-90AB-41B9-B46D-20721539A8EC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6A91-CD8C-4498-8EB6-35E42983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76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7D5B-90AB-41B9-B46D-20721539A8EC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6A91-CD8C-4498-8EB6-35E42983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53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7D5B-90AB-41B9-B46D-20721539A8EC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6A91-CD8C-4498-8EB6-35E42983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7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7D5B-90AB-41B9-B46D-20721539A8EC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6A91-CD8C-4498-8EB6-35E42983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32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7D5B-90AB-41B9-B46D-20721539A8EC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6A91-CD8C-4498-8EB6-35E42983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7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7D5B-90AB-41B9-B46D-20721539A8EC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6A91-CD8C-4498-8EB6-35E42983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67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7D5B-90AB-41B9-B46D-20721539A8EC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6A91-CD8C-4498-8EB6-35E42983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2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7D5B-90AB-41B9-B46D-20721539A8EC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6A91-CD8C-4498-8EB6-35E42983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5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A7D5B-90AB-41B9-B46D-20721539A8EC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36A91-CD8C-4498-8EB6-35E42983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51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749" y="706080"/>
            <a:ext cx="1616210" cy="86124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ANALISIS DISKRIMINAN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OKTA SINDHU HARTADINATA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255" y="533400"/>
            <a:ext cx="1143000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410" y="577304"/>
            <a:ext cx="1099271" cy="107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4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55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85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4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Uji</a:t>
            </a:r>
            <a:r>
              <a:rPr lang="en-US" dirty="0" smtClean="0"/>
              <a:t> </a:t>
            </a:r>
            <a:r>
              <a:rPr lang="en-US" dirty="0" err="1" smtClean="0"/>
              <a:t>Asumsi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318" y="1905000"/>
            <a:ext cx="5945363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26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Tests of Equality of Group Means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40" y="1981200"/>
            <a:ext cx="801166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75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tabel</a:t>
            </a:r>
            <a:r>
              <a:rPr lang="en-ID" dirty="0"/>
              <a:t> di </a:t>
            </a:r>
            <a:r>
              <a:rPr lang="en-ID" dirty="0" err="1"/>
              <a:t>atas</a:t>
            </a:r>
            <a:r>
              <a:rPr lang="en-ID" dirty="0"/>
              <a:t>, </a:t>
            </a:r>
            <a:r>
              <a:rPr lang="en-ID" dirty="0" err="1"/>
              <a:t>variabel</a:t>
            </a:r>
            <a:r>
              <a:rPr lang="en-ID" dirty="0"/>
              <a:t> </a:t>
            </a:r>
            <a:r>
              <a:rPr lang="en-ID" dirty="0" err="1"/>
              <a:t>independen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 </a:t>
            </a:r>
            <a:r>
              <a:rPr lang="en-ID" i="1" dirty="0"/>
              <a:t>E-Commerce</a:t>
            </a:r>
            <a:r>
              <a:rPr lang="en-ID" dirty="0"/>
              <a:t> (X7), </a:t>
            </a:r>
            <a:r>
              <a:rPr lang="en-ID" i="1" dirty="0"/>
              <a:t>Advertising</a:t>
            </a:r>
            <a:r>
              <a:rPr lang="en-ID" dirty="0"/>
              <a:t> (X10), </a:t>
            </a:r>
            <a:r>
              <a:rPr lang="en-ID" i="1" dirty="0"/>
              <a:t>Product Line</a:t>
            </a:r>
            <a:r>
              <a:rPr lang="en-ID" dirty="0"/>
              <a:t> (X11),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i="1" dirty="0" err="1"/>
              <a:t>salesforce</a:t>
            </a:r>
            <a:r>
              <a:rPr lang="en-ID" i="1" dirty="0"/>
              <a:t> image</a:t>
            </a:r>
            <a:r>
              <a:rPr lang="en-ID" dirty="0"/>
              <a:t> (X12)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signifikansi</a:t>
            </a:r>
            <a:r>
              <a:rPr lang="en-ID" dirty="0"/>
              <a:t> </a:t>
            </a:r>
            <a:r>
              <a:rPr lang="en-ID" dirty="0" err="1"/>
              <a:t>kurang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0.05 </a:t>
            </a:r>
            <a:r>
              <a:rPr lang="en-ID" dirty="0" err="1"/>
              <a:t>artinya</a:t>
            </a:r>
            <a:r>
              <a:rPr lang="en-ID" dirty="0"/>
              <a:t> </a:t>
            </a:r>
            <a:r>
              <a:rPr lang="en-ID" dirty="0" err="1"/>
              <a:t>variabel</a:t>
            </a:r>
            <a:r>
              <a:rPr lang="en-ID" dirty="0"/>
              <a:t> </a:t>
            </a:r>
            <a:r>
              <a:rPr lang="en-ID" i="1" dirty="0"/>
              <a:t>E-Commerce</a:t>
            </a:r>
            <a:r>
              <a:rPr lang="en-ID" dirty="0"/>
              <a:t> (X7), </a:t>
            </a:r>
            <a:r>
              <a:rPr lang="en-ID" i="1" dirty="0"/>
              <a:t>Advertising</a:t>
            </a:r>
            <a:r>
              <a:rPr lang="en-ID" dirty="0"/>
              <a:t> (X10), </a:t>
            </a:r>
            <a:r>
              <a:rPr lang="en-ID" i="1" dirty="0"/>
              <a:t>Product Line</a:t>
            </a:r>
            <a:r>
              <a:rPr lang="en-ID" dirty="0"/>
              <a:t> (X11),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i="1" dirty="0" err="1"/>
              <a:t>salesforce</a:t>
            </a:r>
            <a:r>
              <a:rPr lang="en-ID" i="1" dirty="0"/>
              <a:t> image</a:t>
            </a:r>
            <a:r>
              <a:rPr lang="en-ID" dirty="0"/>
              <a:t> (X12)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faktor</a:t>
            </a:r>
            <a:r>
              <a:rPr lang="en-ID" dirty="0"/>
              <a:t> yang </a:t>
            </a:r>
            <a:r>
              <a:rPr lang="en-ID" dirty="0" err="1"/>
              <a:t>membedakan</a:t>
            </a:r>
            <a:r>
              <a:rPr lang="en-ID" dirty="0"/>
              <a:t> </a:t>
            </a:r>
            <a:r>
              <a:rPr lang="en-ID" dirty="0" err="1"/>
              <a:t>preferensi</a:t>
            </a:r>
            <a:r>
              <a:rPr lang="en-ID" dirty="0"/>
              <a:t> </a:t>
            </a:r>
            <a:r>
              <a:rPr lang="en-ID" dirty="0" err="1"/>
              <a:t>responden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memilih</a:t>
            </a:r>
            <a:r>
              <a:rPr lang="en-ID" dirty="0"/>
              <a:t> </a:t>
            </a:r>
            <a:r>
              <a:rPr lang="en-ID" dirty="0" err="1"/>
              <a:t>produk</a:t>
            </a:r>
            <a:r>
              <a:rPr lang="en-ID" dirty="0"/>
              <a:t> di </a:t>
            </a:r>
            <a:r>
              <a:rPr lang="en-ID" dirty="0" err="1"/>
              <a:t>dalam</a:t>
            </a:r>
            <a:r>
              <a:rPr lang="en-ID" dirty="0"/>
              <a:t> USA </a:t>
            </a:r>
            <a:r>
              <a:rPr lang="en-ID" dirty="0" err="1"/>
              <a:t>dan</a:t>
            </a:r>
            <a:r>
              <a:rPr lang="en-ID" dirty="0"/>
              <a:t> di </a:t>
            </a:r>
            <a:r>
              <a:rPr lang="en-ID" dirty="0" err="1"/>
              <a:t>luar</a:t>
            </a:r>
            <a:r>
              <a:rPr lang="en-ID" dirty="0"/>
              <a:t> USA</a:t>
            </a:r>
            <a:r>
              <a:rPr lang="en-ID" dirty="0" smtClean="0"/>
              <a:t>.</a:t>
            </a:r>
          </a:p>
          <a:p>
            <a:r>
              <a:rPr lang="en-ID" dirty="0" err="1"/>
              <a:t>Variabel</a:t>
            </a:r>
            <a:r>
              <a:rPr lang="en-ID" dirty="0"/>
              <a:t> yang </a:t>
            </a:r>
            <a:r>
              <a:rPr lang="en-ID" dirty="0" err="1"/>
              <a:t>bernilai</a:t>
            </a:r>
            <a:r>
              <a:rPr lang="en-ID" dirty="0"/>
              <a:t> </a:t>
            </a:r>
            <a:r>
              <a:rPr lang="en-ID" dirty="0" err="1"/>
              <a:t>signifikan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diproses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lanjut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metode</a:t>
            </a:r>
            <a:r>
              <a:rPr lang="en-ID" dirty="0"/>
              <a:t> </a:t>
            </a:r>
            <a:r>
              <a:rPr lang="en-ID" i="1" dirty="0"/>
              <a:t>stepwise</a:t>
            </a:r>
            <a:r>
              <a:rPr lang="en-ID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190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00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23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89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66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TUJUAN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Diskriminan</a:t>
            </a:r>
            <a:r>
              <a:rPr lang="en-US" dirty="0" smtClean="0"/>
              <a:t> 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Diskriminan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/>
              <a:t> </a:t>
            </a:r>
            <a:r>
              <a:rPr lang="en-US" dirty="0" smtClean="0"/>
              <a:t>SPSS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50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Group Statistics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05000"/>
            <a:ext cx="77724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22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Variables Entered/Removed</a:t>
            </a:r>
            <a:r>
              <a:rPr lang="en-ID" i="1" dirty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524000"/>
            <a:ext cx="6858000" cy="342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57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Canonical correlation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318" y="1981200"/>
            <a:ext cx="5945363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54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Melihat</a:t>
            </a:r>
            <a:r>
              <a:rPr lang="en-ID" dirty="0"/>
              <a:t> </a:t>
            </a:r>
            <a:r>
              <a:rPr lang="en-ID" dirty="0" err="1"/>
              <a:t>perbedaan</a:t>
            </a:r>
            <a:r>
              <a:rPr lang="en-ID" dirty="0"/>
              <a:t> </a:t>
            </a:r>
            <a:r>
              <a:rPr lang="en-ID" dirty="0" err="1"/>
              <a:t>antargrup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828800"/>
            <a:ext cx="6705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856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Fungsi</a:t>
            </a:r>
            <a:r>
              <a:rPr lang="en-ID" dirty="0"/>
              <a:t> </a:t>
            </a:r>
            <a:r>
              <a:rPr lang="en-ID" dirty="0" err="1"/>
              <a:t>diskriminan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318" y="1600200"/>
            <a:ext cx="5945363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6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Fungsi</a:t>
            </a:r>
            <a:r>
              <a:rPr lang="en-ID" dirty="0"/>
              <a:t> </a:t>
            </a:r>
            <a:r>
              <a:rPr lang="en-ID" dirty="0" err="1"/>
              <a:t>Klasifikasi</a:t>
            </a:r>
            <a:r>
              <a:rPr lang="en-ID" dirty="0"/>
              <a:t> </a:t>
            </a:r>
            <a:r>
              <a:rPr lang="en-ID" dirty="0" err="1"/>
              <a:t>Koefisien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380107"/>
            <a:ext cx="6629400" cy="289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318" y="3887483"/>
            <a:ext cx="5945363" cy="213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380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/>
          <a:lstStyle/>
          <a:p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94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/>
              <a:t>Pengertian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Diskriminan</a:t>
            </a:r>
            <a:endParaRPr lang="en-US" dirty="0" smtClean="0"/>
          </a:p>
          <a:p>
            <a:pPr>
              <a:buFont typeface="Wingdings" pitchFamily="2" charset="2"/>
              <a:buChar char="à"/>
            </a:pPr>
            <a:r>
              <a:rPr lang="en-ID" dirty="0" err="1" smtClean="0"/>
              <a:t>Analisis</a:t>
            </a:r>
            <a:r>
              <a:rPr lang="en-ID" dirty="0" smtClean="0"/>
              <a:t> </a:t>
            </a:r>
            <a:r>
              <a:rPr lang="en-ID" dirty="0" err="1" smtClean="0"/>
              <a:t>multivariat</a:t>
            </a:r>
            <a:r>
              <a:rPr lang="en-ID" dirty="0" smtClean="0"/>
              <a:t> yang </a:t>
            </a:r>
            <a:r>
              <a:rPr lang="en-ID" dirty="0" err="1" smtClean="0"/>
              <a:t>bertujuan</a:t>
            </a:r>
            <a:r>
              <a:rPr lang="en-ID" dirty="0" smtClean="0"/>
              <a:t> </a:t>
            </a:r>
            <a:r>
              <a:rPr lang="en-ID" dirty="0" err="1" smtClean="0"/>
              <a:t>untuk</a:t>
            </a:r>
            <a:r>
              <a:rPr lang="en-ID" dirty="0" smtClean="0"/>
              <a:t> </a:t>
            </a:r>
            <a:r>
              <a:rPr lang="en-ID" dirty="0" err="1" smtClean="0"/>
              <a:t>mengestimasi</a:t>
            </a:r>
            <a:r>
              <a:rPr lang="en-ID" dirty="0" smtClean="0"/>
              <a:t> </a:t>
            </a:r>
            <a:r>
              <a:rPr lang="en-ID" dirty="0" err="1" smtClean="0"/>
              <a:t>hubungan</a:t>
            </a:r>
            <a:r>
              <a:rPr lang="en-ID" dirty="0" smtClean="0"/>
              <a:t> </a:t>
            </a:r>
            <a:r>
              <a:rPr lang="en-ID" dirty="0" err="1" smtClean="0"/>
              <a:t>antara</a:t>
            </a:r>
            <a:r>
              <a:rPr lang="en-ID" dirty="0" smtClean="0"/>
              <a:t> </a:t>
            </a:r>
            <a:r>
              <a:rPr lang="en-ID" dirty="0" err="1" smtClean="0"/>
              <a:t>variabel</a:t>
            </a:r>
            <a:r>
              <a:rPr lang="en-ID" dirty="0" smtClean="0"/>
              <a:t> </a:t>
            </a:r>
            <a:r>
              <a:rPr lang="en-ID" dirty="0" err="1" smtClean="0"/>
              <a:t>independen</a:t>
            </a:r>
            <a:r>
              <a:rPr lang="en-ID" dirty="0" smtClean="0"/>
              <a:t> yang </a:t>
            </a:r>
            <a:r>
              <a:rPr lang="en-ID" dirty="0" err="1" smtClean="0"/>
              <a:t>berupa</a:t>
            </a:r>
            <a:r>
              <a:rPr lang="en-ID" dirty="0" smtClean="0"/>
              <a:t> data </a:t>
            </a:r>
            <a:r>
              <a:rPr lang="en-ID" dirty="0" err="1" smtClean="0"/>
              <a:t>metrik</a:t>
            </a:r>
            <a:r>
              <a:rPr lang="en-ID" dirty="0" smtClean="0"/>
              <a:t> </a:t>
            </a:r>
            <a:r>
              <a:rPr lang="en-ID" dirty="0" err="1" smtClean="0"/>
              <a:t>dengan</a:t>
            </a:r>
            <a:r>
              <a:rPr lang="en-ID" dirty="0" smtClean="0"/>
              <a:t> </a:t>
            </a:r>
            <a:r>
              <a:rPr lang="en-ID" dirty="0" err="1" smtClean="0"/>
              <a:t>variabel</a:t>
            </a:r>
            <a:r>
              <a:rPr lang="en-ID" dirty="0" smtClean="0"/>
              <a:t> </a:t>
            </a:r>
            <a:r>
              <a:rPr lang="en-ID" dirty="0" err="1" smtClean="0"/>
              <a:t>dependen</a:t>
            </a:r>
            <a:r>
              <a:rPr lang="en-ID" dirty="0" smtClean="0"/>
              <a:t> yang </a:t>
            </a:r>
            <a:r>
              <a:rPr lang="en-ID" dirty="0" err="1" smtClean="0"/>
              <a:t>berupa</a:t>
            </a:r>
            <a:r>
              <a:rPr lang="en-ID" dirty="0" smtClean="0"/>
              <a:t> data </a:t>
            </a:r>
            <a:r>
              <a:rPr lang="en-ID" dirty="0" err="1" smtClean="0"/>
              <a:t>nonmetrik</a:t>
            </a:r>
            <a:r>
              <a:rPr lang="en-ID" dirty="0" smtClean="0"/>
              <a:t> (</a:t>
            </a:r>
            <a:r>
              <a:rPr lang="en-ID" dirty="0" err="1" smtClean="0"/>
              <a:t>kategori</a:t>
            </a:r>
            <a:r>
              <a:rPr lang="en-ID" dirty="0" smtClean="0"/>
              <a:t> </a:t>
            </a:r>
            <a:r>
              <a:rPr lang="en-ID" dirty="0" err="1" smtClean="0"/>
              <a:t>atau</a:t>
            </a:r>
            <a:r>
              <a:rPr lang="en-ID" dirty="0" smtClean="0"/>
              <a:t> </a:t>
            </a:r>
            <a:r>
              <a:rPr lang="en-ID" dirty="0" err="1" smtClean="0"/>
              <a:t>grup</a:t>
            </a:r>
            <a:r>
              <a:rPr lang="en-ID" dirty="0" smtClean="0"/>
              <a:t>)</a:t>
            </a: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err="1" smtClean="0">
                <a:sym typeface="Wingdings" pitchFamily="2" charset="2"/>
              </a:rPr>
              <a:t>Contoh</a:t>
            </a:r>
            <a:r>
              <a:rPr lang="en-US" dirty="0" smtClean="0">
                <a:sym typeface="Wingdings" pitchFamily="2" charset="2"/>
              </a:rPr>
              <a:t>: </a:t>
            </a:r>
            <a:r>
              <a:rPr lang="en-US" dirty="0" err="1" smtClean="0">
                <a:sym typeface="Wingdings" pitchFamily="2" charset="2"/>
              </a:rPr>
              <a:t>Seorang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analis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ingin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menentukan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hal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menjadi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pembeda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preferensi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nasabah</a:t>
            </a:r>
            <a:r>
              <a:rPr lang="en-US" dirty="0" smtClean="0">
                <a:sym typeface="Wingdings" pitchFamily="2" charset="2"/>
              </a:rPr>
              <a:t> bank </a:t>
            </a:r>
            <a:r>
              <a:rPr lang="en-US" dirty="0" err="1" smtClean="0">
                <a:sym typeface="Wingdings" pitchFamily="2" charset="2"/>
              </a:rPr>
              <a:t>konvensial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nasabah</a:t>
            </a:r>
            <a:r>
              <a:rPr lang="en-US" dirty="0" smtClean="0">
                <a:sym typeface="Wingdings" pitchFamily="2" charset="2"/>
              </a:rPr>
              <a:t> bank </a:t>
            </a:r>
            <a:r>
              <a:rPr lang="en-US" dirty="0" err="1" smtClean="0">
                <a:sym typeface="Wingdings" pitchFamily="2" charset="2"/>
              </a:rPr>
              <a:t>syariah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dalam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memilih</a:t>
            </a:r>
            <a:r>
              <a:rPr lang="en-US" dirty="0" smtClean="0">
                <a:sym typeface="Wingdings" pitchFamily="2" charset="2"/>
              </a:rPr>
              <a:t> bank </a:t>
            </a:r>
          </a:p>
        </p:txBody>
      </p:sp>
    </p:spTree>
    <p:extLst>
      <p:ext uri="{BB962C8B-B14F-4D97-AF65-F5344CB8AC3E}">
        <p14:creationId xmlns:p14="http://schemas.microsoft.com/office/powerpoint/2010/main" val="271689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Langkah-langkah</a:t>
            </a:r>
            <a:r>
              <a:rPr lang="en-US" sz="4000" dirty="0" smtClean="0"/>
              <a:t> </a:t>
            </a:r>
            <a:r>
              <a:rPr lang="en-US" sz="4000" dirty="0" err="1" smtClean="0"/>
              <a:t>Analisis</a:t>
            </a:r>
            <a:r>
              <a:rPr lang="en-US" sz="4000" dirty="0" smtClean="0"/>
              <a:t> </a:t>
            </a:r>
            <a:r>
              <a:rPr lang="en-US" sz="4000" dirty="0" err="1" smtClean="0"/>
              <a:t>Diskriminan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 smtClean="0"/>
              <a:t>Langkah</a:t>
            </a:r>
            <a:r>
              <a:rPr lang="en-US" b="1" dirty="0" smtClean="0"/>
              <a:t> 1 : </a:t>
            </a:r>
            <a:r>
              <a:rPr lang="en-ID" b="1" dirty="0" err="1"/>
              <a:t>Membuat</a:t>
            </a:r>
            <a:r>
              <a:rPr lang="en-ID" b="1" dirty="0"/>
              <a:t> </a:t>
            </a:r>
            <a:r>
              <a:rPr lang="en-ID" b="1" dirty="0" err="1"/>
              <a:t>rumusan</a:t>
            </a:r>
            <a:r>
              <a:rPr lang="en-ID" b="1" dirty="0"/>
              <a:t> </a:t>
            </a:r>
            <a:r>
              <a:rPr lang="en-ID" b="1" dirty="0" err="1" smtClean="0"/>
              <a:t>masalah</a:t>
            </a: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err="1" smtClean="0"/>
              <a:t>Langkah</a:t>
            </a:r>
            <a:r>
              <a:rPr lang="en-US" b="1" dirty="0" smtClean="0"/>
              <a:t> 2: </a:t>
            </a:r>
            <a:r>
              <a:rPr lang="en-US" b="1" dirty="0" err="1" smtClean="0"/>
              <a:t>Membuat</a:t>
            </a:r>
            <a:r>
              <a:rPr lang="en-US" b="1" dirty="0" smtClean="0"/>
              <a:t> </a:t>
            </a:r>
            <a:r>
              <a:rPr lang="en-US" b="1" dirty="0" err="1" smtClean="0"/>
              <a:t>desain</a:t>
            </a:r>
            <a:r>
              <a:rPr lang="en-US" b="1" dirty="0" smtClean="0"/>
              <a:t> </a:t>
            </a:r>
            <a:r>
              <a:rPr lang="en-US" b="1" dirty="0" err="1" smtClean="0"/>
              <a:t>Analisis</a:t>
            </a:r>
            <a:r>
              <a:rPr lang="en-US" b="1" dirty="0" smtClean="0"/>
              <a:t> </a:t>
            </a:r>
            <a:r>
              <a:rPr lang="en-US" b="1" dirty="0" err="1" smtClean="0"/>
              <a:t>Diskriminan</a:t>
            </a:r>
            <a:endParaRPr lang="en-US" b="1" dirty="0" smtClean="0"/>
          </a:p>
          <a:p>
            <a:pPr lvl="0"/>
            <a:r>
              <a:rPr lang="en-ID" dirty="0" err="1"/>
              <a:t>Pemilihan</a:t>
            </a:r>
            <a:r>
              <a:rPr lang="en-ID" dirty="0"/>
              <a:t> </a:t>
            </a:r>
            <a:r>
              <a:rPr lang="en-ID" dirty="0" err="1" smtClean="0"/>
              <a:t>variabel</a:t>
            </a:r>
            <a:r>
              <a:rPr lang="en-US" dirty="0"/>
              <a:t> </a:t>
            </a:r>
            <a:r>
              <a:rPr lang="en-ID" dirty="0" err="1" smtClean="0"/>
              <a:t>pada</a:t>
            </a:r>
            <a:r>
              <a:rPr lang="en-ID" dirty="0" smtClean="0"/>
              <a:t> </a:t>
            </a:r>
            <a:r>
              <a:rPr lang="en-ID" dirty="0" err="1" smtClean="0"/>
              <a:t>Analisis</a:t>
            </a:r>
            <a:r>
              <a:rPr lang="en-ID" dirty="0" smtClean="0"/>
              <a:t> </a:t>
            </a:r>
            <a:r>
              <a:rPr lang="en-ID" dirty="0" err="1" smtClean="0"/>
              <a:t>Diskriminan</a:t>
            </a:r>
            <a:r>
              <a:rPr lang="en-ID" dirty="0" smtClean="0"/>
              <a:t>, </a:t>
            </a:r>
            <a:r>
              <a:rPr lang="en-ID" dirty="0" err="1"/>
              <a:t>variabel</a:t>
            </a:r>
            <a:r>
              <a:rPr lang="en-ID" dirty="0"/>
              <a:t> </a:t>
            </a:r>
            <a:r>
              <a:rPr lang="en-ID" dirty="0" err="1"/>
              <a:t>independen</a:t>
            </a:r>
            <a:r>
              <a:rPr lang="en-ID" dirty="0"/>
              <a:t> </a:t>
            </a:r>
            <a:r>
              <a:rPr lang="en-ID" dirty="0" err="1" smtClean="0"/>
              <a:t>harus</a:t>
            </a:r>
            <a:r>
              <a:rPr lang="en-ID" dirty="0" smtClean="0"/>
              <a:t> </a:t>
            </a:r>
            <a:r>
              <a:rPr lang="en-ID" dirty="0" err="1"/>
              <a:t>berupa</a:t>
            </a:r>
            <a:r>
              <a:rPr lang="en-ID" dirty="0"/>
              <a:t> data </a:t>
            </a:r>
            <a:r>
              <a:rPr lang="en-ID" dirty="0" err="1"/>
              <a:t>metrik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 smtClean="0"/>
              <a:t>variabel</a:t>
            </a:r>
            <a:r>
              <a:rPr lang="en-ID" dirty="0" smtClean="0"/>
              <a:t> </a:t>
            </a:r>
            <a:r>
              <a:rPr lang="en-ID" dirty="0" err="1"/>
              <a:t>dependen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berupa</a:t>
            </a:r>
            <a:r>
              <a:rPr lang="en-ID" dirty="0"/>
              <a:t> data </a:t>
            </a:r>
            <a:r>
              <a:rPr lang="en-ID" dirty="0" err="1"/>
              <a:t>nonmetrik</a:t>
            </a:r>
            <a:r>
              <a:rPr lang="en-ID" dirty="0"/>
              <a:t> </a:t>
            </a:r>
            <a:r>
              <a:rPr lang="en-ID" dirty="0" smtClean="0"/>
              <a:t>(</a:t>
            </a:r>
            <a:r>
              <a:rPr lang="en-ID" dirty="0" err="1" smtClean="0"/>
              <a:t>kategori</a:t>
            </a:r>
            <a:r>
              <a:rPr lang="en-ID" dirty="0" smtClean="0"/>
              <a:t> </a:t>
            </a:r>
            <a:r>
              <a:rPr lang="en-ID" dirty="0" err="1" smtClean="0"/>
              <a:t>atau</a:t>
            </a:r>
            <a:r>
              <a:rPr lang="en-ID" dirty="0" smtClean="0"/>
              <a:t> </a:t>
            </a:r>
            <a:r>
              <a:rPr lang="en-ID" dirty="0" err="1" smtClean="0"/>
              <a:t>grup</a:t>
            </a:r>
            <a:r>
              <a:rPr lang="en-ID" dirty="0" smtClean="0"/>
              <a:t>).</a:t>
            </a:r>
            <a:endParaRPr lang="en-US" dirty="0"/>
          </a:p>
          <a:p>
            <a:r>
              <a:rPr lang="en-ID" dirty="0" err="1"/>
              <a:t>Ukuran</a:t>
            </a:r>
            <a:r>
              <a:rPr lang="en-ID" dirty="0"/>
              <a:t> </a:t>
            </a:r>
            <a:r>
              <a:rPr lang="en-ID" dirty="0" err="1" smtClean="0"/>
              <a:t>setiap</a:t>
            </a:r>
            <a:r>
              <a:rPr lang="en-ID" dirty="0" smtClean="0"/>
              <a:t> </a:t>
            </a:r>
            <a:r>
              <a:rPr lang="en-ID" dirty="0" err="1" smtClean="0"/>
              <a:t>variabel</a:t>
            </a:r>
            <a:r>
              <a:rPr lang="en-ID" dirty="0" smtClean="0"/>
              <a:t> </a:t>
            </a:r>
            <a:r>
              <a:rPr lang="en-ID" dirty="0" err="1" smtClean="0"/>
              <a:t>independen</a:t>
            </a:r>
            <a:r>
              <a:rPr lang="en-ID" dirty="0" smtClean="0"/>
              <a:t> minimal </a:t>
            </a:r>
            <a:r>
              <a:rPr lang="en-ID" dirty="0" err="1" smtClean="0"/>
              <a:t>berjumlah</a:t>
            </a:r>
            <a:r>
              <a:rPr lang="en-ID" dirty="0" smtClean="0"/>
              <a:t> 5-20 </a:t>
            </a:r>
            <a:r>
              <a:rPr lang="en-ID" dirty="0" err="1" smtClean="0"/>
              <a:t>sampel</a:t>
            </a:r>
            <a:r>
              <a:rPr lang="en-ID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583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err="1" smtClean="0"/>
              <a:t>Langkah</a:t>
            </a:r>
            <a:r>
              <a:rPr lang="en-US" b="1" dirty="0" smtClean="0"/>
              <a:t> 3 : </a:t>
            </a:r>
            <a:r>
              <a:rPr lang="en-US" b="1" dirty="0" err="1" smtClean="0"/>
              <a:t>Uji</a:t>
            </a:r>
            <a:r>
              <a:rPr lang="en-US" b="1" dirty="0" smtClean="0"/>
              <a:t> </a:t>
            </a:r>
            <a:r>
              <a:rPr lang="en-US" b="1" dirty="0" err="1" smtClean="0"/>
              <a:t>Asumsi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</a:t>
            </a:r>
            <a:r>
              <a:rPr lang="en-ID" dirty="0" err="1" smtClean="0"/>
              <a:t>Normalitas</a:t>
            </a:r>
            <a:endParaRPr lang="en-ID" dirty="0" smtClean="0"/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err="1" smtClean="0">
                <a:sym typeface="Wingdings" pitchFamily="2" charset="2"/>
              </a:rPr>
              <a:t>Kesamaan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matriks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varian-kovarian</a:t>
            </a:r>
            <a:endParaRPr lang="en-US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    (Box’s M &gt; 0,05)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err="1" smtClean="0">
                <a:sym typeface="Wingdings" pitchFamily="2" charset="2"/>
              </a:rPr>
              <a:t>Tidak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korelasi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antara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variabel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independen</a:t>
            </a:r>
            <a:endParaRPr lang="en-US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err="1" smtClean="0">
                <a:sym typeface="Wingdings" pitchFamily="2" charset="2"/>
              </a:rPr>
              <a:t>Tidak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i="1" dirty="0" smtClean="0">
                <a:sym typeface="Wingdings" pitchFamily="2" charset="2"/>
              </a:rPr>
              <a:t>outlier</a:t>
            </a:r>
            <a:endParaRPr lang="en-ID" dirty="0" smtClean="0"/>
          </a:p>
          <a:p>
            <a:pPr marL="0" indent="0">
              <a:buNone/>
            </a:pPr>
            <a:r>
              <a:rPr lang="en-US" b="1" dirty="0" err="1"/>
              <a:t>Langkah</a:t>
            </a:r>
            <a:r>
              <a:rPr lang="en-US" b="1" dirty="0"/>
              <a:t> </a:t>
            </a:r>
            <a:r>
              <a:rPr lang="en-US" b="1" dirty="0" smtClean="0"/>
              <a:t>4 : </a:t>
            </a:r>
          </a:p>
          <a:p>
            <a:r>
              <a:rPr lang="en-ID" dirty="0" err="1"/>
              <a:t>Estimasi</a:t>
            </a:r>
            <a:r>
              <a:rPr lang="en-ID" dirty="0"/>
              <a:t> </a:t>
            </a:r>
            <a:r>
              <a:rPr lang="en-ID" dirty="0" err="1" smtClean="0"/>
              <a:t>hasil</a:t>
            </a:r>
            <a:r>
              <a:rPr lang="en-ID" dirty="0" smtClean="0"/>
              <a:t> </a:t>
            </a:r>
            <a:r>
              <a:rPr lang="en-ID" dirty="0" err="1" smtClean="0"/>
              <a:t>simultan</a:t>
            </a:r>
            <a:r>
              <a:rPr lang="en-ID" dirty="0" smtClean="0"/>
              <a:t> </a:t>
            </a:r>
            <a:r>
              <a:rPr lang="en-ID" dirty="0" err="1" smtClean="0"/>
              <a:t>pada</a:t>
            </a:r>
            <a:r>
              <a:rPr lang="en-ID" dirty="0" smtClean="0"/>
              <a:t> </a:t>
            </a:r>
            <a:r>
              <a:rPr lang="en-ID" dirty="0" err="1" smtClean="0"/>
              <a:t>hasil</a:t>
            </a:r>
            <a:r>
              <a:rPr lang="en-ID" dirty="0" smtClean="0"/>
              <a:t> </a:t>
            </a:r>
            <a:r>
              <a:rPr lang="en-ID" dirty="0" err="1" smtClean="0"/>
              <a:t>Wilks</a:t>
            </a:r>
            <a:r>
              <a:rPr lang="en-ID" dirty="0" smtClean="0"/>
              <a:t>’ lambda</a:t>
            </a:r>
          </a:p>
          <a:p>
            <a:r>
              <a:rPr lang="en-ID" dirty="0" err="1" smtClean="0"/>
              <a:t>Estimasi</a:t>
            </a:r>
            <a:r>
              <a:rPr lang="en-ID" dirty="0" smtClean="0"/>
              <a:t> </a:t>
            </a:r>
            <a:r>
              <a:rPr lang="en-ID" dirty="0" err="1" smtClean="0"/>
              <a:t>hasil</a:t>
            </a:r>
            <a:r>
              <a:rPr lang="en-ID" dirty="0" smtClean="0"/>
              <a:t> </a:t>
            </a:r>
            <a:r>
              <a:rPr lang="en-ID" i="1" dirty="0" smtClean="0"/>
              <a:t>stepwise</a:t>
            </a:r>
            <a:r>
              <a:rPr lang="en-ID" dirty="0" smtClean="0"/>
              <a:t> </a:t>
            </a:r>
            <a:r>
              <a:rPr lang="en-ID" dirty="0" err="1" smtClean="0"/>
              <a:t>pada</a:t>
            </a:r>
            <a:r>
              <a:rPr lang="en-ID" dirty="0" smtClean="0"/>
              <a:t> </a:t>
            </a:r>
            <a:r>
              <a:rPr lang="en-ID" dirty="0" err="1" smtClean="0"/>
              <a:t>hasil</a:t>
            </a:r>
            <a:r>
              <a:rPr lang="en-ID" dirty="0" smtClean="0"/>
              <a:t> </a:t>
            </a:r>
            <a:r>
              <a:rPr lang="en-ID" i="1" dirty="0" err="1" smtClean="0"/>
              <a:t>Mahalonobis</a:t>
            </a:r>
            <a:r>
              <a:rPr lang="en-ID" i="1" dirty="0" smtClean="0"/>
              <a:t> </a:t>
            </a:r>
            <a:r>
              <a:rPr lang="en-ID" i="1" dirty="0"/>
              <a:t>D</a:t>
            </a:r>
            <a:r>
              <a:rPr lang="en-ID" i="1" baseline="30000" dirty="0"/>
              <a:t>2</a:t>
            </a:r>
            <a:endParaRPr lang="en-ID" dirty="0" smtClean="0"/>
          </a:p>
          <a:p>
            <a:pPr marL="0" indent="0">
              <a:buNone/>
            </a:pPr>
            <a:r>
              <a:rPr lang="en-US" b="1" dirty="0" err="1"/>
              <a:t>Langkah</a:t>
            </a:r>
            <a:r>
              <a:rPr lang="en-US" b="1" dirty="0"/>
              <a:t> 5</a:t>
            </a:r>
            <a:r>
              <a:rPr lang="en-US" b="1" dirty="0" smtClean="0"/>
              <a:t> : </a:t>
            </a:r>
            <a:r>
              <a:rPr lang="en-ID" dirty="0" err="1"/>
              <a:t>Interpretasi</a:t>
            </a:r>
            <a:r>
              <a:rPr lang="en-ID" dirty="0"/>
              <a:t> </a:t>
            </a:r>
            <a:r>
              <a:rPr lang="en-ID" dirty="0" err="1"/>
              <a:t>hasil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75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ID" dirty="0" err="1"/>
              <a:t>Peneliti</a:t>
            </a:r>
            <a:r>
              <a:rPr lang="en-ID" dirty="0"/>
              <a:t> </a:t>
            </a:r>
            <a:r>
              <a:rPr lang="en-ID" dirty="0" err="1"/>
              <a:t>ingin</a:t>
            </a:r>
            <a:r>
              <a:rPr lang="en-ID" dirty="0"/>
              <a:t> </a:t>
            </a:r>
            <a:r>
              <a:rPr lang="en-ID" dirty="0" err="1"/>
              <a:t>melihat</a:t>
            </a:r>
            <a:r>
              <a:rPr lang="en-ID" dirty="0"/>
              <a:t> </a:t>
            </a:r>
            <a:r>
              <a:rPr lang="en-ID" dirty="0" err="1"/>
              <a:t>perbedaan</a:t>
            </a:r>
            <a:r>
              <a:rPr lang="en-ID" dirty="0"/>
              <a:t> </a:t>
            </a:r>
            <a:r>
              <a:rPr lang="en-ID" dirty="0" err="1"/>
              <a:t>persepsi</a:t>
            </a:r>
            <a:r>
              <a:rPr lang="en-ID" dirty="0"/>
              <a:t> </a:t>
            </a:r>
            <a:r>
              <a:rPr lang="en-ID" dirty="0" err="1"/>
              <a:t>pelanggan</a:t>
            </a:r>
            <a:r>
              <a:rPr lang="en-ID" dirty="0"/>
              <a:t> yang </a:t>
            </a:r>
            <a:r>
              <a:rPr lang="en-ID" dirty="0" err="1"/>
              <a:t>ada</a:t>
            </a:r>
            <a:r>
              <a:rPr lang="en-ID" dirty="0"/>
              <a:t> di </a:t>
            </a:r>
            <a:r>
              <a:rPr lang="en-ID" dirty="0" err="1"/>
              <a:t>dalam</a:t>
            </a:r>
            <a:r>
              <a:rPr lang="en-ID" dirty="0"/>
              <a:t> USA </a:t>
            </a:r>
            <a:r>
              <a:rPr lang="en-ID" dirty="0" err="1"/>
              <a:t>dengan</a:t>
            </a:r>
            <a:r>
              <a:rPr lang="en-ID" dirty="0"/>
              <a:t> di </a:t>
            </a:r>
            <a:r>
              <a:rPr lang="en-ID" dirty="0" err="1"/>
              <a:t>luar</a:t>
            </a:r>
            <a:r>
              <a:rPr lang="en-ID" dirty="0"/>
              <a:t> USA (</a:t>
            </a:r>
            <a:r>
              <a:rPr lang="en-ID" i="1" dirty="0"/>
              <a:t>Region</a:t>
            </a:r>
            <a:r>
              <a:rPr lang="en-ID" dirty="0"/>
              <a:t> (X4)) </a:t>
            </a:r>
            <a:r>
              <a:rPr lang="en-ID" dirty="0" err="1"/>
              <a:t>terkait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preferensi</a:t>
            </a:r>
            <a:r>
              <a:rPr lang="en-ID" dirty="0"/>
              <a:t> </a:t>
            </a:r>
            <a:r>
              <a:rPr lang="en-ID" dirty="0" err="1"/>
              <a:t>pelanggan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memilih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produk</a:t>
            </a:r>
            <a:r>
              <a:rPr lang="en-ID" dirty="0"/>
              <a:t>. </a:t>
            </a:r>
            <a:r>
              <a:rPr lang="en-ID" dirty="0" err="1"/>
              <a:t>Variabel</a:t>
            </a:r>
            <a:r>
              <a:rPr lang="en-ID" dirty="0"/>
              <a:t> </a:t>
            </a:r>
            <a:r>
              <a:rPr lang="en-ID" dirty="0" err="1"/>
              <a:t>independen</a:t>
            </a:r>
            <a:r>
              <a:rPr lang="en-ID" dirty="0"/>
              <a:t> yang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diteliti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i="1" dirty="0"/>
              <a:t>E-Commerce</a:t>
            </a:r>
            <a:r>
              <a:rPr lang="en-ID" dirty="0"/>
              <a:t> (X7), </a:t>
            </a:r>
            <a:r>
              <a:rPr lang="en-ID" i="1" dirty="0"/>
              <a:t>technical support</a:t>
            </a:r>
            <a:r>
              <a:rPr lang="en-ID" dirty="0"/>
              <a:t> (X8), </a:t>
            </a:r>
            <a:r>
              <a:rPr lang="en-ID" i="1" dirty="0"/>
              <a:t>complain resolution</a:t>
            </a:r>
            <a:r>
              <a:rPr lang="en-ID" dirty="0"/>
              <a:t> (X9), </a:t>
            </a:r>
            <a:r>
              <a:rPr lang="en-ID" i="1" dirty="0"/>
              <a:t>advertising</a:t>
            </a:r>
            <a:r>
              <a:rPr lang="en-ID" dirty="0"/>
              <a:t> (X10), </a:t>
            </a:r>
            <a:r>
              <a:rPr lang="en-ID" i="1" dirty="0"/>
              <a:t>product line</a:t>
            </a:r>
            <a:r>
              <a:rPr lang="en-ID" dirty="0"/>
              <a:t> (X11), </a:t>
            </a:r>
            <a:r>
              <a:rPr lang="en-ID" i="1" dirty="0" err="1"/>
              <a:t>salesforce</a:t>
            </a:r>
            <a:r>
              <a:rPr lang="en-ID" i="1" dirty="0"/>
              <a:t> image</a:t>
            </a:r>
            <a:r>
              <a:rPr lang="en-ID" dirty="0"/>
              <a:t>(X12), </a:t>
            </a:r>
            <a:r>
              <a:rPr lang="en-ID" i="1" dirty="0"/>
              <a:t>warranty &amp; claims</a:t>
            </a:r>
            <a:r>
              <a:rPr lang="en-ID" dirty="0"/>
              <a:t> (X14), </a:t>
            </a:r>
            <a:r>
              <a:rPr lang="en-ID" i="1" dirty="0"/>
              <a:t>new product</a:t>
            </a:r>
            <a:r>
              <a:rPr lang="en-ID" dirty="0"/>
              <a:t> (X15), </a:t>
            </a:r>
            <a:r>
              <a:rPr lang="en-ID" dirty="0" err="1"/>
              <a:t>dan</a:t>
            </a:r>
            <a:r>
              <a:rPr lang="en-ID" dirty="0"/>
              <a:t>  </a:t>
            </a:r>
            <a:r>
              <a:rPr lang="en-ID" i="1" dirty="0"/>
              <a:t>order &amp;billing</a:t>
            </a:r>
            <a:r>
              <a:rPr lang="en-ID" dirty="0"/>
              <a:t> (X16). Data </a:t>
            </a:r>
            <a:r>
              <a:rPr lang="en-ID" dirty="0" err="1"/>
              <a:t>bersumber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HBAT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jumlah</a:t>
            </a:r>
            <a:r>
              <a:rPr lang="en-ID" dirty="0"/>
              <a:t> 200 </a:t>
            </a:r>
            <a:r>
              <a:rPr lang="en-ID" dirty="0" err="1"/>
              <a:t>responden</a:t>
            </a:r>
            <a:r>
              <a:rPr lang="en-ID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91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9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16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8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365</Words>
  <Application>Microsoft Office PowerPoint</Application>
  <PresentationFormat>On-screen Show (4:3)</PresentationFormat>
  <Paragraphs>38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Office Theme</vt:lpstr>
      <vt:lpstr>ANALISIS DISKRIMINAN</vt:lpstr>
      <vt:lpstr>TUJUAN </vt:lpstr>
      <vt:lpstr>Pengertian</vt:lpstr>
      <vt:lpstr>Langkah-langkah Analisis Diskriminan</vt:lpstr>
      <vt:lpstr>PowerPoint Presentation</vt:lpstr>
      <vt:lpstr>Contoh Kasus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Uji Asumsi</vt:lpstr>
      <vt:lpstr>Tests of Equality of Group Means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Group Statistics</vt:lpstr>
      <vt:lpstr>Variables Entered/Removed </vt:lpstr>
      <vt:lpstr>Canonical correlation</vt:lpstr>
      <vt:lpstr>Melihat perbedaan antargrup</vt:lpstr>
      <vt:lpstr>Fungsi diskriminan</vt:lpstr>
      <vt:lpstr>Fungsi Klasifikasi Koefisien</vt:lpstr>
      <vt:lpstr>Terima Kasih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FAKTOR</dc:title>
  <dc:creator>ismail - [2010]</dc:creator>
  <cp:lastModifiedBy>A455L</cp:lastModifiedBy>
  <cp:revision>66</cp:revision>
  <dcterms:created xsi:type="dcterms:W3CDTF">2021-08-19T02:49:03Z</dcterms:created>
  <dcterms:modified xsi:type="dcterms:W3CDTF">2021-09-27T08:20:14Z</dcterms:modified>
</cp:coreProperties>
</file>