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1" r:id="rId15"/>
    <p:sldId id="283" r:id="rId16"/>
    <p:sldId id="284" r:id="rId17"/>
    <p:sldId id="285" r:id="rId18"/>
    <p:sldId id="286" r:id="rId19"/>
    <p:sldId id="288" r:id="rId20"/>
    <p:sldId id="290" r:id="rId21"/>
    <p:sldId id="291" r:id="rId22"/>
    <p:sldId id="29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98" autoAdjust="0"/>
    <p:restoredTop sz="94660"/>
  </p:normalViewPr>
  <p:slideViewPr>
    <p:cSldViewPr>
      <p:cViewPr varScale="1">
        <p:scale>
          <a:sx n="69" d="100"/>
          <a:sy n="69" d="100"/>
        </p:scale>
        <p:origin x="153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3061EF-C541-4346-9641-47C419EB0E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FDECB7-1CBD-4F0E-AC97-69B23E452CFD}">
      <dgm:prSet phldrT="[Text]"/>
      <dgm:spPr/>
      <dgm:t>
        <a:bodyPr/>
        <a:lstStyle/>
        <a:p>
          <a:r>
            <a:rPr lang="en-US" dirty="0" smtClean="0"/>
            <a:t>Step 1. Identification</a:t>
          </a:r>
          <a:endParaRPr lang="en-US" dirty="0"/>
        </a:p>
      </dgm:t>
    </dgm:pt>
    <dgm:pt modelId="{7ABF4540-8A20-4FFB-9F4F-A10D248B33BA}" type="parTrans" cxnId="{D4076AC5-3989-48D0-8F15-A1DF352CF418}">
      <dgm:prSet/>
      <dgm:spPr/>
      <dgm:t>
        <a:bodyPr/>
        <a:lstStyle/>
        <a:p>
          <a:endParaRPr lang="en-US"/>
        </a:p>
      </dgm:t>
    </dgm:pt>
    <dgm:pt modelId="{011D17FF-B932-4DD3-AA1B-9312C00E81B3}" type="sibTrans" cxnId="{D4076AC5-3989-48D0-8F15-A1DF352CF418}">
      <dgm:prSet/>
      <dgm:spPr/>
      <dgm:t>
        <a:bodyPr/>
        <a:lstStyle/>
        <a:p>
          <a:endParaRPr lang="en-US"/>
        </a:p>
      </dgm:t>
    </dgm:pt>
    <dgm:pt modelId="{7AC0C775-511E-4BE2-8517-D68BD6D0C1F5}">
      <dgm:prSet phldrT="[Text]"/>
      <dgm:spPr/>
      <dgm:t>
        <a:bodyPr/>
        <a:lstStyle/>
        <a:p>
          <a:r>
            <a:rPr lang="en-US" dirty="0" smtClean="0"/>
            <a:t>Find out the appropriate values of </a:t>
          </a:r>
          <a:r>
            <a:rPr lang="en-US" i="1" dirty="0" smtClean="0"/>
            <a:t>p, d, q </a:t>
          </a:r>
          <a:r>
            <a:rPr lang="en-US" i="0" dirty="0" smtClean="0"/>
            <a:t>by the using of </a:t>
          </a:r>
          <a:r>
            <a:rPr lang="en-US" i="0" dirty="0" err="1" smtClean="0"/>
            <a:t>correlogram</a:t>
          </a:r>
          <a:r>
            <a:rPr lang="en-US" i="0" dirty="0" smtClean="0"/>
            <a:t> and partial </a:t>
          </a:r>
          <a:r>
            <a:rPr lang="en-US" i="0" dirty="0" err="1" smtClean="0"/>
            <a:t>correlogram</a:t>
          </a:r>
          <a:endParaRPr lang="en-US" dirty="0"/>
        </a:p>
      </dgm:t>
    </dgm:pt>
    <dgm:pt modelId="{E8C20C6A-1671-4752-9B35-3AFBBA81DCAA}" type="parTrans" cxnId="{553E4F0D-0063-4004-A23D-66681833C713}">
      <dgm:prSet/>
      <dgm:spPr/>
      <dgm:t>
        <a:bodyPr/>
        <a:lstStyle/>
        <a:p>
          <a:endParaRPr lang="en-US"/>
        </a:p>
      </dgm:t>
    </dgm:pt>
    <dgm:pt modelId="{3130A7E6-2495-443A-BBEA-C0AF44A3D848}" type="sibTrans" cxnId="{553E4F0D-0063-4004-A23D-66681833C713}">
      <dgm:prSet/>
      <dgm:spPr/>
      <dgm:t>
        <a:bodyPr/>
        <a:lstStyle/>
        <a:p>
          <a:endParaRPr lang="en-US"/>
        </a:p>
      </dgm:t>
    </dgm:pt>
    <dgm:pt modelId="{3B81F9BD-E99A-41F8-9AD5-C0AEBC84F283}">
      <dgm:prSet phldrT="[Text]"/>
      <dgm:spPr/>
      <dgm:t>
        <a:bodyPr/>
        <a:lstStyle/>
        <a:p>
          <a:r>
            <a:rPr lang="en-US" dirty="0" smtClean="0"/>
            <a:t>Step 2. Estimation</a:t>
          </a:r>
          <a:endParaRPr lang="en-US" dirty="0"/>
        </a:p>
      </dgm:t>
    </dgm:pt>
    <dgm:pt modelId="{A21CC96C-BD2B-44AB-9584-1DF7F3033B60}" type="parTrans" cxnId="{43673542-938B-4E5B-96F5-65700C806C3B}">
      <dgm:prSet/>
      <dgm:spPr/>
      <dgm:t>
        <a:bodyPr/>
        <a:lstStyle/>
        <a:p>
          <a:endParaRPr lang="en-US"/>
        </a:p>
      </dgm:t>
    </dgm:pt>
    <dgm:pt modelId="{7CD45203-648A-466B-B009-AD704BA1C3E6}" type="sibTrans" cxnId="{43673542-938B-4E5B-96F5-65700C806C3B}">
      <dgm:prSet/>
      <dgm:spPr/>
      <dgm:t>
        <a:bodyPr/>
        <a:lstStyle/>
        <a:p>
          <a:endParaRPr lang="en-US"/>
        </a:p>
      </dgm:t>
    </dgm:pt>
    <dgm:pt modelId="{A9CC1D59-77B7-4BE4-A525-05B40F555F6B}">
      <dgm:prSet phldrT="[Text]"/>
      <dgm:spPr/>
      <dgm:t>
        <a:bodyPr/>
        <a:lstStyle/>
        <a:p>
          <a:r>
            <a:rPr lang="en-US" dirty="0" smtClean="0"/>
            <a:t>Sometimes this calculation can be done by simple least squares but sometimes we use non linear model</a:t>
          </a:r>
          <a:endParaRPr lang="en-US" dirty="0"/>
        </a:p>
      </dgm:t>
    </dgm:pt>
    <dgm:pt modelId="{66E274EC-701E-403C-A285-C51909EC4575}" type="parTrans" cxnId="{A6920E62-A176-4157-8B2D-8B3EDD97744B}">
      <dgm:prSet/>
      <dgm:spPr/>
      <dgm:t>
        <a:bodyPr/>
        <a:lstStyle/>
        <a:p>
          <a:endParaRPr lang="en-US"/>
        </a:p>
      </dgm:t>
    </dgm:pt>
    <dgm:pt modelId="{A2CDE590-28AB-4A93-987E-DE211275D7CC}" type="sibTrans" cxnId="{A6920E62-A176-4157-8B2D-8B3EDD97744B}">
      <dgm:prSet/>
      <dgm:spPr/>
      <dgm:t>
        <a:bodyPr/>
        <a:lstStyle/>
        <a:p>
          <a:endParaRPr lang="en-US"/>
        </a:p>
      </dgm:t>
    </dgm:pt>
    <dgm:pt modelId="{119EED63-C65A-4340-9A14-8572682EF47A}">
      <dgm:prSet phldrT="[Text]"/>
      <dgm:spPr/>
      <dgm:t>
        <a:bodyPr/>
        <a:lstStyle/>
        <a:p>
          <a:r>
            <a:rPr lang="en-US" dirty="0" smtClean="0"/>
            <a:t>Next step is to see whether the chosen model fits the data-reasonably well, for it is possible that another ARIMA Model might the job as well </a:t>
          </a:r>
          <a:r>
            <a:rPr lang="en-US" dirty="0" smtClean="0">
              <a:sym typeface="Wingdings" pitchFamily="2" charset="2"/>
            </a:rPr>
            <a:t> </a:t>
          </a:r>
          <a:r>
            <a:rPr lang="en-US" b="1" i="1" dirty="0" smtClean="0">
              <a:sym typeface="Wingdings" pitchFamily="2" charset="2"/>
            </a:rPr>
            <a:t>Iterative Process</a:t>
          </a:r>
          <a:endParaRPr lang="en-US" dirty="0"/>
        </a:p>
      </dgm:t>
    </dgm:pt>
    <dgm:pt modelId="{1356A0C5-BC04-4996-9D58-03AD0A56925E}" type="parTrans" cxnId="{31B48F67-2554-4B97-AE68-BD21A0803EC9}">
      <dgm:prSet/>
      <dgm:spPr/>
      <dgm:t>
        <a:bodyPr/>
        <a:lstStyle/>
        <a:p>
          <a:endParaRPr lang="en-US"/>
        </a:p>
      </dgm:t>
    </dgm:pt>
    <dgm:pt modelId="{F09529BA-4214-4D33-B5D8-69695B70534C}" type="sibTrans" cxnId="{31B48F67-2554-4B97-AE68-BD21A0803EC9}">
      <dgm:prSet/>
      <dgm:spPr/>
      <dgm:t>
        <a:bodyPr/>
        <a:lstStyle/>
        <a:p>
          <a:endParaRPr lang="en-US"/>
        </a:p>
      </dgm:t>
    </dgm:pt>
    <dgm:pt modelId="{529CA5A8-74CF-462B-89AA-483F3CA8698C}">
      <dgm:prSet phldrT="[Text]"/>
      <dgm:spPr/>
      <dgm:t>
        <a:bodyPr/>
        <a:lstStyle/>
        <a:p>
          <a:r>
            <a:rPr lang="en-US" dirty="0" smtClean="0"/>
            <a:t>Step 3. Diagnostic Checking</a:t>
          </a:r>
          <a:endParaRPr lang="en-US" dirty="0"/>
        </a:p>
      </dgm:t>
    </dgm:pt>
    <dgm:pt modelId="{C572B85B-BEF8-44FE-91A5-2F675412AA8B}" type="parTrans" cxnId="{5A1AA3FB-143D-4458-9D9E-14A8F98F07AA}">
      <dgm:prSet/>
      <dgm:spPr/>
      <dgm:t>
        <a:bodyPr/>
        <a:lstStyle/>
        <a:p>
          <a:endParaRPr lang="en-US"/>
        </a:p>
      </dgm:t>
    </dgm:pt>
    <dgm:pt modelId="{1608C67E-5ACB-42D4-9033-59DDF0B313E5}" type="sibTrans" cxnId="{5A1AA3FB-143D-4458-9D9E-14A8F98F07AA}">
      <dgm:prSet/>
      <dgm:spPr/>
      <dgm:t>
        <a:bodyPr/>
        <a:lstStyle/>
        <a:p>
          <a:endParaRPr lang="en-US"/>
        </a:p>
      </dgm:t>
    </dgm:pt>
    <dgm:pt modelId="{A9A4F071-7A4E-47FC-81DB-F5DB435B2A47}">
      <dgm:prSet phldrT="[Text]"/>
      <dgm:spPr/>
      <dgm:t>
        <a:bodyPr/>
        <a:lstStyle/>
        <a:p>
          <a:r>
            <a:rPr lang="en-US" dirty="0" smtClean="0"/>
            <a:t>Step 4. Forecasting </a:t>
          </a:r>
          <a:endParaRPr lang="en-US" dirty="0"/>
        </a:p>
      </dgm:t>
    </dgm:pt>
    <dgm:pt modelId="{D3E60429-F72D-46C5-851D-DC6D770C231B}" type="parTrans" cxnId="{994A4E45-433B-4E8B-A7ED-EB585DFF0A4E}">
      <dgm:prSet/>
      <dgm:spPr/>
      <dgm:t>
        <a:bodyPr/>
        <a:lstStyle/>
        <a:p>
          <a:endParaRPr lang="en-US"/>
        </a:p>
      </dgm:t>
    </dgm:pt>
    <dgm:pt modelId="{485A34FC-E1D1-42B0-8154-342A01889EB6}" type="sibTrans" cxnId="{994A4E45-433B-4E8B-A7ED-EB585DFF0A4E}">
      <dgm:prSet/>
      <dgm:spPr/>
      <dgm:t>
        <a:bodyPr/>
        <a:lstStyle/>
        <a:p>
          <a:endParaRPr lang="en-US"/>
        </a:p>
      </dgm:t>
    </dgm:pt>
    <dgm:pt modelId="{F91E4617-7FC2-4F44-A7C4-97A05546929D}">
      <dgm:prSet phldrT="[Text]"/>
      <dgm:spPr/>
      <dgm:t>
        <a:bodyPr/>
        <a:lstStyle/>
        <a:p>
          <a:r>
            <a:rPr lang="en-US" dirty="0" smtClean="0"/>
            <a:t>Are the estimated residuals white noise? </a:t>
          </a:r>
          <a:r>
            <a:rPr lang="en-US" b="1" dirty="0" smtClean="0"/>
            <a:t>Yes </a:t>
          </a:r>
          <a:r>
            <a:rPr lang="en-US" b="1" dirty="0" smtClean="0">
              <a:sym typeface="Wingdings" pitchFamily="2" charset="2"/>
            </a:rPr>
            <a:t> Go to Step 4</a:t>
          </a:r>
          <a:endParaRPr lang="en-US" b="1" dirty="0"/>
        </a:p>
      </dgm:t>
    </dgm:pt>
    <dgm:pt modelId="{71502546-8AF4-4F8F-A01F-7E4D11B640E8}" type="parTrans" cxnId="{983FB13C-EC43-4C95-8A70-FD93FF03753B}">
      <dgm:prSet/>
      <dgm:spPr/>
      <dgm:t>
        <a:bodyPr/>
        <a:lstStyle/>
        <a:p>
          <a:endParaRPr lang="en-US"/>
        </a:p>
      </dgm:t>
    </dgm:pt>
    <dgm:pt modelId="{3D5602B0-5435-4E09-A17F-A5ED0F87EA43}" type="sibTrans" cxnId="{983FB13C-EC43-4C95-8A70-FD93FF03753B}">
      <dgm:prSet/>
      <dgm:spPr/>
      <dgm:t>
        <a:bodyPr/>
        <a:lstStyle/>
        <a:p>
          <a:endParaRPr lang="en-US"/>
        </a:p>
      </dgm:t>
    </dgm:pt>
    <dgm:pt modelId="{C73437AA-CEA4-49DF-81EE-2E90D746AE7E}" type="pres">
      <dgm:prSet presAssocID="{313061EF-C541-4346-9641-47C419EB0E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51B3FC-E9A8-4846-A3BA-36FA3EE3613C}" type="pres">
      <dgm:prSet presAssocID="{E3FDECB7-1CBD-4F0E-AC97-69B23E452CF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0B401-9071-452A-96EC-73EEB3D96CB7}" type="pres">
      <dgm:prSet presAssocID="{E3FDECB7-1CBD-4F0E-AC97-69B23E452CF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F4CC13-2450-4179-8744-4FB6E2468775}" type="pres">
      <dgm:prSet presAssocID="{3B81F9BD-E99A-41F8-9AD5-C0AEBC84F28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083EA-16DE-4776-9898-045250F05CA0}" type="pres">
      <dgm:prSet presAssocID="{3B81F9BD-E99A-41F8-9AD5-C0AEBC84F28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CAABDE-351B-4D5C-BC1D-68627018AF54}" type="pres">
      <dgm:prSet presAssocID="{529CA5A8-74CF-462B-89AA-483F3CA8698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AFDEFC-AF06-42AD-B703-8C0ABFFD4207}" type="pres">
      <dgm:prSet presAssocID="{529CA5A8-74CF-462B-89AA-483F3CA8698C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486485-BC9F-4F56-B027-2A77515DDF00}" type="pres">
      <dgm:prSet presAssocID="{A9A4F071-7A4E-47FC-81DB-F5DB435B2A4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EB0930-5138-430D-B77B-AAED61341B49}" type="presOf" srcId="{F91E4617-7FC2-4F44-A7C4-97A05546929D}" destId="{E7AFDEFC-AF06-42AD-B703-8C0ABFFD4207}" srcOrd="0" destOrd="1" presId="urn:microsoft.com/office/officeart/2005/8/layout/vList2"/>
    <dgm:cxn modelId="{31721CA7-8305-43A7-8336-7880110DD637}" type="presOf" srcId="{529CA5A8-74CF-462B-89AA-483F3CA8698C}" destId="{7DCAABDE-351B-4D5C-BC1D-68627018AF54}" srcOrd="0" destOrd="0" presId="urn:microsoft.com/office/officeart/2005/8/layout/vList2"/>
    <dgm:cxn modelId="{A8578139-18E5-40F5-9996-0ACC081DE23B}" type="presOf" srcId="{3B81F9BD-E99A-41F8-9AD5-C0AEBC84F283}" destId="{C0F4CC13-2450-4179-8744-4FB6E2468775}" srcOrd="0" destOrd="0" presId="urn:microsoft.com/office/officeart/2005/8/layout/vList2"/>
    <dgm:cxn modelId="{7273F936-EBCE-4941-9AB3-B890C815AC4A}" type="presOf" srcId="{A9A4F071-7A4E-47FC-81DB-F5DB435B2A47}" destId="{50486485-BC9F-4F56-B027-2A77515DDF00}" srcOrd="0" destOrd="0" presId="urn:microsoft.com/office/officeart/2005/8/layout/vList2"/>
    <dgm:cxn modelId="{43673542-938B-4E5B-96F5-65700C806C3B}" srcId="{313061EF-C541-4346-9641-47C419EB0EDD}" destId="{3B81F9BD-E99A-41F8-9AD5-C0AEBC84F283}" srcOrd="1" destOrd="0" parTransId="{A21CC96C-BD2B-44AB-9584-1DF7F3033B60}" sibTransId="{7CD45203-648A-466B-B009-AD704BA1C3E6}"/>
    <dgm:cxn modelId="{B3B0EB83-0134-41A1-9D58-A9D55474A069}" type="presOf" srcId="{E3FDECB7-1CBD-4F0E-AC97-69B23E452CFD}" destId="{A351B3FC-E9A8-4846-A3BA-36FA3EE3613C}" srcOrd="0" destOrd="0" presId="urn:microsoft.com/office/officeart/2005/8/layout/vList2"/>
    <dgm:cxn modelId="{A6920E62-A176-4157-8B2D-8B3EDD97744B}" srcId="{3B81F9BD-E99A-41F8-9AD5-C0AEBC84F283}" destId="{A9CC1D59-77B7-4BE4-A525-05B40F555F6B}" srcOrd="0" destOrd="0" parTransId="{66E274EC-701E-403C-A285-C51909EC4575}" sibTransId="{A2CDE590-28AB-4A93-987E-DE211275D7CC}"/>
    <dgm:cxn modelId="{31B48F67-2554-4B97-AE68-BD21A0803EC9}" srcId="{529CA5A8-74CF-462B-89AA-483F3CA8698C}" destId="{119EED63-C65A-4340-9A14-8572682EF47A}" srcOrd="0" destOrd="0" parTransId="{1356A0C5-BC04-4996-9D58-03AD0A56925E}" sibTransId="{F09529BA-4214-4D33-B5D8-69695B70534C}"/>
    <dgm:cxn modelId="{994A4E45-433B-4E8B-A7ED-EB585DFF0A4E}" srcId="{313061EF-C541-4346-9641-47C419EB0EDD}" destId="{A9A4F071-7A4E-47FC-81DB-F5DB435B2A47}" srcOrd="3" destOrd="0" parTransId="{D3E60429-F72D-46C5-851D-DC6D770C231B}" sibTransId="{485A34FC-E1D1-42B0-8154-342A01889EB6}"/>
    <dgm:cxn modelId="{BCBBEB2B-9827-41F7-A340-DC5ABBA7C8C0}" type="presOf" srcId="{A9CC1D59-77B7-4BE4-A525-05B40F555F6B}" destId="{1E0083EA-16DE-4776-9898-045250F05CA0}" srcOrd="0" destOrd="0" presId="urn:microsoft.com/office/officeart/2005/8/layout/vList2"/>
    <dgm:cxn modelId="{553E4F0D-0063-4004-A23D-66681833C713}" srcId="{E3FDECB7-1CBD-4F0E-AC97-69B23E452CFD}" destId="{7AC0C775-511E-4BE2-8517-D68BD6D0C1F5}" srcOrd="0" destOrd="0" parTransId="{E8C20C6A-1671-4752-9B35-3AFBBA81DCAA}" sibTransId="{3130A7E6-2495-443A-BBEA-C0AF44A3D848}"/>
    <dgm:cxn modelId="{BE7D148E-D4EB-49D3-AED6-05D76D4E6FF4}" type="presOf" srcId="{119EED63-C65A-4340-9A14-8572682EF47A}" destId="{E7AFDEFC-AF06-42AD-B703-8C0ABFFD4207}" srcOrd="0" destOrd="0" presId="urn:microsoft.com/office/officeart/2005/8/layout/vList2"/>
    <dgm:cxn modelId="{983FB13C-EC43-4C95-8A70-FD93FF03753B}" srcId="{529CA5A8-74CF-462B-89AA-483F3CA8698C}" destId="{F91E4617-7FC2-4F44-A7C4-97A05546929D}" srcOrd="1" destOrd="0" parTransId="{71502546-8AF4-4F8F-A01F-7E4D11B640E8}" sibTransId="{3D5602B0-5435-4E09-A17F-A5ED0F87EA43}"/>
    <dgm:cxn modelId="{D6647DB4-AB1A-4F64-BACE-9A01CE44B18D}" type="presOf" srcId="{7AC0C775-511E-4BE2-8517-D68BD6D0C1F5}" destId="{9270B401-9071-452A-96EC-73EEB3D96CB7}" srcOrd="0" destOrd="0" presId="urn:microsoft.com/office/officeart/2005/8/layout/vList2"/>
    <dgm:cxn modelId="{D4076AC5-3989-48D0-8F15-A1DF352CF418}" srcId="{313061EF-C541-4346-9641-47C419EB0EDD}" destId="{E3FDECB7-1CBD-4F0E-AC97-69B23E452CFD}" srcOrd="0" destOrd="0" parTransId="{7ABF4540-8A20-4FFB-9F4F-A10D248B33BA}" sibTransId="{011D17FF-B932-4DD3-AA1B-9312C00E81B3}"/>
    <dgm:cxn modelId="{5A1AA3FB-143D-4458-9D9E-14A8F98F07AA}" srcId="{313061EF-C541-4346-9641-47C419EB0EDD}" destId="{529CA5A8-74CF-462B-89AA-483F3CA8698C}" srcOrd="2" destOrd="0" parTransId="{C572B85B-BEF8-44FE-91A5-2F675412AA8B}" sibTransId="{1608C67E-5ACB-42D4-9033-59DDF0B313E5}"/>
    <dgm:cxn modelId="{D6FC754B-9CCA-493E-A7C6-009DA57EA05F}" type="presOf" srcId="{313061EF-C541-4346-9641-47C419EB0EDD}" destId="{C73437AA-CEA4-49DF-81EE-2E90D746AE7E}" srcOrd="0" destOrd="0" presId="urn:microsoft.com/office/officeart/2005/8/layout/vList2"/>
    <dgm:cxn modelId="{1DBE007F-2EA7-4C52-B0DA-45E60C76C46A}" type="presParOf" srcId="{C73437AA-CEA4-49DF-81EE-2E90D746AE7E}" destId="{A351B3FC-E9A8-4846-A3BA-36FA3EE3613C}" srcOrd="0" destOrd="0" presId="urn:microsoft.com/office/officeart/2005/8/layout/vList2"/>
    <dgm:cxn modelId="{BE449AD8-7219-483E-8CD9-39E5E090B884}" type="presParOf" srcId="{C73437AA-CEA4-49DF-81EE-2E90D746AE7E}" destId="{9270B401-9071-452A-96EC-73EEB3D96CB7}" srcOrd="1" destOrd="0" presId="urn:microsoft.com/office/officeart/2005/8/layout/vList2"/>
    <dgm:cxn modelId="{4A392A8E-5BE0-4B53-B2E9-FF68BAD47006}" type="presParOf" srcId="{C73437AA-CEA4-49DF-81EE-2E90D746AE7E}" destId="{C0F4CC13-2450-4179-8744-4FB6E2468775}" srcOrd="2" destOrd="0" presId="urn:microsoft.com/office/officeart/2005/8/layout/vList2"/>
    <dgm:cxn modelId="{7C4EBD54-9C4C-4583-8455-499EFB5760C1}" type="presParOf" srcId="{C73437AA-CEA4-49DF-81EE-2E90D746AE7E}" destId="{1E0083EA-16DE-4776-9898-045250F05CA0}" srcOrd="3" destOrd="0" presId="urn:microsoft.com/office/officeart/2005/8/layout/vList2"/>
    <dgm:cxn modelId="{F7D7EA74-7F86-4238-A26B-438FEFF0E821}" type="presParOf" srcId="{C73437AA-CEA4-49DF-81EE-2E90D746AE7E}" destId="{7DCAABDE-351B-4D5C-BC1D-68627018AF54}" srcOrd="4" destOrd="0" presId="urn:microsoft.com/office/officeart/2005/8/layout/vList2"/>
    <dgm:cxn modelId="{9FF5DB8F-DD59-4A14-94E3-790A12C88FD0}" type="presParOf" srcId="{C73437AA-CEA4-49DF-81EE-2E90D746AE7E}" destId="{E7AFDEFC-AF06-42AD-B703-8C0ABFFD4207}" srcOrd="5" destOrd="0" presId="urn:microsoft.com/office/officeart/2005/8/layout/vList2"/>
    <dgm:cxn modelId="{050FE5E7-A60D-4D14-85F9-2FC5CEBB1A4D}" type="presParOf" srcId="{C73437AA-CEA4-49DF-81EE-2E90D746AE7E}" destId="{50486485-BC9F-4F56-B027-2A77515DDF0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1B3FC-E9A8-4846-A3BA-36FA3EE3613C}">
      <dsp:nvSpPr>
        <dsp:cNvPr id="0" name=""/>
        <dsp:cNvSpPr/>
      </dsp:nvSpPr>
      <dsp:spPr>
        <a:xfrm>
          <a:off x="0" y="20319"/>
          <a:ext cx="8153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Step 1. Identification</a:t>
          </a:r>
          <a:endParaRPr lang="en-US" sz="2200" kern="1200" dirty="0"/>
        </a:p>
      </dsp:txBody>
      <dsp:txXfrm>
        <a:off x="25759" y="46078"/>
        <a:ext cx="8101882" cy="476152"/>
      </dsp:txXfrm>
    </dsp:sp>
    <dsp:sp modelId="{9270B401-9071-452A-96EC-73EEB3D96CB7}">
      <dsp:nvSpPr>
        <dsp:cNvPr id="0" name=""/>
        <dsp:cNvSpPr/>
      </dsp:nvSpPr>
      <dsp:spPr>
        <a:xfrm>
          <a:off x="0" y="547989"/>
          <a:ext cx="81534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Find out the appropriate values of </a:t>
          </a:r>
          <a:r>
            <a:rPr lang="en-US" sz="1700" i="1" kern="1200" dirty="0" smtClean="0"/>
            <a:t>p, d, q </a:t>
          </a:r>
          <a:r>
            <a:rPr lang="en-US" sz="1700" i="0" kern="1200" dirty="0" smtClean="0"/>
            <a:t>by the using of </a:t>
          </a:r>
          <a:r>
            <a:rPr lang="en-US" sz="1700" i="0" kern="1200" dirty="0" err="1" smtClean="0"/>
            <a:t>correlogram</a:t>
          </a:r>
          <a:r>
            <a:rPr lang="en-US" sz="1700" i="0" kern="1200" dirty="0" smtClean="0"/>
            <a:t> and partial </a:t>
          </a:r>
          <a:r>
            <a:rPr lang="en-US" sz="1700" i="0" kern="1200" dirty="0" err="1" smtClean="0"/>
            <a:t>correlogram</a:t>
          </a:r>
          <a:endParaRPr lang="en-US" sz="1700" kern="1200" dirty="0"/>
        </a:p>
      </dsp:txBody>
      <dsp:txXfrm>
        <a:off x="0" y="547989"/>
        <a:ext cx="8153400" cy="535095"/>
      </dsp:txXfrm>
    </dsp:sp>
    <dsp:sp modelId="{C0F4CC13-2450-4179-8744-4FB6E2468775}">
      <dsp:nvSpPr>
        <dsp:cNvPr id="0" name=""/>
        <dsp:cNvSpPr/>
      </dsp:nvSpPr>
      <dsp:spPr>
        <a:xfrm>
          <a:off x="0" y="1083085"/>
          <a:ext cx="8153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Step 2. Estimation</a:t>
          </a:r>
          <a:endParaRPr lang="en-US" sz="2200" kern="1200" dirty="0"/>
        </a:p>
      </dsp:txBody>
      <dsp:txXfrm>
        <a:off x="25759" y="1108844"/>
        <a:ext cx="8101882" cy="476152"/>
      </dsp:txXfrm>
    </dsp:sp>
    <dsp:sp modelId="{1E0083EA-16DE-4776-9898-045250F05CA0}">
      <dsp:nvSpPr>
        <dsp:cNvPr id="0" name=""/>
        <dsp:cNvSpPr/>
      </dsp:nvSpPr>
      <dsp:spPr>
        <a:xfrm>
          <a:off x="0" y="1610755"/>
          <a:ext cx="81534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Sometimes this calculation can be done by simple least squares but sometimes we use non linear model</a:t>
          </a:r>
          <a:endParaRPr lang="en-US" sz="1700" kern="1200" dirty="0"/>
        </a:p>
      </dsp:txBody>
      <dsp:txXfrm>
        <a:off x="0" y="1610755"/>
        <a:ext cx="8153400" cy="535095"/>
      </dsp:txXfrm>
    </dsp:sp>
    <dsp:sp modelId="{7DCAABDE-351B-4D5C-BC1D-68627018AF54}">
      <dsp:nvSpPr>
        <dsp:cNvPr id="0" name=""/>
        <dsp:cNvSpPr/>
      </dsp:nvSpPr>
      <dsp:spPr>
        <a:xfrm>
          <a:off x="0" y="2145850"/>
          <a:ext cx="8153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Step 3. Diagnostic Checking</a:t>
          </a:r>
          <a:endParaRPr lang="en-US" sz="2200" kern="1200" dirty="0"/>
        </a:p>
      </dsp:txBody>
      <dsp:txXfrm>
        <a:off x="25759" y="2171609"/>
        <a:ext cx="8101882" cy="476152"/>
      </dsp:txXfrm>
    </dsp:sp>
    <dsp:sp modelId="{E7AFDEFC-AF06-42AD-B703-8C0ABFFD4207}">
      <dsp:nvSpPr>
        <dsp:cNvPr id="0" name=""/>
        <dsp:cNvSpPr/>
      </dsp:nvSpPr>
      <dsp:spPr>
        <a:xfrm>
          <a:off x="0" y="2673520"/>
          <a:ext cx="8153400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Next step is to see whether the chosen model fits the data-reasonably well, for it is possible that another ARIMA Model might the job as well </a:t>
          </a:r>
          <a:r>
            <a:rPr lang="en-US" sz="1700" kern="1200" dirty="0" smtClean="0">
              <a:sym typeface="Wingdings" pitchFamily="2" charset="2"/>
            </a:rPr>
            <a:t> </a:t>
          </a:r>
          <a:r>
            <a:rPr lang="en-US" sz="1700" b="1" i="1" kern="1200" dirty="0" smtClean="0">
              <a:sym typeface="Wingdings" pitchFamily="2" charset="2"/>
            </a:rPr>
            <a:t>Iterative Process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Are the estimated residuals white noise? </a:t>
          </a:r>
          <a:r>
            <a:rPr lang="en-US" sz="1700" b="1" kern="1200" dirty="0" smtClean="0"/>
            <a:t>Yes </a:t>
          </a:r>
          <a:r>
            <a:rPr lang="en-US" sz="1700" b="1" kern="1200" dirty="0" smtClean="0">
              <a:sym typeface="Wingdings" pitchFamily="2" charset="2"/>
            </a:rPr>
            <a:t> Go to Step 4</a:t>
          </a:r>
          <a:endParaRPr lang="en-US" sz="1700" b="1" kern="1200" dirty="0"/>
        </a:p>
      </dsp:txBody>
      <dsp:txXfrm>
        <a:off x="0" y="2673520"/>
        <a:ext cx="8153400" cy="842490"/>
      </dsp:txXfrm>
    </dsp:sp>
    <dsp:sp modelId="{50486485-BC9F-4F56-B027-2A77515DDF00}">
      <dsp:nvSpPr>
        <dsp:cNvPr id="0" name=""/>
        <dsp:cNvSpPr/>
      </dsp:nvSpPr>
      <dsp:spPr>
        <a:xfrm>
          <a:off x="0" y="3516010"/>
          <a:ext cx="8153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Step 4. Forecasting </a:t>
          </a:r>
          <a:endParaRPr lang="en-US" sz="2200" kern="1200" dirty="0"/>
        </a:p>
      </dsp:txBody>
      <dsp:txXfrm>
        <a:off x="25759" y="3541769"/>
        <a:ext cx="8101882" cy="476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366DD-9635-4D26-8EA2-CDAE22C95DA6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A619-3F99-4DE9-8376-627F755F44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9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64599-1AA5-4997-AE7A-CE4FBBBCA5BB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987A6-7B72-4C5A-BC7B-07FEE8699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62000" y="2590800"/>
            <a:ext cx="7391400" cy="1219200"/>
          </a:xfrm>
          <a:prstGeom prst="roundRect">
            <a:avLst/>
          </a:prstGeom>
          <a:solidFill>
            <a:srgbClr val="2616F6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ARIMA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008966"/>
            <a:ext cx="8534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An Autoregressive and Moving Average (ARMA) Process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10</a:t>
            </a:fld>
            <a:endParaRPr spc="-5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81000" y="1524000"/>
          <a:ext cx="29860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8" name="Equation" r:id="rId4" imgW="1790640" imgH="228600" progId="Equation.3">
                  <p:embed/>
                </p:oleObj>
              </mc:Choice>
              <mc:Fallback>
                <p:oleObj name="Equation" r:id="rId4" imgW="17906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24000"/>
                        <a:ext cx="29860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352800" y="15240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 </a:t>
            </a:r>
            <a:r>
              <a:rPr lang="en-US" dirty="0" smtClean="0">
                <a:solidFill>
                  <a:srgbClr val="2616F6"/>
                </a:solidFill>
              </a:rPr>
              <a:t>Y has characteristic of both AR and MA, and its therefore ARMA  (1,1) </a:t>
            </a:r>
            <a:r>
              <a:rPr lang="en-US" dirty="0" smtClean="0">
                <a:solidFill>
                  <a:srgbClr val="2616F6"/>
                </a:solidFill>
                <a:sym typeface="Wingdings" pitchFamily="2" charset="2"/>
              </a:rPr>
              <a:t> ARMA (</a:t>
            </a:r>
            <a:r>
              <a:rPr lang="en-US" dirty="0" err="1" smtClean="0">
                <a:solidFill>
                  <a:srgbClr val="2616F6"/>
                </a:solidFill>
                <a:sym typeface="Wingdings" pitchFamily="2" charset="2"/>
              </a:rPr>
              <a:t>p,q</a:t>
            </a:r>
            <a:r>
              <a:rPr lang="en-US" dirty="0" smtClean="0">
                <a:solidFill>
                  <a:srgbClr val="2616F6"/>
                </a:solidFill>
                <a:sym typeface="Wingdings" pitchFamily="2" charset="2"/>
              </a:rPr>
              <a:t>)</a:t>
            </a:r>
            <a:endParaRPr lang="en-US" dirty="0">
              <a:solidFill>
                <a:srgbClr val="2616F6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9600" y="2438400"/>
            <a:ext cx="7924800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/>
              <a:t>Yt</a:t>
            </a:r>
            <a:r>
              <a:rPr lang="en-US" sz="2000" dirty="0" smtClean="0"/>
              <a:t> follows autoregressive and moving average component.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63400" y="1145272"/>
            <a:ext cx="8223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/>
              <a:t>An Autoregressive Integrated Moving Average (ARIMA) Process</a:t>
            </a:r>
            <a:endParaRPr lang="en-US" sz="24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11</a:t>
            </a:fld>
            <a:endParaRPr spc="-5" dirty="0"/>
          </a:p>
        </p:txBody>
      </p:sp>
      <p:sp>
        <p:nvSpPr>
          <p:cNvPr id="34" name="TextBox 33"/>
          <p:cNvSpPr txBox="1"/>
          <p:nvPr/>
        </p:nvSpPr>
        <p:spPr>
          <a:xfrm>
            <a:off x="609600" y="1828800"/>
            <a:ext cx="7620000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2616F6"/>
                </a:solidFill>
              </a:rPr>
              <a:t> Briefly, the mean and variance for a stationery time series are non stationary. But, we know that many economic time series are </a:t>
            </a:r>
            <a:r>
              <a:rPr lang="en-US" i="1" dirty="0" smtClean="0">
                <a:solidFill>
                  <a:srgbClr val="2616F6"/>
                </a:solidFill>
              </a:rPr>
              <a:t>non stationary, </a:t>
            </a:r>
            <a:r>
              <a:rPr lang="en-US" dirty="0" smtClean="0">
                <a:solidFill>
                  <a:srgbClr val="2616F6"/>
                </a:solidFill>
              </a:rPr>
              <a:t>that is, they are </a:t>
            </a:r>
            <a:r>
              <a:rPr lang="en-US" b="1" i="1" dirty="0" smtClean="0">
                <a:solidFill>
                  <a:srgbClr val="2616F6"/>
                </a:solidFill>
              </a:rPr>
              <a:t>integrated</a:t>
            </a:r>
            <a:r>
              <a:rPr lang="en-US" i="1" dirty="0" smtClean="0">
                <a:solidFill>
                  <a:srgbClr val="2616F6"/>
                </a:solidFill>
              </a:rPr>
              <a:t>. 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2616F6"/>
                </a:solidFill>
              </a:rPr>
              <a:t>If a time series is integrated of order 1 (I(1)), its first differences are I(0), that s, stationary, and so on. 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2616F6"/>
                </a:solidFill>
              </a:rPr>
              <a:t>Therefore, if we have to difference time series </a:t>
            </a:r>
            <a:r>
              <a:rPr lang="en-US" i="1" dirty="0" smtClean="0">
                <a:solidFill>
                  <a:srgbClr val="2616F6"/>
                </a:solidFill>
              </a:rPr>
              <a:t>d times </a:t>
            </a:r>
            <a:r>
              <a:rPr lang="en-US" dirty="0" smtClean="0">
                <a:solidFill>
                  <a:srgbClr val="2616F6"/>
                </a:solidFill>
              </a:rPr>
              <a:t>to make it </a:t>
            </a:r>
            <a:r>
              <a:rPr lang="en-US" i="1" dirty="0" smtClean="0">
                <a:solidFill>
                  <a:srgbClr val="2616F6"/>
                </a:solidFill>
              </a:rPr>
              <a:t>stationary </a:t>
            </a:r>
            <a:r>
              <a:rPr lang="en-US" dirty="0" smtClean="0">
                <a:solidFill>
                  <a:srgbClr val="2616F6"/>
                </a:solidFill>
              </a:rPr>
              <a:t>and then apply the ARMA (</a:t>
            </a:r>
            <a:r>
              <a:rPr lang="en-US" dirty="0" err="1" smtClean="0">
                <a:solidFill>
                  <a:srgbClr val="2616F6"/>
                </a:solidFill>
              </a:rPr>
              <a:t>p,q</a:t>
            </a:r>
            <a:r>
              <a:rPr lang="en-US" dirty="0" smtClean="0">
                <a:solidFill>
                  <a:srgbClr val="2616F6"/>
                </a:solidFill>
              </a:rPr>
              <a:t>) model to it, we call this model as ARIMA (</a:t>
            </a:r>
            <a:r>
              <a:rPr lang="en-US" dirty="0" err="1" smtClean="0">
                <a:solidFill>
                  <a:srgbClr val="2616F6"/>
                </a:solidFill>
              </a:rPr>
              <a:t>p,d,q</a:t>
            </a:r>
            <a:r>
              <a:rPr lang="en-US" dirty="0" smtClean="0">
                <a:solidFill>
                  <a:srgbClr val="2616F6"/>
                </a:solidFill>
              </a:rPr>
              <a:t>) .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rgbClr val="2616F6"/>
                </a:solidFill>
              </a:rPr>
              <a:t>Example: ARIMA (2,1,2) </a:t>
            </a:r>
            <a:r>
              <a:rPr lang="en-US" b="1" dirty="0" smtClean="0">
                <a:solidFill>
                  <a:srgbClr val="2616F6"/>
                </a:solidFill>
                <a:sym typeface="Wingdings" pitchFamily="2" charset="2"/>
              </a:rPr>
              <a:t> how to obtain this  Box-Jenkins Methodology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838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Box-Jenkins Methodology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12</a:t>
            </a:fld>
            <a:endParaRPr spc="-5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609600" y="1651000"/>
          <a:ext cx="8153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1118235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2337435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13</a:t>
            </a:fld>
            <a:endParaRPr spc="-5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486659"/>
              </p:ext>
            </p:extLst>
          </p:nvPr>
        </p:nvGraphicFramePr>
        <p:xfrm>
          <a:off x="571500" y="3423920"/>
          <a:ext cx="8001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Type</a:t>
                      </a:r>
                      <a:r>
                        <a:rPr lang="en-US" sz="2400" baseline="0" dirty="0" smtClean="0"/>
                        <a:t> of Model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Typical pattern of ACF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Typical Pattern of PACF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 (p)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Decays exponentially or with damped sine</a:t>
                      </a:r>
                      <a:r>
                        <a:rPr lang="en-US" baseline="0" dirty="0" smtClean="0"/>
                        <a:t> wave pattern or both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Significant spikes through lags 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 (q)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Significant spikes through lags 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Declines exponentially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ARMA (</a:t>
                      </a:r>
                      <a:r>
                        <a:rPr lang="en-US" dirty="0" err="1" smtClean="0"/>
                        <a:t>p,q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Exponentially decay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Exponentially</a:t>
                      </a:r>
                      <a:r>
                        <a:rPr lang="en-US" baseline="0" dirty="0" smtClean="0"/>
                        <a:t> decay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99060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0" y="6553200"/>
            <a:ext cx="9144000" cy="304800"/>
            <a:chOff x="0" y="0"/>
            <a:chExt cx="9144000" cy="8382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18288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80726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14</a:t>
            </a:fld>
            <a:endParaRPr spc="-5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25146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ARIMA ( </a:t>
            </a:r>
            <a:r>
              <a:rPr lang="en-US" sz="4800" b="1" i="1" dirty="0" smtClean="0"/>
              <a:t>p,    d,     q</a:t>
            </a:r>
            <a:r>
              <a:rPr lang="en-US" sz="4800" b="1" dirty="0" smtClean="0"/>
              <a:t>)</a:t>
            </a:r>
            <a:endParaRPr lang="en-US" sz="4800" b="1" dirty="0"/>
          </a:p>
        </p:txBody>
      </p:sp>
      <p:sp>
        <p:nvSpPr>
          <p:cNvPr id="12" name="Oval 11"/>
          <p:cNvSpPr/>
          <p:nvPr/>
        </p:nvSpPr>
        <p:spPr>
          <a:xfrm>
            <a:off x="4191000" y="2667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1905000" y="3276600"/>
            <a:ext cx="2590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3400" y="38862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Partial Autocorrelation Function (PACF)</a:t>
            </a:r>
            <a:endParaRPr lang="en-US" b="1" dirty="0"/>
          </a:p>
        </p:txBody>
      </p:sp>
      <p:sp>
        <p:nvSpPr>
          <p:cNvPr id="18" name="Oval 17"/>
          <p:cNvSpPr/>
          <p:nvPr/>
        </p:nvSpPr>
        <p:spPr>
          <a:xfrm>
            <a:off x="5181600" y="2667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4953397" y="3809603"/>
            <a:ext cx="106680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95800" y="43066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Unit Root Test </a:t>
            </a:r>
            <a:r>
              <a:rPr lang="en-US" b="1" dirty="0" smtClean="0"/>
              <a:t>(Dickey Fuller Test)</a:t>
            </a:r>
            <a:endParaRPr lang="en-US" b="1" i="1" dirty="0"/>
          </a:p>
        </p:txBody>
      </p:sp>
      <p:sp>
        <p:nvSpPr>
          <p:cNvPr id="23" name="Oval 22"/>
          <p:cNvSpPr/>
          <p:nvPr/>
        </p:nvSpPr>
        <p:spPr>
          <a:xfrm>
            <a:off x="6324600" y="26670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629400" y="3276600"/>
            <a:ext cx="1295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934200" y="4114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 Autocorrelation Function (ACF)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-6927" y="68580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-6927" y="15240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 (Examples)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08911" y="77678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15</a:t>
            </a:fld>
            <a:endParaRPr spc="-5" dirty="0"/>
          </a:p>
        </p:txBody>
      </p:sp>
      <p:sp>
        <p:nvSpPr>
          <p:cNvPr id="21" name="Oval 20"/>
          <p:cNvSpPr/>
          <p:nvPr/>
        </p:nvSpPr>
        <p:spPr>
          <a:xfrm>
            <a:off x="526473" y="4267200"/>
            <a:ext cx="2667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/>
          <a:srcRect r="38241"/>
          <a:stretch>
            <a:fillRect/>
          </a:stretch>
        </p:blipFill>
        <p:spPr bwMode="auto">
          <a:xfrm>
            <a:off x="678873" y="2209799"/>
            <a:ext cx="7772400" cy="4425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838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 (Examples)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16</a:t>
            </a:fld>
            <a:endParaRPr spc="-5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6031468"/>
            <a:ext cx="274320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ARIMA (p,1,q)</a:t>
            </a:r>
            <a:endParaRPr lang="en-US" b="1" dirty="0"/>
          </a:p>
        </p:txBody>
      </p:sp>
      <p:sp>
        <p:nvSpPr>
          <p:cNvPr id="17" name="Oval 16"/>
          <p:cNvSpPr/>
          <p:nvPr/>
        </p:nvSpPr>
        <p:spPr>
          <a:xfrm>
            <a:off x="685800" y="3581400"/>
            <a:ext cx="2895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/>
          <a:srcRect r="37506"/>
          <a:stretch>
            <a:fillRect/>
          </a:stretch>
        </p:blipFill>
        <p:spPr bwMode="auto">
          <a:xfrm>
            <a:off x="914400" y="1600200"/>
            <a:ext cx="7542213" cy="42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838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 (Examples)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17</a:t>
            </a:fld>
            <a:endParaRPr spc="-5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3886200"/>
            <a:ext cx="2743200" cy="175432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ARIMA (p,1,1)</a:t>
            </a:r>
          </a:p>
          <a:p>
            <a:r>
              <a:rPr lang="en-US" b="1" dirty="0" smtClean="0"/>
              <a:t>ARIMA (p,1,2)</a:t>
            </a:r>
          </a:p>
          <a:p>
            <a:r>
              <a:rPr lang="en-US" b="1" dirty="0" smtClean="0"/>
              <a:t>ARIMA (p,1,3)</a:t>
            </a:r>
          </a:p>
          <a:p>
            <a:r>
              <a:rPr lang="en-US" b="1" dirty="0" smtClean="0"/>
              <a:t>ARIMA (p,1,4)</a:t>
            </a:r>
          </a:p>
          <a:p>
            <a:r>
              <a:rPr lang="en-US" b="1" dirty="0" smtClean="0"/>
              <a:t>ARIMA (p,1,5)</a:t>
            </a:r>
          </a:p>
          <a:p>
            <a:r>
              <a:rPr lang="en-US" b="1" dirty="0" smtClean="0"/>
              <a:t>ARIMA (p,1,6)</a:t>
            </a:r>
            <a:endParaRPr lang="en-US" b="1" dirty="0"/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143000"/>
            <a:ext cx="6019800" cy="4405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6200" y="38100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6200" y="1219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1. Identification (Examples)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22038" y="7463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18</a:t>
            </a:fld>
            <a:endParaRPr spc="-5" dirty="0"/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35201" y="1600200"/>
            <a:ext cx="5715000" cy="418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6200" y="4953000"/>
            <a:ext cx="1752600" cy="175432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ARIMA (1,1,1)</a:t>
            </a:r>
          </a:p>
          <a:p>
            <a:r>
              <a:rPr lang="en-US" b="1" dirty="0" smtClean="0"/>
              <a:t>ARIMA (1,1,2)</a:t>
            </a:r>
          </a:p>
          <a:p>
            <a:r>
              <a:rPr lang="en-US" b="1" dirty="0" smtClean="0"/>
              <a:t>ARIMA (1,1,3)</a:t>
            </a:r>
          </a:p>
          <a:p>
            <a:r>
              <a:rPr lang="en-US" b="1" dirty="0" smtClean="0"/>
              <a:t>ARIMA (1,1,4)</a:t>
            </a:r>
          </a:p>
          <a:p>
            <a:r>
              <a:rPr lang="en-US" b="1" dirty="0" smtClean="0"/>
              <a:t>ARIMA (1,1,5)</a:t>
            </a:r>
          </a:p>
          <a:p>
            <a:r>
              <a:rPr lang="en-US" b="1" dirty="0" smtClean="0"/>
              <a:t>ARIMA (1,1,6)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58800" y="4953000"/>
            <a:ext cx="1752600" cy="175432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ARIMA (2,1,1)</a:t>
            </a:r>
          </a:p>
          <a:p>
            <a:r>
              <a:rPr lang="en-US" b="1" dirty="0" smtClean="0"/>
              <a:t>ARIMA (2,1,2)</a:t>
            </a:r>
          </a:p>
          <a:p>
            <a:r>
              <a:rPr lang="en-US" b="1" dirty="0" smtClean="0"/>
              <a:t>ARIMA (2,1,3)</a:t>
            </a:r>
          </a:p>
          <a:p>
            <a:r>
              <a:rPr lang="en-US" b="1" dirty="0" smtClean="0"/>
              <a:t>ARIMA (2,1,4)</a:t>
            </a:r>
          </a:p>
          <a:p>
            <a:r>
              <a:rPr lang="en-US" b="1" dirty="0" smtClean="0"/>
              <a:t>ARIMA (2,1,5)</a:t>
            </a:r>
          </a:p>
          <a:p>
            <a:r>
              <a:rPr lang="en-US" b="1" dirty="0" smtClean="0"/>
              <a:t>ARIMA (2,1,6)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8200" y="3198674"/>
            <a:ext cx="1752600" cy="175432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ARIMA (4,1,1)</a:t>
            </a:r>
          </a:p>
          <a:p>
            <a:r>
              <a:rPr lang="en-US" b="1" dirty="0" smtClean="0"/>
              <a:t>ARIMA (4,1,2)</a:t>
            </a:r>
          </a:p>
          <a:p>
            <a:r>
              <a:rPr lang="en-US" b="1" dirty="0" smtClean="0"/>
              <a:t>ARIMA (4,1,3)</a:t>
            </a:r>
          </a:p>
          <a:p>
            <a:r>
              <a:rPr lang="en-US" b="1" dirty="0" smtClean="0"/>
              <a:t>ARIMA (4,1,4)</a:t>
            </a:r>
          </a:p>
          <a:p>
            <a:r>
              <a:rPr lang="en-US" b="1" dirty="0" smtClean="0"/>
              <a:t>ARIMA (4,1,5)</a:t>
            </a:r>
          </a:p>
          <a:p>
            <a:r>
              <a:rPr lang="en-US" b="1" dirty="0" smtClean="0"/>
              <a:t>ARIMA (4,1,6)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838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Step </a:t>
            </a:r>
            <a:r>
              <a:rPr lang="id-ID" sz="2800" b="1" dirty="0" smtClean="0"/>
              <a:t>2</a:t>
            </a:r>
            <a:r>
              <a:rPr lang="en-US" sz="2800" b="1" dirty="0" smtClean="0"/>
              <a:t>. </a:t>
            </a:r>
            <a:r>
              <a:rPr lang="id-ID" sz="2800" b="1" dirty="0" smtClean="0"/>
              <a:t>Estimation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19</a:t>
            </a:fld>
            <a:endParaRPr spc="-5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06" b="4154"/>
          <a:stretch/>
        </p:blipFill>
        <p:spPr bwMode="auto">
          <a:xfrm>
            <a:off x="806425" y="1723103"/>
            <a:ext cx="7531149" cy="46298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65419" y="1248697"/>
            <a:ext cx="2425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Arima (1,1,1)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36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74600" y="1173778"/>
            <a:ext cx="8001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Outline</a:t>
            </a:r>
            <a:endParaRPr lang="en-US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990600" y="1962090"/>
            <a:ext cx="4648200" cy="461665"/>
            <a:chOff x="990600" y="1962090"/>
            <a:chExt cx="4648200" cy="461665"/>
          </a:xfrm>
        </p:grpSpPr>
        <p:sp>
          <p:nvSpPr>
            <p:cNvPr id="13" name="Oval 12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1</a:t>
              </a:r>
              <a:endParaRPr lang="en-US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47800" y="1962090"/>
              <a:ext cx="419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50000"/>
                    </a:schemeClr>
                  </a:solidFill>
                </a:rPr>
                <a:t>Forecasting in Economics</a:t>
              </a:r>
              <a:endParaRPr lang="en-US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90600" y="2647890"/>
            <a:ext cx="6248400" cy="461665"/>
            <a:chOff x="990600" y="1962090"/>
            <a:chExt cx="6248400" cy="461665"/>
          </a:xfrm>
        </p:grpSpPr>
        <p:sp>
          <p:nvSpPr>
            <p:cNvPr id="17" name="Oval 16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47800" y="1962090"/>
              <a:ext cx="5791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50000"/>
                    </a:schemeClr>
                  </a:solidFill>
                </a:rPr>
                <a:t>Approaches to Economic Forecasting</a:t>
              </a:r>
              <a:endParaRPr lang="en-US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990600" y="3276600"/>
            <a:ext cx="4648200" cy="461665"/>
            <a:chOff x="990600" y="1962090"/>
            <a:chExt cx="4648200" cy="461665"/>
          </a:xfrm>
        </p:grpSpPr>
        <p:sp>
          <p:nvSpPr>
            <p:cNvPr id="20" name="Oval 19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447800" y="1962090"/>
              <a:ext cx="419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50000"/>
                    </a:schemeClr>
                  </a:solidFill>
                </a:rPr>
                <a:t>ARIMA</a:t>
              </a:r>
              <a:endParaRPr lang="en-US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90600" y="3962400"/>
            <a:ext cx="5943600" cy="461665"/>
            <a:chOff x="990600" y="1962090"/>
            <a:chExt cx="5943600" cy="461665"/>
          </a:xfrm>
        </p:grpSpPr>
        <p:sp>
          <p:nvSpPr>
            <p:cNvPr id="26" name="Oval 25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/>
                <a:t>4</a:t>
              </a:r>
              <a:endParaRPr lang="en-US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447800" y="1962090"/>
              <a:ext cx="548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50000"/>
                    </a:schemeClr>
                  </a:solidFill>
                </a:rPr>
                <a:t>Hands on STATA</a:t>
              </a:r>
              <a:endParaRPr lang="en-US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838200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20</a:t>
            </a:fld>
            <a:endParaRPr spc="-5" dirty="0"/>
          </a:p>
        </p:txBody>
      </p:sp>
      <p:sp>
        <p:nvSpPr>
          <p:cNvPr id="9" name="TextBox 8"/>
          <p:cNvSpPr txBox="1"/>
          <p:nvPr/>
        </p:nvSpPr>
        <p:spPr>
          <a:xfrm>
            <a:off x="853128" y="1229655"/>
            <a:ext cx="2425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Arima (1,1,2)</a:t>
            </a:r>
            <a:endParaRPr lang="id-ID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10" b="5019"/>
          <a:stretch/>
        </p:blipFill>
        <p:spPr bwMode="auto">
          <a:xfrm>
            <a:off x="840838" y="1713893"/>
            <a:ext cx="7462323" cy="47172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2290" y="805016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800" b="1" dirty="0" smtClean="0"/>
              <a:t>Step 3. Diagnostic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21</a:t>
            </a:fld>
            <a:endParaRPr spc="-5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497"/>
          <a:stretch/>
        </p:blipFill>
        <p:spPr bwMode="auto">
          <a:xfrm>
            <a:off x="152400" y="2625213"/>
            <a:ext cx="6705600" cy="20396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9329" y="1295400"/>
            <a:ext cx="84459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simple test of the chosen model is </a:t>
            </a:r>
            <a:r>
              <a:rPr lang="en-US" dirty="0" smtClean="0"/>
              <a:t>to</a:t>
            </a:r>
            <a:r>
              <a:rPr lang="id-ID" dirty="0" smtClean="0"/>
              <a:t> </a:t>
            </a:r>
            <a:r>
              <a:rPr lang="en-US" dirty="0" smtClean="0"/>
              <a:t>see </a:t>
            </a:r>
            <a:r>
              <a:rPr lang="en-US" dirty="0"/>
              <a:t>if </a:t>
            </a:r>
            <a:r>
              <a:rPr lang="en-US" sz="2400" b="1" dirty="0">
                <a:solidFill>
                  <a:srgbClr val="0070C0"/>
                </a:solidFill>
              </a:rPr>
              <a:t>the residuals estimated from this model are white noise</a:t>
            </a:r>
            <a:r>
              <a:rPr lang="en-US" dirty="0"/>
              <a:t>; if they are, we </a:t>
            </a:r>
            <a:r>
              <a:rPr lang="en-US" dirty="0" smtClean="0"/>
              <a:t>can</a:t>
            </a:r>
            <a:r>
              <a:rPr lang="id-ID" dirty="0" smtClean="0"/>
              <a:t> </a:t>
            </a:r>
            <a:r>
              <a:rPr lang="en-US" dirty="0" smtClean="0"/>
              <a:t>accept </a:t>
            </a:r>
            <a:r>
              <a:rPr lang="en-US" dirty="0"/>
              <a:t>the particular fit; if not, we must start over.</a:t>
            </a:r>
            <a:endParaRPr lang="id-ID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9530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Ho: the variable is white noise process</a:t>
            </a:r>
          </a:p>
          <a:p>
            <a:r>
              <a:rPr lang="id-ID" dirty="0" smtClean="0"/>
              <a:t>H1: the variable in not white noise process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053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Nature of Simultaneous-Equation Model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Identification problem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Simultaneity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1200" dirty="0" smtClean="0"/>
                <a:t>A Test for </a:t>
              </a:r>
              <a:r>
                <a:rPr lang="en-US" sz="1200" dirty="0" err="1"/>
                <a:t>E</a:t>
              </a:r>
              <a:r>
                <a:rPr lang="en-US" sz="1200" dirty="0" err="1" smtClean="0"/>
                <a:t>xogeneity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2290" y="805016"/>
            <a:ext cx="9144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800" b="1" dirty="0" smtClean="0"/>
              <a:t>Step 4. Forecasting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22</a:t>
            </a:fld>
            <a:endParaRPr spc="-5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0"/>
            <a:ext cx="5715000" cy="41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290" y="1198306"/>
            <a:ext cx="6644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/>
              <a:t>arima ln_wpi, arima(1,1,1)</a:t>
            </a:r>
          </a:p>
          <a:p>
            <a:r>
              <a:rPr lang="id-ID" sz="1600" dirty="0"/>
              <a:t>predict ln_wpihat, </a:t>
            </a:r>
            <a:r>
              <a:rPr lang="id-ID" sz="1600" dirty="0" smtClean="0"/>
              <a:t>y</a:t>
            </a:r>
          </a:p>
          <a:p>
            <a:r>
              <a:rPr lang="id-ID" sz="1600" dirty="0"/>
              <a:t>predict ln_wpihatdy, dynamic(tq(1985q1)) y</a:t>
            </a:r>
          </a:p>
          <a:p>
            <a:r>
              <a:rPr lang="id-ID" sz="1600" dirty="0"/>
              <a:t>tsline ln_wpi ln_wpihatdy ln_wpihat if tin(1985q1,)</a:t>
            </a:r>
          </a:p>
        </p:txBody>
      </p:sp>
    </p:spTree>
    <p:extLst>
      <p:ext uri="{BB962C8B-B14F-4D97-AF65-F5344CB8AC3E}">
        <p14:creationId xmlns:p14="http://schemas.microsoft.com/office/powerpoint/2010/main" val="35218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71500" y="1028700"/>
            <a:ext cx="80010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Concept of Forecasting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1443257"/>
            <a:ext cx="746760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Forecasting </a:t>
            </a:r>
            <a:r>
              <a:rPr lang="en-US" sz="2000" dirty="0" smtClean="0"/>
              <a:t>is Process of predicting a future event. </a:t>
            </a:r>
          </a:p>
          <a:p>
            <a:pPr marL="341313" indent="-34131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GDP, inflation, exchange rates, stock prices, un-employment rate, and myriad other economics variable, </a:t>
            </a:r>
            <a:r>
              <a:rPr lang="en-US" sz="2000" dirty="0" smtClean="0"/>
              <a:t>how do we forecast them?</a:t>
            </a:r>
          </a:p>
          <a:p>
            <a:pPr marL="341313" indent="-34131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Before forecast the data, it’s better to analyze the time series component:</a:t>
            </a:r>
          </a:p>
          <a:p>
            <a:pPr marL="341313" indent="-341313">
              <a:spcAft>
                <a:spcPts val="600"/>
              </a:spcAft>
            </a:pPr>
            <a:r>
              <a:rPr lang="en-US" sz="2000" dirty="0" smtClean="0"/>
              <a:t>Recall statistics II:</a:t>
            </a:r>
          </a:p>
          <a:p>
            <a:pPr marL="341313" indent="-34131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/>
              <a:t>Time Series Components:</a:t>
            </a:r>
          </a:p>
          <a:p>
            <a:pPr marL="627063" indent="-339725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Secular Trend</a:t>
            </a:r>
          </a:p>
          <a:p>
            <a:pPr marL="627063" indent="-339725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Cyclical Variation</a:t>
            </a:r>
          </a:p>
          <a:p>
            <a:pPr marL="627063" indent="-339725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Seasonal Variation</a:t>
            </a:r>
          </a:p>
          <a:p>
            <a:pPr marL="627063" indent="-339725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/>
              <a:t>Irregular Variation</a:t>
            </a:r>
          </a:p>
          <a:p>
            <a:pPr marL="341313" indent="-341313">
              <a:buFont typeface="Arial" pitchFamily="34" charset="0"/>
              <a:buChar char="•"/>
            </a:pPr>
            <a:endParaRPr lang="en-US" sz="2000" dirty="0" smtClean="0"/>
          </a:p>
          <a:p>
            <a:pPr marL="341313" indent="-341313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3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12700" y="1219200"/>
            <a:ext cx="7924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Secular Trend</a:t>
            </a:r>
            <a:endParaRPr lang="en-US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4</a:t>
            </a:fld>
            <a:endParaRPr spc="-5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057400"/>
            <a:ext cx="7058571" cy="3240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60300" y="1087691"/>
            <a:ext cx="82296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Cyclical Variation</a:t>
            </a:r>
            <a:endParaRPr lang="en-US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5</a:t>
            </a:fld>
            <a:endParaRPr spc="-5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757364"/>
            <a:ext cx="6019800" cy="3668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107172"/>
            <a:ext cx="8153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Seasonal Variation</a:t>
            </a:r>
            <a:endParaRPr lang="en-US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6</a:t>
            </a:fld>
            <a:endParaRPr spc="-5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0978" y="1600200"/>
            <a:ext cx="6139021" cy="4086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57998" y="894761"/>
            <a:ext cx="80391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Approaches to Time Series Forecasting</a:t>
            </a:r>
            <a:endParaRPr lang="en-US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31024" y="7090652"/>
            <a:ext cx="228891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7</a:t>
            </a:fld>
            <a:endParaRPr spc="-5" dirty="0"/>
          </a:p>
        </p:txBody>
      </p:sp>
      <p:grpSp>
        <p:nvGrpSpPr>
          <p:cNvPr id="11" name="Group 10"/>
          <p:cNvGrpSpPr/>
          <p:nvPr/>
        </p:nvGrpSpPr>
        <p:grpSpPr>
          <a:xfrm>
            <a:off x="464358" y="1315180"/>
            <a:ext cx="5631642" cy="461665"/>
            <a:chOff x="990600" y="1962090"/>
            <a:chExt cx="4648200" cy="461665"/>
          </a:xfrm>
        </p:grpSpPr>
        <p:sp>
          <p:nvSpPr>
            <p:cNvPr id="12" name="Oval 11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1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447800" y="1962090"/>
              <a:ext cx="419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50000"/>
                    </a:schemeClr>
                  </a:solidFill>
                </a:rPr>
                <a:t>Exponential Smoothing Method</a:t>
              </a:r>
              <a:endParaRPr lang="en-US" sz="2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85140" y="2362200"/>
            <a:ext cx="6163310" cy="461665"/>
            <a:chOff x="990600" y="1962090"/>
            <a:chExt cx="6248400" cy="461665"/>
          </a:xfrm>
        </p:grpSpPr>
        <p:sp>
          <p:nvSpPr>
            <p:cNvPr id="15" name="Oval 14"/>
            <p:cNvSpPr/>
            <p:nvPr/>
          </p:nvSpPr>
          <p:spPr>
            <a:xfrm>
              <a:off x="990600" y="1981200"/>
              <a:ext cx="381000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47800" y="1962090"/>
              <a:ext cx="5791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50000"/>
                    </a:schemeClr>
                  </a:solidFill>
                </a:rPr>
                <a:t>Single-Equation regression models</a:t>
              </a:r>
              <a:endParaRPr lang="en-US" sz="2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19" name="Oval 18"/>
          <p:cNvSpPr/>
          <p:nvPr/>
        </p:nvSpPr>
        <p:spPr>
          <a:xfrm>
            <a:off x="473256" y="2983588"/>
            <a:ext cx="422822" cy="38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6114" y="2924144"/>
            <a:ext cx="6727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Simultaneous-equation regression time series data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5968" y="1870502"/>
            <a:ext cx="750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Fitting suitable curve to historical data of a given time series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485140" y="3504216"/>
            <a:ext cx="7235190" cy="461665"/>
            <a:chOff x="76200" y="3505200"/>
            <a:chExt cx="8229600" cy="461665"/>
          </a:xfrm>
        </p:grpSpPr>
        <p:sp>
          <p:nvSpPr>
            <p:cNvPr id="29" name="Oval 28"/>
            <p:cNvSpPr/>
            <p:nvPr/>
          </p:nvSpPr>
          <p:spPr>
            <a:xfrm>
              <a:off x="76200" y="3524310"/>
              <a:ext cx="480934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4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3321" y="3505200"/>
              <a:ext cx="76524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50000"/>
                    </a:schemeClr>
                  </a:solidFill>
                </a:rPr>
                <a:t>Autoregressive Integrated Moving Average (ARIMA)</a:t>
              </a:r>
              <a:endParaRPr lang="en-US" sz="2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4358" y="4889210"/>
            <a:ext cx="7235190" cy="461665"/>
            <a:chOff x="76200" y="4034135"/>
            <a:chExt cx="8229600" cy="461665"/>
          </a:xfrm>
        </p:grpSpPr>
        <p:sp>
          <p:nvSpPr>
            <p:cNvPr id="31" name="Oval 30"/>
            <p:cNvSpPr/>
            <p:nvPr/>
          </p:nvSpPr>
          <p:spPr>
            <a:xfrm>
              <a:off x="76200" y="4053245"/>
              <a:ext cx="480934" cy="38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5</a:t>
              </a:r>
              <a:endParaRPr lang="en-US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3321" y="4034135"/>
              <a:ext cx="76524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>
                      <a:lumMod val="50000"/>
                    </a:schemeClr>
                  </a:solidFill>
                </a:rPr>
                <a:t>Vector </a:t>
              </a:r>
              <a:r>
                <a:rPr lang="en-US" sz="2400" b="1" dirty="0" err="1" smtClean="0">
                  <a:solidFill>
                    <a:schemeClr val="tx2">
                      <a:lumMod val="50000"/>
                    </a:schemeClr>
                  </a:solidFill>
                </a:rPr>
                <a:t>Autoregression</a:t>
              </a:r>
              <a:r>
                <a:rPr lang="en-US" sz="2400" b="1" dirty="0" smtClean="0">
                  <a:solidFill>
                    <a:schemeClr val="tx2">
                      <a:lumMod val="50000"/>
                    </a:schemeClr>
                  </a:solidFill>
                </a:rPr>
                <a:t> Model (VAR)</a:t>
              </a:r>
              <a:endParaRPr lang="en-US" sz="24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107440" y="3974068"/>
            <a:ext cx="7503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Analyzing the probabilistic, or stochastic,, properties of economic time series on their own under the philosophy </a:t>
            </a:r>
            <a:r>
              <a:rPr lang="en-US" i="1" dirty="0" smtClean="0"/>
              <a:t>let the data speak for themselves. </a:t>
            </a:r>
            <a:r>
              <a:rPr lang="en-US" dirty="0" smtClean="0"/>
              <a:t>ARIMA sometimes called by </a:t>
            </a:r>
            <a:r>
              <a:rPr lang="en-US" i="1" dirty="0" err="1" smtClean="0"/>
              <a:t>atheoritic</a:t>
            </a:r>
            <a:r>
              <a:rPr lang="en-US" i="1" dirty="0" smtClean="0"/>
              <a:t> models. 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069340" y="5371234"/>
            <a:ext cx="7503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Resembling simultaneous-equation model  (endogenous variables). But each </a:t>
            </a:r>
            <a:r>
              <a:rPr lang="en-US" dirty="0" err="1" smtClean="0"/>
              <a:t>endo</a:t>
            </a:r>
            <a:r>
              <a:rPr lang="en-US" dirty="0" smtClean="0"/>
              <a:t> variables are explained by its lagged values.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" y="838200"/>
            <a:ext cx="8915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AR (Autoregressive Process)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8</a:t>
            </a:fld>
            <a:endParaRPr spc="-5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33400" y="1447800"/>
          <a:ext cx="268816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2" name="Equation" r:id="rId4" imgW="1612800" imgH="228600" progId="Equation.3">
                  <p:embed/>
                </p:oleObj>
              </mc:Choice>
              <mc:Fallback>
                <p:oleObj name="Equation" r:id="rId4" imgW="16128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268816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352800" y="1459468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 </a:t>
            </a:r>
            <a:r>
              <a:rPr lang="en-US" dirty="0" smtClean="0">
                <a:solidFill>
                  <a:srgbClr val="2616F6"/>
                </a:solidFill>
              </a:rPr>
              <a:t>First order autoregressive process : AR(1) </a:t>
            </a:r>
            <a:r>
              <a:rPr lang="en-US" dirty="0" smtClean="0">
                <a:solidFill>
                  <a:srgbClr val="2616F6"/>
                </a:solidFill>
                <a:sym typeface="Wingdings" pitchFamily="2" charset="2"/>
              </a:rPr>
              <a:t> AR (p)</a:t>
            </a:r>
            <a:endParaRPr lang="en-US" dirty="0">
              <a:solidFill>
                <a:srgbClr val="2616F6"/>
              </a:solidFill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42925" y="1981200"/>
          <a:ext cx="410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3" name="Equation" r:id="rId6" imgW="2463480" imgH="228600" progId="Equation.3">
                  <p:embed/>
                </p:oleObj>
              </mc:Choice>
              <mc:Fallback>
                <p:oleObj name="Equation" r:id="rId6" imgW="246348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981200"/>
                        <a:ext cx="41052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724400" y="19928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 </a:t>
            </a:r>
            <a:r>
              <a:rPr lang="en-US" dirty="0" smtClean="0">
                <a:solidFill>
                  <a:srgbClr val="2616F6"/>
                </a:solidFill>
                <a:sym typeface="Wingdings" pitchFamily="2" charset="2"/>
              </a:rPr>
              <a:t>Second</a:t>
            </a:r>
            <a:r>
              <a:rPr lang="en-US" dirty="0" smtClean="0">
                <a:solidFill>
                  <a:srgbClr val="2616F6"/>
                </a:solidFill>
              </a:rPr>
              <a:t> order autoregressive process</a:t>
            </a:r>
            <a:endParaRPr lang="en-US" dirty="0">
              <a:solidFill>
                <a:srgbClr val="2616F6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000" y="2667000"/>
            <a:ext cx="8305800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Notice that in all the </a:t>
            </a:r>
            <a:r>
              <a:rPr lang="en-US" dirty="0" err="1" smtClean="0"/>
              <a:t>preceeding</a:t>
            </a:r>
            <a:r>
              <a:rPr lang="en-US" dirty="0" smtClean="0"/>
              <a:t> models only the current and previous Y values are involved, there are no other </a:t>
            </a:r>
            <a:r>
              <a:rPr lang="en-US" dirty="0" err="1" smtClean="0"/>
              <a:t>regressors</a:t>
            </a:r>
            <a:r>
              <a:rPr lang="en-US" dirty="0" smtClean="0"/>
              <a:t>. In this sense, we say that the “data speak for themselves”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200" cy="68580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0" y="6553200"/>
            <a:ext cx="9144000" cy="304800"/>
            <a:chOff x="0" y="0"/>
            <a:chExt cx="9144000" cy="8382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4572000" cy="838200"/>
            </a:xfrm>
            <a:prstGeom prst="rect">
              <a:avLst/>
            </a:prstGeom>
            <a:solidFill>
              <a:srgbClr val="2616F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0" y="0"/>
              <a:ext cx="457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498764" y="995143"/>
            <a:ext cx="8111836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/>
              <a:t>A Moving Average (MA) Process</a:t>
            </a:r>
            <a:endParaRPr lang="en-US" sz="2800" b="1" dirty="0"/>
          </a:p>
        </p:txBody>
      </p:sp>
      <p:sp>
        <p:nvSpPr>
          <p:cNvPr id="16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215838" y="7082057"/>
            <a:ext cx="26035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475"/>
              </a:lnSpc>
            </a:pPr>
            <a:fld id="{81D60167-4931-47E6-BA6A-407CBD079E47}" type="slidenum">
              <a:rPr spc="-5" dirty="0"/>
              <a:pPr marL="77470">
                <a:lnSpc>
                  <a:spcPts val="1475"/>
                </a:lnSpc>
              </a:pPr>
              <a:t>9</a:t>
            </a:fld>
            <a:endParaRPr spc="-5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533044"/>
              </p:ext>
            </p:extLst>
          </p:nvPr>
        </p:nvGraphicFramePr>
        <p:xfrm>
          <a:off x="498764" y="1600200"/>
          <a:ext cx="22018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4" imgW="1320480" imgH="228600" progId="Equation.3">
                  <p:embed/>
                </p:oleObj>
              </mc:Choice>
              <mc:Fallback>
                <p:oleObj name="Equation" r:id="rId4" imgW="132048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64" y="1600200"/>
                        <a:ext cx="220186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819400" y="1600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 </a:t>
            </a:r>
            <a:r>
              <a:rPr lang="en-US" dirty="0" smtClean="0">
                <a:solidFill>
                  <a:srgbClr val="2616F6"/>
                </a:solidFill>
              </a:rPr>
              <a:t>Y at time t is equal to a constant plus a moving average of the current and the past error term</a:t>
            </a:r>
            <a:endParaRPr lang="en-US" dirty="0">
              <a:solidFill>
                <a:srgbClr val="2616F6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8764" y="2438400"/>
            <a:ext cx="8111836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A Moving Average Process is simply a linear combination of white noise error terms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992</Words>
  <Application>Microsoft Office PowerPoint</Application>
  <PresentationFormat>On-screen Show (4:3)</PresentationFormat>
  <Paragraphs>172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</dc:creator>
  <cp:lastModifiedBy>ThinkPad</cp:lastModifiedBy>
  <cp:revision>67</cp:revision>
  <dcterms:created xsi:type="dcterms:W3CDTF">2016-09-16T02:06:13Z</dcterms:created>
  <dcterms:modified xsi:type="dcterms:W3CDTF">2021-09-07T02:38:49Z</dcterms:modified>
</cp:coreProperties>
</file>