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6" r:id="rId1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png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png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809461" y="3429000"/>
            <a:ext cx="57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PERTEMUAN KE-9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809461" y="2528716"/>
            <a:ext cx="57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KONSEP REGRESI LOGISTIK BINER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SIGNIFIKANSI PARAMETER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133602" y="1295402"/>
          <a:ext cx="5714999" cy="4806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4063680" imgH="4267080" progId="Equation.DSMT4">
                  <p:embed/>
                </p:oleObj>
              </mc:Choice>
              <mc:Fallback>
                <p:oleObj name="Equation" r:id="rId3" imgW="4063680" imgH="4267080" progId="Equation.DSMT4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2" y="1295402"/>
                        <a:ext cx="5714999" cy="48069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E2B95E8-2EDE-41EA-8215-C595476F34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parsial</a:t>
            </a:r>
            <a:r>
              <a:rPr lang="en-US" dirty="0"/>
              <a:t> :</a:t>
            </a:r>
          </a:p>
          <a:p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362200" y="1752600"/>
          <a:ext cx="3879850" cy="274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2831760" imgH="2006280" progId="Equation.DSMT4">
                  <p:embed/>
                </p:oleObj>
              </mc:Choice>
              <mc:Fallback>
                <p:oleObj name="Equation" r:id="rId3" imgW="2831760" imgH="20062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52600"/>
                        <a:ext cx="3879850" cy="274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85FA861-76ED-49AE-9DA9-E14BC6D2337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KESESUAIAN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kesesuaian</a:t>
            </a:r>
            <a:r>
              <a:rPr lang="en-US" dirty="0"/>
              <a:t> parameter model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Goodness of fit.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keefektifan</a:t>
            </a:r>
            <a:r>
              <a:rPr lang="en-US" dirty="0"/>
              <a:t> model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. </a:t>
            </a:r>
            <a:r>
              <a:rPr lang="en-US" dirty="0" err="1"/>
              <a:t>Hipotesisnya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</a:t>
            </a:r>
          </a:p>
          <a:p>
            <a:pPr lvl="1"/>
            <a:r>
              <a:rPr lang="en-US" dirty="0"/>
              <a:t>Ho : model </a:t>
            </a:r>
            <a:r>
              <a:rPr lang="en-US" dirty="0" err="1"/>
              <a:t>sesuai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H1 : model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(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)</a:t>
            </a:r>
          </a:p>
          <a:p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(</a:t>
            </a:r>
            <a:r>
              <a:rPr lang="en-US" dirty="0" err="1"/>
              <a:t>Hosmer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Lameshow</a:t>
            </a:r>
            <a:r>
              <a:rPr lang="en-US" dirty="0"/>
              <a:t> Test):</a:t>
            </a:r>
          </a:p>
          <a:p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5029200"/>
            <a:ext cx="4572000" cy="126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87F12D-2DF0-41AA-8945-A7EDADF7BD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KETEPATAN KLASIFIKASI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295400"/>
            <a:ext cx="665364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3500DC-FFF0-4B1A-AF8C-9C8EE63313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445" y="2284761"/>
            <a:ext cx="3800381" cy="469762"/>
          </a:xfrm>
        </p:spPr>
        <p:txBody>
          <a:bodyPr>
            <a:noAutofit/>
          </a:bodyPr>
          <a:lstStyle/>
          <a:p>
            <a:r>
              <a:rPr lang="en-ID" sz="2800" b="1" spc="-3" dirty="0">
                <a:latin typeface="Arial"/>
                <a:cs typeface="Arial"/>
              </a:rPr>
              <a:t>TERIMAKASIH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REGRESI LOGISTIK BINER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respon</a:t>
            </a:r>
            <a:r>
              <a:rPr lang="en-US" sz="2400" dirty="0"/>
              <a:t> (</a:t>
            </a:r>
            <a:r>
              <a:rPr lang="en-US" sz="2400" dirty="0" err="1"/>
              <a:t>berskala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1)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prediktornya</a:t>
            </a:r>
            <a:r>
              <a:rPr lang="en-US" sz="2400" dirty="0"/>
              <a:t> (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kuantitatif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memperkirakan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diketahuinya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prediktor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Model </a:t>
            </a:r>
            <a:r>
              <a:rPr lang="en-US" sz="2400" dirty="0" err="1"/>
              <a:t>regresi</a:t>
            </a:r>
            <a:r>
              <a:rPr lang="en-US" sz="2400" dirty="0"/>
              <a:t> </a:t>
            </a:r>
            <a:r>
              <a:rPr lang="en-US" sz="2400" dirty="0" err="1"/>
              <a:t>logistik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pula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seberapa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prediktor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respon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,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model </a:t>
            </a:r>
            <a:r>
              <a:rPr lang="en-US" sz="2400" dirty="0" err="1"/>
              <a:t>terbaik</a:t>
            </a:r>
            <a:r>
              <a:rPr lang="en-US" sz="2400" dirty="0"/>
              <a:t> yang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respon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prediktornya</a:t>
            </a:r>
            <a:r>
              <a:rPr lang="en-US" sz="24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A22436-3F1B-45B9-861F-522F8E28E7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DISTRIBUSI BERNOULLI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err="1"/>
              <a:t>Variabel</a:t>
            </a:r>
            <a:r>
              <a:rPr lang="en-US" sz="2400" dirty="0"/>
              <a:t> Y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Bernoulli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59699" y="2057400"/>
          <a:ext cx="8079701" cy="4232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6642000" imgH="3365280" progId="Equation.DSMT4">
                  <p:embed/>
                </p:oleObj>
              </mc:Choice>
              <mc:Fallback>
                <p:oleObj name="Equation" r:id="rId3" imgW="6642000" imgH="336528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699" y="2057400"/>
                        <a:ext cx="8079701" cy="4232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8F1C644-067F-41B4-ABC8-D37BB1A645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REGRESI LOGISTIK BINER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057400" y="1295400"/>
          <a:ext cx="7696200" cy="49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5778360" imgH="4178160" progId="Equation.DSMT4">
                  <p:embed/>
                </p:oleObj>
              </mc:Choice>
              <mc:Fallback>
                <p:oleObj name="Equation" r:id="rId3" imgW="5778360" imgH="417816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95400"/>
                        <a:ext cx="7696200" cy="49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62A0A21-2FFC-4B29-9C52-DCE249E6A2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REGRESI LINIER Vs LOGISTIK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/>
              <a:t>Perbedaan lain antara regresi linear dengan regresi logistik adalah distribusi dari variabel respon. </a:t>
            </a:r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318480" y="2209800"/>
          <a:ext cx="80010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7708680" imgH="3441600" progId="Equation.DSMT4">
                  <p:embed/>
                </p:oleObj>
              </mc:Choice>
              <mc:Fallback>
                <p:oleObj name="Equation" r:id="rId3" imgW="7708680" imgH="34416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8480" y="2209800"/>
                        <a:ext cx="800100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1E0497E-2174-41E2-A1E9-490A848AED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PEMODELAN REGRESI LOGISTIK BINER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berpasanngan</a:t>
            </a:r>
            <a:r>
              <a:rPr lang="en-US" dirty="0"/>
              <a:t> (x</a:t>
            </a:r>
            <a:r>
              <a:rPr lang="en-US" baseline="-25000" dirty="0"/>
              <a:t>i</a:t>
            </a:r>
            <a:r>
              <a:rPr lang="en-US" dirty="0"/>
              <a:t> ,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/>
              <a:t>), </a:t>
            </a:r>
            <a:r>
              <a:rPr lang="en-US" dirty="0" err="1"/>
              <a:t>i</a:t>
            </a:r>
            <a:r>
              <a:rPr lang="en-US" dirty="0"/>
              <a:t> = 1,2,3…n, </a:t>
            </a:r>
            <a:r>
              <a:rPr lang="en-US" dirty="0" err="1"/>
              <a:t>dan</a:t>
            </a:r>
            <a:r>
              <a:rPr lang="en-US" dirty="0"/>
              <a:t> n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data.</a:t>
            </a:r>
          </a:p>
          <a:p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46662" y="2133600"/>
          <a:ext cx="8167688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6489360" imgH="3454200" progId="Equation.DSMT4">
                  <p:embed/>
                </p:oleObj>
              </mc:Choice>
              <mc:Fallback>
                <p:oleObj name="Equation" r:id="rId3" imgW="6489360" imgH="34542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662" y="2133600"/>
                        <a:ext cx="8167688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2ACBB83-9D03-44A7-808F-6422D1BDF9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LIKELIHOOD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057401" y="1352340"/>
          <a:ext cx="8101013" cy="4210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6984720" imgH="3377880" progId="Equation.DSMT4">
                  <p:embed/>
                </p:oleObj>
              </mc:Choice>
              <mc:Fallback>
                <p:oleObj name="Equation" r:id="rId3" imgW="6984720" imgH="337788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1352340"/>
                        <a:ext cx="8101013" cy="4210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A0EFF36-EDEE-4B51-A27E-B4D075B6E8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data :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Hosmer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Lameshow</a:t>
            </a:r>
            <a:r>
              <a:rPr lang="en-US" dirty="0"/>
              <a:t> (2013)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i="1" dirty="0"/>
              <a:t>coronary heart disease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100</a:t>
            </a:r>
          </a:p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(x)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koroner</a:t>
            </a:r>
            <a:r>
              <a:rPr lang="en-US" dirty="0"/>
              <a:t> (y), y = </a:t>
            </a:r>
            <a:r>
              <a:rPr lang="en-US" dirty="0">
                <a:latin typeface="Arial" pitchFamily="34" charset="0"/>
                <a:cs typeface="Arial" pitchFamily="34" charset="0"/>
              </a:rPr>
              <a:t>1</a:t>
            </a:r>
            <a:r>
              <a:rPr lang="en-US" dirty="0"/>
              <a:t> (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koroner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y = 0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koroner</a:t>
            </a:r>
            <a:r>
              <a:rPr lang="en-US" dirty="0"/>
              <a:t>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EEF371-A9CA-403B-B4BD-C11A030054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SPSS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03621" y="1327880"/>
            <a:ext cx="771722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209800" y="3657600"/>
          <a:ext cx="5334001" cy="1401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4" imgW="3022560" imgH="1041120" progId="Equation.DSMT4">
                  <p:embed/>
                </p:oleObj>
              </mc:Choice>
              <mc:Fallback>
                <p:oleObj name="Equation" r:id="rId4" imgW="3022560" imgH="1041120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5334001" cy="1401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14E2393-0961-4BE5-9A45-FE5D063DD7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288</Words>
  <Application>Microsoft Office PowerPoint</Application>
  <PresentationFormat>Widescreen</PresentationFormat>
  <Paragraphs>29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Aharoni</vt:lpstr>
      <vt:lpstr>Arial</vt:lpstr>
      <vt:lpstr>Calibri</vt:lpstr>
      <vt:lpstr>Calibri Light</vt:lpstr>
      <vt:lpstr>Office Theme</vt:lpstr>
      <vt:lpstr>Equation</vt:lpstr>
      <vt:lpstr>PowerPoint Presentation</vt:lpstr>
      <vt:lpstr>REGRESI LOGISTIK BINER</vt:lpstr>
      <vt:lpstr>DISTRIBUSI BERNOULLI</vt:lpstr>
      <vt:lpstr>MODEL REGRESI LOGISTIK BINER</vt:lpstr>
      <vt:lpstr>MODEL REGRESI LINIER Vs LOGISTIK</vt:lpstr>
      <vt:lpstr>PEMODELAN REGRESI LOGISTIK BINER</vt:lpstr>
      <vt:lpstr>FUNGSI LIKELIHOOD</vt:lpstr>
      <vt:lpstr>CONTOH KASUS</vt:lpstr>
      <vt:lpstr>Hasil Estimasi SPSS</vt:lpstr>
      <vt:lpstr>UJI SIGNIFIKANSI PARAMETER</vt:lpstr>
      <vt:lpstr>PowerPoint Presentation</vt:lpstr>
      <vt:lpstr>UJI KESESUAIAN MODEL</vt:lpstr>
      <vt:lpstr>KETEPATAN KLASIFIKASI MODEL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7</cp:revision>
  <dcterms:created xsi:type="dcterms:W3CDTF">2021-09-06T02:19:53Z</dcterms:created>
  <dcterms:modified xsi:type="dcterms:W3CDTF">2021-09-06T22:46:59Z</dcterms:modified>
</cp:coreProperties>
</file>