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Cutive" pitchFamily="2" charset="0"/>
      <p:regular r:id="rId19"/>
    </p:embeddedFont>
    <p:embeddedFont>
      <p:font typeface="Open Sans" panose="020B0606030504020204" pitchFamily="34" charset="0"/>
      <p:regular r:id="rId20"/>
      <p:bold r:id="rId21"/>
      <p:italic r:id="rId22"/>
      <p:boldItalic r:id="rId23"/>
    </p:embeddedFont>
    <p:embeddedFont>
      <p:font typeface="Poppins" pitchFamily="2" charset="77"/>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gAGvdyXOOh4abV240q6AKdQKocj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6"/>
    <p:restoredTop sz="94690"/>
  </p:normalViewPr>
  <p:slideViewPr>
    <p:cSldViewPr snapToGrid="0">
      <p:cViewPr varScale="1">
        <p:scale>
          <a:sx n="96" d="100"/>
          <a:sy n="96" d="100"/>
        </p:scale>
        <p:origin x="192" y="4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6c4a503cac_0_1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3" name="Google Shape;343;g26c4a503cac_0_17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0" name="Google Shape;37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8" name="Google Shape;398;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6" name="Google Shape;146;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 name="Google Shape;18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6c4a503cac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8" name="Google Shape;208;g26c4a503cac_0_4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6c4a503cac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5" name="Google Shape;235;g26c4a503cac_0_6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2" name="Google Shape;26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9" name="Google Shape;28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6c4a503cac_0_1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6" name="Google Shape;316;g26c4a503cac_0_14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0"/>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1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9"/>
          <p:cNvSpPr>
            <a:spLocks noGrp="1"/>
          </p:cNvSpPr>
          <p:nvPr>
            <p:ph type="pic" idx="2"/>
          </p:nvPr>
        </p:nvSpPr>
        <p:spPr>
          <a:xfrm>
            <a:off x="1792288" y="612775"/>
            <a:ext cx="5486400" cy="4114800"/>
          </a:xfrm>
          <a:prstGeom prst="rect">
            <a:avLst/>
          </a:prstGeom>
          <a:noFill/>
          <a:ln>
            <a:noFill/>
          </a:ln>
        </p:spPr>
      </p:sp>
      <p:sp>
        <p:nvSpPr>
          <p:cNvPr id="64" name="Google Shape;64;p1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3"/>
        <p:cNvGrpSpPr/>
        <p:nvPr/>
      </p:nvGrpSpPr>
      <p:grpSpPr>
        <a:xfrm>
          <a:off x="0" y="0"/>
          <a:ext cx="0" cy="0"/>
          <a:chOff x="0" y="0"/>
          <a:chExt cx="0" cy="0"/>
        </a:xfrm>
      </p:grpSpPr>
      <p:sp>
        <p:nvSpPr>
          <p:cNvPr id="84" name="Google Shape;84;p1"/>
          <p:cNvSpPr/>
          <p:nvPr/>
        </p:nvSpPr>
        <p:spPr>
          <a:xfrm>
            <a:off x="5130567" y="-2488892"/>
            <a:ext cx="13352133" cy="13352133"/>
          </a:xfrm>
          <a:custGeom>
            <a:avLst/>
            <a:gdLst/>
            <a:ahLst/>
            <a:cxnLst/>
            <a:rect l="l" t="t" r="r" b="b"/>
            <a:pathLst>
              <a:path w="6540754" h="6540754" extrusionOk="0">
                <a:moveTo>
                  <a:pt x="6540754" y="0"/>
                </a:moveTo>
                <a:lnTo>
                  <a:pt x="0" y="6540754"/>
                </a:lnTo>
                <a:lnTo>
                  <a:pt x="6540754" y="6540754"/>
                </a:lnTo>
                <a:close/>
              </a:path>
            </a:pathLst>
          </a:custGeom>
          <a:blipFill rotWithShape="1">
            <a:blip r:embed="rId3">
              <a:alphaModFix/>
            </a:blip>
            <a:stretch>
              <a:fillRect l="-7687" r="-61976" b="-13044"/>
            </a:stretch>
          </a:blipFill>
          <a:ln>
            <a:noFill/>
          </a:ln>
        </p:spPr>
      </p:sp>
      <p:grpSp>
        <p:nvGrpSpPr>
          <p:cNvPr id="85" name="Google Shape;85;p1"/>
          <p:cNvGrpSpPr/>
          <p:nvPr/>
        </p:nvGrpSpPr>
        <p:grpSpPr>
          <a:xfrm rot="-2700000">
            <a:off x="1943780" y="8435905"/>
            <a:ext cx="4802710" cy="5027837"/>
            <a:chOff x="0" y="-38100"/>
            <a:chExt cx="812800" cy="850900"/>
          </a:xfrm>
        </p:grpSpPr>
        <p:sp>
          <p:nvSpPr>
            <p:cNvPr id="86" name="Google Shape;86;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87" name="Google Shape;87;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8" name="Google Shape;88;p1"/>
          <p:cNvGrpSpPr/>
          <p:nvPr/>
        </p:nvGrpSpPr>
        <p:grpSpPr>
          <a:xfrm rot="-2700000">
            <a:off x="11764570" y="-3640026"/>
            <a:ext cx="4802710" cy="5027837"/>
            <a:chOff x="0" y="-38100"/>
            <a:chExt cx="812800" cy="850900"/>
          </a:xfrm>
        </p:grpSpPr>
        <p:sp>
          <p:nvSpPr>
            <p:cNvPr id="89" name="Google Shape;89;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90" name="Google Shape;90;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1" name="Google Shape;91;p1"/>
          <p:cNvGrpSpPr/>
          <p:nvPr/>
        </p:nvGrpSpPr>
        <p:grpSpPr>
          <a:xfrm rot="-2700000">
            <a:off x="-551710" y="8071451"/>
            <a:ext cx="4802710" cy="5027837"/>
            <a:chOff x="0" y="-38100"/>
            <a:chExt cx="812800" cy="850900"/>
          </a:xfrm>
        </p:grpSpPr>
        <p:sp>
          <p:nvSpPr>
            <p:cNvPr id="92" name="Google Shape;92;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93" name="Google Shape;93;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4" name="Google Shape;94;p1"/>
          <p:cNvGrpSpPr/>
          <p:nvPr/>
        </p:nvGrpSpPr>
        <p:grpSpPr>
          <a:xfrm rot="-2700000">
            <a:off x="14796768" y="-2396526"/>
            <a:ext cx="4802710" cy="5027837"/>
            <a:chOff x="0" y="-38100"/>
            <a:chExt cx="812800" cy="850900"/>
          </a:xfrm>
        </p:grpSpPr>
        <p:sp>
          <p:nvSpPr>
            <p:cNvPr id="95" name="Google Shape;95;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96" name="Google Shape;96;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7" name="Google Shape;97;p1"/>
          <p:cNvGrpSpPr/>
          <p:nvPr/>
        </p:nvGrpSpPr>
        <p:grpSpPr>
          <a:xfrm rot="-2700000">
            <a:off x="1965503" y="9314952"/>
            <a:ext cx="4802710" cy="5027837"/>
            <a:chOff x="0" y="-38100"/>
            <a:chExt cx="812800" cy="850900"/>
          </a:xfrm>
        </p:grpSpPr>
        <p:sp>
          <p:nvSpPr>
            <p:cNvPr id="98" name="Google Shape;98;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99" name="Google Shape;99;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0" name="Google Shape;100;p1"/>
          <p:cNvGrpSpPr/>
          <p:nvPr/>
        </p:nvGrpSpPr>
        <p:grpSpPr>
          <a:xfrm rot="-2700000">
            <a:off x="11764570" y="-4249624"/>
            <a:ext cx="4802710" cy="5027837"/>
            <a:chOff x="0" y="-38100"/>
            <a:chExt cx="812800" cy="850900"/>
          </a:xfrm>
        </p:grpSpPr>
        <p:sp>
          <p:nvSpPr>
            <p:cNvPr id="101" name="Google Shape;101;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102" name="Google Shape;102;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3" name="Google Shape;103;p1"/>
          <p:cNvGrpSpPr/>
          <p:nvPr/>
        </p:nvGrpSpPr>
        <p:grpSpPr>
          <a:xfrm rot="-2700000">
            <a:off x="1965503" y="9883613"/>
            <a:ext cx="4802710" cy="5027837"/>
            <a:chOff x="0" y="-38100"/>
            <a:chExt cx="812800" cy="850900"/>
          </a:xfrm>
        </p:grpSpPr>
        <p:sp>
          <p:nvSpPr>
            <p:cNvPr id="104" name="Google Shape;104;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105" name="Google Shape;105;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6" name="Google Shape;106;p1"/>
          <p:cNvGrpSpPr/>
          <p:nvPr/>
        </p:nvGrpSpPr>
        <p:grpSpPr>
          <a:xfrm rot="-2700000">
            <a:off x="14796768" y="-3425226"/>
            <a:ext cx="4802710" cy="5027837"/>
            <a:chOff x="0" y="-38100"/>
            <a:chExt cx="812800" cy="850900"/>
          </a:xfrm>
        </p:grpSpPr>
        <p:sp>
          <p:nvSpPr>
            <p:cNvPr id="107" name="Google Shape;107;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108" name="Google Shape;108;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9" name="Google Shape;109;p1"/>
          <p:cNvGrpSpPr/>
          <p:nvPr/>
        </p:nvGrpSpPr>
        <p:grpSpPr>
          <a:xfrm rot="-2700000">
            <a:off x="-551710" y="8720047"/>
            <a:ext cx="4802710" cy="5027837"/>
            <a:chOff x="0" y="-38100"/>
            <a:chExt cx="812800" cy="850900"/>
          </a:xfrm>
        </p:grpSpPr>
        <p:sp>
          <p:nvSpPr>
            <p:cNvPr id="110" name="Google Shape;110;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111" name="Google Shape;111;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2" name="Google Shape;112;p1"/>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4">
              <a:alphaModFix/>
            </a:blip>
            <a:stretch>
              <a:fillRect/>
            </a:stretch>
          </a:blipFill>
          <a:ln>
            <a:noFill/>
          </a:ln>
        </p:spPr>
      </p:sp>
      <p:sp>
        <p:nvSpPr>
          <p:cNvPr id="113" name="Google Shape;113;p1"/>
          <p:cNvSpPr txBox="1"/>
          <p:nvPr/>
        </p:nvSpPr>
        <p:spPr>
          <a:xfrm>
            <a:off x="1190207" y="3020614"/>
            <a:ext cx="9659400" cy="2293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400"/>
              <a:buFont typeface="Arial"/>
              <a:buNone/>
            </a:pPr>
            <a:r>
              <a:rPr lang="en-US" sz="8400" b="1" i="0" u="none" strike="noStrike" cap="none">
                <a:solidFill>
                  <a:srgbClr val="17365D"/>
                </a:solidFill>
                <a:latin typeface="Poppins"/>
                <a:ea typeface="Poppins"/>
                <a:cs typeface="Poppins"/>
                <a:sym typeface="Poppins"/>
              </a:rPr>
              <a:t>BUSINESS </a:t>
            </a:r>
            <a:endParaRPr sz="8400" b="1" i="0" u="none" strike="noStrike" cap="none">
              <a:solidFill>
                <a:srgbClr val="17365D"/>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6500"/>
              <a:buFont typeface="Arial"/>
              <a:buNone/>
            </a:pPr>
            <a:r>
              <a:rPr lang="en-US" sz="6500" b="1" i="0" u="none" strike="noStrike" cap="none">
                <a:solidFill>
                  <a:schemeClr val="dk1"/>
                </a:solidFill>
                <a:latin typeface="Poppins"/>
                <a:ea typeface="Poppins"/>
                <a:cs typeface="Poppins"/>
                <a:sym typeface="Poppins"/>
              </a:rPr>
              <a:t>MODEL CANVAS</a:t>
            </a:r>
            <a:endParaRPr sz="6500" b="1" i="0" u="none" strike="noStrike" cap="none">
              <a:solidFill>
                <a:schemeClr val="dk1"/>
              </a:solidFill>
              <a:latin typeface="Poppins"/>
              <a:ea typeface="Poppins"/>
              <a:cs typeface="Poppins"/>
              <a:sym typeface="Poppins"/>
            </a:endParaRPr>
          </a:p>
        </p:txBody>
      </p:sp>
      <p:sp>
        <p:nvSpPr>
          <p:cNvPr id="114" name="Google Shape;114;p1"/>
          <p:cNvSpPr txBox="1"/>
          <p:nvPr/>
        </p:nvSpPr>
        <p:spPr>
          <a:xfrm>
            <a:off x="1190207" y="6008158"/>
            <a:ext cx="9024659" cy="1384995"/>
          </a:xfrm>
          <a:prstGeom prst="rect">
            <a:avLst/>
          </a:prstGeom>
          <a:noFill/>
          <a:ln>
            <a:noFill/>
          </a:ln>
        </p:spPr>
        <p:txBody>
          <a:bodyPr spcFirstLastPara="1" wrap="square" lIns="0" tIns="0" rIns="0" bIns="0" anchor="t" anchorCtr="0">
            <a:spAutoFit/>
          </a:bodyPr>
          <a:lstStyle/>
          <a:p>
            <a:pPr marL="0" marR="0" lvl="0" indent="0" algn="l" rtl="0">
              <a:lnSpc>
                <a:spcPct val="133888"/>
              </a:lnSpc>
              <a:spcBef>
                <a:spcPts val="0"/>
              </a:spcBef>
              <a:spcAft>
                <a:spcPts val="0"/>
              </a:spcAft>
              <a:buClr>
                <a:srgbClr val="000000"/>
              </a:buClr>
              <a:buSzPts val="2700"/>
              <a:buFont typeface="Arial"/>
              <a:buNone/>
            </a:pPr>
            <a:r>
              <a:rPr lang="en-US" sz="2700" b="1" i="0" u="none" strike="noStrike" cap="none">
                <a:solidFill>
                  <a:srgbClr val="21264D"/>
                </a:solidFill>
                <a:latin typeface="Poppins"/>
                <a:ea typeface="Poppins"/>
                <a:cs typeface="Poppins"/>
                <a:sym typeface="Poppins"/>
              </a:rPr>
              <a:t>Jiwangga Hadi Nata, </a:t>
            </a:r>
            <a:endParaRPr sz="1400" b="0" i="0" u="none" strike="noStrike" cap="none">
              <a:solidFill>
                <a:srgbClr val="000000"/>
              </a:solidFill>
              <a:latin typeface="Arial"/>
              <a:ea typeface="Arial"/>
              <a:cs typeface="Arial"/>
              <a:sym typeface="Arial"/>
            </a:endParaRPr>
          </a:p>
          <a:p>
            <a:pPr marL="0" marR="0" lvl="0" indent="0" algn="l" rtl="0">
              <a:lnSpc>
                <a:spcPct val="133888"/>
              </a:lnSpc>
              <a:spcBef>
                <a:spcPts val="0"/>
              </a:spcBef>
              <a:spcAft>
                <a:spcPts val="0"/>
              </a:spcAft>
              <a:buClr>
                <a:srgbClr val="000000"/>
              </a:buClr>
              <a:buSzPts val="2700"/>
              <a:buFont typeface="Arial"/>
              <a:buNone/>
            </a:pPr>
            <a:r>
              <a:rPr lang="en-US" sz="2700" b="1" i="0" u="none" strike="noStrike" cap="none">
                <a:solidFill>
                  <a:srgbClr val="21264D"/>
                </a:solidFill>
                <a:latin typeface="Poppins"/>
                <a:ea typeface="Poppins"/>
                <a:cs typeface="Poppins"/>
                <a:sym typeface="Poppins"/>
              </a:rPr>
              <a:t>S.E., M.SM., CHE., HCM</a:t>
            </a:r>
            <a:endParaRPr sz="2700" b="0" i="0" u="none" strike="noStrike" cap="none">
              <a:solidFill>
                <a:schemeClr val="dk1"/>
              </a:solidFill>
              <a:latin typeface="Cutive"/>
              <a:ea typeface="Cutive"/>
              <a:cs typeface="Cutive"/>
              <a:sym typeface="Cutive"/>
            </a:endParaRPr>
          </a:p>
          <a:p>
            <a:pPr marL="0" marR="0" lvl="0" indent="0" algn="l" rtl="0">
              <a:lnSpc>
                <a:spcPct val="115017"/>
              </a:lnSpc>
              <a:spcBef>
                <a:spcPts val="0"/>
              </a:spcBef>
              <a:spcAft>
                <a:spcPts val="0"/>
              </a:spcAft>
              <a:buClr>
                <a:srgbClr val="000000"/>
              </a:buClr>
              <a:buSzPts val="3143"/>
              <a:buFont typeface="Arial"/>
              <a:buNone/>
            </a:pPr>
            <a:endParaRPr sz="3143" b="1" i="0" u="none" strike="noStrike" cap="none">
              <a:solidFill>
                <a:srgbClr val="21264D"/>
              </a:solidFill>
              <a:latin typeface="Poppins"/>
              <a:ea typeface="Poppins"/>
              <a:cs typeface="Poppins"/>
              <a:sym typeface="Poppins"/>
            </a:endParaRPr>
          </a:p>
        </p:txBody>
      </p:sp>
      <p:pic>
        <p:nvPicPr>
          <p:cNvPr id="115" name="Google Shape;115;p1"/>
          <p:cNvPicPr preferRelativeResize="0"/>
          <p:nvPr/>
        </p:nvPicPr>
        <p:blipFill rotWithShape="1">
          <a:blip r:embed="rId5">
            <a:alphaModFix/>
          </a:blip>
          <a:srcRect/>
          <a:stretch/>
        </p:blipFill>
        <p:spPr>
          <a:xfrm>
            <a:off x="962950" y="380162"/>
            <a:ext cx="4074179" cy="1901950"/>
          </a:xfrm>
          <a:prstGeom prst="rect">
            <a:avLst/>
          </a:prstGeom>
          <a:noFill/>
          <a:ln>
            <a:noFill/>
          </a:ln>
        </p:spPr>
      </p:pic>
      <p:pic>
        <p:nvPicPr>
          <p:cNvPr id="116" name="Google Shape;116;p1"/>
          <p:cNvPicPr preferRelativeResize="0"/>
          <p:nvPr/>
        </p:nvPicPr>
        <p:blipFill rotWithShape="1">
          <a:blip r:embed="rId6">
            <a:alphaModFix/>
          </a:blip>
          <a:srcRect/>
          <a:stretch/>
        </p:blipFill>
        <p:spPr>
          <a:xfrm>
            <a:off x="15302831" y="-107663"/>
            <a:ext cx="3366169" cy="189836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344"/>
        <p:cNvGrpSpPr/>
        <p:nvPr/>
      </p:nvGrpSpPr>
      <p:grpSpPr>
        <a:xfrm>
          <a:off x="0" y="0"/>
          <a:ext cx="0" cy="0"/>
          <a:chOff x="0" y="0"/>
          <a:chExt cx="0" cy="0"/>
        </a:xfrm>
      </p:grpSpPr>
      <p:sp>
        <p:nvSpPr>
          <p:cNvPr id="345" name="Google Shape;345;g26c4a503cac_0_175"/>
          <p:cNvSpPr txBox="1"/>
          <p:nvPr/>
        </p:nvSpPr>
        <p:spPr>
          <a:xfrm>
            <a:off x="1275606" y="1413368"/>
            <a:ext cx="15111300" cy="738900"/>
          </a:xfrm>
          <a:prstGeom prst="rect">
            <a:avLst/>
          </a:prstGeom>
          <a:noFill/>
          <a:ln>
            <a:noFill/>
          </a:ln>
        </p:spPr>
        <p:txBody>
          <a:bodyPr spcFirstLastPara="1" wrap="square" lIns="0" tIns="0" rIns="0" bIns="0" anchor="t" anchorCtr="0">
            <a:spAutoFit/>
          </a:bodyPr>
          <a:lstStyle/>
          <a:p>
            <a:pPr marL="0" marR="0" lvl="0" indent="0" algn="l" rtl="0">
              <a:lnSpc>
                <a:spcPct val="20462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Contoh di Hospitality</a:t>
            </a:r>
            <a:endParaRPr sz="4800" b="1" i="0" u="none" strike="noStrike" cap="none">
              <a:solidFill>
                <a:srgbClr val="21264D"/>
              </a:solidFill>
              <a:latin typeface="Poppins"/>
              <a:ea typeface="Poppins"/>
              <a:cs typeface="Poppins"/>
              <a:sym typeface="Poppins"/>
            </a:endParaRPr>
          </a:p>
        </p:txBody>
      </p:sp>
      <p:sp>
        <p:nvSpPr>
          <p:cNvPr id="346" name="Google Shape;346;g26c4a503cac_0_175"/>
          <p:cNvSpPr txBox="1"/>
          <p:nvPr/>
        </p:nvSpPr>
        <p:spPr>
          <a:xfrm>
            <a:off x="1275598" y="2695625"/>
            <a:ext cx="15736800" cy="67728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en-US" sz="4000" b="1" i="0" u="none" strike="noStrike" cap="none">
                <a:solidFill>
                  <a:schemeClr val="dk1"/>
                </a:solidFill>
                <a:latin typeface="Calibri"/>
                <a:ea typeface="Calibri"/>
                <a:cs typeface="Calibri"/>
                <a:sym typeface="Calibri"/>
              </a:rPr>
              <a:t>Studi Kasus: Hotel Sejahtera</a:t>
            </a:r>
            <a:endParaRPr sz="40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r>
              <a:rPr lang="en-US" sz="4000" b="1" i="0" u="none" strike="noStrike" cap="none">
                <a:solidFill>
                  <a:schemeClr val="dk1"/>
                </a:solidFill>
                <a:latin typeface="Calibri"/>
                <a:ea typeface="Calibri"/>
                <a:cs typeface="Calibri"/>
                <a:sym typeface="Calibri"/>
              </a:rPr>
              <a:t>Kegiatan Kunci</a:t>
            </a:r>
            <a:r>
              <a:rPr lang="en-US" sz="4000" b="0" i="0" u="none" strike="noStrike" cap="none">
                <a:solidFill>
                  <a:schemeClr val="dk1"/>
                </a:solidFill>
                <a:latin typeface="Calibri"/>
                <a:ea typeface="Calibri"/>
                <a:cs typeface="Calibri"/>
                <a:sym typeface="Calibri"/>
              </a:rPr>
              <a:t>: Kegiatan kunci Hotel Sejahtera meliputi manajemen reservasi, pelayanan tamu, kebersihan dan pemeliharaan, serta pemasaran dan promosi.</a:t>
            </a:r>
            <a:endParaRPr sz="4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r>
              <a:rPr lang="en-US" sz="4000" b="1" i="0" u="none" strike="noStrike" cap="none">
                <a:solidFill>
                  <a:schemeClr val="dk1"/>
                </a:solidFill>
                <a:latin typeface="Calibri"/>
                <a:ea typeface="Calibri"/>
                <a:cs typeface="Calibri"/>
                <a:sym typeface="Calibri"/>
              </a:rPr>
              <a:t>Mitra Kunci</a:t>
            </a:r>
            <a:r>
              <a:rPr lang="en-US" sz="4000" b="0" i="0" u="none" strike="noStrike" cap="none">
                <a:solidFill>
                  <a:schemeClr val="dk1"/>
                </a:solidFill>
                <a:latin typeface="Calibri"/>
                <a:ea typeface="Calibri"/>
                <a:cs typeface="Calibri"/>
                <a:sym typeface="Calibri"/>
              </a:rPr>
              <a:t>: Mitra kunci Hotel Sejahtera termasuk pemasok bahan makanan dan perlengkapan hotel, jasa kebersihan dan pemeliharaan, serta mitra promosi dan pemasaran.</a:t>
            </a:r>
            <a:endParaRPr sz="4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r>
              <a:rPr lang="en-US" sz="4000" b="1" i="0" u="none" strike="noStrike" cap="none">
                <a:solidFill>
                  <a:schemeClr val="dk1"/>
                </a:solidFill>
                <a:latin typeface="Calibri"/>
                <a:ea typeface="Calibri"/>
                <a:cs typeface="Calibri"/>
                <a:sym typeface="Calibri"/>
              </a:rPr>
              <a:t>Struktur Biaya</a:t>
            </a:r>
            <a:r>
              <a:rPr lang="en-US" sz="4000" b="0" i="0" u="none" strike="noStrike" cap="none">
                <a:solidFill>
                  <a:schemeClr val="dk1"/>
                </a:solidFill>
                <a:latin typeface="Calibri"/>
                <a:ea typeface="Calibri"/>
                <a:cs typeface="Calibri"/>
                <a:sym typeface="Calibri"/>
              </a:rPr>
              <a:t>: Struktur biaya Hotel Sejahtera terdiri dari biaya operasional harian seperti gaji staf, biaya pemeliharaan, utilitas, biaya pemasaran, serta biaya tetap seperti sewa bangunan dan pembayaran pinjaman.</a:t>
            </a:r>
            <a:endParaRPr sz="4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4000"/>
              <a:buFont typeface="Arial"/>
              <a:buNone/>
            </a:pPr>
            <a:endParaRPr sz="4000" b="0" i="0" u="none" strike="noStrike" cap="none">
              <a:solidFill>
                <a:schemeClr val="dk1"/>
              </a:solidFill>
              <a:latin typeface="Calibri"/>
              <a:ea typeface="Calibri"/>
              <a:cs typeface="Calibri"/>
              <a:sym typeface="Calibri"/>
            </a:endParaRPr>
          </a:p>
        </p:txBody>
      </p:sp>
      <p:grpSp>
        <p:nvGrpSpPr>
          <p:cNvPr id="347" name="Google Shape;347;g26c4a503cac_0_175"/>
          <p:cNvGrpSpPr/>
          <p:nvPr/>
        </p:nvGrpSpPr>
        <p:grpSpPr>
          <a:xfrm rot="-5400000">
            <a:off x="14063752" y="-4348555"/>
            <a:ext cx="6926719" cy="7161631"/>
            <a:chOff x="-175975" y="-175954"/>
            <a:chExt cx="9235626" cy="9548842"/>
          </a:xfrm>
        </p:grpSpPr>
        <p:grpSp>
          <p:nvGrpSpPr>
            <p:cNvPr id="348" name="Google Shape;348;g26c4a503cac_0_175"/>
            <p:cNvGrpSpPr/>
            <p:nvPr/>
          </p:nvGrpSpPr>
          <p:grpSpPr>
            <a:xfrm rot="-2700000">
              <a:off x="1011581" y="2751712"/>
              <a:ext cx="5309185" cy="5558053"/>
              <a:chOff x="0" y="-38100"/>
              <a:chExt cx="812800" cy="850900"/>
            </a:xfrm>
          </p:grpSpPr>
          <p:sp>
            <p:nvSpPr>
              <p:cNvPr id="349" name="Google Shape;349;g26c4a503cac_0_17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350" name="Google Shape;350;g26c4a503cac_0_175"/>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51" name="Google Shape;351;g26c4a503cac_0_175"/>
            <p:cNvGrpSpPr/>
            <p:nvPr/>
          </p:nvGrpSpPr>
          <p:grpSpPr>
            <a:xfrm rot="-2700000">
              <a:off x="1831592" y="887168"/>
              <a:ext cx="5309185" cy="5558053"/>
              <a:chOff x="0" y="-38100"/>
              <a:chExt cx="812800" cy="850900"/>
            </a:xfrm>
          </p:grpSpPr>
          <p:sp>
            <p:nvSpPr>
              <p:cNvPr id="352" name="Google Shape;352;g26c4a503cac_0_17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353" name="Google Shape;353;g26c4a503cac_0_175"/>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54" name="Google Shape;354;g26c4a503cac_0_175"/>
            <p:cNvGrpSpPr/>
            <p:nvPr/>
          </p:nvGrpSpPr>
          <p:grpSpPr>
            <a:xfrm rot="-2700000">
              <a:off x="1831592" y="2732125"/>
              <a:ext cx="5309185" cy="5558053"/>
              <a:chOff x="0" y="-38100"/>
              <a:chExt cx="812800" cy="850900"/>
            </a:xfrm>
          </p:grpSpPr>
          <p:sp>
            <p:nvSpPr>
              <p:cNvPr id="355" name="Google Shape;355;g26c4a503cac_0_17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356" name="Google Shape;356;g26c4a503cac_0_175"/>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57" name="Google Shape;357;g26c4a503cac_0_175"/>
            <p:cNvGrpSpPr/>
            <p:nvPr/>
          </p:nvGrpSpPr>
          <p:grpSpPr>
            <a:xfrm rot="-2700000">
              <a:off x="2494923" y="2732125"/>
              <a:ext cx="5309185" cy="5558053"/>
              <a:chOff x="0" y="-38100"/>
              <a:chExt cx="812800" cy="850900"/>
            </a:xfrm>
          </p:grpSpPr>
          <p:sp>
            <p:nvSpPr>
              <p:cNvPr id="358" name="Google Shape;358;g26c4a503cac_0_17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59" name="Google Shape;359;g26c4a503cac_0_175"/>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60" name="Google Shape;360;g26c4a503cac_0_175"/>
            <p:cNvGrpSpPr/>
            <p:nvPr/>
          </p:nvGrpSpPr>
          <p:grpSpPr>
            <a:xfrm rot="-2700000">
              <a:off x="2562909" y="887168"/>
              <a:ext cx="5309185" cy="5558053"/>
              <a:chOff x="0" y="-38100"/>
              <a:chExt cx="812800" cy="850900"/>
            </a:xfrm>
          </p:grpSpPr>
          <p:sp>
            <p:nvSpPr>
              <p:cNvPr id="361" name="Google Shape;361;g26c4a503cac_0_17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62" name="Google Shape;362;g26c4a503cac_0_175"/>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363" name="Google Shape;363;g26c4a503cac_0_175"/>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grpSp>
        <p:nvGrpSpPr>
          <p:cNvPr id="364" name="Google Shape;364;g26c4a503cac_0_175"/>
          <p:cNvGrpSpPr/>
          <p:nvPr/>
        </p:nvGrpSpPr>
        <p:grpSpPr>
          <a:xfrm>
            <a:off x="14249400" y="8444354"/>
            <a:ext cx="3537125" cy="1842646"/>
            <a:chOff x="14202254" y="-78589"/>
            <a:chExt cx="3537125" cy="1842646"/>
          </a:xfrm>
        </p:grpSpPr>
        <p:sp>
          <p:nvSpPr>
            <p:cNvPr id="365" name="Google Shape;365;g26c4a503cac_0_175"/>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366" name="Google Shape;366;g26c4a503cac_0_175" descr="Vokasi Logo 1 – Fakultas Vokasi Unair"/>
            <p:cNvPicPr preferRelativeResize="0"/>
            <p:nvPr/>
          </p:nvPicPr>
          <p:blipFill rotWithShape="1">
            <a:blip r:embed="rId5">
              <a:alphaModFix/>
            </a:blip>
            <a:srcRect/>
            <a:stretch/>
          </p:blipFill>
          <p:spPr>
            <a:xfrm>
              <a:off x="14202254" y="-78589"/>
              <a:ext cx="3275814" cy="1842646"/>
            </a:xfrm>
            <a:prstGeom prst="rect">
              <a:avLst/>
            </a:prstGeom>
            <a:noFill/>
            <a:ln>
              <a:noFill/>
            </a:ln>
          </p:spPr>
        </p:pic>
      </p:grpSp>
      <p:sp>
        <p:nvSpPr>
          <p:cNvPr id="367" name="Google Shape;367;g26c4a503cac_0_175"/>
          <p:cNvSpPr txBox="1"/>
          <p:nvPr/>
        </p:nvSpPr>
        <p:spPr>
          <a:xfrm>
            <a:off x="1338542" y="8927920"/>
            <a:ext cx="3919200" cy="287700"/>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371"/>
        <p:cNvGrpSpPr/>
        <p:nvPr/>
      </p:nvGrpSpPr>
      <p:grpSpPr>
        <a:xfrm>
          <a:off x="0" y="0"/>
          <a:ext cx="0" cy="0"/>
          <a:chOff x="0" y="0"/>
          <a:chExt cx="0" cy="0"/>
        </a:xfrm>
      </p:grpSpPr>
      <p:sp>
        <p:nvSpPr>
          <p:cNvPr id="372" name="Google Shape;372;p8"/>
          <p:cNvSpPr txBox="1"/>
          <p:nvPr/>
        </p:nvSpPr>
        <p:spPr>
          <a:xfrm>
            <a:off x="2245305" y="6551010"/>
            <a:ext cx="6651645" cy="208471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373" name="Google Shape;373;p8"/>
          <p:cNvGrpSpPr/>
          <p:nvPr/>
        </p:nvGrpSpPr>
        <p:grpSpPr>
          <a:xfrm rot="5400000">
            <a:off x="-1748095" y="8202375"/>
            <a:ext cx="6926752" cy="7161663"/>
            <a:chOff x="-175977" y="-175976"/>
            <a:chExt cx="9235669" cy="9548885"/>
          </a:xfrm>
        </p:grpSpPr>
        <p:grpSp>
          <p:nvGrpSpPr>
            <p:cNvPr id="374" name="Google Shape;374;p8"/>
            <p:cNvGrpSpPr/>
            <p:nvPr/>
          </p:nvGrpSpPr>
          <p:grpSpPr>
            <a:xfrm rot="-2700000">
              <a:off x="1011586" y="2751696"/>
              <a:ext cx="5309215" cy="5558084"/>
              <a:chOff x="0" y="-38100"/>
              <a:chExt cx="812800" cy="850900"/>
            </a:xfrm>
          </p:grpSpPr>
          <p:sp>
            <p:nvSpPr>
              <p:cNvPr id="375" name="Google Shape;375;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376" name="Google Shape;376;p8"/>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7" name="Google Shape;377;p8"/>
            <p:cNvGrpSpPr/>
            <p:nvPr/>
          </p:nvGrpSpPr>
          <p:grpSpPr>
            <a:xfrm rot="-2700000">
              <a:off x="1831597" y="887152"/>
              <a:ext cx="5309215" cy="5558084"/>
              <a:chOff x="0" y="-38100"/>
              <a:chExt cx="812800" cy="850900"/>
            </a:xfrm>
          </p:grpSpPr>
          <p:sp>
            <p:nvSpPr>
              <p:cNvPr id="378" name="Google Shape;378;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379" name="Google Shape;379;p8"/>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80" name="Google Shape;380;p8"/>
            <p:cNvGrpSpPr/>
            <p:nvPr/>
          </p:nvGrpSpPr>
          <p:grpSpPr>
            <a:xfrm rot="-2700000">
              <a:off x="1831597" y="2732109"/>
              <a:ext cx="5309215" cy="5558084"/>
              <a:chOff x="0" y="-38100"/>
              <a:chExt cx="812800" cy="850900"/>
            </a:xfrm>
          </p:grpSpPr>
          <p:sp>
            <p:nvSpPr>
              <p:cNvPr id="381" name="Google Shape;381;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382" name="Google Shape;382;p8"/>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83" name="Google Shape;383;p8"/>
            <p:cNvGrpSpPr/>
            <p:nvPr/>
          </p:nvGrpSpPr>
          <p:grpSpPr>
            <a:xfrm rot="-2700000">
              <a:off x="2494928" y="2732109"/>
              <a:ext cx="5309215" cy="5558084"/>
              <a:chOff x="0" y="-38100"/>
              <a:chExt cx="812800" cy="850900"/>
            </a:xfrm>
          </p:grpSpPr>
          <p:sp>
            <p:nvSpPr>
              <p:cNvPr id="384" name="Google Shape;384;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85" name="Google Shape;385;p8"/>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86" name="Google Shape;386;p8"/>
            <p:cNvGrpSpPr/>
            <p:nvPr/>
          </p:nvGrpSpPr>
          <p:grpSpPr>
            <a:xfrm rot="-2700000">
              <a:off x="2562914" y="887152"/>
              <a:ext cx="5309215" cy="5558084"/>
              <a:chOff x="0" y="-38100"/>
              <a:chExt cx="812800" cy="850900"/>
            </a:xfrm>
          </p:grpSpPr>
          <p:sp>
            <p:nvSpPr>
              <p:cNvPr id="387" name="Google Shape;387;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88" name="Google Shape;388;p8"/>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389" name="Google Shape;389;p8"/>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sp>
        <p:nvSpPr>
          <p:cNvPr id="390" name="Google Shape;390;p8"/>
          <p:cNvSpPr txBox="1"/>
          <p:nvPr/>
        </p:nvSpPr>
        <p:spPr>
          <a:xfrm>
            <a:off x="1422925" y="1622802"/>
            <a:ext cx="10253100" cy="738900"/>
          </a:xfrm>
          <a:prstGeom prst="rect">
            <a:avLst/>
          </a:prstGeom>
          <a:noFill/>
          <a:ln>
            <a:noFill/>
          </a:ln>
        </p:spPr>
        <p:txBody>
          <a:bodyPr spcFirstLastPara="1" wrap="square" lIns="0" tIns="0" rIns="0" bIns="0" anchor="t" anchorCtr="0">
            <a:spAutoFit/>
          </a:bodyPr>
          <a:lstStyle/>
          <a:p>
            <a:pPr marL="0" marR="0" lvl="0" indent="0" algn="l" rtl="0">
              <a:lnSpc>
                <a:spcPct val="20462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Penutup</a:t>
            </a:r>
            <a:endParaRPr sz="4800" b="1" i="0" u="none" strike="noStrike" cap="none">
              <a:solidFill>
                <a:srgbClr val="21264D"/>
              </a:solidFill>
              <a:latin typeface="Poppins"/>
              <a:ea typeface="Poppins"/>
              <a:cs typeface="Poppins"/>
              <a:sym typeface="Poppins"/>
            </a:endParaRPr>
          </a:p>
        </p:txBody>
      </p:sp>
      <p:sp>
        <p:nvSpPr>
          <p:cNvPr id="391" name="Google Shape;391;p8"/>
          <p:cNvSpPr txBox="1"/>
          <p:nvPr/>
        </p:nvSpPr>
        <p:spPr>
          <a:xfrm>
            <a:off x="1422925" y="2700075"/>
            <a:ext cx="16067400" cy="61569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000"/>
              <a:buFont typeface="Arial"/>
              <a:buNone/>
            </a:pPr>
            <a:r>
              <a:rPr lang="en-US" sz="4000" b="0" i="0" u="none" strike="noStrike" cap="none" dirty="0" err="1">
                <a:solidFill>
                  <a:schemeClr val="dk1"/>
                </a:solidFill>
                <a:latin typeface="Calibri"/>
                <a:ea typeface="Calibri"/>
                <a:cs typeface="Calibri"/>
                <a:sym typeface="Calibri"/>
              </a:rPr>
              <a:t>Bisnis</a:t>
            </a:r>
            <a:r>
              <a:rPr lang="en-US" sz="4000" b="0" i="0" u="none" strike="noStrike" cap="none" dirty="0">
                <a:solidFill>
                  <a:schemeClr val="dk1"/>
                </a:solidFill>
                <a:latin typeface="Calibri"/>
                <a:ea typeface="Calibri"/>
                <a:cs typeface="Calibri"/>
                <a:sym typeface="Calibri"/>
              </a:rPr>
              <a:t> Model Canvas (BMC) </a:t>
            </a:r>
            <a:r>
              <a:rPr lang="en-US" sz="4000" b="0" i="0" u="none" strike="noStrike" cap="none" dirty="0" err="1">
                <a:solidFill>
                  <a:schemeClr val="dk1"/>
                </a:solidFill>
                <a:latin typeface="Calibri"/>
                <a:ea typeface="Calibri"/>
                <a:cs typeface="Calibri"/>
                <a:sym typeface="Calibri"/>
              </a:rPr>
              <a:t>adalah</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alat</a:t>
            </a:r>
            <a:r>
              <a:rPr lang="en-US" sz="4000" b="0" i="0" u="none" strike="noStrike" cap="none" dirty="0">
                <a:solidFill>
                  <a:schemeClr val="dk1"/>
                </a:solidFill>
                <a:latin typeface="Calibri"/>
                <a:ea typeface="Calibri"/>
                <a:cs typeface="Calibri"/>
                <a:sym typeface="Calibri"/>
              </a:rPr>
              <a:t> yang sangat </a:t>
            </a:r>
            <a:r>
              <a:rPr lang="en-US" sz="4000" b="0" i="0" u="none" strike="noStrike" cap="none" dirty="0" err="1">
                <a:solidFill>
                  <a:schemeClr val="dk1"/>
                </a:solidFill>
                <a:latin typeface="Calibri"/>
                <a:ea typeface="Calibri"/>
                <a:cs typeface="Calibri"/>
                <a:sym typeface="Calibri"/>
              </a:rPr>
              <a:t>penting</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dalam</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mengembangkan</a:t>
            </a:r>
            <a:r>
              <a:rPr lang="en-US" sz="4000" b="0" i="0" u="none" strike="noStrike" cap="none" dirty="0">
                <a:solidFill>
                  <a:schemeClr val="dk1"/>
                </a:solidFill>
                <a:latin typeface="Calibri"/>
                <a:ea typeface="Calibri"/>
                <a:cs typeface="Calibri"/>
                <a:sym typeface="Calibri"/>
              </a:rPr>
              <a:t> dan </a:t>
            </a:r>
            <a:r>
              <a:rPr lang="en-US" sz="4000" b="0" i="0" u="none" strike="noStrike" cap="none" dirty="0" err="1">
                <a:solidFill>
                  <a:schemeClr val="dk1"/>
                </a:solidFill>
                <a:latin typeface="Calibri"/>
                <a:ea typeface="Calibri"/>
                <a:cs typeface="Calibri"/>
                <a:sym typeface="Calibri"/>
              </a:rPr>
              <a:t>mengelola</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bisnis</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secara</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efektif</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Dengan</a:t>
            </a:r>
            <a:r>
              <a:rPr lang="en-US" sz="4000" b="0" i="0" u="none" strike="noStrike" cap="none" dirty="0">
                <a:solidFill>
                  <a:schemeClr val="dk1"/>
                </a:solidFill>
                <a:latin typeface="Calibri"/>
                <a:ea typeface="Calibri"/>
                <a:cs typeface="Calibri"/>
                <a:sym typeface="Calibri"/>
              </a:rPr>
              <a:t> BMC, </a:t>
            </a:r>
            <a:r>
              <a:rPr lang="en-US" sz="4000" b="0" i="0" u="none" strike="noStrike" cap="none" dirty="0" err="1">
                <a:solidFill>
                  <a:schemeClr val="dk1"/>
                </a:solidFill>
                <a:latin typeface="Calibri"/>
                <a:ea typeface="Calibri"/>
                <a:cs typeface="Calibri"/>
                <a:sym typeface="Calibri"/>
              </a:rPr>
              <a:t>industri</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perhotelan</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dapat</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secara</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sistematis</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menganalisis</a:t>
            </a:r>
            <a:r>
              <a:rPr lang="en-US" sz="4000" b="0" i="0" u="none" strike="noStrike" cap="none" dirty="0">
                <a:solidFill>
                  <a:schemeClr val="dk1"/>
                </a:solidFill>
                <a:latin typeface="Calibri"/>
                <a:ea typeface="Calibri"/>
                <a:cs typeface="Calibri"/>
                <a:sym typeface="Calibri"/>
              </a:rPr>
              <a:t> dan </a:t>
            </a:r>
            <a:r>
              <a:rPr lang="en-US" sz="4000" b="0" i="0" u="none" strike="noStrike" cap="none" dirty="0" err="1">
                <a:solidFill>
                  <a:schemeClr val="dk1"/>
                </a:solidFill>
                <a:latin typeface="Calibri"/>
                <a:ea typeface="Calibri"/>
                <a:cs typeface="Calibri"/>
                <a:sym typeface="Calibri"/>
              </a:rPr>
              <a:t>merencanakan</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setiap</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aspek</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dari</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bisnis</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mereka</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mulai</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dari</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segmentasi</a:t>
            </a:r>
            <a:r>
              <a:rPr lang="en-US" sz="4000" b="0" i="0" u="none" strike="noStrike" cap="none" dirty="0">
                <a:solidFill>
                  <a:schemeClr val="dk1"/>
                </a:solidFill>
                <a:latin typeface="Calibri"/>
                <a:ea typeface="Calibri"/>
                <a:cs typeface="Calibri"/>
                <a:sym typeface="Calibri"/>
              </a:rPr>
              <a:t> pasar </a:t>
            </a:r>
            <a:r>
              <a:rPr lang="en-US" sz="4000" b="0" i="0" u="none" strike="noStrike" cap="none" dirty="0" err="1">
                <a:solidFill>
                  <a:schemeClr val="dk1"/>
                </a:solidFill>
                <a:latin typeface="Calibri"/>
                <a:ea typeface="Calibri"/>
                <a:cs typeface="Calibri"/>
                <a:sym typeface="Calibri"/>
              </a:rPr>
              <a:t>hingga</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struktur</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biaya</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untuk</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menciptakan</a:t>
            </a:r>
            <a:r>
              <a:rPr lang="en-US" sz="4000" b="0" i="0" u="none" strike="noStrike" cap="none" dirty="0">
                <a:solidFill>
                  <a:schemeClr val="dk1"/>
                </a:solidFill>
                <a:latin typeface="Calibri"/>
                <a:ea typeface="Calibri"/>
                <a:cs typeface="Calibri"/>
                <a:sym typeface="Calibri"/>
              </a:rPr>
              <a:t> strategi yang </a:t>
            </a:r>
            <a:r>
              <a:rPr lang="en-US" sz="4000" b="0" i="0" u="none" strike="noStrike" cap="none" dirty="0" err="1">
                <a:solidFill>
                  <a:schemeClr val="dk1"/>
                </a:solidFill>
                <a:latin typeface="Calibri"/>
                <a:ea typeface="Calibri"/>
                <a:cs typeface="Calibri"/>
                <a:sym typeface="Calibri"/>
              </a:rPr>
              <a:t>lebih</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kuat</a:t>
            </a:r>
            <a:r>
              <a:rPr lang="en-US" sz="4000" b="0" i="0" u="none" strike="noStrike" cap="none" dirty="0">
                <a:solidFill>
                  <a:schemeClr val="dk1"/>
                </a:solidFill>
                <a:latin typeface="Calibri"/>
                <a:ea typeface="Calibri"/>
                <a:cs typeface="Calibri"/>
                <a:sym typeface="Calibri"/>
              </a:rPr>
              <a:t> dan </a:t>
            </a:r>
            <a:r>
              <a:rPr lang="en-US" sz="4000" b="0" i="0" u="none" strike="noStrike" cap="none" dirty="0" err="1">
                <a:solidFill>
                  <a:schemeClr val="dk1"/>
                </a:solidFill>
                <a:latin typeface="Calibri"/>
                <a:ea typeface="Calibri"/>
                <a:cs typeface="Calibri"/>
                <a:sym typeface="Calibri"/>
              </a:rPr>
              <a:t>terarah</a:t>
            </a:r>
            <a:r>
              <a:rPr lang="en-US" sz="4000" b="0" i="0" u="none" strike="noStrike" cap="none" dirty="0">
                <a:solidFill>
                  <a:schemeClr val="dk1"/>
                </a:solidFill>
                <a:latin typeface="Calibri"/>
                <a:ea typeface="Calibri"/>
                <a:cs typeface="Calibri"/>
                <a:sym typeface="Calibri"/>
              </a:rPr>
              <a:t>. BMC </a:t>
            </a:r>
            <a:r>
              <a:rPr lang="en-US" sz="4000" b="0" i="0" u="none" strike="noStrike" cap="none" dirty="0" err="1">
                <a:solidFill>
                  <a:schemeClr val="dk1"/>
                </a:solidFill>
                <a:latin typeface="Calibri"/>
                <a:ea typeface="Calibri"/>
                <a:cs typeface="Calibri"/>
                <a:sym typeface="Calibri"/>
              </a:rPr>
              <a:t>membantu</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mengidentifikasi</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peluang</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mengukur</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risiko</a:t>
            </a:r>
            <a:r>
              <a:rPr lang="en-US" sz="4000" b="0" i="0" u="none" strike="noStrike" cap="none" dirty="0">
                <a:solidFill>
                  <a:schemeClr val="dk1"/>
                </a:solidFill>
                <a:latin typeface="Calibri"/>
                <a:ea typeface="Calibri"/>
                <a:cs typeface="Calibri"/>
                <a:sym typeface="Calibri"/>
              </a:rPr>
              <a:t>, dan </a:t>
            </a:r>
            <a:r>
              <a:rPr lang="en-US" sz="4000" b="0" i="0" u="none" strike="noStrike" cap="none" dirty="0" err="1">
                <a:solidFill>
                  <a:schemeClr val="dk1"/>
                </a:solidFill>
                <a:latin typeface="Calibri"/>
                <a:ea typeface="Calibri"/>
                <a:cs typeface="Calibri"/>
                <a:sym typeface="Calibri"/>
              </a:rPr>
              <a:t>merencanakan</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langkah-langkah</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tindak</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lanjut</a:t>
            </a:r>
            <a:r>
              <a:rPr lang="en-US" sz="4000" b="0" i="0" u="none" strike="noStrike" cap="none" dirty="0">
                <a:solidFill>
                  <a:schemeClr val="dk1"/>
                </a:solidFill>
                <a:latin typeface="Calibri"/>
                <a:ea typeface="Calibri"/>
                <a:cs typeface="Calibri"/>
                <a:sym typeface="Calibri"/>
              </a:rPr>
              <a:t> yang </a:t>
            </a:r>
            <a:r>
              <a:rPr lang="en-US" sz="4000" b="0" i="0" u="none" strike="noStrike" cap="none" dirty="0" err="1">
                <a:solidFill>
                  <a:schemeClr val="dk1"/>
                </a:solidFill>
                <a:latin typeface="Calibri"/>
                <a:ea typeface="Calibri"/>
                <a:cs typeface="Calibri"/>
                <a:sym typeface="Calibri"/>
              </a:rPr>
              <a:t>tepat</a:t>
            </a:r>
            <a:r>
              <a:rPr lang="en-US" sz="4000" b="0" i="0" u="none" strike="noStrike" cap="none" dirty="0">
                <a:solidFill>
                  <a:schemeClr val="dk1"/>
                </a:solidFill>
                <a:latin typeface="Calibri"/>
                <a:ea typeface="Calibri"/>
                <a:cs typeface="Calibri"/>
                <a:sym typeface="Calibri"/>
              </a:rPr>
              <a:t>. Oleh </a:t>
            </a:r>
            <a:r>
              <a:rPr lang="en-US" sz="4000" b="0" i="0" u="none" strike="noStrike" cap="none" dirty="0" err="1">
                <a:solidFill>
                  <a:schemeClr val="dk1"/>
                </a:solidFill>
                <a:latin typeface="Calibri"/>
                <a:ea typeface="Calibri"/>
                <a:cs typeface="Calibri"/>
                <a:sym typeface="Calibri"/>
              </a:rPr>
              <a:t>karena</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itu</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penting</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bagi</a:t>
            </a:r>
            <a:r>
              <a:rPr lang="en-US" sz="4000" b="0" i="0" u="none" strike="noStrike" cap="none" dirty="0">
                <a:solidFill>
                  <a:schemeClr val="dk1"/>
                </a:solidFill>
                <a:latin typeface="Calibri"/>
                <a:ea typeface="Calibri"/>
                <a:cs typeface="Calibri"/>
                <a:sym typeface="Calibri"/>
              </a:rPr>
              <a:t> UMKM </a:t>
            </a:r>
            <a:r>
              <a:rPr lang="en-US" sz="4000" b="0" i="0" u="none" strike="noStrike" cap="none" dirty="0" err="1">
                <a:solidFill>
                  <a:schemeClr val="dk1"/>
                </a:solidFill>
                <a:latin typeface="Calibri"/>
                <a:ea typeface="Calibri"/>
                <a:cs typeface="Calibri"/>
                <a:sym typeface="Calibri"/>
              </a:rPr>
              <a:t>untuk</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memahami</a:t>
            </a:r>
            <a:r>
              <a:rPr lang="en-US" sz="4000" b="0" i="0" u="none" strike="noStrike" cap="none" dirty="0">
                <a:solidFill>
                  <a:schemeClr val="dk1"/>
                </a:solidFill>
                <a:latin typeface="Calibri"/>
                <a:ea typeface="Calibri"/>
                <a:cs typeface="Calibri"/>
                <a:sym typeface="Calibri"/>
              </a:rPr>
              <a:t> dan </a:t>
            </a:r>
            <a:r>
              <a:rPr lang="en-US" sz="4000" b="0" i="0" u="none" strike="noStrike" cap="none" dirty="0" err="1">
                <a:solidFill>
                  <a:schemeClr val="dk1"/>
                </a:solidFill>
                <a:latin typeface="Calibri"/>
                <a:ea typeface="Calibri"/>
                <a:cs typeface="Calibri"/>
                <a:sym typeface="Calibri"/>
              </a:rPr>
              <a:t>menggunakan</a:t>
            </a:r>
            <a:r>
              <a:rPr lang="en-US" sz="4000" b="0" i="0" u="none" strike="noStrike" cap="none" dirty="0">
                <a:solidFill>
                  <a:schemeClr val="dk1"/>
                </a:solidFill>
                <a:latin typeface="Calibri"/>
                <a:ea typeface="Calibri"/>
                <a:cs typeface="Calibri"/>
                <a:sym typeface="Calibri"/>
              </a:rPr>
              <a:t> BMC </a:t>
            </a:r>
            <a:r>
              <a:rPr lang="en-US" sz="4000" b="0" i="0" u="none" strike="noStrike" cap="none" dirty="0" err="1">
                <a:solidFill>
                  <a:schemeClr val="dk1"/>
                </a:solidFill>
                <a:latin typeface="Calibri"/>
                <a:ea typeface="Calibri"/>
                <a:cs typeface="Calibri"/>
                <a:sym typeface="Calibri"/>
              </a:rPr>
              <a:t>sebagai</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panduan</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utama</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dalam</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mengelola</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bisnis</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mereka</a:t>
            </a:r>
            <a:r>
              <a:rPr lang="en-US" sz="4000" b="0" i="0" u="none" strike="noStrike" cap="none" dirty="0">
                <a:solidFill>
                  <a:schemeClr val="dk1"/>
                </a:solidFill>
                <a:latin typeface="Calibri"/>
                <a:ea typeface="Calibri"/>
                <a:cs typeface="Calibri"/>
                <a:sym typeface="Calibri"/>
              </a:rPr>
              <a:t> agar </a:t>
            </a:r>
            <a:r>
              <a:rPr lang="en-US" sz="4000" b="0" i="0" u="none" strike="noStrike" cap="none" dirty="0" err="1">
                <a:solidFill>
                  <a:schemeClr val="dk1"/>
                </a:solidFill>
                <a:latin typeface="Calibri"/>
                <a:ea typeface="Calibri"/>
                <a:cs typeface="Calibri"/>
                <a:sym typeface="Calibri"/>
              </a:rPr>
              <a:t>dapat</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mencapai</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kesuksesan</a:t>
            </a:r>
            <a:r>
              <a:rPr lang="en-US" sz="4000" b="0" i="0" u="none" strike="noStrike" cap="none" dirty="0">
                <a:solidFill>
                  <a:schemeClr val="dk1"/>
                </a:solidFill>
                <a:latin typeface="Calibri"/>
                <a:ea typeface="Calibri"/>
                <a:cs typeface="Calibri"/>
                <a:sym typeface="Calibri"/>
              </a:rPr>
              <a:t> dan </a:t>
            </a:r>
            <a:r>
              <a:rPr lang="en-US" sz="4000" b="0" i="0" u="none" strike="noStrike" cap="none" dirty="0" err="1">
                <a:solidFill>
                  <a:schemeClr val="dk1"/>
                </a:solidFill>
                <a:latin typeface="Calibri"/>
                <a:ea typeface="Calibri"/>
                <a:cs typeface="Calibri"/>
                <a:sym typeface="Calibri"/>
              </a:rPr>
              <a:t>keberlanjutan</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jangka</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panjang</a:t>
            </a:r>
            <a:r>
              <a:rPr lang="en-US" sz="4000" b="0" i="0" u="none" strike="noStrike" cap="none" dirty="0">
                <a:solidFill>
                  <a:schemeClr val="dk1"/>
                </a:solidFill>
                <a:latin typeface="Calibri"/>
                <a:ea typeface="Calibri"/>
                <a:cs typeface="Calibri"/>
                <a:sym typeface="Calibri"/>
              </a:rPr>
              <a:t> di </a:t>
            </a:r>
            <a:r>
              <a:rPr lang="en-US" sz="4000" b="0" i="0" u="none" strike="noStrike" cap="none" dirty="0" err="1">
                <a:solidFill>
                  <a:schemeClr val="dk1"/>
                </a:solidFill>
                <a:latin typeface="Calibri"/>
                <a:ea typeface="Calibri"/>
                <a:cs typeface="Calibri"/>
                <a:sym typeface="Calibri"/>
              </a:rPr>
              <a:t>industri</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perhotelan</a:t>
            </a:r>
            <a:r>
              <a:rPr lang="en-US" sz="4000" b="0" i="0" u="none" strike="noStrike" cap="none" dirty="0">
                <a:solidFill>
                  <a:schemeClr val="dk1"/>
                </a:solidFill>
                <a:latin typeface="Calibri"/>
                <a:ea typeface="Calibri"/>
                <a:cs typeface="Calibri"/>
                <a:sym typeface="Calibri"/>
              </a:rPr>
              <a:t>.</a:t>
            </a:r>
            <a:endParaRPr sz="4000" b="0" i="0" u="none" strike="noStrike" cap="none" dirty="0">
              <a:solidFill>
                <a:schemeClr val="dk1"/>
              </a:solidFill>
              <a:latin typeface="Calibri"/>
              <a:ea typeface="Calibri"/>
              <a:cs typeface="Calibri"/>
              <a:sym typeface="Calibri"/>
            </a:endParaRPr>
          </a:p>
        </p:txBody>
      </p:sp>
      <p:grpSp>
        <p:nvGrpSpPr>
          <p:cNvPr id="392" name="Google Shape;392;p8"/>
          <p:cNvGrpSpPr/>
          <p:nvPr/>
        </p:nvGrpSpPr>
        <p:grpSpPr>
          <a:xfrm>
            <a:off x="14202254" y="-78589"/>
            <a:ext cx="3537125" cy="1842646"/>
            <a:chOff x="14202254" y="-78589"/>
            <a:chExt cx="3537125" cy="1842646"/>
          </a:xfrm>
        </p:grpSpPr>
        <p:sp>
          <p:nvSpPr>
            <p:cNvPr id="393" name="Google Shape;393;p8"/>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394" name="Google Shape;394;p8"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
        <p:nvSpPr>
          <p:cNvPr id="395" name="Google Shape;395;p8"/>
          <p:cNvSpPr txBox="1"/>
          <p:nvPr/>
        </p:nvSpPr>
        <p:spPr>
          <a:xfrm>
            <a:off x="13570972" y="9432337"/>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399"/>
        <p:cNvGrpSpPr/>
        <p:nvPr/>
      </p:nvGrpSpPr>
      <p:grpSpPr>
        <a:xfrm>
          <a:off x="0" y="0"/>
          <a:ext cx="0" cy="0"/>
          <a:chOff x="0" y="0"/>
          <a:chExt cx="0" cy="0"/>
        </a:xfrm>
      </p:grpSpPr>
      <p:sp>
        <p:nvSpPr>
          <p:cNvPr id="400" name="Google Shape;400;p9"/>
          <p:cNvSpPr/>
          <p:nvPr/>
        </p:nvSpPr>
        <p:spPr>
          <a:xfrm>
            <a:off x="4935867" y="-3065133"/>
            <a:ext cx="13352133" cy="13352133"/>
          </a:xfrm>
          <a:custGeom>
            <a:avLst/>
            <a:gdLst/>
            <a:ahLst/>
            <a:cxnLst/>
            <a:rect l="l" t="t" r="r" b="b"/>
            <a:pathLst>
              <a:path w="6540754" h="6540754" extrusionOk="0">
                <a:moveTo>
                  <a:pt x="6540754" y="0"/>
                </a:moveTo>
                <a:lnTo>
                  <a:pt x="0" y="6540754"/>
                </a:lnTo>
                <a:lnTo>
                  <a:pt x="6540754" y="6540754"/>
                </a:lnTo>
                <a:close/>
              </a:path>
            </a:pathLst>
          </a:custGeom>
          <a:blipFill rotWithShape="1">
            <a:blip r:embed="rId3">
              <a:alphaModFix/>
            </a:blip>
            <a:stretch>
              <a:fillRect l="-61343" t="-760" r="-90767" b="-74524"/>
            </a:stretch>
          </a:blipFill>
          <a:ln>
            <a:noFill/>
          </a:ln>
        </p:spPr>
      </p:sp>
      <p:pic>
        <p:nvPicPr>
          <p:cNvPr id="401" name="Google Shape;401;p9"/>
          <p:cNvPicPr preferRelativeResize="0"/>
          <p:nvPr/>
        </p:nvPicPr>
        <p:blipFill rotWithShape="1">
          <a:blip r:embed="rId4">
            <a:alphaModFix/>
          </a:blip>
          <a:srcRect/>
          <a:stretch/>
        </p:blipFill>
        <p:spPr>
          <a:xfrm>
            <a:off x="4989334" y="-3047202"/>
            <a:ext cx="13348234" cy="13348234"/>
          </a:xfrm>
          <a:prstGeom prst="rect">
            <a:avLst/>
          </a:prstGeom>
          <a:noFill/>
          <a:ln>
            <a:noFill/>
          </a:ln>
        </p:spPr>
      </p:pic>
      <p:grpSp>
        <p:nvGrpSpPr>
          <p:cNvPr id="402" name="Google Shape;402;p9"/>
          <p:cNvGrpSpPr/>
          <p:nvPr/>
        </p:nvGrpSpPr>
        <p:grpSpPr>
          <a:xfrm rot="-2700000">
            <a:off x="1943780" y="8435905"/>
            <a:ext cx="4802710" cy="5027837"/>
            <a:chOff x="0" y="-38100"/>
            <a:chExt cx="812800" cy="850900"/>
          </a:xfrm>
        </p:grpSpPr>
        <p:sp>
          <p:nvSpPr>
            <p:cNvPr id="403" name="Google Shape;403;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404" name="Google Shape;404;p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05" name="Google Shape;405;p9"/>
          <p:cNvGrpSpPr/>
          <p:nvPr/>
        </p:nvGrpSpPr>
        <p:grpSpPr>
          <a:xfrm rot="-2700000">
            <a:off x="11764570" y="-3640026"/>
            <a:ext cx="4802710" cy="5027837"/>
            <a:chOff x="0" y="-38100"/>
            <a:chExt cx="812800" cy="850900"/>
          </a:xfrm>
        </p:grpSpPr>
        <p:sp>
          <p:nvSpPr>
            <p:cNvPr id="406" name="Google Shape;406;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407" name="Google Shape;407;p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08" name="Google Shape;408;p9"/>
          <p:cNvGrpSpPr/>
          <p:nvPr/>
        </p:nvGrpSpPr>
        <p:grpSpPr>
          <a:xfrm rot="-2700000">
            <a:off x="-551710" y="8071451"/>
            <a:ext cx="4802710" cy="5027837"/>
            <a:chOff x="0" y="-38100"/>
            <a:chExt cx="812800" cy="850900"/>
          </a:xfrm>
        </p:grpSpPr>
        <p:sp>
          <p:nvSpPr>
            <p:cNvPr id="409" name="Google Shape;409;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410" name="Google Shape;410;p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11" name="Google Shape;411;p9"/>
          <p:cNvGrpSpPr/>
          <p:nvPr/>
        </p:nvGrpSpPr>
        <p:grpSpPr>
          <a:xfrm rot="-2700000">
            <a:off x="14796768" y="-2396526"/>
            <a:ext cx="4802710" cy="5027837"/>
            <a:chOff x="0" y="-38100"/>
            <a:chExt cx="812800" cy="850900"/>
          </a:xfrm>
        </p:grpSpPr>
        <p:sp>
          <p:nvSpPr>
            <p:cNvPr id="412" name="Google Shape;412;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413" name="Google Shape;413;p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14" name="Google Shape;414;p9"/>
          <p:cNvGrpSpPr/>
          <p:nvPr/>
        </p:nvGrpSpPr>
        <p:grpSpPr>
          <a:xfrm rot="-2700000">
            <a:off x="1965503" y="9314952"/>
            <a:ext cx="4802710" cy="5027837"/>
            <a:chOff x="0" y="-38100"/>
            <a:chExt cx="812800" cy="850900"/>
          </a:xfrm>
        </p:grpSpPr>
        <p:sp>
          <p:nvSpPr>
            <p:cNvPr id="415" name="Google Shape;415;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416" name="Google Shape;416;p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17" name="Google Shape;417;p9"/>
          <p:cNvGrpSpPr/>
          <p:nvPr/>
        </p:nvGrpSpPr>
        <p:grpSpPr>
          <a:xfrm rot="-2700000">
            <a:off x="11764570" y="-4249624"/>
            <a:ext cx="4802710" cy="5027837"/>
            <a:chOff x="0" y="-38100"/>
            <a:chExt cx="812800" cy="850900"/>
          </a:xfrm>
        </p:grpSpPr>
        <p:sp>
          <p:nvSpPr>
            <p:cNvPr id="418" name="Google Shape;418;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419" name="Google Shape;419;p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20" name="Google Shape;420;p9"/>
          <p:cNvGrpSpPr/>
          <p:nvPr/>
        </p:nvGrpSpPr>
        <p:grpSpPr>
          <a:xfrm rot="-2700000">
            <a:off x="1965503" y="9883613"/>
            <a:ext cx="4802710" cy="5027837"/>
            <a:chOff x="0" y="-38100"/>
            <a:chExt cx="812800" cy="850900"/>
          </a:xfrm>
        </p:grpSpPr>
        <p:sp>
          <p:nvSpPr>
            <p:cNvPr id="421" name="Google Shape;421;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422" name="Google Shape;422;p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23" name="Google Shape;423;p9"/>
          <p:cNvGrpSpPr/>
          <p:nvPr/>
        </p:nvGrpSpPr>
        <p:grpSpPr>
          <a:xfrm rot="-2700000">
            <a:off x="14796768" y="-3425226"/>
            <a:ext cx="4802710" cy="5027837"/>
            <a:chOff x="0" y="-38100"/>
            <a:chExt cx="812800" cy="850900"/>
          </a:xfrm>
        </p:grpSpPr>
        <p:sp>
          <p:nvSpPr>
            <p:cNvPr id="424" name="Google Shape;424;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425" name="Google Shape;425;p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26" name="Google Shape;426;p9"/>
          <p:cNvGrpSpPr/>
          <p:nvPr/>
        </p:nvGrpSpPr>
        <p:grpSpPr>
          <a:xfrm rot="-2700000">
            <a:off x="-551710" y="8720047"/>
            <a:ext cx="4802710" cy="5027837"/>
            <a:chOff x="0" y="-38100"/>
            <a:chExt cx="812800" cy="850900"/>
          </a:xfrm>
        </p:grpSpPr>
        <p:sp>
          <p:nvSpPr>
            <p:cNvPr id="427" name="Google Shape;427;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428" name="Google Shape;428;p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29" name="Google Shape;429;p9"/>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5">
              <a:alphaModFix/>
            </a:blip>
            <a:stretch>
              <a:fillRect/>
            </a:stretch>
          </a:blipFill>
          <a:ln>
            <a:noFill/>
          </a:ln>
        </p:spPr>
      </p:sp>
      <p:sp>
        <p:nvSpPr>
          <p:cNvPr id="430" name="Google Shape;430;p9"/>
          <p:cNvSpPr txBox="1"/>
          <p:nvPr/>
        </p:nvSpPr>
        <p:spPr>
          <a:xfrm>
            <a:off x="1338542" y="2159016"/>
            <a:ext cx="9784007" cy="1737235"/>
          </a:xfrm>
          <a:prstGeom prst="rect">
            <a:avLst/>
          </a:prstGeom>
          <a:noFill/>
          <a:ln>
            <a:noFill/>
          </a:ln>
        </p:spPr>
        <p:txBody>
          <a:bodyPr spcFirstLastPara="1" wrap="square" lIns="0" tIns="0" rIns="0" bIns="0" anchor="t" anchorCtr="0">
            <a:spAutoFit/>
          </a:bodyPr>
          <a:lstStyle/>
          <a:p>
            <a:pPr marL="0" marR="0" lvl="0" indent="0" algn="l" rtl="0">
              <a:lnSpc>
                <a:spcPct val="114996"/>
              </a:lnSpc>
              <a:spcBef>
                <a:spcPts val="0"/>
              </a:spcBef>
              <a:spcAft>
                <a:spcPts val="0"/>
              </a:spcAft>
              <a:buClr>
                <a:srgbClr val="000000"/>
              </a:buClr>
              <a:buSzPts val="11029"/>
              <a:buFont typeface="Arial"/>
              <a:buNone/>
            </a:pPr>
            <a:r>
              <a:rPr lang="en-US" sz="11029" b="1" i="0" u="none" strike="noStrike" cap="none">
                <a:solidFill>
                  <a:srgbClr val="000000"/>
                </a:solidFill>
                <a:latin typeface="Poppins"/>
                <a:ea typeface="Poppins"/>
                <a:cs typeface="Poppins"/>
                <a:sym typeface="Poppins"/>
              </a:rPr>
              <a:t>TERIMAKASIH</a:t>
            </a:r>
            <a:endParaRPr sz="1400" b="0" i="0" u="none" strike="noStrike" cap="none">
              <a:solidFill>
                <a:srgbClr val="000000"/>
              </a:solidFill>
              <a:latin typeface="Arial"/>
              <a:ea typeface="Arial"/>
              <a:cs typeface="Arial"/>
              <a:sym typeface="Arial"/>
            </a:endParaRPr>
          </a:p>
        </p:txBody>
      </p:sp>
      <p:sp>
        <p:nvSpPr>
          <p:cNvPr id="431" name="Google Shape;431;p9"/>
          <p:cNvSpPr txBox="1"/>
          <p:nvPr/>
        </p:nvSpPr>
        <p:spPr>
          <a:xfrm>
            <a:off x="1338542" y="3908982"/>
            <a:ext cx="8555376" cy="756252"/>
          </a:xfrm>
          <a:prstGeom prst="rect">
            <a:avLst/>
          </a:prstGeom>
          <a:noFill/>
          <a:ln>
            <a:noFill/>
          </a:ln>
        </p:spPr>
        <p:txBody>
          <a:bodyPr spcFirstLastPara="1" wrap="square" lIns="0" tIns="0" rIns="0" bIns="0" anchor="t" anchorCtr="0">
            <a:spAutoFit/>
          </a:bodyPr>
          <a:lstStyle/>
          <a:p>
            <a:pPr marL="0" marR="0" lvl="0" indent="0" algn="l" rtl="0">
              <a:lnSpc>
                <a:spcPct val="114996"/>
              </a:lnSpc>
              <a:spcBef>
                <a:spcPts val="0"/>
              </a:spcBef>
              <a:spcAft>
                <a:spcPts val="0"/>
              </a:spcAft>
              <a:buClr>
                <a:srgbClr val="000000"/>
              </a:buClr>
              <a:buSzPts val="4801"/>
              <a:buFont typeface="Arial"/>
              <a:buNone/>
            </a:pPr>
            <a:r>
              <a:rPr lang="en-US" sz="4801" b="0" i="0" u="none" strike="noStrike" cap="none">
                <a:solidFill>
                  <a:srgbClr val="21264D"/>
                </a:solidFill>
                <a:latin typeface="Poppins"/>
                <a:ea typeface="Poppins"/>
                <a:cs typeface="Poppins"/>
                <a:sym typeface="Poppins"/>
              </a:rPr>
              <a:t>ATAS PERHATIANNYA</a:t>
            </a:r>
            <a:endParaRPr sz="1400" b="0" i="0" u="none" strike="noStrike" cap="none">
              <a:solidFill>
                <a:srgbClr val="000000"/>
              </a:solidFill>
              <a:latin typeface="Arial"/>
              <a:ea typeface="Arial"/>
              <a:cs typeface="Arial"/>
              <a:sym typeface="Arial"/>
            </a:endParaRPr>
          </a:p>
        </p:txBody>
      </p:sp>
      <p:grpSp>
        <p:nvGrpSpPr>
          <p:cNvPr id="432" name="Google Shape;432;p9"/>
          <p:cNvGrpSpPr/>
          <p:nvPr/>
        </p:nvGrpSpPr>
        <p:grpSpPr>
          <a:xfrm>
            <a:off x="740480" y="236776"/>
            <a:ext cx="3537125" cy="1842646"/>
            <a:chOff x="14202254" y="-78589"/>
            <a:chExt cx="3537125" cy="1842646"/>
          </a:xfrm>
        </p:grpSpPr>
        <p:sp>
          <p:nvSpPr>
            <p:cNvPr id="433" name="Google Shape;433;p9"/>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6">
                <a:alphaModFix/>
              </a:blip>
              <a:stretch>
                <a:fillRect/>
              </a:stretch>
            </a:blipFill>
            <a:ln>
              <a:noFill/>
            </a:ln>
          </p:spPr>
        </p:sp>
        <p:pic>
          <p:nvPicPr>
            <p:cNvPr id="434" name="Google Shape;434;p9" descr="Vokasi Logo 1 – Fakultas Vokasi Unair"/>
            <p:cNvPicPr preferRelativeResize="0"/>
            <p:nvPr/>
          </p:nvPicPr>
          <p:blipFill rotWithShape="1">
            <a:blip r:embed="rId7">
              <a:alphaModFix/>
            </a:blip>
            <a:srcRect/>
            <a:stretch/>
          </p:blipFill>
          <p:spPr>
            <a:xfrm>
              <a:off x="14202254" y="-78589"/>
              <a:ext cx="3275815" cy="1842646"/>
            </a:xfrm>
            <a:prstGeom prst="rect">
              <a:avLst/>
            </a:prstGeom>
            <a:noFill/>
            <a:ln>
              <a:noFill/>
            </a:ln>
          </p:spPr>
        </p:pic>
      </p:grpSp>
      <p:sp>
        <p:nvSpPr>
          <p:cNvPr id="435" name="Google Shape;435;p9"/>
          <p:cNvSpPr txBox="1"/>
          <p:nvPr/>
        </p:nvSpPr>
        <p:spPr>
          <a:xfrm>
            <a:off x="1366895" y="5816708"/>
            <a:ext cx="9024659" cy="1384995"/>
          </a:xfrm>
          <a:prstGeom prst="rect">
            <a:avLst/>
          </a:prstGeom>
          <a:noFill/>
          <a:ln>
            <a:noFill/>
          </a:ln>
        </p:spPr>
        <p:txBody>
          <a:bodyPr spcFirstLastPara="1" wrap="square" lIns="0" tIns="0" rIns="0" bIns="0" anchor="t" anchorCtr="0">
            <a:spAutoFit/>
          </a:bodyPr>
          <a:lstStyle/>
          <a:p>
            <a:pPr marL="0" marR="0" lvl="0" indent="0" algn="l" rtl="0">
              <a:lnSpc>
                <a:spcPct val="133888"/>
              </a:lnSpc>
              <a:spcBef>
                <a:spcPts val="0"/>
              </a:spcBef>
              <a:spcAft>
                <a:spcPts val="0"/>
              </a:spcAft>
              <a:buClr>
                <a:srgbClr val="000000"/>
              </a:buClr>
              <a:buSzPts val="2700"/>
              <a:buFont typeface="Arial"/>
              <a:buNone/>
            </a:pPr>
            <a:r>
              <a:rPr lang="en-US" sz="2700" b="1" i="0" u="none" strike="noStrike" cap="none">
                <a:solidFill>
                  <a:srgbClr val="21264D"/>
                </a:solidFill>
                <a:latin typeface="Poppins"/>
                <a:ea typeface="Poppins"/>
                <a:cs typeface="Poppins"/>
                <a:sym typeface="Poppins"/>
              </a:rPr>
              <a:t>Jiwangga Hadi Nata, </a:t>
            </a:r>
            <a:endParaRPr sz="1400" b="0" i="0" u="none" strike="noStrike" cap="none">
              <a:solidFill>
                <a:srgbClr val="000000"/>
              </a:solidFill>
              <a:latin typeface="Arial"/>
              <a:ea typeface="Arial"/>
              <a:cs typeface="Arial"/>
              <a:sym typeface="Arial"/>
            </a:endParaRPr>
          </a:p>
          <a:p>
            <a:pPr marL="0" marR="0" lvl="0" indent="0" algn="l" rtl="0">
              <a:lnSpc>
                <a:spcPct val="133888"/>
              </a:lnSpc>
              <a:spcBef>
                <a:spcPts val="0"/>
              </a:spcBef>
              <a:spcAft>
                <a:spcPts val="0"/>
              </a:spcAft>
              <a:buClr>
                <a:srgbClr val="000000"/>
              </a:buClr>
              <a:buSzPts val="2700"/>
              <a:buFont typeface="Arial"/>
              <a:buNone/>
            </a:pPr>
            <a:r>
              <a:rPr lang="en-US" sz="2700" b="1" i="0" u="none" strike="noStrike" cap="none">
                <a:solidFill>
                  <a:srgbClr val="21264D"/>
                </a:solidFill>
                <a:latin typeface="Poppins"/>
                <a:ea typeface="Poppins"/>
                <a:cs typeface="Poppins"/>
                <a:sym typeface="Poppins"/>
              </a:rPr>
              <a:t>S.E., M.SM., CHE., HCM</a:t>
            </a:r>
            <a:endParaRPr sz="2700" b="0" i="0" u="none" strike="noStrike" cap="none">
              <a:solidFill>
                <a:schemeClr val="dk1"/>
              </a:solidFill>
              <a:latin typeface="Cutive"/>
              <a:ea typeface="Cutive"/>
              <a:cs typeface="Cutive"/>
              <a:sym typeface="Cutive"/>
            </a:endParaRPr>
          </a:p>
          <a:p>
            <a:pPr marL="0" marR="0" lvl="0" indent="0" algn="l" rtl="0">
              <a:lnSpc>
                <a:spcPct val="115017"/>
              </a:lnSpc>
              <a:spcBef>
                <a:spcPts val="0"/>
              </a:spcBef>
              <a:spcAft>
                <a:spcPts val="0"/>
              </a:spcAft>
              <a:buClr>
                <a:srgbClr val="000000"/>
              </a:buClr>
              <a:buSzPts val="3143"/>
              <a:buFont typeface="Arial"/>
              <a:buNone/>
            </a:pPr>
            <a:endParaRPr sz="3143" b="1" i="0" u="none" strike="noStrike" cap="none">
              <a:solidFill>
                <a:srgbClr val="21264D"/>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120"/>
        <p:cNvGrpSpPr/>
        <p:nvPr/>
      </p:nvGrpSpPr>
      <p:grpSpPr>
        <a:xfrm>
          <a:off x="0" y="0"/>
          <a:ext cx="0" cy="0"/>
          <a:chOff x="0" y="0"/>
          <a:chExt cx="0" cy="0"/>
        </a:xfrm>
      </p:grpSpPr>
      <p:grpSp>
        <p:nvGrpSpPr>
          <p:cNvPr id="121" name="Google Shape;121;p2"/>
          <p:cNvGrpSpPr/>
          <p:nvPr/>
        </p:nvGrpSpPr>
        <p:grpSpPr>
          <a:xfrm>
            <a:off x="15357712" y="4649615"/>
            <a:ext cx="6926752" cy="7161663"/>
            <a:chOff x="-175977" y="-175976"/>
            <a:chExt cx="9235669" cy="9548885"/>
          </a:xfrm>
        </p:grpSpPr>
        <p:grpSp>
          <p:nvGrpSpPr>
            <p:cNvPr id="122" name="Google Shape;122;p2"/>
            <p:cNvGrpSpPr/>
            <p:nvPr/>
          </p:nvGrpSpPr>
          <p:grpSpPr>
            <a:xfrm rot="-2700000">
              <a:off x="1011586" y="2751696"/>
              <a:ext cx="5309215" cy="5558084"/>
              <a:chOff x="0" y="-38100"/>
              <a:chExt cx="812800" cy="850900"/>
            </a:xfrm>
          </p:grpSpPr>
          <p:sp>
            <p:nvSpPr>
              <p:cNvPr id="123" name="Google Shape;123;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124" name="Google Shape;124;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25" name="Google Shape;125;p2"/>
            <p:cNvGrpSpPr/>
            <p:nvPr/>
          </p:nvGrpSpPr>
          <p:grpSpPr>
            <a:xfrm rot="-2700000">
              <a:off x="1831597" y="887152"/>
              <a:ext cx="5309215" cy="5558084"/>
              <a:chOff x="0" y="-38100"/>
              <a:chExt cx="812800" cy="850900"/>
            </a:xfrm>
          </p:grpSpPr>
          <p:sp>
            <p:nvSpPr>
              <p:cNvPr id="126" name="Google Shape;126;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127" name="Google Shape;127;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28" name="Google Shape;128;p2"/>
            <p:cNvGrpSpPr/>
            <p:nvPr/>
          </p:nvGrpSpPr>
          <p:grpSpPr>
            <a:xfrm rot="-2700000">
              <a:off x="1831597" y="2732109"/>
              <a:ext cx="5309215" cy="5558084"/>
              <a:chOff x="0" y="-38100"/>
              <a:chExt cx="812800" cy="850900"/>
            </a:xfrm>
          </p:grpSpPr>
          <p:sp>
            <p:nvSpPr>
              <p:cNvPr id="129" name="Google Shape;129;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130" name="Google Shape;130;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1" name="Google Shape;131;p2"/>
            <p:cNvGrpSpPr/>
            <p:nvPr/>
          </p:nvGrpSpPr>
          <p:grpSpPr>
            <a:xfrm rot="-2700000">
              <a:off x="2494928" y="2732109"/>
              <a:ext cx="5309215" cy="5558084"/>
              <a:chOff x="0" y="-38100"/>
              <a:chExt cx="812800" cy="850900"/>
            </a:xfrm>
          </p:grpSpPr>
          <p:sp>
            <p:nvSpPr>
              <p:cNvPr id="132" name="Google Shape;132;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33" name="Google Shape;133;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4" name="Google Shape;134;p2"/>
            <p:cNvGrpSpPr/>
            <p:nvPr/>
          </p:nvGrpSpPr>
          <p:grpSpPr>
            <a:xfrm rot="-2700000">
              <a:off x="2562914" y="887152"/>
              <a:ext cx="5309215" cy="5558084"/>
              <a:chOff x="0" y="-38100"/>
              <a:chExt cx="812800" cy="850900"/>
            </a:xfrm>
          </p:grpSpPr>
          <p:sp>
            <p:nvSpPr>
              <p:cNvPr id="135" name="Google Shape;135;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36" name="Google Shape;136;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37" name="Google Shape;137;p2"/>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sp>
        <p:nvSpPr>
          <p:cNvPr id="138" name="Google Shape;138;p2"/>
          <p:cNvSpPr txBox="1"/>
          <p:nvPr/>
        </p:nvSpPr>
        <p:spPr>
          <a:xfrm>
            <a:off x="1193950" y="1643375"/>
            <a:ext cx="9866700" cy="738900"/>
          </a:xfrm>
          <a:prstGeom prst="rect">
            <a:avLst/>
          </a:prstGeom>
          <a:noFill/>
          <a:ln>
            <a:noFill/>
          </a:ln>
        </p:spPr>
        <p:txBody>
          <a:bodyPr spcFirstLastPara="1" wrap="square" lIns="0" tIns="0" rIns="0" bIns="0" anchor="t" anchorCtr="0">
            <a:spAutoFit/>
          </a:bodyPr>
          <a:lstStyle/>
          <a:p>
            <a:pPr marL="0" marR="0" lvl="0" indent="0" algn="l" rtl="0">
              <a:lnSpc>
                <a:spcPct val="11314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Business Model Canvas (BMC)</a:t>
            </a:r>
            <a:endParaRPr sz="4800" b="1" i="0" u="none" strike="noStrike" cap="none">
              <a:solidFill>
                <a:srgbClr val="21264D"/>
              </a:solidFill>
              <a:latin typeface="Poppins"/>
              <a:ea typeface="Poppins"/>
              <a:cs typeface="Poppins"/>
              <a:sym typeface="Poppins"/>
            </a:endParaRPr>
          </a:p>
        </p:txBody>
      </p:sp>
      <p:sp>
        <p:nvSpPr>
          <p:cNvPr id="139" name="Google Shape;139;p2"/>
          <p:cNvSpPr txBox="1"/>
          <p:nvPr/>
        </p:nvSpPr>
        <p:spPr>
          <a:xfrm>
            <a:off x="1270150" y="2888375"/>
            <a:ext cx="14405400" cy="51717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200"/>
              <a:buFont typeface="Arial"/>
              <a:buNone/>
            </a:pPr>
            <a:r>
              <a:rPr lang="en-US" sz="4200" b="0" i="0" u="none" strike="noStrike" cap="none">
                <a:solidFill>
                  <a:schemeClr val="dk1"/>
                </a:solidFill>
                <a:latin typeface="Calibri"/>
                <a:ea typeface="Calibri"/>
                <a:cs typeface="Calibri"/>
                <a:sym typeface="Calibri"/>
              </a:rPr>
              <a:t>BMC adalah alat visual yang merinci semua komponen kunci bisnis, menggambarkan dan menganalisis model bisnis suatu perusahaan secara komprehensif, termasuk segmentasi pelanggan, proposisi nilai, channel distribusi, hubungan dengan pelanggan, sumber pendapatan, sumber daya kunci, aktivitas kunci, kemitraan kunci, dan struktur biaya. Bisnis Model Canvas membantu pengusaha untuk memahami aspek kunci dari bisnis mereka dan bagaimana mereka saling terkait.</a:t>
            </a:r>
            <a:endParaRPr sz="4200" b="0" i="0" u="none" strike="noStrike" cap="none">
              <a:solidFill>
                <a:schemeClr val="dk1"/>
              </a:solidFill>
              <a:latin typeface="Calibri"/>
              <a:ea typeface="Calibri"/>
              <a:cs typeface="Calibri"/>
              <a:sym typeface="Calibri"/>
            </a:endParaRPr>
          </a:p>
        </p:txBody>
      </p:sp>
      <p:sp>
        <p:nvSpPr>
          <p:cNvPr id="140" name="Google Shape;140;p2"/>
          <p:cNvSpPr txBox="1"/>
          <p:nvPr/>
        </p:nvSpPr>
        <p:spPr>
          <a:xfrm>
            <a:off x="1338542" y="8927920"/>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grpSp>
        <p:nvGrpSpPr>
          <p:cNvPr id="141" name="Google Shape;141;p2"/>
          <p:cNvGrpSpPr/>
          <p:nvPr/>
        </p:nvGrpSpPr>
        <p:grpSpPr>
          <a:xfrm>
            <a:off x="14202254" y="-78589"/>
            <a:ext cx="3537125" cy="1842646"/>
            <a:chOff x="14202254" y="-78589"/>
            <a:chExt cx="3537125" cy="1842646"/>
          </a:xfrm>
        </p:grpSpPr>
        <p:sp>
          <p:nvSpPr>
            <p:cNvPr id="142" name="Google Shape;142;p2"/>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143" name="Google Shape;143;p2"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147"/>
        <p:cNvGrpSpPr/>
        <p:nvPr/>
      </p:nvGrpSpPr>
      <p:grpSpPr>
        <a:xfrm>
          <a:off x="0" y="0"/>
          <a:ext cx="0" cy="0"/>
          <a:chOff x="0" y="0"/>
          <a:chExt cx="0" cy="0"/>
        </a:xfrm>
      </p:grpSpPr>
      <p:sp>
        <p:nvSpPr>
          <p:cNvPr id="148" name="Google Shape;148;p3"/>
          <p:cNvSpPr txBox="1"/>
          <p:nvPr/>
        </p:nvSpPr>
        <p:spPr>
          <a:xfrm>
            <a:off x="2245305" y="6551010"/>
            <a:ext cx="6651645" cy="208471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49" name="Google Shape;149;p3"/>
          <p:cNvGrpSpPr/>
          <p:nvPr/>
        </p:nvGrpSpPr>
        <p:grpSpPr>
          <a:xfrm rot="10800000">
            <a:off x="14209587" y="1954009"/>
            <a:ext cx="3280642" cy="3057907"/>
            <a:chOff x="1028699" y="3416530"/>
            <a:chExt cx="2671625" cy="2490239"/>
          </a:xfrm>
        </p:grpSpPr>
        <p:grpSp>
          <p:nvGrpSpPr>
            <p:cNvPr id="150" name="Google Shape;150;p3"/>
            <p:cNvGrpSpPr/>
            <p:nvPr/>
          </p:nvGrpSpPr>
          <p:grpSpPr>
            <a:xfrm rot="2700000">
              <a:off x="1966263" y="3924922"/>
              <a:ext cx="1417088" cy="1483514"/>
              <a:chOff x="0" y="-38100"/>
              <a:chExt cx="812800" cy="850900"/>
            </a:xfrm>
          </p:grpSpPr>
          <p:sp>
            <p:nvSpPr>
              <p:cNvPr id="151" name="Google Shape;151;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152" name="Google Shape;152;p3"/>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53" name="Google Shape;153;p3"/>
            <p:cNvGrpSpPr/>
            <p:nvPr/>
          </p:nvGrpSpPr>
          <p:grpSpPr>
            <a:xfrm rot="2700000">
              <a:off x="1413549" y="3761055"/>
              <a:ext cx="1720540" cy="1801190"/>
              <a:chOff x="0" y="-38100"/>
              <a:chExt cx="812800" cy="850900"/>
            </a:xfrm>
          </p:grpSpPr>
          <p:sp>
            <p:nvSpPr>
              <p:cNvPr id="154" name="Google Shape;154;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155" name="Google Shape;155;p3"/>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156" name="Google Shape;156;p3"/>
          <p:cNvGrpSpPr/>
          <p:nvPr/>
        </p:nvGrpSpPr>
        <p:grpSpPr>
          <a:xfrm rot="5400000">
            <a:off x="-1748095" y="8202375"/>
            <a:ext cx="6926752" cy="7161663"/>
            <a:chOff x="-175977" y="-175976"/>
            <a:chExt cx="9235669" cy="9548885"/>
          </a:xfrm>
        </p:grpSpPr>
        <p:grpSp>
          <p:nvGrpSpPr>
            <p:cNvPr id="157" name="Google Shape;157;p3"/>
            <p:cNvGrpSpPr/>
            <p:nvPr/>
          </p:nvGrpSpPr>
          <p:grpSpPr>
            <a:xfrm rot="-2700000">
              <a:off x="1011586" y="2751696"/>
              <a:ext cx="5309215" cy="5558084"/>
              <a:chOff x="0" y="-38100"/>
              <a:chExt cx="812800" cy="850900"/>
            </a:xfrm>
          </p:grpSpPr>
          <p:sp>
            <p:nvSpPr>
              <p:cNvPr id="158" name="Google Shape;158;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159" name="Google Shape;159;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0" name="Google Shape;160;p3"/>
            <p:cNvGrpSpPr/>
            <p:nvPr/>
          </p:nvGrpSpPr>
          <p:grpSpPr>
            <a:xfrm rot="-2700000">
              <a:off x="1831597" y="887152"/>
              <a:ext cx="5309215" cy="5558084"/>
              <a:chOff x="0" y="-38100"/>
              <a:chExt cx="812800" cy="850900"/>
            </a:xfrm>
          </p:grpSpPr>
          <p:sp>
            <p:nvSpPr>
              <p:cNvPr id="161" name="Google Shape;161;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162" name="Google Shape;162;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3" name="Google Shape;163;p3"/>
            <p:cNvGrpSpPr/>
            <p:nvPr/>
          </p:nvGrpSpPr>
          <p:grpSpPr>
            <a:xfrm rot="-2700000">
              <a:off x="1831597" y="2732109"/>
              <a:ext cx="5309215" cy="5558084"/>
              <a:chOff x="0" y="-38100"/>
              <a:chExt cx="812800" cy="850900"/>
            </a:xfrm>
          </p:grpSpPr>
          <p:sp>
            <p:nvSpPr>
              <p:cNvPr id="164" name="Google Shape;164;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165" name="Google Shape;165;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6" name="Google Shape;166;p3"/>
            <p:cNvGrpSpPr/>
            <p:nvPr/>
          </p:nvGrpSpPr>
          <p:grpSpPr>
            <a:xfrm rot="-2700000">
              <a:off x="2494928" y="2732109"/>
              <a:ext cx="5309215" cy="5558084"/>
              <a:chOff x="0" y="-38100"/>
              <a:chExt cx="812800" cy="850900"/>
            </a:xfrm>
          </p:grpSpPr>
          <p:sp>
            <p:nvSpPr>
              <p:cNvPr id="167" name="Google Shape;167;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68" name="Google Shape;168;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9" name="Google Shape;169;p3"/>
            <p:cNvGrpSpPr/>
            <p:nvPr/>
          </p:nvGrpSpPr>
          <p:grpSpPr>
            <a:xfrm rot="-2700000">
              <a:off x="2562914" y="887152"/>
              <a:ext cx="5309215" cy="5558084"/>
              <a:chOff x="0" y="-38100"/>
              <a:chExt cx="812800" cy="850900"/>
            </a:xfrm>
          </p:grpSpPr>
          <p:sp>
            <p:nvSpPr>
              <p:cNvPr id="170" name="Google Shape;170;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71" name="Google Shape;171;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72" name="Google Shape;172;p3"/>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sp>
        <p:nvSpPr>
          <p:cNvPr id="173" name="Google Shape;173;p3"/>
          <p:cNvSpPr txBox="1"/>
          <p:nvPr/>
        </p:nvSpPr>
        <p:spPr>
          <a:xfrm>
            <a:off x="1476746" y="1584678"/>
            <a:ext cx="10253100" cy="738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Manfaat Bisnis Model Canvas </a:t>
            </a:r>
            <a:endParaRPr sz="4800" b="1" i="0" u="none" strike="noStrike" cap="none">
              <a:solidFill>
                <a:srgbClr val="21264D"/>
              </a:solidFill>
              <a:latin typeface="Poppins"/>
              <a:ea typeface="Poppins"/>
              <a:cs typeface="Poppins"/>
              <a:sym typeface="Poppins"/>
            </a:endParaRPr>
          </a:p>
        </p:txBody>
      </p:sp>
      <p:sp>
        <p:nvSpPr>
          <p:cNvPr id="174" name="Google Shape;174;p3"/>
          <p:cNvSpPr txBox="1"/>
          <p:nvPr/>
        </p:nvSpPr>
        <p:spPr>
          <a:xfrm>
            <a:off x="1476750" y="2863375"/>
            <a:ext cx="12412200" cy="46332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300"/>
              <a:buFont typeface="Arial"/>
              <a:buNone/>
            </a:pPr>
            <a:r>
              <a:rPr lang="en-US" sz="4300" b="0" i="0" u="none" strike="noStrike" cap="none">
                <a:solidFill>
                  <a:schemeClr val="dk1"/>
                </a:solidFill>
                <a:latin typeface="Calibri"/>
                <a:ea typeface="Calibri"/>
                <a:cs typeface="Calibri"/>
                <a:sym typeface="Calibri"/>
              </a:rPr>
              <a:t>Menggunakan Bisnis Model Canvas membantu pengusaha untuk merancang strategi bisnis yang lebih efektif, mengidentifikasi peluang baru, dan mengatasi tantangan yang ada.</a:t>
            </a:r>
            <a:endParaRPr sz="43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4300"/>
              <a:buFont typeface="Arial"/>
              <a:buNone/>
            </a:pPr>
            <a:r>
              <a:rPr lang="en-US" sz="4300" b="0" i="0" u="none" strike="noStrike" cap="none">
                <a:solidFill>
                  <a:schemeClr val="dk1"/>
                </a:solidFill>
                <a:latin typeface="Calibri"/>
                <a:ea typeface="Calibri"/>
                <a:cs typeface="Calibri"/>
                <a:sym typeface="Calibri"/>
              </a:rPr>
              <a:t>Studi menunjukkan bahwa perusahaan yang menggunakan Bisnis Model Canvas memiliki tingkat kesuksesan yang lebih tinggi daripada yang tidak.</a:t>
            </a:r>
            <a:endParaRPr sz="4300" b="0" i="0" u="none" strike="noStrike" cap="none">
              <a:solidFill>
                <a:schemeClr val="dk1"/>
              </a:solidFill>
              <a:latin typeface="Calibri"/>
              <a:ea typeface="Calibri"/>
              <a:cs typeface="Calibri"/>
              <a:sym typeface="Calibri"/>
            </a:endParaRPr>
          </a:p>
        </p:txBody>
      </p:sp>
      <p:grpSp>
        <p:nvGrpSpPr>
          <p:cNvPr id="175" name="Google Shape;175;p3"/>
          <p:cNvGrpSpPr/>
          <p:nvPr/>
        </p:nvGrpSpPr>
        <p:grpSpPr>
          <a:xfrm>
            <a:off x="14202254" y="-78589"/>
            <a:ext cx="3537125" cy="1842646"/>
            <a:chOff x="14202254" y="-78589"/>
            <a:chExt cx="3537125" cy="1842646"/>
          </a:xfrm>
        </p:grpSpPr>
        <p:sp>
          <p:nvSpPr>
            <p:cNvPr id="176" name="Google Shape;176;p3"/>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177" name="Google Shape;177;p3"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
        <p:nvSpPr>
          <p:cNvPr id="178" name="Google Shape;178;p3"/>
          <p:cNvSpPr txBox="1"/>
          <p:nvPr/>
        </p:nvSpPr>
        <p:spPr>
          <a:xfrm>
            <a:off x="13570972" y="9432337"/>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182"/>
        <p:cNvGrpSpPr/>
        <p:nvPr/>
      </p:nvGrpSpPr>
      <p:grpSpPr>
        <a:xfrm>
          <a:off x="0" y="0"/>
          <a:ext cx="0" cy="0"/>
          <a:chOff x="0" y="0"/>
          <a:chExt cx="0" cy="0"/>
        </a:xfrm>
      </p:grpSpPr>
      <p:sp>
        <p:nvSpPr>
          <p:cNvPr id="183" name="Google Shape;183;p4"/>
          <p:cNvSpPr txBox="1"/>
          <p:nvPr/>
        </p:nvSpPr>
        <p:spPr>
          <a:xfrm>
            <a:off x="1231381" y="1206130"/>
            <a:ext cx="15111300" cy="738900"/>
          </a:xfrm>
          <a:prstGeom prst="rect">
            <a:avLst/>
          </a:prstGeom>
          <a:noFill/>
          <a:ln>
            <a:noFill/>
          </a:ln>
        </p:spPr>
        <p:txBody>
          <a:bodyPr spcFirstLastPara="1" wrap="square" lIns="0" tIns="0" rIns="0" bIns="0" anchor="t" anchorCtr="0">
            <a:spAutoFit/>
          </a:bodyPr>
          <a:lstStyle/>
          <a:p>
            <a:pPr marL="0" marR="0" lvl="0" indent="0" algn="l" rtl="0">
              <a:lnSpc>
                <a:spcPct val="20462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Elemen BMC</a:t>
            </a:r>
            <a:endParaRPr sz="4800" b="1" i="0" u="none" strike="noStrike" cap="none">
              <a:solidFill>
                <a:srgbClr val="21264D"/>
              </a:solidFill>
              <a:latin typeface="Poppins"/>
              <a:ea typeface="Poppins"/>
              <a:cs typeface="Poppins"/>
              <a:sym typeface="Poppins"/>
            </a:endParaRPr>
          </a:p>
        </p:txBody>
      </p:sp>
      <p:sp>
        <p:nvSpPr>
          <p:cNvPr id="184" name="Google Shape;184;p4"/>
          <p:cNvSpPr txBox="1"/>
          <p:nvPr/>
        </p:nvSpPr>
        <p:spPr>
          <a:xfrm>
            <a:off x="1259848" y="2427975"/>
            <a:ext cx="15768300" cy="70959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en-US" sz="4700" b="1" i="0" u="none" strike="noStrike" cap="none" dirty="0" err="1">
                <a:solidFill>
                  <a:schemeClr val="dk1"/>
                </a:solidFill>
                <a:latin typeface="Calibri"/>
                <a:ea typeface="Calibri"/>
                <a:cs typeface="Calibri"/>
                <a:sym typeface="Calibri"/>
              </a:rPr>
              <a:t>Segmentasi</a:t>
            </a:r>
            <a:r>
              <a:rPr lang="en-US" sz="4700" b="1" i="0" u="none" strike="noStrike" cap="none" dirty="0">
                <a:solidFill>
                  <a:schemeClr val="dk1"/>
                </a:solidFill>
                <a:latin typeface="Calibri"/>
                <a:ea typeface="Calibri"/>
                <a:cs typeface="Calibri"/>
                <a:sym typeface="Calibri"/>
              </a:rPr>
              <a:t> Pasar: </a:t>
            </a:r>
            <a:r>
              <a:rPr lang="en-US" sz="4700" b="0" i="0" u="none" strike="noStrike" cap="none" dirty="0" err="1">
                <a:solidFill>
                  <a:schemeClr val="dk1"/>
                </a:solidFill>
                <a:latin typeface="Calibri"/>
                <a:ea typeface="Calibri"/>
                <a:cs typeface="Calibri"/>
                <a:sym typeface="Calibri"/>
              </a:rPr>
              <a:t>Memahami</a:t>
            </a:r>
            <a:r>
              <a:rPr lang="en-US" sz="4700" b="0" i="0" u="none" strike="noStrike" cap="none" dirty="0">
                <a:solidFill>
                  <a:schemeClr val="dk1"/>
                </a:solidFill>
                <a:latin typeface="Calibri"/>
                <a:ea typeface="Calibri"/>
                <a:cs typeface="Calibri"/>
                <a:sym typeface="Calibri"/>
              </a:rPr>
              <a:t> pasar yang </a:t>
            </a:r>
            <a:r>
              <a:rPr lang="en-US" sz="4700" b="0" i="0" u="none" strike="noStrike" cap="none" dirty="0" err="1">
                <a:solidFill>
                  <a:schemeClr val="dk1"/>
                </a:solidFill>
                <a:latin typeface="Calibri"/>
                <a:ea typeface="Calibri"/>
                <a:cs typeface="Calibri"/>
                <a:sym typeface="Calibri"/>
              </a:rPr>
              <a:t>dituju</a:t>
            </a:r>
            <a:r>
              <a:rPr lang="en-US" sz="4700" b="0" i="0" u="none" strike="noStrike" cap="none" dirty="0">
                <a:solidFill>
                  <a:schemeClr val="dk1"/>
                </a:solidFill>
                <a:latin typeface="Calibri"/>
                <a:ea typeface="Calibri"/>
                <a:cs typeface="Calibri"/>
                <a:sym typeface="Calibri"/>
              </a:rPr>
              <a:t> </a:t>
            </a:r>
            <a:r>
              <a:rPr lang="en-US" sz="4700" b="0" i="0" u="none" strike="noStrike" cap="none" dirty="0" err="1">
                <a:solidFill>
                  <a:schemeClr val="dk1"/>
                </a:solidFill>
                <a:latin typeface="Calibri"/>
                <a:ea typeface="Calibri"/>
                <a:cs typeface="Calibri"/>
                <a:sym typeface="Calibri"/>
              </a:rPr>
              <a:t>d</a:t>
            </a:r>
            <a:r>
              <a:rPr lang="en-US" sz="4700" dirty="0" err="1">
                <a:solidFill>
                  <a:schemeClr val="dk1"/>
                </a:solidFill>
                <a:latin typeface="Calibri"/>
                <a:ea typeface="Calibri"/>
                <a:cs typeface="Calibri"/>
                <a:sym typeface="Calibri"/>
              </a:rPr>
              <a:t>imana</a:t>
            </a:r>
            <a:r>
              <a:rPr lang="en-US" sz="4700" dirty="0">
                <a:solidFill>
                  <a:schemeClr val="dk1"/>
                </a:solidFill>
                <a:latin typeface="Calibri"/>
                <a:ea typeface="Calibri"/>
                <a:cs typeface="Calibri"/>
                <a:sym typeface="Calibri"/>
              </a:rPr>
              <a:t> </a:t>
            </a:r>
            <a:r>
              <a:rPr lang="en-US" sz="4700" dirty="0" err="1">
                <a:solidFill>
                  <a:schemeClr val="dk1"/>
                </a:solidFill>
                <a:latin typeface="Calibri"/>
                <a:ea typeface="Calibri"/>
                <a:cs typeface="Calibri"/>
                <a:sym typeface="Calibri"/>
              </a:rPr>
              <a:t>didalamnya</a:t>
            </a:r>
            <a:r>
              <a:rPr lang="en-US" sz="4700" dirty="0">
                <a:solidFill>
                  <a:schemeClr val="dk1"/>
                </a:solidFill>
                <a:latin typeface="Calibri"/>
                <a:ea typeface="Calibri"/>
                <a:cs typeface="Calibri"/>
                <a:sym typeface="Calibri"/>
              </a:rPr>
              <a:t> </a:t>
            </a:r>
            <a:r>
              <a:rPr lang="en-US" sz="4700" dirty="0" err="1">
                <a:solidFill>
                  <a:schemeClr val="dk1"/>
                </a:solidFill>
                <a:latin typeface="Calibri"/>
                <a:ea typeface="Calibri"/>
                <a:cs typeface="Calibri"/>
                <a:sym typeface="Calibri"/>
              </a:rPr>
              <a:t>terdapat</a:t>
            </a:r>
            <a:r>
              <a:rPr lang="en-US" sz="4700" b="0" i="0" u="none" strike="noStrike" cap="none" dirty="0">
                <a:solidFill>
                  <a:schemeClr val="dk1"/>
                </a:solidFill>
                <a:latin typeface="Calibri"/>
                <a:ea typeface="Calibri"/>
                <a:cs typeface="Calibri"/>
                <a:sym typeface="Calibri"/>
              </a:rPr>
              <a:t> </a:t>
            </a:r>
            <a:r>
              <a:rPr lang="en-US" sz="4700" b="0" i="0" u="none" strike="noStrike" cap="none" dirty="0" err="1">
                <a:solidFill>
                  <a:schemeClr val="dk1"/>
                </a:solidFill>
                <a:latin typeface="Calibri"/>
                <a:ea typeface="Calibri"/>
                <a:cs typeface="Calibri"/>
                <a:sym typeface="Calibri"/>
              </a:rPr>
              <a:t>kelompok-kelompok</a:t>
            </a:r>
            <a:r>
              <a:rPr lang="en-US" sz="4700" b="0" i="0" u="none" strike="noStrike" cap="none" dirty="0">
                <a:solidFill>
                  <a:schemeClr val="dk1"/>
                </a:solidFill>
                <a:latin typeface="Calibri"/>
                <a:ea typeface="Calibri"/>
                <a:cs typeface="Calibri"/>
                <a:sym typeface="Calibri"/>
              </a:rPr>
              <a:t> </a:t>
            </a:r>
            <a:r>
              <a:rPr lang="en-US" sz="4700" b="0" i="0" u="none" strike="noStrike" cap="none" dirty="0" err="1">
                <a:solidFill>
                  <a:schemeClr val="dk1"/>
                </a:solidFill>
                <a:latin typeface="Calibri"/>
                <a:ea typeface="Calibri"/>
                <a:cs typeface="Calibri"/>
                <a:sym typeface="Calibri"/>
              </a:rPr>
              <a:t>konsumen</a:t>
            </a:r>
            <a:r>
              <a:rPr lang="en-US" sz="4700" b="0" i="0" u="none" strike="noStrike" cap="none" dirty="0">
                <a:solidFill>
                  <a:schemeClr val="dk1"/>
                </a:solidFill>
                <a:latin typeface="Calibri"/>
                <a:ea typeface="Calibri"/>
                <a:cs typeface="Calibri"/>
                <a:sym typeface="Calibri"/>
              </a:rPr>
              <a:t> </a:t>
            </a:r>
            <a:r>
              <a:rPr lang="en-US" sz="4700" dirty="0" err="1">
                <a:solidFill>
                  <a:schemeClr val="dk1"/>
                </a:solidFill>
                <a:latin typeface="Calibri"/>
                <a:ea typeface="Calibri"/>
                <a:cs typeface="Calibri"/>
                <a:sym typeface="Calibri"/>
              </a:rPr>
              <a:t>dengan</a:t>
            </a:r>
            <a:r>
              <a:rPr lang="en-US" sz="4700" dirty="0">
                <a:solidFill>
                  <a:schemeClr val="dk1"/>
                </a:solidFill>
                <a:latin typeface="Calibri"/>
                <a:ea typeface="Calibri"/>
                <a:cs typeface="Calibri"/>
                <a:sym typeface="Calibri"/>
              </a:rPr>
              <a:t> </a:t>
            </a:r>
            <a:r>
              <a:rPr lang="en-US" sz="4700" dirty="0" err="1">
                <a:solidFill>
                  <a:schemeClr val="dk1"/>
                </a:solidFill>
                <a:latin typeface="Calibri"/>
                <a:ea typeface="Calibri"/>
                <a:cs typeface="Calibri"/>
                <a:sym typeface="Calibri"/>
              </a:rPr>
              <a:t>karakteristik</a:t>
            </a:r>
            <a:r>
              <a:rPr lang="en-US" sz="4700" dirty="0">
                <a:solidFill>
                  <a:schemeClr val="dk1"/>
                </a:solidFill>
                <a:latin typeface="Calibri"/>
                <a:ea typeface="Calibri"/>
                <a:cs typeface="Calibri"/>
                <a:sym typeface="Calibri"/>
              </a:rPr>
              <a:t> dan </a:t>
            </a:r>
            <a:r>
              <a:rPr lang="en-US" sz="4700" dirty="0" err="1">
                <a:solidFill>
                  <a:schemeClr val="dk1"/>
                </a:solidFill>
                <a:latin typeface="Calibri"/>
                <a:ea typeface="Calibri"/>
                <a:cs typeface="Calibri"/>
                <a:sym typeface="Calibri"/>
              </a:rPr>
              <a:t>preferensi</a:t>
            </a:r>
            <a:r>
              <a:rPr lang="en-US" sz="4700" dirty="0">
                <a:solidFill>
                  <a:schemeClr val="dk1"/>
                </a:solidFill>
                <a:latin typeface="Calibri"/>
                <a:ea typeface="Calibri"/>
                <a:cs typeface="Calibri"/>
                <a:sym typeface="Calibri"/>
              </a:rPr>
              <a:t> yang </a:t>
            </a:r>
            <a:r>
              <a:rPr lang="en-US" sz="4700" dirty="0" err="1">
                <a:solidFill>
                  <a:schemeClr val="dk1"/>
                </a:solidFill>
                <a:latin typeface="Calibri"/>
                <a:ea typeface="Calibri"/>
                <a:cs typeface="Calibri"/>
                <a:sym typeface="Calibri"/>
              </a:rPr>
              <a:t>berbeda-beda</a:t>
            </a:r>
            <a:r>
              <a:rPr lang="en-US" sz="4700" dirty="0">
                <a:solidFill>
                  <a:schemeClr val="dk1"/>
                </a:solidFill>
                <a:latin typeface="Calibri"/>
                <a:ea typeface="Calibri"/>
                <a:cs typeface="Calibri"/>
                <a:sym typeface="Calibri"/>
              </a:rPr>
              <a:t>.</a:t>
            </a:r>
            <a:endParaRPr sz="30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endParaRPr sz="30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r>
              <a:rPr lang="en-US" sz="4700" b="1" dirty="0" err="1">
                <a:solidFill>
                  <a:schemeClr val="dk1"/>
                </a:solidFill>
                <a:latin typeface="Calibri"/>
                <a:ea typeface="Calibri"/>
                <a:cs typeface="Calibri"/>
                <a:sym typeface="Calibri"/>
              </a:rPr>
              <a:t>Proposisi</a:t>
            </a:r>
            <a:r>
              <a:rPr lang="en-US" sz="4700" b="1" dirty="0">
                <a:solidFill>
                  <a:schemeClr val="dk1"/>
                </a:solidFill>
                <a:latin typeface="Calibri"/>
                <a:ea typeface="Calibri"/>
                <a:cs typeface="Calibri"/>
                <a:sym typeface="Calibri"/>
              </a:rPr>
              <a:t> </a:t>
            </a:r>
            <a:r>
              <a:rPr lang="en-US" sz="4700" b="1" i="0" u="none" strike="noStrike" cap="none" dirty="0">
                <a:solidFill>
                  <a:schemeClr val="dk1"/>
                </a:solidFill>
                <a:latin typeface="Calibri"/>
                <a:ea typeface="Calibri"/>
                <a:cs typeface="Calibri"/>
                <a:sym typeface="Calibri"/>
              </a:rPr>
              <a:t>Nilai: </a:t>
            </a:r>
            <a:r>
              <a:rPr lang="en-US" sz="4700" b="0" i="0" u="none" strike="noStrike" cap="none" dirty="0" err="1">
                <a:solidFill>
                  <a:schemeClr val="dk1"/>
                </a:solidFill>
                <a:latin typeface="Calibri"/>
                <a:ea typeface="Calibri"/>
                <a:cs typeface="Calibri"/>
                <a:sym typeface="Calibri"/>
              </a:rPr>
              <a:t>Menjelaskan</a:t>
            </a:r>
            <a:r>
              <a:rPr lang="en-US" sz="4700" b="0" i="0" u="none" strike="noStrike" cap="none" dirty="0">
                <a:solidFill>
                  <a:schemeClr val="dk1"/>
                </a:solidFill>
                <a:latin typeface="Calibri"/>
                <a:ea typeface="Calibri"/>
                <a:cs typeface="Calibri"/>
                <a:sym typeface="Calibri"/>
              </a:rPr>
              <a:t> </a:t>
            </a:r>
            <a:r>
              <a:rPr lang="en-US" sz="4700" b="0" i="0" u="none" strike="noStrike" cap="none" dirty="0" err="1">
                <a:solidFill>
                  <a:schemeClr val="dk1"/>
                </a:solidFill>
                <a:latin typeface="Calibri"/>
                <a:ea typeface="Calibri"/>
                <a:cs typeface="Calibri"/>
                <a:sym typeface="Calibri"/>
              </a:rPr>
              <a:t>produk</a:t>
            </a:r>
            <a:r>
              <a:rPr lang="en-US" sz="4700" b="0" i="0" u="none" strike="noStrike" cap="none" dirty="0">
                <a:solidFill>
                  <a:schemeClr val="dk1"/>
                </a:solidFill>
                <a:latin typeface="Calibri"/>
                <a:ea typeface="Calibri"/>
                <a:cs typeface="Calibri"/>
                <a:sym typeface="Calibri"/>
              </a:rPr>
              <a:t> </a:t>
            </a:r>
            <a:r>
              <a:rPr lang="en-US" sz="4700" b="0" i="0" u="none" strike="noStrike" cap="none" dirty="0" err="1">
                <a:solidFill>
                  <a:schemeClr val="dk1"/>
                </a:solidFill>
                <a:latin typeface="Calibri"/>
                <a:ea typeface="Calibri"/>
                <a:cs typeface="Calibri"/>
                <a:sym typeface="Calibri"/>
              </a:rPr>
              <a:t>atau</a:t>
            </a:r>
            <a:r>
              <a:rPr lang="en-US" sz="4700" b="0" i="0" u="none" strike="noStrike" cap="none" dirty="0">
                <a:solidFill>
                  <a:schemeClr val="dk1"/>
                </a:solidFill>
                <a:latin typeface="Calibri"/>
                <a:ea typeface="Calibri"/>
                <a:cs typeface="Calibri"/>
                <a:sym typeface="Calibri"/>
              </a:rPr>
              <a:t> </a:t>
            </a:r>
            <a:r>
              <a:rPr lang="en-US" sz="4700" b="0" i="0" u="none" strike="noStrike" cap="none" dirty="0" err="1">
                <a:solidFill>
                  <a:schemeClr val="dk1"/>
                </a:solidFill>
                <a:latin typeface="Calibri"/>
                <a:ea typeface="Calibri"/>
                <a:cs typeface="Calibri"/>
                <a:sym typeface="Calibri"/>
              </a:rPr>
              <a:t>layanan</a:t>
            </a:r>
            <a:r>
              <a:rPr lang="en-US" sz="4700" b="0" i="0" u="none" strike="noStrike" cap="none" dirty="0">
                <a:solidFill>
                  <a:schemeClr val="dk1"/>
                </a:solidFill>
                <a:latin typeface="Calibri"/>
                <a:ea typeface="Calibri"/>
                <a:cs typeface="Calibri"/>
                <a:sym typeface="Calibri"/>
              </a:rPr>
              <a:t> yang </a:t>
            </a:r>
            <a:r>
              <a:rPr lang="en-US" sz="4700" b="0" i="0" u="none" strike="noStrike" cap="none" dirty="0" err="1">
                <a:solidFill>
                  <a:schemeClr val="dk1"/>
                </a:solidFill>
                <a:latin typeface="Calibri"/>
                <a:ea typeface="Calibri"/>
                <a:cs typeface="Calibri"/>
                <a:sym typeface="Calibri"/>
              </a:rPr>
              <a:t>ditawarkan</a:t>
            </a:r>
            <a:r>
              <a:rPr lang="en-US" sz="4700" b="0" i="0" u="none" strike="noStrike" cap="none" dirty="0">
                <a:solidFill>
                  <a:schemeClr val="dk1"/>
                </a:solidFill>
                <a:latin typeface="Calibri"/>
                <a:ea typeface="Calibri"/>
                <a:cs typeface="Calibri"/>
                <a:sym typeface="Calibri"/>
              </a:rPr>
              <a:t> dan </a:t>
            </a:r>
            <a:r>
              <a:rPr lang="en-US" sz="4700" b="0" i="0" u="none" strike="noStrike" cap="none" dirty="0" err="1">
                <a:solidFill>
                  <a:schemeClr val="dk1"/>
                </a:solidFill>
                <a:latin typeface="Calibri"/>
                <a:ea typeface="Calibri"/>
                <a:cs typeface="Calibri"/>
                <a:sym typeface="Calibri"/>
              </a:rPr>
              <a:t>keunikan</a:t>
            </a:r>
            <a:r>
              <a:rPr lang="en-US" sz="4700" b="0" i="0" u="none" strike="noStrike" cap="none" dirty="0">
                <a:solidFill>
                  <a:schemeClr val="dk1"/>
                </a:solidFill>
                <a:latin typeface="Calibri"/>
                <a:ea typeface="Calibri"/>
                <a:cs typeface="Calibri"/>
                <a:sym typeface="Calibri"/>
              </a:rPr>
              <a:t> yang </a:t>
            </a:r>
            <a:r>
              <a:rPr lang="en-US" sz="4700" b="0" i="0" u="none" strike="noStrike" cap="none" dirty="0" err="1">
                <a:solidFill>
                  <a:schemeClr val="dk1"/>
                </a:solidFill>
                <a:latin typeface="Calibri"/>
                <a:ea typeface="Calibri"/>
                <a:cs typeface="Calibri"/>
                <a:sym typeface="Calibri"/>
              </a:rPr>
              <a:t>dimilikinya</a:t>
            </a:r>
            <a:r>
              <a:rPr lang="en-US" sz="4700" b="0" i="0" u="none" strike="noStrike" cap="none" dirty="0">
                <a:solidFill>
                  <a:schemeClr val="dk1"/>
                </a:solidFill>
                <a:latin typeface="Calibri"/>
                <a:ea typeface="Calibri"/>
                <a:cs typeface="Calibri"/>
                <a:sym typeface="Calibri"/>
              </a:rPr>
              <a:t>.</a:t>
            </a:r>
            <a:endParaRPr sz="30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endParaRPr sz="30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r>
              <a:rPr lang="en-US" sz="4700" b="1" i="0" u="none" strike="noStrike" cap="none" dirty="0" err="1">
                <a:solidFill>
                  <a:schemeClr val="dk1"/>
                </a:solidFill>
                <a:latin typeface="Calibri"/>
                <a:ea typeface="Calibri"/>
                <a:cs typeface="Calibri"/>
                <a:sym typeface="Calibri"/>
              </a:rPr>
              <a:t>Saluran</a:t>
            </a:r>
            <a:r>
              <a:rPr lang="en-US" sz="4700" b="1" i="0" u="none" strike="noStrike" cap="none" dirty="0">
                <a:solidFill>
                  <a:schemeClr val="dk1"/>
                </a:solidFill>
                <a:latin typeface="Calibri"/>
                <a:ea typeface="Calibri"/>
                <a:cs typeface="Calibri"/>
                <a:sym typeface="Calibri"/>
              </a:rPr>
              <a:t> </a:t>
            </a:r>
            <a:r>
              <a:rPr lang="en-US" sz="4700" b="1" i="0" u="none" strike="noStrike" cap="none" dirty="0" err="1">
                <a:solidFill>
                  <a:schemeClr val="dk1"/>
                </a:solidFill>
                <a:latin typeface="Calibri"/>
                <a:ea typeface="Calibri"/>
                <a:cs typeface="Calibri"/>
                <a:sym typeface="Calibri"/>
              </a:rPr>
              <a:t>Distribusi</a:t>
            </a:r>
            <a:r>
              <a:rPr lang="en-US" sz="4700" b="1" i="0" u="none" strike="noStrike" cap="none" dirty="0">
                <a:solidFill>
                  <a:schemeClr val="dk1"/>
                </a:solidFill>
                <a:latin typeface="Calibri"/>
                <a:ea typeface="Calibri"/>
                <a:cs typeface="Calibri"/>
                <a:sym typeface="Calibri"/>
              </a:rPr>
              <a:t>: </a:t>
            </a:r>
            <a:r>
              <a:rPr lang="en-US" sz="4700" b="0" i="0" u="none" strike="noStrike" cap="none" dirty="0" err="1">
                <a:solidFill>
                  <a:schemeClr val="dk1"/>
                </a:solidFill>
                <a:latin typeface="Calibri"/>
                <a:ea typeface="Calibri"/>
                <a:cs typeface="Calibri"/>
                <a:sym typeface="Calibri"/>
              </a:rPr>
              <a:t>Menentukan</a:t>
            </a:r>
            <a:r>
              <a:rPr lang="en-US" sz="4700" b="0" i="0" u="none" strike="noStrike" cap="none" dirty="0">
                <a:solidFill>
                  <a:schemeClr val="dk1"/>
                </a:solidFill>
                <a:latin typeface="Calibri"/>
                <a:ea typeface="Calibri"/>
                <a:cs typeface="Calibri"/>
                <a:sym typeface="Calibri"/>
              </a:rPr>
              <a:t> </a:t>
            </a:r>
            <a:r>
              <a:rPr lang="en-US" sz="4700" b="0" i="0" u="none" strike="noStrike" cap="none" dirty="0" err="1">
                <a:solidFill>
                  <a:schemeClr val="dk1"/>
                </a:solidFill>
                <a:latin typeface="Calibri"/>
                <a:ea typeface="Calibri"/>
                <a:cs typeface="Calibri"/>
                <a:sym typeface="Calibri"/>
              </a:rPr>
              <a:t>cara</a:t>
            </a:r>
            <a:r>
              <a:rPr lang="en-US" sz="4700" b="0" i="0" u="none" strike="noStrike" cap="none" dirty="0">
                <a:solidFill>
                  <a:schemeClr val="dk1"/>
                </a:solidFill>
                <a:latin typeface="Calibri"/>
                <a:ea typeface="Calibri"/>
                <a:cs typeface="Calibri"/>
                <a:sym typeface="Calibri"/>
              </a:rPr>
              <a:t> </a:t>
            </a:r>
            <a:r>
              <a:rPr lang="en-US" sz="4700" b="0" i="0" u="none" strike="noStrike" cap="none" dirty="0" err="1">
                <a:solidFill>
                  <a:schemeClr val="dk1"/>
                </a:solidFill>
                <a:latin typeface="Calibri"/>
                <a:ea typeface="Calibri"/>
                <a:cs typeface="Calibri"/>
                <a:sym typeface="Calibri"/>
              </a:rPr>
              <a:t>produk</a:t>
            </a:r>
            <a:r>
              <a:rPr lang="en-US" sz="4700" b="0" i="0" u="none" strike="noStrike" cap="none" dirty="0">
                <a:solidFill>
                  <a:schemeClr val="dk1"/>
                </a:solidFill>
                <a:latin typeface="Calibri"/>
                <a:ea typeface="Calibri"/>
                <a:cs typeface="Calibri"/>
                <a:sym typeface="Calibri"/>
              </a:rPr>
              <a:t> </a:t>
            </a:r>
            <a:r>
              <a:rPr lang="en-US" sz="4700" b="0" i="0" u="none" strike="noStrike" cap="none" dirty="0" err="1">
                <a:solidFill>
                  <a:schemeClr val="dk1"/>
                </a:solidFill>
                <a:latin typeface="Calibri"/>
                <a:ea typeface="Calibri"/>
                <a:cs typeface="Calibri"/>
                <a:sym typeface="Calibri"/>
              </a:rPr>
              <a:t>atau</a:t>
            </a:r>
            <a:r>
              <a:rPr lang="en-US" sz="4700" b="0" i="0" u="none" strike="noStrike" cap="none" dirty="0">
                <a:solidFill>
                  <a:schemeClr val="dk1"/>
                </a:solidFill>
                <a:latin typeface="Calibri"/>
                <a:ea typeface="Calibri"/>
                <a:cs typeface="Calibri"/>
                <a:sym typeface="Calibri"/>
              </a:rPr>
              <a:t> </a:t>
            </a:r>
            <a:r>
              <a:rPr lang="en-US" sz="4700" b="0" i="0" u="none" strike="noStrike" cap="none" dirty="0" err="1">
                <a:solidFill>
                  <a:schemeClr val="dk1"/>
                </a:solidFill>
                <a:latin typeface="Calibri"/>
                <a:ea typeface="Calibri"/>
                <a:cs typeface="Calibri"/>
                <a:sym typeface="Calibri"/>
              </a:rPr>
              <a:t>layanan</a:t>
            </a:r>
            <a:r>
              <a:rPr lang="en-US" sz="4700" b="0" i="0" u="none" strike="noStrike" cap="none" dirty="0">
                <a:solidFill>
                  <a:schemeClr val="dk1"/>
                </a:solidFill>
                <a:latin typeface="Calibri"/>
                <a:ea typeface="Calibri"/>
                <a:cs typeface="Calibri"/>
                <a:sym typeface="Calibri"/>
              </a:rPr>
              <a:t> </a:t>
            </a:r>
            <a:r>
              <a:rPr lang="en-US" sz="4700" b="0" i="0" u="none" strike="noStrike" cap="none" dirty="0" err="1">
                <a:solidFill>
                  <a:schemeClr val="dk1"/>
                </a:solidFill>
                <a:latin typeface="Calibri"/>
                <a:ea typeface="Calibri"/>
                <a:cs typeface="Calibri"/>
                <a:sym typeface="Calibri"/>
              </a:rPr>
              <a:t>disampaikan</a:t>
            </a:r>
            <a:r>
              <a:rPr lang="en-US" sz="4700" b="0" i="0" u="none" strike="noStrike" cap="none" dirty="0">
                <a:solidFill>
                  <a:schemeClr val="dk1"/>
                </a:solidFill>
                <a:latin typeface="Calibri"/>
                <a:ea typeface="Calibri"/>
                <a:cs typeface="Calibri"/>
                <a:sym typeface="Calibri"/>
              </a:rPr>
              <a:t> </a:t>
            </a:r>
            <a:r>
              <a:rPr lang="en-US" sz="4700" b="0" i="0" u="none" strike="noStrike" cap="none" dirty="0" err="1">
                <a:solidFill>
                  <a:schemeClr val="dk1"/>
                </a:solidFill>
                <a:latin typeface="Calibri"/>
                <a:ea typeface="Calibri"/>
                <a:cs typeface="Calibri"/>
                <a:sym typeface="Calibri"/>
              </a:rPr>
              <a:t>kepada</a:t>
            </a:r>
            <a:r>
              <a:rPr lang="en-US" sz="4700" b="0" i="0" u="none" strike="noStrike" cap="none" dirty="0">
                <a:solidFill>
                  <a:schemeClr val="dk1"/>
                </a:solidFill>
                <a:latin typeface="Calibri"/>
                <a:ea typeface="Calibri"/>
                <a:cs typeface="Calibri"/>
                <a:sym typeface="Calibri"/>
              </a:rPr>
              <a:t> </a:t>
            </a:r>
            <a:r>
              <a:rPr lang="en-US" sz="4700" b="0" i="0" u="none" strike="noStrike" cap="none" dirty="0" err="1">
                <a:solidFill>
                  <a:schemeClr val="dk1"/>
                </a:solidFill>
                <a:latin typeface="Calibri"/>
                <a:ea typeface="Calibri"/>
                <a:cs typeface="Calibri"/>
                <a:sym typeface="Calibri"/>
              </a:rPr>
              <a:t>pelanggan</a:t>
            </a:r>
            <a:r>
              <a:rPr lang="en-US" sz="4700" b="0" i="0" u="none" strike="noStrike" cap="none" dirty="0">
                <a:solidFill>
                  <a:schemeClr val="dk1"/>
                </a:solidFill>
                <a:latin typeface="Calibri"/>
                <a:ea typeface="Calibri"/>
                <a:cs typeface="Calibri"/>
                <a:sym typeface="Calibri"/>
              </a:rPr>
              <a:t>.</a:t>
            </a:r>
            <a:endParaRPr sz="47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3600" b="1"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600"/>
              <a:buFont typeface="Arial"/>
              <a:buNone/>
            </a:pPr>
            <a:endParaRPr sz="3600" b="0" i="0" u="none" strike="noStrike" cap="none" dirty="0">
              <a:solidFill>
                <a:schemeClr val="dk1"/>
              </a:solidFill>
              <a:latin typeface="Calibri"/>
              <a:ea typeface="Calibri"/>
              <a:cs typeface="Calibri"/>
              <a:sym typeface="Calibri"/>
            </a:endParaRPr>
          </a:p>
        </p:txBody>
      </p:sp>
      <p:grpSp>
        <p:nvGrpSpPr>
          <p:cNvPr id="185" name="Google Shape;185;p4"/>
          <p:cNvGrpSpPr/>
          <p:nvPr/>
        </p:nvGrpSpPr>
        <p:grpSpPr>
          <a:xfrm rot="-5400000">
            <a:off x="14063734" y="-4348587"/>
            <a:ext cx="6926752" cy="7161663"/>
            <a:chOff x="-175977" y="-175976"/>
            <a:chExt cx="9235669" cy="9548885"/>
          </a:xfrm>
        </p:grpSpPr>
        <p:grpSp>
          <p:nvGrpSpPr>
            <p:cNvPr id="186" name="Google Shape;186;p4"/>
            <p:cNvGrpSpPr/>
            <p:nvPr/>
          </p:nvGrpSpPr>
          <p:grpSpPr>
            <a:xfrm rot="-2700000">
              <a:off x="1011586" y="2751696"/>
              <a:ext cx="5309215" cy="5558084"/>
              <a:chOff x="0" y="-38100"/>
              <a:chExt cx="812800" cy="850900"/>
            </a:xfrm>
          </p:grpSpPr>
          <p:sp>
            <p:nvSpPr>
              <p:cNvPr id="187" name="Google Shape;187;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188" name="Google Shape;188;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89" name="Google Shape;189;p4"/>
            <p:cNvGrpSpPr/>
            <p:nvPr/>
          </p:nvGrpSpPr>
          <p:grpSpPr>
            <a:xfrm rot="-2700000">
              <a:off x="1831597" y="887152"/>
              <a:ext cx="5309215" cy="5558084"/>
              <a:chOff x="0" y="-38100"/>
              <a:chExt cx="812800" cy="850900"/>
            </a:xfrm>
          </p:grpSpPr>
          <p:sp>
            <p:nvSpPr>
              <p:cNvPr id="190" name="Google Shape;190;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191" name="Google Shape;191;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92" name="Google Shape;192;p4"/>
            <p:cNvGrpSpPr/>
            <p:nvPr/>
          </p:nvGrpSpPr>
          <p:grpSpPr>
            <a:xfrm rot="-2700000">
              <a:off x="1831597" y="2732109"/>
              <a:ext cx="5309215" cy="5558084"/>
              <a:chOff x="0" y="-38100"/>
              <a:chExt cx="812800" cy="850900"/>
            </a:xfrm>
          </p:grpSpPr>
          <p:sp>
            <p:nvSpPr>
              <p:cNvPr id="193" name="Google Shape;193;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194" name="Google Shape;194;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95" name="Google Shape;195;p4"/>
            <p:cNvGrpSpPr/>
            <p:nvPr/>
          </p:nvGrpSpPr>
          <p:grpSpPr>
            <a:xfrm rot="-2700000">
              <a:off x="2494928" y="2732109"/>
              <a:ext cx="5309215" cy="5558084"/>
              <a:chOff x="0" y="-38100"/>
              <a:chExt cx="812800" cy="850900"/>
            </a:xfrm>
          </p:grpSpPr>
          <p:sp>
            <p:nvSpPr>
              <p:cNvPr id="196" name="Google Shape;196;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97" name="Google Shape;197;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98" name="Google Shape;198;p4"/>
            <p:cNvGrpSpPr/>
            <p:nvPr/>
          </p:nvGrpSpPr>
          <p:grpSpPr>
            <a:xfrm rot="-2700000">
              <a:off x="2562914" y="887152"/>
              <a:ext cx="5309215" cy="5558084"/>
              <a:chOff x="0" y="-38100"/>
              <a:chExt cx="812800" cy="850900"/>
            </a:xfrm>
          </p:grpSpPr>
          <p:sp>
            <p:nvSpPr>
              <p:cNvPr id="199" name="Google Shape;199;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00" name="Google Shape;200;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01" name="Google Shape;201;p4"/>
          <p:cNvSpPr/>
          <p:nvPr/>
        </p:nvSpPr>
        <p:spPr>
          <a:xfrm>
            <a:off x="-3045964" y="-248142"/>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grpSp>
        <p:nvGrpSpPr>
          <p:cNvPr id="202" name="Google Shape;202;p4"/>
          <p:cNvGrpSpPr/>
          <p:nvPr/>
        </p:nvGrpSpPr>
        <p:grpSpPr>
          <a:xfrm>
            <a:off x="14249400" y="8444354"/>
            <a:ext cx="3537125" cy="1842646"/>
            <a:chOff x="14202254" y="-78589"/>
            <a:chExt cx="3537125" cy="1842646"/>
          </a:xfrm>
        </p:grpSpPr>
        <p:sp>
          <p:nvSpPr>
            <p:cNvPr id="203" name="Google Shape;203;p4"/>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204" name="Google Shape;204;p4"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
        <p:nvSpPr>
          <p:cNvPr id="205" name="Google Shape;205;p4"/>
          <p:cNvSpPr txBox="1"/>
          <p:nvPr/>
        </p:nvSpPr>
        <p:spPr>
          <a:xfrm>
            <a:off x="1338542" y="8927920"/>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209"/>
        <p:cNvGrpSpPr/>
        <p:nvPr/>
      </p:nvGrpSpPr>
      <p:grpSpPr>
        <a:xfrm>
          <a:off x="0" y="0"/>
          <a:ext cx="0" cy="0"/>
          <a:chOff x="0" y="0"/>
          <a:chExt cx="0" cy="0"/>
        </a:xfrm>
      </p:grpSpPr>
      <p:sp>
        <p:nvSpPr>
          <p:cNvPr id="210" name="Google Shape;210;g26c4a503cac_0_42"/>
          <p:cNvSpPr txBox="1"/>
          <p:nvPr/>
        </p:nvSpPr>
        <p:spPr>
          <a:xfrm>
            <a:off x="1231381" y="1206130"/>
            <a:ext cx="15111300" cy="738900"/>
          </a:xfrm>
          <a:prstGeom prst="rect">
            <a:avLst/>
          </a:prstGeom>
          <a:noFill/>
          <a:ln>
            <a:noFill/>
          </a:ln>
        </p:spPr>
        <p:txBody>
          <a:bodyPr spcFirstLastPara="1" wrap="square" lIns="0" tIns="0" rIns="0" bIns="0" anchor="t" anchorCtr="0">
            <a:spAutoFit/>
          </a:bodyPr>
          <a:lstStyle/>
          <a:p>
            <a:pPr marL="0" marR="0" lvl="0" indent="0" algn="l" rtl="0">
              <a:lnSpc>
                <a:spcPct val="20462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Elemen BMC</a:t>
            </a:r>
            <a:endParaRPr sz="4800" b="1" i="0" u="none" strike="noStrike" cap="none">
              <a:solidFill>
                <a:srgbClr val="21264D"/>
              </a:solidFill>
              <a:latin typeface="Poppins"/>
              <a:ea typeface="Poppins"/>
              <a:cs typeface="Poppins"/>
              <a:sym typeface="Poppins"/>
            </a:endParaRPr>
          </a:p>
        </p:txBody>
      </p:sp>
      <p:sp>
        <p:nvSpPr>
          <p:cNvPr id="211" name="Google Shape;211;g26c4a503cac_0_42"/>
          <p:cNvSpPr txBox="1"/>
          <p:nvPr/>
        </p:nvSpPr>
        <p:spPr>
          <a:xfrm>
            <a:off x="1259848" y="2427975"/>
            <a:ext cx="15768300" cy="67110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en-US" sz="4700" b="1" i="0" u="none" strike="noStrike" cap="none">
                <a:solidFill>
                  <a:schemeClr val="dk1"/>
                </a:solidFill>
                <a:latin typeface="Calibri"/>
                <a:ea typeface="Calibri"/>
                <a:cs typeface="Calibri"/>
                <a:sym typeface="Calibri"/>
              </a:rPr>
              <a:t>Hubungan dengan Pelanggan: </a:t>
            </a:r>
            <a:r>
              <a:rPr lang="en-US" sz="4700" b="0" i="0" u="none" strike="noStrike" cap="none">
                <a:solidFill>
                  <a:schemeClr val="dk1"/>
                </a:solidFill>
                <a:latin typeface="Calibri"/>
                <a:ea typeface="Calibri"/>
                <a:cs typeface="Calibri"/>
                <a:sym typeface="Calibri"/>
              </a:rPr>
              <a:t>Mendeskripsikan cara perusahaan berinteraksi dengan pelanggan dan membangun hubungan yang kuat.</a:t>
            </a:r>
            <a:endParaRPr sz="3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3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r>
              <a:rPr lang="en-US" sz="4700" b="1" i="0" u="none" strike="noStrike" cap="none">
                <a:solidFill>
                  <a:schemeClr val="dk1"/>
                </a:solidFill>
                <a:latin typeface="Calibri"/>
                <a:ea typeface="Calibri"/>
                <a:cs typeface="Calibri"/>
                <a:sym typeface="Calibri"/>
              </a:rPr>
              <a:t>Sumber Pendapatan: </a:t>
            </a:r>
            <a:r>
              <a:rPr lang="en-US" sz="4700" b="0" i="0" u="none" strike="noStrike" cap="none">
                <a:solidFill>
                  <a:schemeClr val="dk1"/>
                </a:solidFill>
                <a:latin typeface="Calibri"/>
                <a:ea typeface="Calibri"/>
                <a:cs typeface="Calibri"/>
                <a:sym typeface="Calibri"/>
              </a:rPr>
              <a:t>Mengidentifikasi sumber pendapatan utama perusahaan dari produk atau layanan yang ditawarkan.</a:t>
            </a:r>
            <a:endParaRPr sz="3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3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4700" b="1" i="0" u="none" strike="noStrike" cap="none">
                <a:solidFill>
                  <a:schemeClr val="dk1"/>
                </a:solidFill>
                <a:latin typeface="Calibri"/>
                <a:ea typeface="Calibri"/>
                <a:cs typeface="Calibri"/>
                <a:sym typeface="Calibri"/>
              </a:rPr>
              <a:t>Sumber Daya Kunci dan Kegiatan Kunci: </a:t>
            </a:r>
            <a:r>
              <a:rPr lang="en-US" sz="4700" b="0" i="0" u="none" strike="noStrike" cap="none">
                <a:solidFill>
                  <a:schemeClr val="dk1"/>
                </a:solidFill>
                <a:latin typeface="Calibri"/>
                <a:ea typeface="Calibri"/>
                <a:cs typeface="Calibri"/>
                <a:sym typeface="Calibri"/>
              </a:rPr>
              <a:t>Menyebutkan aset kunci dan aktivitas yang penting dalam operasi bisnis.</a:t>
            </a:r>
            <a:endParaRPr sz="4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4700"/>
              <a:buFont typeface="Arial"/>
              <a:buNone/>
            </a:pPr>
            <a:endParaRPr sz="4700" b="1" i="0" u="none" strike="noStrike" cap="none">
              <a:solidFill>
                <a:schemeClr val="dk1"/>
              </a:solidFill>
              <a:latin typeface="Calibri"/>
              <a:ea typeface="Calibri"/>
              <a:cs typeface="Calibri"/>
              <a:sym typeface="Calibri"/>
            </a:endParaRPr>
          </a:p>
        </p:txBody>
      </p:sp>
      <p:grpSp>
        <p:nvGrpSpPr>
          <p:cNvPr id="212" name="Google Shape;212;g26c4a503cac_0_42"/>
          <p:cNvGrpSpPr/>
          <p:nvPr/>
        </p:nvGrpSpPr>
        <p:grpSpPr>
          <a:xfrm rot="-5400000">
            <a:off x="14063752" y="-4348555"/>
            <a:ext cx="6926719" cy="7161631"/>
            <a:chOff x="-175975" y="-175954"/>
            <a:chExt cx="9235626" cy="9548842"/>
          </a:xfrm>
        </p:grpSpPr>
        <p:grpSp>
          <p:nvGrpSpPr>
            <p:cNvPr id="213" name="Google Shape;213;g26c4a503cac_0_42"/>
            <p:cNvGrpSpPr/>
            <p:nvPr/>
          </p:nvGrpSpPr>
          <p:grpSpPr>
            <a:xfrm rot="-2700000">
              <a:off x="1011581" y="2751712"/>
              <a:ext cx="5309185" cy="5558053"/>
              <a:chOff x="0" y="-38100"/>
              <a:chExt cx="812800" cy="850900"/>
            </a:xfrm>
          </p:grpSpPr>
          <p:sp>
            <p:nvSpPr>
              <p:cNvPr id="214" name="Google Shape;214;g26c4a503cac_0_4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215" name="Google Shape;215;g26c4a503cac_0_42"/>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16" name="Google Shape;216;g26c4a503cac_0_42"/>
            <p:cNvGrpSpPr/>
            <p:nvPr/>
          </p:nvGrpSpPr>
          <p:grpSpPr>
            <a:xfrm rot="-2700000">
              <a:off x="1831592" y="887168"/>
              <a:ext cx="5309185" cy="5558053"/>
              <a:chOff x="0" y="-38100"/>
              <a:chExt cx="812800" cy="850900"/>
            </a:xfrm>
          </p:grpSpPr>
          <p:sp>
            <p:nvSpPr>
              <p:cNvPr id="217" name="Google Shape;217;g26c4a503cac_0_4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218" name="Google Shape;218;g26c4a503cac_0_42"/>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19" name="Google Shape;219;g26c4a503cac_0_42"/>
            <p:cNvGrpSpPr/>
            <p:nvPr/>
          </p:nvGrpSpPr>
          <p:grpSpPr>
            <a:xfrm rot="-2700000">
              <a:off x="1831592" y="2732125"/>
              <a:ext cx="5309185" cy="5558053"/>
              <a:chOff x="0" y="-38100"/>
              <a:chExt cx="812800" cy="850900"/>
            </a:xfrm>
          </p:grpSpPr>
          <p:sp>
            <p:nvSpPr>
              <p:cNvPr id="220" name="Google Shape;220;g26c4a503cac_0_4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221" name="Google Shape;221;g26c4a503cac_0_42"/>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22" name="Google Shape;222;g26c4a503cac_0_42"/>
            <p:cNvGrpSpPr/>
            <p:nvPr/>
          </p:nvGrpSpPr>
          <p:grpSpPr>
            <a:xfrm rot="-2700000">
              <a:off x="2494923" y="2732125"/>
              <a:ext cx="5309185" cy="5558053"/>
              <a:chOff x="0" y="-38100"/>
              <a:chExt cx="812800" cy="850900"/>
            </a:xfrm>
          </p:grpSpPr>
          <p:sp>
            <p:nvSpPr>
              <p:cNvPr id="223" name="Google Shape;223;g26c4a503cac_0_4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24" name="Google Shape;224;g26c4a503cac_0_42"/>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25" name="Google Shape;225;g26c4a503cac_0_42"/>
            <p:cNvGrpSpPr/>
            <p:nvPr/>
          </p:nvGrpSpPr>
          <p:grpSpPr>
            <a:xfrm rot="-2700000">
              <a:off x="2562909" y="887168"/>
              <a:ext cx="5309185" cy="5558053"/>
              <a:chOff x="0" y="-38100"/>
              <a:chExt cx="812800" cy="850900"/>
            </a:xfrm>
          </p:grpSpPr>
          <p:sp>
            <p:nvSpPr>
              <p:cNvPr id="226" name="Google Shape;226;g26c4a503cac_0_4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27" name="Google Shape;227;g26c4a503cac_0_42"/>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28" name="Google Shape;228;g26c4a503cac_0_42"/>
          <p:cNvSpPr/>
          <p:nvPr/>
        </p:nvSpPr>
        <p:spPr>
          <a:xfrm>
            <a:off x="-3045964" y="-248142"/>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grpSp>
        <p:nvGrpSpPr>
          <p:cNvPr id="229" name="Google Shape;229;g26c4a503cac_0_42"/>
          <p:cNvGrpSpPr/>
          <p:nvPr/>
        </p:nvGrpSpPr>
        <p:grpSpPr>
          <a:xfrm>
            <a:off x="14249400" y="8444354"/>
            <a:ext cx="3537125" cy="1842646"/>
            <a:chOff x="14202254" y="-78589"/>
            <a:chExt cx="3537125" cy="1842646"/>
          </a:xfrm>
        </p:grpSpPr>
        <p:sp>
          <p:nvSpPr>
            <p:cNvPr id="230" name="Google Shape;230;g26c4a503cac_0_42"/>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231" name="Google Shape;231;g26c4a503cac_0_42" descr="Vokasi Logo 1 – Fakultas Vokasi Unair"/>
            <p:cNvPicPr preferRelativeResize="0"/>
            <p:nvPr/>
          </p:nvPicPr>
          <p:blipFill rotWithShape="1">
            <a:blip r:embed="rId5">
              <a:alphaModFix/>
            </a:blip>
            <a:srcRect/>
            <a:stretch/>
          </p:blipFill>
          <p:spPr>
            <a:xfrm>
              <a:off x="14202254" y="-78589"/>
              <a:ext cx="3275814" cy="1842646"/>
            </a:xfrm>
            <a:prstGeom prst="rect">
              <a:avLst/>
            </a:prstGeom>
            <a:noFill/>
            <a:ln>
              <a:noFill/>
            </a:ln>
          </p:spPr>
        </p:pic>
      </p:grpSp>
      <p:sp>
        <p:nvSpPr>
          <p:cNvPr id="232" name="Google Shape;232;g26c4a503cac_0_42"/>
          <p:cNvSpPr txBox="1"/>
          <p:nvPr/>
        </p:nvSpPr>
        <p:spPr>
          <a:xfrm>
            <a:off x="1338542" y="8927920"/>
            <a:ext cx="3919200" cy="287700"/>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236"/>
        <p:cNvGrpSpPr/>
        <p:nvPr/>
      </p:nvGrpSpPr>
      <p:grpSpPr>
        <a:xfrm>
          <a:off x="0" y="0"/>
          <a:ext cx="0" cy="0"/>
          <a:chOff x="0" y="0"/>
          <a:chExt cx="0" cy="0"/>
        </a:xfrm>
      </p:grpSpPr>
      <p:sp>
        <p:nvSpPr>
          <p:cNvPr id="237" name="Google Shape;237;g26c4a503cac_0_69"/>
          <p:cNvSpPr txBox="1"/>
          <p:nvPr/>
        </p:nvSpPr>
        <p:spPr>
          <a:xfrm>
            <a:off x="1231381" y="1206130"/>
            <a:ext cx="15111300" cy="738900"/>
          </a:xfrm>
          <a:prstGeom prst="rect">
            <a:avLst/>
          </a:prstGeom>
          <a:noFill/>
          <a:ln>
            <a:noFill/>
          </a:ln>
        </p:spPr>
        <p:txBody>
          <a:bodyPr spcFirstLastPara="1" wrap="square" lIns="0" tIns="0" rIns="0" bIns="0" anchor="t" anchorCtr="0">
            <a:spAutoFit/>
          </a:bodyPr>
          <a:lstStyle/>
          <a:p>
            <a:pPr marL="0" marR="0" lvl="0" indent="0" algn="l" rtl="0">
              <a:lnSpc>
                <a:spcPct val="20462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Elemen BMC</a:t>
            </a:r>
            <a:endParaRPr sz="4800" b="1" i="0" u="none" strike="noStrike" cap="none">
              <a:solidFill>
                <a:srgbClr val="21264D"/>
              </a:solidFill>
              <a:latin typeface="Poppins"/>
              <a:ea typeface="Poppins"/>
              <a:cs typeface="Poppins"/>
              <a:sym typeface="Poppins"/>
            </a:endParaRPr>
          </a:p>
        </p:txBody>
      </p:sp>
      <p:sp>
        <p:nvSpPr>
          <p:cNvPr id="238" name="Google Shape;238;g26c4a503cac_0_69"/>
          <p:cNvSpPr txBox="1"/>
          <p:nvPr/>
        </p:nvSpPr>
        <p:spPr>
          <a:xfrm>
            <a:off x="1259848" y="2695625"/>
            <a:ext cx="15768300" cy="43407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en-US" sz="4700" b="1" i="0" u="none" strike="noStrike" cap="none">
                <a:solidFill>
                  <a:schemeClr val="dk1"/>
                </a:solidFill>
                <a:latin typeface="Calibri"/>
                <a:ea typeface="Calibri"/>
                <a:cs typeface="Calibri"/>
                <a:sym typeface="Calibri"/>
              </a:rPr>
              <a:t>Mitra Kunci: </a:t>
            </a:r>
            <a:r>
              <a:rPr lang="en-US" sz="4700" b="0" i="0" u="none" strike="noStrike" cap="none">
                <a:solidFill>
                  <a:schemeClr val="dk1"/>
                </a:solidFill>
                <a:latin typeface="Calibri"/>
                <a:ea typeface="Calibri"/>
                <a:cs typeface="Calibri"/>
                <a:sym typeface="Calibri"/>
              </a:rPr>
              <a:t>Mengidentifikasi mitra atau pihak lain yang bekerjasama untuk mendukung operasi bisnis.</a:t>
            </a:r>
            <a:endParaRPr sz="4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4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4700" b="1" i="0" u="none" strike="noStrike" cap="none">
                <a:solidFill>
                  <a:schemeClr val="dk1"/>
                </a:solidFill>
                <a:latin typeface="Calibri"/>
                <a:ea typeface="Calibri"/>
                <a:cs typeface="Calibri"/>
                <a:sym typeface="Calibri"/>
              </a:rPr>
              <a:t>Struktur Biaya: </a:t>
            </a:r>
            <a:r>
              <a:rPr lang="en-US" sz="4700" b="0" i="0" u="none" strike="noStrike" cap="none">
                <a:solidFill>
                  <a:schemeClr val="dk1"/>
                </a:solidFill>
                <a:latin typeface="Calibri"/>
                <a:ea typeface="Calibri"/>
                <a:cs typeface="Calibri"/>
                <a:sym typeface="Calibri"/>
              </a:rPr>
              <a:t>Merinci semua biaya yang terkait dengan menjalankan bisnis, termasuk biaya tetap dan variabel.</a:t>
            </a:r>
            <a:endParaRPr sz="4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4700"/>
              <a:buFont typeface="Arial"/>
              <a:buNone/>
            </a:pPr>
            <a:endParaRPr sz="4700" b="1" i="0" u="none" strike="noStrike" cap="none">
              <a:solidFill>
                <a:schemeClr val="dk1"/>
              </a:solidFill>
              <a:latin typeface="Calibri"/>
              <a:ea typeface="Calibri"/>
              <a:cs typeface="Calibri"/>
              <a:sym typeface="Calibri"/>
            </a:endParaRPr>
          </a:p>
        </p:txBody>
      </p:sp>
      <p:grpSp>
        <p:nvGrpSpPr>
          <p:cNvPr id="239" name="Google Shape;239;g26c4a503cac_0_69"/>
          <p:cNvGrpSpPr/>
          <p:nvPr/>
        </p:nvGrpSpPr>
        <p:grpSpPr>
          <a:xfrm rot="-5400000">
            <a:off x="14063752" y="-4348555"/>
            <a:ext cx="6926719" cy="7161631"/>
            <a:chOff x="-175975" y="-175954"/>
            <a:chExt cx="9235626" cy="9548842"/>
          </a:xfrm>
        </p:grpSpPr>
        <p:grpSp>
          <p:nvGrpSpPr>
            <p:cNvPr id="240" name="Google Shape;240;g26c4a503cac_0_69"/>
            <p:cNvGrpSpPr/>
            <p:nvPr/>
          </p:nvGrpSpPr>
          <p:grpSpPr>
            <a:xfrm rot="-2700000">
              <a:off x="1011581" y="2751712"/>
              <a:ext cx="5309185" cy="5558053"/>
              <a:chOff x="0" y="-38100"/>
              <a:chExt cx="812800" cy="850900"/>
            </a:xfrm>
          </p:grpSpPr>
          <p:sp>
            <p:nvSpPr>
              <p:cNvPr id="241" name="Google Shape;241;g26c4a503cac_0_6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242" name="Google Shape;242;g26c4a503cac_0_69"/>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3" name="Google Shape;243;g26c4a503cac_0_69"/>
            <p:cNvGrpSpPr/>
            <p:nvPr/>
          </p:nvGrpSpPr>
          <p:grpSpPr>
            <a:xfrm rot="-2700000">
              <a:off x="1831592" y="887168"/>
              <a:ext cx="5309185" cy="5558053"/>
              <a:chOff x="0" y="-38100"/>
              <a:chExt cx="812800" cy="850900"/>
            </a:xfrm>
          </p:grpSpPr>
          <p:sp>
            <p:nvSpPr>
              <p:cNvPr id="244" name="Google Shape;244;g26c4a503cac_0_6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245" name="Google Shape;245;g26c4a503cac_0_69"/>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6" name="Google Shape;246;g26c4a503cac_0_69"/>
            <p:cNvGrpSpPr/>
            <p:nvPr/>
          </p:nvGrpSpPr>
          <p:grpSpPr>
            <a:xfrm rot="-2700000">
              <a:off x="1831592" y="2732125"/>
              <a:ext cx="5309185" cy="5558053"/>
              <a:chOff x="0" y="-38100"/>
              <a:chExt cx="812800" cy="850900"/>
            </a:xfrm>
          </p:grpSpPr>
          <p:sp>
            <p:nvSpPr>
              <p:cNvPr id="247" name="Google Shape;247;g26c4a503cac_0_6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248" name="Google Shape;248;g26c4a503cac_0_69"/>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9" name="Google Shape;249;g26c4a503cac_0_69"/>
            <p:cNvGrpSpPr/>
            <p:nvPr/>
          </p:nvGrpSpPr>
          <p:grpSpPr>
            <a:xfrm rot="-2700000">
              <a:off x="2494923" y="2732125"/>
              <a:ext cx="5309185" cy="5558053"/>
              <a:chOff x="0" y="-38100"/>
              <a:chExt cx="812800" cy="850900"/>
            </a:xfrm>
          </p:grpSpPr>
          <p:sp>
            <p:nvSpPr>
              <p:cNvPr id="250" name="Google Shape;250;g26c4a503cac_0_6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51" name="Google Shape;251;g26c4a503cac_0_69"/>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52" name="Google Shape;252;g26c4a503cac_0_69"/>
            <p:cNvGrpSpPr/>
            <p:nvPr/>
          </p:nvGrpSpPr>
          <p:grpSpPr>
            <a:xfrm rot="-2700000">
              <a:off x="2562909" y="887168"/>
              <a:ext cx="5309185" cy="5558053"/>
              <a:chOff x="0" y="-38100"/>
              <a:chExt cx="812800" cy="850900"/>
            </a:xfrm>
          </p:grpSpPr>
          <p:sp>
            <p:nvSpPr>
              <p:cNvPr id="253" name="Google Shape;253;g26c4a503cac_0_6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54" name="Google Shape;254;g26c4a503cac_0_69"/>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55" name="Google Shape;255;g26c4a503cac_0_69"/>
          <p:cNvSpPr/>
          <p:nvPr/>
        </p:nvSpPr>
        <p:spPr>
          <a:xfrm>
            <a:off x="-3045964" y="-248142"/>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grpSp>
        <p:nvGrpSpPr>
          <p:cNvPr id="256" name="Google Shape;256;g26c4a503cac_0_69"/>
          <p:cNvGrpSpPr/>
          <p:nvPr/>
        </p:nvGrpSpPr>
        <p:grpSpPr>
          <a:xfrm>
            <a:off x="14249400" y="8444354"/>
            <a:ext cx="3537125" cy="1842646"/>
            <a:chOff x="14202254" y="-78589"/>
            <a:chExt cx="3537125" cy="1842646"/>
          </a:xfrm>
        </p:grpSpPr>
        <p:sp>
          <p:nvSpPr>
            <p:cNvPr id="257" name="Google Shape;257;g26c4a503cac_0_69"/>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258" name="Google Shape;258;g26c4a503cac_0_69" descr="Vokasi Logo 1 – Fakultas Vokasi Unair"/>
            <p:cNvPicPr preferRelativeResize="0"/>
            <p:nvPr/>
          </p:nvPicPr>
          <p:blipFill rotWithShape="1">
            <a:blip r:embed="rId5">
              <a:alphaModFix/>
            </a:blip>
            <a:srcRect/>
            <a:stretch/>
          </p:blipFill>
          <p:spPr>
            <a:xfrm>
              <a:off x="14202254" y="-78589"/>
              <a:ext cx="3275814" cy="1842646"/>
            </a:xfrm>
            <a:prstGeom prst="rect">
              <a:avLst/>
            </a:prstGeom>
            <a:noFill/>
            <a:ln>
              <a:noFill/>
            </a:ln>
          </p:spPr>
        </p:pic>
      </p:grpSp>
      <p:sp>
        <p:nvSpPr>
          <p:cNvPr id="259" name="Google Shape;259;g26c4a503cac_0_69"/>
          <p:cNvSpPr txBox="1"/>
          <p:nvPr/>
        </p:nvSpPr>
        <p:spPr>
          <a:xfrm>
            <a:off x="1338542" y="8927920"/>
            <a:ext cx="3919200" cy="287700"/>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263"/>
        <p:cNvGrpSpPr/>
        <p:nvPr/>
      </p:nvGrpSpPr>
      <p:grpSpPr>
        <a:xfrm>
          <a:off x="0" y="0"/>
          <a:ext cx="0" cy="0"/>
          <a:chOff x="0" y="0"/>
          <a:chExt cx="0" cy="0"/>
        </a:xfrm>
      </p:grpSpPr>
      <p:grpSp>
        <p:nvGrpSpPr>
          <p:cNvPr id="264" name="Google Shape;264;p5"/>
          <p:cNvGrpSpPr/>
          <p:nvPr/>
        </p:nvGrpSpPr>
        <p:grpSpPr>
          <a:xfrm>
            <a:off x="15357712" y="4649615"/>
            <a:ext cx="6926752" cy="7161663"/>
            <a:chOff x="-175977" y="-175976"/>
            <a:chExt cx="9235669" cy="9548885"/>
          </a:xfrm>
        </p:grpSpPr>
        <p:grpSp>
          <p:nvGrpSpPr>
            <p:cNvPr id="265" name="Google Shape;265;p5"/>
            <p:cNvGrpSpPr/>
            <p:nvPr/>
          </p:nvGrpSpPr>
          <p:grpSpPr>
            <a:xfrm rot="-2700000">
              <a:off x="1011586" y="2751696"/>
              <a:ext cx="5309215" cy="5558084"/>
              <a:chOff x="0" y="-38100"/>
              <a:chExt cx="812800" cy="850900"/>
            </a:xfrm>
          </p:grpSpPr>
          <p:sp>
            <p:nvSpPr>
              <p:cNvPr id="266" name="Google Shape;266;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267" name="Google Shape;267;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68" name="Google Shape;268;p5"/>
            <p:cNvGrpSpPr/>
            <p:nvPr/>
          </p:nvGrpSpPr>
          <p:grpSpPr>
            <a:xfrm rot="-2700000">
              <a:off x="1831597" y="887152"/>
              <a:ext cx="5309215" cy="5558084"/>
              <a:chOff x="0" y="-38100"/>
              <a:chExt cx="812800" cy="850900"/>
            </a:xfrm>
          </p:grpSpPr>
          <p:sp>
            <p:nvSpPr>
              <p:cNvPr id="269" name="Google Shape;269;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270" name="Google Shape;270;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71" name="Google Shape;271;p5"/>
            <p:cNvGrpSpPr/>
            <p:nvPr/>
          </p:nvGrpSpPr>
          <p:grpSpPr>
            <a:xfrm rot="-2700000">
              <a:off x="1831597" y="2732109"/>
              <a:ext cx="5309215" cy="5558084"/>
              <a:chOff x="0" y="-38100"/>
              <a:chExt cx="812800" cy="850900"/>
            </a:xfrm>
          </p:grpSpPr>
          <p:sp>
            <p:nvSpPr>
              <p:cNvPr id="272" name="Google Shape;272;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273" name="Google Shape;273;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74" name="Google Shape;274;p5"/>
            <p:cNvGrpSpPr/>
            <p:nvPr/>
          </p:nvGrpSpPr>
          <p:grpSpPr>
            <a:xfrm rot="-2700000">
              <a:off x="2494928" y="2732109"/>
              <a:ext cx="5309215" cy="5558084"/>
              <a:chOff x="0" y="-38100"/>
              <a:chExt cx="812800" cy="850900"/>
            </a:xfrm>
          </p:grpSpPr>
          <p:sp>
            <p:nvSpPr>
              <p:cNvPr id="275" name="Google Shape;275;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76" name="Google Shape;276;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77" name="Google Shape;277;p5"/>
            <p:cNvGrpSpPr/>
            <p:nvPr/>
          </p:nvGrpSpPr>
          <p:grpSpPr>
            <a:xfrm rot="-2700000">
              <a:off x="2562914" y="887152"/>
              <a:ext cx="5309215" cy="5558084"/>
              <a:chOff x="0" y="-38100"/>
              <a:chExt cx="812800" cy="850900"/>
            </a:xfrm>
          </p:grpSpPr>
          <p:sp>
            <p:nvSpPr>
              <p:cNvPr id="278" name="Google Shape;278;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79" name="Google Shape;279;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80" name="Google Shape;280;p5"/>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sp>
        <p:nvSpPr>
          <p:cNvPr id="281" name="Google Shape;281;p5"/>
          <p:cNvSpPr txBox="1"/>
          <p:nvPr/>
        </p:nvSpPr>
        <p:spPr>
          <a:xfrm>
            <a:off x="1154824" y="874090"/>
            <a:ext cx="8034000" cy="1574700"/>
          </a:xfrm>
          <a:prstGeom prst="rect">
            <a:avLst/>
          </a:prstGeom>
          <a:noFill/>
          <a:ln>
            <a:noFill/>
          </a:ln>
        </p:spPr>
        <p:txBody>
          <a:bodyPr spcFirstLastPara="1" wrap="square" lIns="0" tIns="0" rIns="0" bIns="0" anchor="t" anchorCtr="0">
            <a:spAutoFit/>
          </a:bodyPr>
          <a:lstStyle/>
          <a:p>
            <a:pPr marL="0" marR="0" lvl="0" indent="0" algn="l" rtl="0">
              <a:lnSpc>
                <a:spcPct val="11314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Menyusun Bisnis Model Canvas </a:t>
            </a:r>
            <a:endParaRPr sz="4800" b="1" i="0" u="none" strike="noStrike" cap="none">
              <a:solidFill>
                <a:srgbClr val="21264D"/>
              </a:solidFill>
              <a:latin typeface="Poppins"/>
              <a:ea typeface="Poppins"/>
              <a:cs typeface="Poppins"/>
              <a:sym typeface="Poppins"/>
            </a:endParaRPr>
          </a:p>
        </p:txBody>
      </p:sp>
      <p:sp>
        <p:nvSpPr>
          <p:cNvPr id="282" name="Google Shape;282;p5"/>
          <p:cNvSpPr txBox="1"/>
          <p:nvPr/>
        </p:nvSpPr>
        <p:spPr>
          <a:xfrm>
            <a:off x="1154826" y="3073350"/>
            <a:ext cx="14556600" cy="45714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4500" b="0" i="0" u="none" strike="noStrike" cap="none" dirty="0" err="1">
                <a:solidFill>
                  <a:schemeClr val="dk1"/>
                </a:solidFill>
                <a:latin typeface="Calibri"/>
                <a:ea typeface="Calibri"/>
                <a:cs typeface="Calibri"/>
                <a:sym typeface="Calibri"/>
              </a:rPr>
              <a:t>Untuk</a:t>
            </a:r>
            <a:r>
              <a:rPr lang="en-US" sz="4500" b="0" i="0" u="none" strike="noStrike" cap="none" dirty="0">
                <a:solidFill>
                  <a:schemeClr val="dk1"/>
                </a:solidFill>
                <a:latin typeface="Calibri"/>
                <a:ea typeface="Calibri"/>
                <a:cs typeface="Calibri"/>
                <a:sym typeface="Calibri"/>
              </a:rPr>
              <a:t> </a:t>
            </a:r>
            <a:r>
              <a:rPr lang="en-US" sz="4500" b="0" i="0" u="none" strike="noStrike" cap="none" dirty="0" err="1">
                <a:solidFill>
                  <a:schemeClr val="dk1"/>
                </a:solidFill>
                <a:latin typeface="Calibri"/>
                <a:ea typeface="Calibri"/>
                <a:cs typeface="Calibri"/>
                <a:sym typeface="Calibri"/>
              </a:rPr>
              <a:t>menyusun</a:t>
            </a:r>
            <a:r>
              <a:rPr lang="en-US" sz="4500" b="0" i="0" u="none" strike="noStrike" cap="none" dirty="0">
                <a:solidFill>
                  <a:schemeClr val="dk1"/>
                </a:solidFill>
                <a:latin typeface="Calibri"/>
                <a:ea typeface="Calibri"/>
                <a:cs typeface="Calibri"/>
                <a:sym typeface="Calibri"/>
              </a:rPr>
              <a:t> </a:t>
            </a:r>
            <a:r>
              <a:rPr lang="en-US" sz="4500" b="0" i="0" u="none" strike="noStrike" cap="none" dirty="0" err="1">
                <a:solidFill>
                  <a:schemeClr val="dk1"/>
                </a:solidFill>
                <a:latin typeface="Calibri"/>
                <a:ea typeface="Calibri"/>
                <a:cs typeface="Calibri"/>
                <a:sym typeface="Calibri"/>
              </a:rPr>
              <a:t>Bisnis</a:t>
            </a:r>
            <a:r>
              <a:rPr lang="en-US" sz="4500" b="0" i="0" u="none" strike="noStrike" cap="none" dirty="0">
                <a:solidFill>
                  <a:schemeClr val="dk1"/>
                </a:solidFill>
                <a:latin typeface="Calibri"/>
                <a:ea typeface="Calibri"/>
                <a:cs typeface="Calibri"/>
                <a:sym typeface="Calibri"/>
              </a:rPr>
              <a:t> Model Canvas </a:t>
            </a:r>
            <a:r>
              <a:rPr lang="en-US" sz="4500" b="0" i="0" u="none" strike="noStrike" cap="none" dirty="0" err="1">
                <a:solidFill>
                  <a:schemeClr val="dk1"/>
                </a:solidFill>
                <a:latin typeface="Calibri"/>
                <a:ea typeface="Calibri"/>
                <a:cs typeface="Calibri"/>
                <a:sym typeface="Calibri"/>
              </a:rPr>
              <a:t>Produk</a:t>
            </a:r>
            <a:r>
              <a:rPr lang="en-US" sz="4500" b="0" i="0" u="none" strike="noStrike" cap="none" dirty="0">
                <a:solidFill>
                  <a:schemeClr val="dk1"/>
                </a:solidFill>
                <a:latin typeface="Calibri"/>
                <a:ea typeface="Calibri"/>
                <a:cs typeface="Calibri"/>
                <a:sym typeface="Calibri"/>
              </a:rPr>
              <a:t>, </a:t>
            </a:r>
            <a:r>
              <a:rPr lang="en-US" sz="4500" b="0" i="0" u="none" strike="noStrike" cap="none" dirty="0" err="1">
                <a:solidFill>
                  <a:schemeClr val="dk1"/>
                </a:solidFill>
                <a:latin typeface="Calibri"/>
                <a:ea typeface="Calibri"/>
                <a:cs typeface="Calibri"/>
                <a:sym typeface="Calibri"/>
              </a:rPr>
              <a:t>langkah-langkahnya</a:t>
            </a:r>
            <a:r>
              <a:rPr lang="en-US" sz="4500" b="0" i="0" u="none" strike="noStrike" cap="none" dirty="0">
                <a:solidFill>
                  <a:schemeClr val="dk1"/>
                </a:solidFill>
                <a:latin typeface="Calibri"/>
                <a:ea typeface="Calibri"/>
                <a:cs typeface="Calibri"/>
                <a:sym typeface="Calibri"/>
              </a:rPr>
              <a:t> </a:t>
            </a:r>
            <a:r>
              <a:rPr lang="en-US" sz="4500" b="0" i="0" u="none" strike="noStrike" cap="none" dirty="0" err="1">
                <a:solidFill>
                  <a:schemeClr val="dk1"/>
                </a:solidFill>
                <a:latin typeface="Calibri"/>
                <a:ea typeface="Calibri"/>
                <a:cs typeface="Calibri"/>
                <a:sym typeface="Calibri"/>
              </a:rPr>
              <a:t>meliputi</a:t>
            </a:r>
            <a:r>
              <a:rPr lang="en-US" sz="4500" b="0" i="0" u="none" strike="noStrike" cap="none" dirty="0">
                <a:solidFill>
                  <a:schemeClr val="dk1"/>
                </a:solidFill>
                <a:latin typeface="Calibri"/>
                <a:ea typeface="Calibri"/>
                <a:cs typeface="Calibri"/>
                <a:sym typeface="Calibri"/>
              </a:rPr>
              <a:t> </a:t>
            </a:r>
            <a:r>
              <a:rPr lang="en-US" sz="4500" b="0" i="0" u="none" strike="noStrike" cap="none" dirty="0" err="1">
                <a:solidFill>
                  <a:schemeClr val="dk1"/>
                </a:solidFill>
                <a:latin typeface="Calibri"/>
                <a:ea typeface="Calibri"/>
                <a:cs typeface="Calibri"/>
                <a:sym typeface="Calibri"/>
              </a:rPr>
              <a:t>identifikasi</a:t>
            </a:r>
            <a:r>
              <a:rPr lang="en-US" sz="4500" b="0" i="0" u="none" strike="noStrike" cap="none" dirty="0">
                <a:solidFill>
                  <a:schemeClr val="dk1"/>
                </a:solidFill>
                <a:latin typeface="Calibri"/>
                <a:ea typeface="Calibri"/>
                <a:cs typeface="Calibri"/>
                <a:sym typeface="Calibri"/>
              </a:rPr>
              <a:t> </a:t>
            </a:r>
            <a:r>
              <a:rPr lang="en-US" sz="4500" b="0" i="0" u="none" strike="noStrike" cap="none" dirty="0" err="1">
                <a:solidFill>
                  <a:schemeClr val="dk1"/>
                </a:solidFill>
                <a:latin typeface="Calibri"/>
                <a:ea typeface="Calibri"/>
                <a:cs typeface="Calibri"/>
                <a:sym typeface="Calibri"/>
              </a:rPr>
              <a:t>segmen</a:t>
            </a:r>
            <a:r>
              <a:rPr lang="en-US" sz="4500" b="0" i="0" u="none" strike="noStrike" cap="none" dirty="0">
                <a:solidFill>
                  <a:schemeClr val="dk1"/>
                </a:solidFill>
                <a:latin typeface="Calibri"/>
                <a:ea typeface="Calibri"/>
                <a:cs typeface="Calibri"/>
                <a:sym typeface="Calibri"/>
              </a:rPr>
              <a:t> pasar yang </a:t>
            </a:r>
            <a:r>
              <a:rPr lang="en-US" sz="4500" b="0" i="0" u="none" strike="noStrike" cap="none" dirty="0" err="1">
                <a:solidFill>
                  <a:schemeClr val="dk1"/>
                </a:solidFill>
                <a:latin typeface="Calibri"/>
                <a:ea typeface="Calibri"/>
                <a:cs typeface="Calibri"/>
                <a:sym typeface="Calibri"/>
              </a:rPr>
              <a:t>tepat</a:t>
            </a:r>
            <a:r>
              <a:rPr lang="en-US" sz="4500" b="0" i="0" u="none" strike="noStrike" cap="none" dirty="0">
                <a:solidFill>
                  <a:schemeClr val="dk1"/>
                </a:solidFill>
                <a:latin typeface="Calibri"/>
                <a:ea typeface="Calibri"/>
                <a:cs typeface="Calibri"/>
                <a:sym typeface="Calibri"/>
              </a:rPr>
              <a:t>, </a:t>
            </a:r>
            <a:r>
              <a:rPr lang="en-US" sz="4500" b="0" i="0" u="none" strike="noStrike" cap="none" dirty="0" err="1">
                <a:solidFill>
                  <a:schemeClr val="dk1"/>
                </a:solidFill>
                <a:latin typeface="Calibri"/>
                <a:ea typeface="Calibri"/>
                <a:cs typeface="Calibri"/>
                <a:sym typeface="Calibri"/>
              </a:rPr>
              <a:t>merumuskan</a:t>
            </a:r>
            <a:r>
              <a:rPr lang="en-US" sz="4500" b="0" i="0" u="none" strike="noStrike" cap="none" dirty="0">
                <a:solidFill>
                  <a:schemeClr val="dk1"/>
                </a:solidFill>
                <a:latin typeface="Calibri"/>
                <a:ea typeface="Calibri"/>
                <a:cs typeface="Calibri"/>
                <a:sym typeface="Calibri"/>
              </a:rPr>
              <a:t> </a:t>
            </a:r>
            <a:r>
              <a:rPr lang="en-US" sz="4500" b="0" i="0" u="none" strike="noStrike" cap="none" dirty="0" err="1">
                <a:solidFill>
                  <a:schemeClr val="dk1"/>
                </a:solidFill>
                <a:latin typeface="Calibri"/>
                <a:ea typeface="Calibri"/>
                <a:cs typeface="Calibri"/>
                <a:sym typeface="Calibri"/>
              </a:rPr>
              <a:t>penawaran</a:t>
            </a:r>
            <a:r>
              <a:rPr lang="en-US" sz="4500" b="0" i="0" u="none" strike="noStrike" cap="none" dirty="0">
                <a:solidFill>
                  <a:schemeClr val="dk1"/>
                </a:solidFill>
                <a:latin typeface="Calibri"/>
                <a:ea typeface="Calibri"/>
                <a:cs typeface="Calibri"/>
                <a:sym typeface="Calibri"/>
              </a:rPr>
              <a:t> </a:t>
            </a:r>
            <a:r>
              <a:rPr lang="en-US" sz="4500" b="0" i="0" u="none" strike="noStrike" cap="none" dirty="0" err="1">
                <a:solidFill>
                  <a:schemeClr val="dk1"/>
                </a:solidFill>
                <a:latin typeface="Calibri"/>
                <a:ea typeface="Calibri"/>
                <a:cs typeface="Calibri"/>
                <a:sym typeface="Calibri"/>
              </a:rPr>
              <a:t>nilai</a:t>
            </a:r>
            <a:r>
              <a:rPr lang="en-US" sz="4500" b="0" i="0" u="none" strike="noStrike" cap="none" dirty="0">
                <a:solidFill>
                  <a:schemeClr val="dk1"/>
                </a:solidFill>
                <a:latin typeface="Calibri"/>
                <a:ea typeface="Calibri"/>
                <a:cs typeface="Calibri"/>
                <a:sym typeface="Calibri"/>
              </a:rPr>
              <a:t> yang </a:t>
            </a:r>
            <a:r>
              <a:rPr lang="en-US" sz="4500" b="0" i="0" u="none" strike="noStrike" cap="none" dirty="0" err="1">
                <a:solidFill>
                  <a:schemeClr val="dk1"/>
                </a:solidFill>
                <a:latin typeface="Calibri"/>
                <a:ea typeface="Calibri"/>
                <a:cs typeface="Calibri"/>
                <a:sym typeface="Calibri"/>
              </a:rPr>
              <a:t>menarik</a:t>
            </a:r>
            <a:r>
              <a:rPr lang="en-US" sz="4500" b="0" i="0" u="none" strike="noStrike" cap="none" dirty="0">
                <a:solidFill>
                  <a:schemeClr val="dk1"/>
                </a:solidFill>
                <a:latin typeface="Calibri"/>
                <a:ea typeface="Calibri"/>
                <a:cs typeface="Calibri"/>
                <a:sym typeface="Calibri"/>
              </a:rPr>
              <a:t>, </a:t>
            </a:r>
            <a:r>
              <a:rPr lang="en-US" sz="4500" b="0" i="0" u="none" strike="noStrike" cap="none" dirty="0" err="1">
                <a:solidFill>
                  <a:schemeClr val="dk1"/>
                </a:solidFill>
                <a:latin typeface="Calibri"/>
                <a:ea typeface="Calibri"/>
                <a:cs typeface="Calibri"/>
                <a:sym typeface="Calibri"/>
              </a:rPr>
              <a:t>menentukan</a:t>
            </a:r>
            <a:r>
              <a:rPr lang="en-US" sz="4500" b="0" i="0" u="none" strike="noStrike" cap="none" dirty="0">
                <a:solidFill>
                  <a:schemeClr val="dk1"/>
                </a:solidFill>
                <a:latin typeface="Calibri"/>
                <a:ea typeface="Calibri"/>
                <a:cs typeface="Calibri"/>
                <a:sym typeface="Calibri"/>
              </a:rPr>
              <a:t> </a:t>
            </a:r>
            <a:r>
              <a:rPr lang="en-US" sz="4500" b="0" i="0" u="none" strike="noStrike" cap="none" dirty="0" err="1">
                <a:solidFill>
                  <a:schemeClr val="dk1"/>
                </a:solidFill>
                <a:latin typeface="Calibri"/>
                <a:ea typeface="Calibri"/>
                <a:cs typeface="Calibri"/>
                <a:sym typeface="Calibri"/>
              </a:rPr>
              <a:t>saluran</a:t>
            </a:r>
            <a:r>
              <a:rPr lang="en-US" sz="4500" b="0" i="0" u="none" strike="noStrike" cap="none" dirty="0">
                <a:solidFill>
                  <a:schemeClr val="dk1"/>
                </a:solidFill>
                <a:latin typeface="Calibri"/>
                <a:ea typeface="Calibri"/>
                <a:cs typeface="Calibri"/>
                <a:sym typeface="Calibri"/>
              </a:rPr>
              <a:t> </a:t>
            </a:r>
            <a:r>
              <a:rPr lang="en-US" sz="4500" b="0" i="0" u="none" strike="noStrike" cap="none" dirty="0" err="1">
                <a:solidFill>
                  <a:schemeClr val="dk1"/>
                </a:solidFill>
                <a:latin typeface="Calibri"/>
                <a:ea typeface="Calibri"/>
                <a:cs typeface="Calibri"/>
                <a:sym typeface="Calibri"/>
              </a:rPr>
              <a:t>distribusi</a:t>
            </a:r>
            <a:r>
              <a:rPr lang="en-US" sz="4500" b="0" i="0" u="none" strike="noStrike" cap="none" dirty="0">
                <a:solidFill>
                  <a:schemeClr val="dk1"/>
                </a:solidFill>
                <a:latin typeface="Calibri"/>
                <a:ea typeface="Calibri"/>
                <a:cs typeface="Calibri"/>
                <a:sym typeface="Calibri"/>
              </a:rPr>
              <a:t> yang </a:t>
            </a:r>
            <a:r>
              <a:rPr lang="en-US" sz="4500" b="0" i="0" u="none" strike="noStrike" cap="none" dirty="0" err="1">
                <a:solidFill>
                  <a:schemeClr val="dk1"/>
                </a:solidFill>
                <a:latin typeface="Calibri"/>
                <a:ea typeface="Calibri"/>
                <a:cs typeface="Calibri"/>
                <a:sym typeface="Calibri"/>
              </a:rPr>
              <a:t>efektif</a:t>
            </a:r>
            <a:r>
              <a:rPr lang="en-US" sz="4500" b="0" i="0" u="none" strike="noStrike" cap="none" dirty="0">
                <a:solidFill>
                  <a:schemeClr val="dk1"/>
                </a:solidFill>
                <a:latin typeface="Calibri"/>
                <a:ea typeface="Calibri"/>
                <a:cs typeface="Calibri"/>
                <a:sym typeface="Calibri"/>
              </a:rPr>
              <a:t>, dan </a:t>
            </a:r>
            <a:r>
              <a:rPr lang="en-US" sz="4500" b="0" i="0" u="none" strike="noStrike" cap="none" dirty="0" err="1">
                <a:solidFill>
                  <a:schemeClr val="dk1"/>
                </a:solidFill>
                <a:latin typeface="Calibri"/>
                <a:ea typeface="Calibri"/>
                <a:cs typeface="Calibri"/>
                <a:sym typeface="Calibri"/>
              </a:rPr>
              <a:t>mengidentifikasi</a:t>
            </a:r>
            <a:r>
              <a:rPr lang="en-US" sz="4500" b="0" i="0" u="none" strike="noStrike" cap="none" dirty="0">
                <a:solidFill>
                  <a:schemeClr val="dk1"/>
                </a:solidFill>
                <a:latin typeface="Calibri"/>
                <a:ea typeface="Calibri"/>
                <a:cs typeface="Calibri"/>
                <a:sym typeface="Calibri"/>
              </a:rPr>
              <a:t> </a:t>
            </a:r>
            <a:r>
              <a:rPr lang="en-US" sz="4500" b="0" i="0" u="none" strike="noStrike" cap="none" dirty="0" err="1">
                <a:solidFill>
                  <a:schemeClr val="dk1"/>
                </a:solidFill>
                <a:latin typeface="Calibri"/>
                <a:ea typeface="Calibri"/>
                <a:cs typeface="Calibri"/>
                <a:sym typeface="Calibri"/>
              </a:rPr>
              <a:t>sumber</a:t>
            </a:r>
            <a:r>
              <a:rPr lang="en-US" sz="4500" b="0" i="0" u="none" strike="noStrike" cap="none" dirty="0">
                <a:solidFill>
                  <a:schemeClr val="dk1"/>
                </a:solidFill>
                <a:latin typeface="Calibri"/>
                <a:ea typeface="Calibri"/>
                <a:cs typeface="Calibri"/>
                <a:sym typeface="Calibri"/>
              </a:rPr>
              <a:t> </a:t>
            </a:r>
            <a:r>
              <a:rPr lang="en-US" sz="4500" b="0" i="0" u="none" strike="noStrike" cap="none" dirty="0" err="1">
                <a:solidFill>
                  <a:schemeClr val="dk1"/>
                </a:solidFill>
                <a:latin typeface="Calibri"/>
                <a:ea typeface="Calibri"/>
                <a:cs typeface="Calibri"/>
                <a:sym typeface="Calibri"/>
              </a:rPr>
              <a:t>pendapatan</a:t>
            </a:r>
            <a:r>
              <a:rPr lang="en-US" sz="4500" b="0" i="0" u="none" strike="noStrike" cap="none" dirty="0">
                <a:solidFill>
                  <a:schemeClr val="dk1"/>
                </a:solidFill>
                <a:latin typeface="Calibri"/>
                <a:ea typeface="Calibri"/>
                <a:cs typeface="Calibri"/>
                <a:sym typeface="Calibri"/>
              </a:rPr>
              <a:t> yang </a:t>
            </a:r>
            <a:r>
              <a:rPr lang="en-US" sz="4500" b="0" i="0" u="none" strike="noStrike" cap="none" dirty="0" err="1">
                <a:solidFill>
                  <a:schemeClr val="dk1"/>
                </a:solidFill>
                <a:latin typeface="Calibri"/>
                <a:ea typeface="Calibri"/>
                <a:cs typeface="Calibri"/>
                <a:sym typeface="Calibri"/>
              </a:rPr>
              <a:t>berkelanjutan</a:t>
            </a:r>
            <a:r>
              <a:rPr lang="en-US" sz="4500" b="0" i="0" u="none" strike="noStrike" cap="none" dirty="0">
                <a:solidFill>
                  <a:schemeClr val="dk1"/>
                </a:solidFill>
                <a:latin typeface="Calibri"/>
                <a:ea typeface="Calibri"/>
                <a:cs typeface="Calibri"/>
                <a:sym typeface="Calibri"/>
              </a:rPr>
              <a:t>.</a:t>
            </a:r>
            <a:endParaRPr sz="45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36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600"/>
              <a:buFont typeface="Arial"/>
              <a:buNone/>
            </a:pPr>
            <a:endParaRPr sz="3600" b="0" i="0" u="none" strike="noStrike" cap="none" dirty="0">
              <a:solidFill>
                <a:schemeClr val="dk1"/>
              </a:solidFill>
              <a:latin typeface="Calibri"/>
              <a:ea typeface="Calibri"/>
              <a:cs typeface="Calibri"/>
              <a:sym typeface="Calibri"/>
            </a:endParaRPr>
          </a:p>
        </p:txBody>
      </p:sp>
      <p:sp>
        <p:nvSpPr>
          <p:cNvPr id="283" name="Google Shape;283;p5"/>
          <p:cNvSpPr txBox="1"/>
          <p:nvPr/>
        </p:nvSpPr>
        <p:spPr>
          <a:xfrm>
            <a:off x="1338542" y="8927920"/>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grpSp>
        <p:nvGrpSpPr>
          <p:cNvPr id="284" name="Google Shape;284;p5"/>
          <p:cNvGrpSpPr/>
          <p:nvPr/>
        </p:nvGrpSpPr>
        <p:grpSpPr>
          <a:xfrm>
            <a:off x="14202254" y="-78589"/>
            <a:ext cx="3537125" cy="1842646"/>
            <a:chOff x="14202254" y="-78589"/>
            <a:chExt cx="3537125" cy="1842646"/>
          </a:xfrm>
        </p:grpSpPr>
        <p:sp>
          <p:nvSpPr>
            <p:cNvPr id="285" name="Google Shape;285;p5"/>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286" name="Google Shape;286;p5"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290"/>
        <p:cNvGrpSpPr/>
        <p:nvPr/>
      </p:nvGrpSpPr>
      <p:grpSpPr>
        <a:xfrm>
          <a:off x="0" y="0"/>
          <a:ext cx="0" cy="0"/>
          <a:chOff x="0" y="0"/>
          <a:chExt cx="0" cy="0"/>
        </a:xfrm>
      </p:grpSpPr>
      <p:sp>
        <p:nvSpPr>
          <p:cNvPr id="291" name="Google Shape;291;p7"/>
          <p:cNvSpPr txBox="1"/>
          <p:nvPr/>
        </p:nvSpPr>
        <p:spPr>
          <a:xfrm>
            <a:off x="1210745" y="53038"/>
            <a:ext cx="4511610" cy="630942"/>
          </a:xfrm>
          <a:prstGeom prst="rect">
            <a:avLst/>
          </a:prstGeom>
          <a:noFill/>
          <a:ln>
            <a:noFill/>
          </a:ln>
        </p:spPr>
        <p:txBody>
          <a:bodyPr spcFirstLastPara="1" wrap="square" lIns="0" tIns="0" rIns="0" bIns="0" anchor="t" anchorCtr="0">
            <a:spAutoFit/>
          </a:bodyPr>
          <a:lstStyle/>
          <a:p>
            <a:pPr marL="0" marR="0" lvl="0" indent="0" algn="l" rtl="0">
              <a:lnSpc>
                <a:spcPct val="204625"/>
              </a:lnSpc>
              <a:spcBef>
                <a:spcPts val="0"/>
              </a:spcBef>
              <a:spcAft>
                <a:spcPts val="0"/>
              </a:spcAft>
              <a:buClr>
                <a:srgbClr val="000000"/>
              </a:buClr>
              <a:buSzPts val="4800"/>
              <a:buFont typeface="Arial"/>
              <a:buNone/>
            </a:pPr>
            <a:r>
              <a:rPr lang="en-US" sz="2000" b="1" i="0" u="none" strike="noStrike" cap="none" dirty="0" err="1">
                <a:solidFill>
                  <a:srgbClr val="21264D"/>
                </a:solidFill>
                <a:latin typeface="Poppins"/>
                <a:ea typeface="Poppins"/>
                <a:cs typeface="Poppins"/>
                <a:sym typeface="Poppins"/>
              </a:rPr>
              <a:t>Contoh</a:t>
            </a:r>
            <a:r>
              <a:rPr lang="en-US" sz="2000" b="1" i="0" u="none" strike="noStrike" cap="none" dirty="0">
                <a:solidFill>
                  <a:srgbClr val="21264D"/>
                </a:solidFill>
                <a:latin typeface="Poppins"/>
                <a:ea typeface="Poppins"/>
                <a:cs typeface="Poppins"/>
                <a:sym typeface="Poppins"/>
              </a:rPr>
              <a:t> di Hospitality</a:t>
            </a:r>
            <a:endParaRPr sz="2000" b="1" i="0" u="none" strike="noStrike" cap="none" dirty="0">
              <a:solidFill>
                <a:srgbClr val="21264D"/>
              </a:solidFill>
              <a:latin typeface="Poppins"/>
              <a:ea typeface="Poppins"/>
              <a:cs typeface="Poppins"/>
              <a:sym typeface="Poppins"/>
            </a:endParaRPr>
          </a:p>
        </p:txBody>
      </p:sp>
      <p:sp>
        <p:nvSpPr>
          <p:cNvPr id="292" name="Google Shape;292;p7"/>
          <p:cNvSpPr txBox="1"/>
          <p:nvPr/>
        </p:nvSpPr>
        <p:spPr>
          <a:xfrm>
            <a:off x="611636" y="650156"/>
            <a:ext cx="15736800" cy="892552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000" b="1" i="0" u="none" strike="noStrike" cap="none" dirty="0" err="1">
                <a:solidFill>
                  <a:schemeClr val="dk1"/>
                </a:solidFill>
                <a:latin typeface="Calibri"/>
                <a:ea typeface="Calibri"/>
                <a:cs typeface="Calibri"/>
                <a:sym typeface="Calibri"/>
              </a:rPr>
              <a:t>Studi</a:t>
            </a:r>
            <a:r>
              <a:rPr lang="en-US" sz="2000" b="1" i="0" u="none" strike="noStrike" cap="none" dirty="0">
                <a:solidFill>
                  <a:schemeClr val="dk1"/>
                </a:solidFill>
                <a:latin typeface="Calibri"/>
                <a:ea typeface="Calibri"/>
                <a:cs typeface="Calibri"/>
                <a:sym typeface="Calibri"/>
              </a:rPr>
              <a:t> </a:t>
            </a:r>
            <a:r>
              <a:rPr lang="en-US" sz="2000" b="1" i="0" u="none" strike="noStrike" cap="none" dirty="0" err="1">
                <a:solidFill>
                  <a:schemeClr val="dk1"/>
                </a:solidFill>
                <a:latin typeface="Calibri"/>
                <a:ea typeface="Calibri"/>
                <a:cs typeface="Calibri"/>
                <a:sym typeface="Calibri"/>
              </a:rPr>
              <a:t>Kasus</a:t>
            </a:r>
            <a:r>
              <a:rPr lang="en-US" sz="2000" b="1" i="0" u="none" strike="noStrike" cap="none" dirty="0">
                <a:solidFill>
                  <a:schemeClr val="dk1"/>
                </a:solidFill>
                <a:latin typeface="Calibri"/>
                <a:ea typeface="Calibri"/>
                <a:cs typeface="Calibri"/>
                <a:sym typeface="Calibri"/>
              </a:rPr>
              <a:t>: Hotel Sejahtera</a:t>
            </a:r>
            <a:endParaRPr sz="2000" b="1"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2000" b="1" i="0" u="none" strike="noStrike" cap="none" dirty="0" err="1">
                <a:solidFill>
                  <a:schemeClr val="dk1"/>
                </a:solidFill>
                <a:latin typeface="Calibri"/>
                <a:ea typeface="Calibri"/>
                <a:cs typeface="Calibri"/>
                <a:sym typeface="Calibri"/>
              </a:rPr>
              <a:t>Identifikasi</a:t>
            </a:r>
            <a:r>
              <a:rPr lang="en-US" sz="2000" b="1" i="0" u="none" strike="noStrike" cap="none" dirty="0">
                <a:solidFill>
                  <a:schemeClr val="dk1"/>
                </a:solidFill>
                <a:latin typeface="Calibri"/>
                <a:ea typeface="Calibri"/>
                <a:cs typeface="Calibri"/>
                <a:sym typeface="Calibri"/>
              </a:rPr>
              <a:t> </a:t>
            </a:r>
            <a:r>
              <a:rPr lang="en-US" sz="2000" b="1" i="0" u="none" strike="noStrike" cap="none" dirty="0" err="1">
                <a:solidFill>
                  <a:schemeClr val="dk1"/>
                </a:solidFill>
                <a:latin typeface="Calibri"/>
                <a:ea typeface="Calibri"/>
                <a:cs typeface="Calibri"/>
                <a:sym typeface="Calibri"/>
              </a:rPr>
              <a:t>Segmen</a:t>
            </a:r>
            <a:r>
              <a:rPr lang="en-US" sz="2000" b="1" i="0" u="none" strike="noStrike" cap="none" dirty="0">
                <a:solidFill>
                  <a:schemeClr val="dk1"/>
                </a:solidFill>
                <a:latin typeface="Calibri"/>
                <a:ea typeface="Calibri"/>
                <a:cs typeface="Calibri"/>
                <a:sym typeface="Calibri"/>
              </a:rPr>
              <a:t> Pasar</a:t>
            </a:r>
            <a:r>
              <a:rPr lang="en-US" sz="2000" b="0" i="0" u="none" strike="noStrike" cap="none" dirty="0">
                <a:solidFill>
                  <a:schemeClr val="dk1"/>
                </a:solidFill>
                <a:latin typeface="Calibri"/>
                <a:ea typeface="Calibri"/>
                <a:cs typeface="Calibri"/>
                <a:sym typeface="Calibri"/>
              </a:rPr>
              <a:t>: Hotel Sejahtera </a:t>
            </a:r>
            <a:r>
              <a:rPr lang="en-US" sz="2000" b="0" i="0" u="none" strike="noStrike" cap="none" dirty="0" err="1">
                <a:solidFill>
                  <a:schemeClr val="dk1"/>
                </a:solidFill>
                <a:latin typeface="Calibri"/>
                <a:ea typeface="Calibri"/>
                <a:cs typeface="Calibri"/>
                <a:sym typeface="Calibri"/>
              </a:rPr>
              <a:t>mengidentifikasi</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segmen</a:t>
            </a:r>
            <a:r>
              <a:rPr lang="en-US" sz="2000" b="0" i="0" u="none" strike="noStrike" cap="none" dirty="0">
                <a:solidFill>
                  <a:schemeClr val="dk1"/>
                </a:solidFill>
                <a:latin typeface="Calibri"/>
                <a:ea typeface="Calibri"/>
                <a:cs typeface="Calibri"/>
                <a:sym typeface="Calibri"/>
              </a:rPr>
              <a:t> pasar </a:t>
            </a:r>
            <a:r>
              <a:rPr lang="en-US" sz="2000" b="0" i="0" u="none" strike="noStrike" cap="none" dirty="0" err="1">
                <a:solidFill>
                  <a:schemeClr val="dk1"/>
                </a:solidFill>
                <a:latin typeface="Calibri"/>
                <a:ea typeface="Calibri"/>
                <a:cs typeface="Calibri"/>
                <a:sym typeface="Calibri"/>
              </a:rPr>
              <a:t>utamanya</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sebagai</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pelancong</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wisatawan</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lokal</a:t>
            </a:r>
            <a:r>
              <a:rPr lang="en-US" sz="2000" b="0" i="0" u="none" strike="noStrike" cap="none" dirty="0">
                <a:solidFill>
                  <a:schemeClr val="dk1"/>
                </a:solidFill>
                <a:latin typeface="Calibri"/>
                <a:ea typeface="Calibri"/>
                <a:cs typeface="Calibri"/>
                <a:sym typeface="Calibri"/>
              </a:rPr>
              <a:t> dan </a:t>
            </a:r>
            <a:r>
              <a:rPr lang="en-US" sz="2000" b="0" i="0" u="none" strike="noStrike" cap="none" dirty="0" err="1">
                <a:solidFill>
                  <a:schemeClr val="dk1"/>
                </a:solidFill>
                <a:latin typeface="Calibri"/>
                <a:ea typeface="Calibri"/>
                <a:cs typeface="Calibri"/>
                <a:sym typeface="Calibri"/>
              </a:rPr>
              <a:t>internasional</a:t>
            </a:r>
            <a:r>
              <a:rPr lang="en-US" sz="2000" b="0" i="0" u="none" strike="noStrike" cap="none" dirty="0">
                <a:solidFill>
                  <a:schemeClr val="dk1"/>
                </a:solidFill>
                <a:latin typeface="Calibri"/>
                <a:ea typeface="Calibri"/>
                <a:cs typeface="Calibri"/>
                <a:sym typeface="Calibri"/>
              </a:rPr>
              <a:t> yang </a:t>
            </a:r>
            <a:r>
              <a:rPr lang="en-US" sz="2000" b="0" i="0" u="none" strike="noStrike" cap="none" dirty="0" err="1">
                <a:solidFill>
                  <a:schemeClr val="dk1"/>
                </a:solidFill>
                <a:latin typeface="Calibri"/>
                <a:ea typeface="Calibri"/>
                <a:cs typeface="Calibri"/>
                <a:sym typeface="Calibri"/>
              </a:rPr>
              <a:t>mencari</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penginapan</a:t>
            </a:r>
            <a:r>
              <a:rPr lang="en-US" sz="2000" b="0" i="0" u="none" strike="noStrike" cap="none" dirty="0">
                <a:solidFill>
                  <a:schemeClr val="dk1"/>
                </a:solidFill>
                <a:latin typeface="Calibri"/>
                <a:ea typeface="Calibri"/>
                <a:cs typeface="Calibri"/>
                <a:sym typeface="Calibri"/>
              </a:rPr>
              <a:t> yang </a:t>
            </a:r>
            <a:r>
              <a:rPr lang="en-US" sz="2000" b="0" i="0" u="none" strike="noStrike" cap="none" dirty="0" err="1">
                <a:solidFill>
                  <a:schemeClr val="dk1"/>
                </a:solidFill>
                <a:latin typeface="Calibri"/>
                <a:ea typeface="Calibri"/>
                <a:cs typeface="Calibri"/>
                <a:sym typeface="Calibri"/>
              </a:rPr>
              <a:t>nyaman</a:t>
            </a:r>
            <a:r>
              <a:rPr lang="en-US" sz="2000" b="0" i="0" u="none" strike="noStrike" cap="none" dirty="0">
                <a:solidFill>
                  <a:schemeClr val="dk1"/>
                </a:solidFill>
                <a:latin typeface="Calibri"/>
                <a:ea typeface="Calibri"/>
                <a:cs typeface="Calibri"/>
                <a:sym typeface="Calibri"/>
              </a:rPr>
              <a:t> dan </a:t>
            </a:r>
            <a:r>
              <a:rPr lang="en-US" sz="2000" b="0" i="0" u="none" strike="noStrike" cap="none" dirty="0" err="1">
                <a:solidFill>
                  <a:schemeClr val="dk1"/>
                </a:solidFill>
                <a:latin typeface="Calibri"/>
                <a:ea typeface="Calibri"/>
                <a:cs typeface="Calibri"/>
                <a:sym typeface="Calibri"/>
              </a:rPr>
              <a:t>terjangkau</a:t>
            </a:r>
            <a:r>
              <a:rPr lang="en-US" sz="2000" b="0" i="0" u="none" strike="noStrike" cap="none" dirty="0">
                <a:solidFill>
                  <a:schemeClr val="dk1"/>
                </a:solidFill>
                <a:latin typeface="Calibri"/>
                <a:ea typeface="Calibri"/>
                <a:cs typeface="Calibri"/>
                <a:sym typeface="Calibri"/>
              </a:rPr>
              <a:t>.</a:t>
            </a:r>
          </a:p>
          <a:p>
            <a:pPr marL="0" marR="0" lvl="0" indent="0" algn="just" rtl="0">
              <a:lnSpc>
                <a:spcPct val="100000"/>
              </a:lnSpc>
              <a:spcBef>
                <a:spcPts val="0"/>
              </a:spcBef>
              <a:spcAft>
                <a:spcPts val="0"/>
              </a:spcAft>
              <a:buClr>
                <a:schemeClr val="dk1"/>
              </a:buClr>
              <a:buSzPts val="1100"/>
              <a:buFont typeface="Arial"/>
              <a:buNone/>
            </a:pPr>
            <a:endParaRPr sz="20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2000" b="1" i="0" u="none" strike="noStrike" cap="none" dirty="0" err="1">
                <a:solidFill>
                  <a:schemeClr val="dk1"/>
                </a:solidFill>
                <a:latin typeface="Calibri"/>
                <a:ea typeface="Calibri"/>
                <a:cs typeface="Calibri"/>
                <a:sym typeface="Calibri"/>
              </a:rPr>
              <a:t>Proposisi</a:t>
            </a:r>
            <a:r>
              <a:rPr lang="en-US" sz="2000" b="1" i="0" u="none" strike="noStrike" cap="none" dirty="0">
                <a:solidFill>
                  <a:schemeClr val="dk1"/>
                </a:solidFill>
                <a:latin typeface="Calibri"/>
                <a:ea typeface="Calibri"/>
                <a:cs typeface="Calibri"/>
                <a:sym typeface="Calibri"/>
              </a:rPr>
              <a:t> Nilai</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Penawaran</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nilai</a:t>
            </a:r>
            <a:r>
              <a:rPr lang="en-US" sz="2000" b="0" i="0" u="none" strike="noStrike" cap="none" dirty="0">
                <a:solidFill>
                  <a:schemeClr val="dk1"/>
                </a:solidFill>
                <a:latin typeface="Calibri"/>
                <a:ea typeface="Calibri"/>
                <a:cs typeface="Calibri"/>
                <a:sym typeface="Calibri"/>
              </a:rPr>
              <a:t> Hotel Sejahtera </a:t>
            </a:r>
            <a:r>
              <a:rPr lang="en-US" sz="2000" b="0" i="0" u="none" strike="noStrike" cap="none" dirty="0" err="1">
                <a:solidFill>
                  <a:schemeClr val="dk1"/>
                </a:solidFill>
                <a:latin typeface="Calibri"/>
                <a:ea typeface="Calibri"/>
                <a:cs typeface="Calibri"/>
                <a:sym typeface="Calibri"/>
              </a:rPr>
              <a:t>adalah</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pengalaman</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menginap</a:t>
            </a:r>
            <a:r>
              <a:rPr lang="en-US" sz="2000" b="0" i="0" u="none" strike="noStrike" cap="none" dirty="0">
                <a:solidFill>
                  <a:schemeClr val="dk1"/>
                </a:solidFill>
                <a:latin typeface="Calibri"/>
                <a:ea typeface="Calibri"/>
                <a:cs typeface="Calibri"/>
                <a:sym typeface="Calibri"/>
              </a:rPr>
              <a:t> yang </a:t>
            </a:r>
            <a:r>
              <a:rPr lang="en-US" sz="2000" b="0" i="0" u="none" strike="noStrike" cap="none" dirty="0" err="1">
                <a:solidFill>
                  <a:schemeClr val="dk1"/>
                </a:solidFill>
                <a:latin typeface="Calibri"/>
                <a:ea typeface="Calibri"/>
                <a:cs typeface="Calibri"/>
                <a:sym typeface="Calibri"/>
              </a:rPr>
              <a:t>ramah</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bersih</a:t>
            </a:r>
            <a:r>
              <a:rPr lang="en-US" sz="2000" b="0" i="0" u="none" strike="noStrike" cap="none" dirty="0">
                <a:solidFill>
                  <a:schemeClr val="dk1"/>
                </a:solidFill>
                <a:latin typeface="Calibri"/>
                <a:ea typeface="Calibri"/>
                <a:cs typeface="Calibri"/>
                <a:sym typeface="Calibri"/>
              </a:rPr>
              <a:t>, dan </a:t>
            </a:r>
            <a:r>
              <a:rPr lang="en-US" sz="2000" b="0" i="0" u="none" strike="noStrike" cap="none" dirty="0" err="1">
                <a:solidFill>
                  <a:schemeClr val="dk1"/>
                </a:solidFill>
                <a:latin typeface="Calibri"/>
                <a:ea typeface="Calibri"/>
                <a:cs typeface="Calibri"/>
                <a:sym typeface="Calibri"/>
              </a:rPr>
              <a:t>nyaman</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dengan</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fasilitas</a:t>
            </a:r>
            <a:r>
              <a:rPr lang="en-US" sz="2000" b="0" i="0" u="none" strike="noStrike" cap="none" dirty="0">
                <a:solidFill>
                  <a:schemeClr val="dk1"/>
                </a:solidFill>
                <a:latin typeface="Calibri"/>
                <a:ea typeface="Calibri"/>
                <a:cs typeface="Calibri"/>
                <a:sym typeface="Calibri"/>
              </a:rPr>
              <a:t> yang </a:t>
            </a:r>
            <a:r>
              <a:rPr lang="en-US" sz="2000" b="0" i="0" u="none" strike="noStrike" cap="none" dirty="0" err="1">
                <a:solidFill>
                  <a:schemeClr val="dk1"/>
                </a:solidFill>
                <a:latin typeface="Calibri"/>
                <a:ea typeface="Calibri"/>
                <a:cs typeface="Calibri"/>
                <a:sym typeface="Calibri"/>
              </a:rPr>
              <a:t>memadai</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serta</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pelayanan</a:t>
            </a:r>
            <a:r>
              <a:rPr lang="en-US" sz="2000" b="0" i="0" u="none" strike="noStrike" cap="none" dirty="0">
                <a:solidFill>
                  <a:schemeClr val="dk1"/>
                </a:solidFill>
                <a:latin typeface="Calibri"/>
                <a:ea typeface="Calibri"/>
                <a:cs typeface="Calibri"/>
                <a:sym typeface="Calibri"/>
              </a:rPr>
              <a:t> yang </a:t>
            </a:r>
            <a:r>
              <a:rPr lang="en-US" sz="2000" b="0" i="0" u="none" strike="noStrike" cap="none" dirty="0" err="1">
                <a:solidFill>
                  <a:schemeClr val="dk1"/>
                </a:solidFill>
                <a:latin typeface="Calibri"/>
                <a:ea typeface="Calibri"/>
                <a:cs typeface="Calibri"/>
                <a:sym typeface="Calibri"/>
              </a:rPr>
              <a:t>baik</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dari</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staf</a:t>
            </a:r>
            <a:r>
              <a:rPr lang="en-US" sz="2000" b="0" i="0" u="none" strike="noStrike" cap="none" dirty="0">
                <a:solidFill>
                  <a:schemeClr val="dk1"/>
                </a:solidFill>
                <a:latin typeface="Calibri"/>
                <a:ea typeface="Calibri"/>
                <a:cs typeface="Calibri"/>
                <a:sym typeface="Calibri"/>
              </a:rPr>
              <a:t> yang </a:t>
            </a:r>
            <a:r>
              <a:rPr lang="en-US" sz="2000" b="0" i="0" u="none" strike="noStrike" cap="none" dirty="0" err="1">
                <a:solidFill>
                  <a:schemeClr val="dk1"/>
                </a:solidFill>
                <a:latin typeface="Calibri"/>
                <a:ea typeface="Calibri"/>
                <a:cs typeface="Calibri"/>
                <a:sym typeface="Calibri"/>
              </a:rPr>
              <a:t>terlatih</a:t>
            </a:r>
            <a:r>
              <a:rPr lang="en-US" sz="2000" b="0" i="0" u="none" strike="noStrike" cap="none" dirty="0">
                <a:solidFill>
                  <a:schemeClr val="dk1"/>
                </a:solidFill>
                <a:latin typeface="Calibri"/>
                <a:ea typeface="Calibri"/>
                <a:cs typeface="Calibri"/>
                <a:sym typeface="Calibri"/>
              </a:rPr>
              <a:t>.</a:t>
            </a:r>
          </a:p>
          <a:p>
            <a:pPr marL="0" marR="0" lvl="0" indent="0" algn="just" rtl="0">
              <a:lnSpc>
                <a:spcPct val="100000"/>
              </a:lnSpc>
              <a:spcBef>
                <a:spcPts val="0"/>
              </a:spcBef>
              <a:spcAft>
                <a:spcPts val="0"/>
              </a:spcAft>
              <a:buClr>
                <a:schemeClr val="dk1"/>
              </a:buClr>
              <a:buSzPts val="1100"/>
              <a:buFont typeface="Arial"/>
              <a:buNone/>
            </a:pPr>
            <a:endParaRPr sz="20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2000" b="1" i="0" u="none" strike="noStrike" cap="none" dirty="0" err="1">
                <a:solidFill>
                  <a:schemeClr val="dk1"/>
                </a:solidFill>
                <a:latin typeface="Calibri"/>
                <a:ea typeface="Calibri"/>
                <a:cs typeface="Calibri"/>
                <a:sym typeface="Calibri"/>
              </a:rPr>
              <a:t>Saluran</a:t>
            </a:r>
            <a:r>
              <a:rPr lang="en-US" sz="2000" b="1" i="0" u="none" strike="noStrike" cap="none" dirty="0">
                <a:solidFill>
                  <a:schemeClr val="dk1"/>
                </a:solidFill>
                <a:latin typeface="Calibri"/>
                <a:ea typeface="Calibri"/>
                <a:cs typeface="Calibri"/>
                <a:sym typeface="Calibri"/>
              </a:rPr>
              <a:t> </a:t>
            </a:r>
            <a:r>
              <a:rPr lang="en-US" sz="2000" b="1" i="0" u="none" strike="noStrike" cap="none" dirty="0" err="1">
                <a:solidFill>
                  <a:schemeClr val="dk1"/>
                </a:solidFill>
                <a:latin typeface="Calibri"/>
                <a:ea typeface="Calibri"/>
                <a:cs typeface="Calibri"/>
                <a:sym typeface="Calibri"/>
              </a:rPr>
              <a:t>Distribus</a:t>
            </a:r>
            <a:r>
              <a:rPr lang="en-US" sz="2000" b="0" i="0" u="none" strike="noStrike" cap="none" dirty="0" err="1">
                <a:solidFill>
                  <a:schemeClr val="dk1"/>
                </a:solidFill>
                <a:latin typeface="Calibri"/>
                <a:ea typeface="Calibri"/>
                <a:cs typeface="Calibri"/>
                <a:sym typeface="Calibri"/>
              </a:rPr>
              <a:t>i</a:t>
            </a:r>
            <a:r>
              <a:rPr lang="en-US" sz="2000" b="0" i="0" u="none" strike="noStrike" cap="none" dirty="0">
                <a:solidFill>
                  <a:schemeClr val="dk1"/>
                </a:solidFill>
                <a:latin typeface="Calibri"/>
                <a:ea typeface="Calibri"/>
                <a:cs typeface="Calibri"/>
                <a:sym typeface="Calibri"/>
              </a:rPr>
              <a:t>:  Hotel Sejahtera </a:t>
            </a:r>
            <a:r>
              <a:rPr lang="en-US" sz="2000" b="0" i="0" u="none" strike="noStrike" cap="none" dirty="0" err="1">
                <a:solidFill>
                  <a:schemeClr val="dk1"/>
                </a:solidFill>
                <a:latin typeface="Calibri"/>
                <a:ea typeface="Calibri"/>
                <a:cs typeface="Calibri"/>
                <a:sym typeface="Calibri"/>
              </a:rPr>
              <a:t>menggunakan</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saluran</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distribusi</a:t>
            </a:r>
            <a:r>
              <a:rPr lang="en-US" sz="2000" b="0" i="0" u="none" strike="noStrike" cap="none" dirty="0">
                <a:solidFill>
                  <a:schemeClr val="dk1"/>
                </a:solidFill>
                <a:latin typeface="Calibri"/>
                <a:ea typeface="Calibri"/>
                <a:cs typeface="Calibri"/>
                <a:sym typeface="Calibri"/>
              </a:rPr>
              <a:t> online </a:t>
            </a:r>
            <a:r>
              <a:rPr lang="en-US" sz="2000" b="0" i="0" u="none" strike="noStrike" cap="none" dirty="0" err="1">
                <a:solidFill>
                  <a:schemeClr val="dk1"/>
                </a:solidFill>
                <a:latin typeface="Calibri"/>
                <a:ea typeface="Calibri"/>
                <a:cs typeface="Calibri"/>
                <a:sym typeface="Calibri"/>
              </a:rPr>
              <a:t>melalui</a:t>
            </a:r>
            <a:r>
              <a:rPr lang="en-US" sz="2000" b="0" i="0" u="none" strike="noStrike" cap="none" dirty="0">
                <a:solidFill>
                  <a:schemeClr val="dk1"/>
                </a:solidFill>
                <a:latin typeface="Calibri"/>
                <a:ea typeface="Calibri"/>
                <a:cs typeface="Calibri"/>
                <a:sym typeface="Calibri"/>
              </a:rPr>
              <a:t> situs web </a:t>
            </a:r>
            <a:r>
              <a:rPr lang="en-US" sz="2000" b="0" i="0" u="none" strike="noStrike" cap="none" dirty="0" err="1">
                <a:solidFill>
                  <a:schemeClr val="dk1"/>
                </a:solidFill>
                <a:latin typeface="Calibri"/>
                <a:ea typeface="Calibri"/>
                <a:cs typeface="Calibri"/>
                <a:sym typeface="Calibri"/>
              </a:rPr>
              <a:t>resmi</a:t>
            </a:r>
            <a:r>
              <a:rPr lang="en-US" sz="2000" b="0" i="0" u="none" strike="noStrike" cap="none" dirty="0">
                <a:solidFill>
                  <a:schemeClr val="dk1"/>
                </a:solidFill>
                <a:latin typeface="Calibri"/>
                <a:ea typeface="Calibri"/>
                <a:cs typeface="Calibri"/>
                <a:sym typeface="Calibri"/>
              </a:rPr>
              <a:t>, platform </a:t>
            </a:r>
            <a:r>
              <a:rPr lang="en-US" sz="2000" b="0" i="0" u="none" strike="noStrike" cap="none" dirty="0" err="1">
                <a:solidFill>
                  <a:schemeClr val="dk1"/>
                </a:solidFill>
                <a:latin typeface="Calibri"/>
                <a:ea typeface="Calibri"/>
                <a:cs typeface="Calibri"/>
                <a:sym typeface="Calibri"/>
              </a:rPr>
              <a:t>pemesanan</a:t>
            </a:r>
            <a:r>
              <a:rPr lang="en-US" sz="2000" b="0" i="0" u="none" strike="noStrike" cap="none" dirty="0">
                <a:solidFill>
                  <a:schemeClr val="dk1"/>
                </a:solidFill>
                <a:latin typeface="Calibri"/>
                <a:ea typeface="Calibri"/>
                <a:cs typeface="Calibri"/>
                <a:sym typeface="Calibri"/>
              </a:rPr>
              <a:t> online, dan </a:t>
            </a:r>
            <a:r>
              <a:rPr lang="en-US" sz="2000" b="0" i="0" u="none" strike="noStrike" cap="none" dirty="0" err="1">
                <a:solidFill>
                  <a:schemeClr val="dk1"/>
                </a:solidFill>
                <a:latin typeface="Calibri"/>
                <a:ea typeface="Calibri"/>
                <a:cs typeface="Calibri"/>
                <a:sym typeface="Calibri"/>
              </a:rPr>
              <a:t>mitra</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perjalanan</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untuk</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mencapai</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calon</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tamu</a:t>
            </a:r>
            <a:r>
              <a:rPr lang="en-US" sz="2000" b="0" i="0" u="none" strike="noStrike" cap="none" dirty="0">
                <a:solidFill>
                  <a:schemeClr val="dk1"/>
                </a:solidFill>
                <a:latin typeface="Calibri"/>
                <a:ea typeface="Calibri"/>
                <a:cs typeface="Calibri"/>
                <a:sym typeface="Calibri"/>
              </a:rPr>
              <a:t> di </a:t>
            </a:r>
            <a:r>
              <a:rPr lang="en-US" sz="2000" b="0" i="0" u="none" strike="noStrike" cap="none" dirty="0" err="1">
                <a:solidFill>
                  <a:schemeClr val="dk1"/>
                </a:solidFill>
                <a:latin typeface="Calibri"/>
                <a:ea typeface="Calibri"/>
                <a:cs typeface="Calibri"/>
                <a:sym typeface="Calibri"/>
              </a:rPr>
              <a:t>berbagai</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lokasi</a:t>
            </a:r>
            <a:r>
              <a:rPr lang="en-US" sz="2000" b="0" i="0" u="none" strike="noStrike" cap="none" dirty="0">
                <a:solidFill>
                  <a:schemeClr val="dk1"/>
                </a:solidFill>
                <a:latin typeface="Calibri"/>
                <a:ea typeface="Calibri"/>
                <a:cs typeface="Calibri"/>
                <a:sym typeface="Calibri"/>
              </a:rPr>
              <a:t>.</a:t>
            </a:r>
          </a:p>
          <a:p>
            <a:pPr marL="0" marR="0" lvl="0" indent="0" algn="just" rtl="0">
              <a:lnSpc>
                <a:spcPct val="100000"/>
              </a:lnSpc>
              <a:spcBef>
                <a:spcPts val="0"/>
              </a:spcBef>
              <a:spcAft>
                <a:spcPts val="0"/>
              </a:spcAft>
              <a:buClr>
                <a:schemeClr val="dk1"/>
              </a:buClr>
              <a:buSzPts val="1100"/>
              <a:buFont typeface="Arial"/>
              <a:buNone/>
            </a:pPr>
            <a:endParaRPr sz="20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2000" b="1" i="0" u="none" strike="noStrike" cap="none" dirty="0" err="1">
                <a:solidFill>
                  <a:schemeClr val="dk1"/>
                </a:solidFill>
                <a:latin typeface="Calibri"/>
                <a:ea typeface="Calibri"/>
                <a:cs typeface="Calibri"/>
                <a:sym typeface="Calibri"/>
              </a:rPr>
              <a:t>Hubungan</a:t>
            </a:r>
            <a:r>
              <a:rPr lang="en-US" sz="2000" b="1" i="0" u="none" strike="noStrike" cap="none" dirty="0">
                <a:solidFill>
                  <a:schemeClr val="dk1"/>
                </a:solidFill>
                <a:latin typeface="Calibri"/>
                <a:ea typeface="Calibri"/>
                <a:cs typeface="Calibri"/>
                <a:sym typeface="Calibri"/>
              </a:rPr>
              <a:t> </a:t>
            </a:r>
            <a:r>
              <a:rPr lang="en-US" sz="2000" b="1" i="0" u="none" strike="noStrike" cap="none" dirty="0" err="1">
                <a:solidFill>
                  <a:schemeClr val="dk1"/>
                </a:solidFill>
                <a:latin typeface="Calibri"/>
                <a:ea typeface="Calibri"/>
                <a:cs typeface="Calibri"/>
                <a:sym typeface="Calibri"/>
              </a:rPr>
              <a:t>dengan</a:t>
            </a:r>
            <a:r>
              <a:rPr lang="en-US" sz="2000" b="1" i="0" u="none" strike="noStrike" cap="none" dirty="0">
                <a:solidFill>
                  <a:schemeClr val="dk1"/>
                </a:solidFill>
                <a:latin typeface="Calibri"/>
                <a:ea typeface="Calibri"/>
                <a:cs typeface="Calibri"/>
                <a:sym typeface="Calibri"/>
              </a:rPr>
              <a:t> </a:t>
            </a:r>
            <a:r>
              <a:rPr lang="en-US" sz="2000" b="1" i="0" u="none" strike="noStrike" cap="none" dirty="0" err="1">
                <a:solidFill>
                  <a:schemeClr val="dk1"/>
                </a:solidFill>
                <a:latin typeface="Calibri"/>
                <a:ea typeface="Calibri"/>
                <a:cs typeface="Calibri"/>
                <a:sym typeface="Calibri"/>
              </a:rPr>
              <a:t>Pelanggan</a:t>
            </a:r>
            <a:r>
              <a:rPr lang="en-US" sz="2000" b="0" i="0" u="none" strike="noStrike" cap="none" dirty="0">
                <a:solidFill>
                  <a:schemeClr val="dk1"/>
                </a:solidFill>
                <a:latin typeface="Calibri"/>
                <a:ea typeface="Calibri"/>
                <a:cs typeface="Calibri"/>
                <a:sym typeface="Calibri"/>
              </a:rPr>
              <a:t>:</a:t>
            </a:r>
            <a:r>
              <a:rPr lang="en-US" sz="2000" dirty="0">
                <a:solidFill>
                  <a:schemeClr val="dk1"/>
                </a:solidFill>
                <a:latin typeface="Calibri"/>
                <a:ea typeface="Calibri"/>
                <a:cs typeface="Calibri"/>
                <a:sym typeface="Calibri"/>
              </a:rPr>
              <a:t> :</a:t>
            </a:r>
            <a:r>
              <a:rPr lang="en-US" sz="2000" b="0" i="0" u="none" strike="noStrike" cap="none" dirty="0">
                <a:solidFill>
                  <a:schemeClr val="dk1"/>
                </a:solidFill>
                <a:latin typeface="Calibri"/>
                <a:ea typeface="Calibri"/>
                <a:cs typeface="Calibri"/>
                <a:sym typeface="Calibri"/>
              </a:rPr>
              <a:t>Hotel Sejahtera </a:t>
            </a:r>
            <a:r>
              <a:rPr lang="en-US" sz="2000" b="0" i="0" u="none" strike="noStrike" cap="none" dirty="0" err="1">
                <a:solidFill>
                  <a:schemeClr val="dk1"/>
                </a:solidFill>
                <a:latin typeface="Calibri"/>
                <a:ea typeface="Calibri"/>
                <a:cs typeface="Calibri"/>
                <a:sym typeface="Calibri"/>
              </a:rPr>
              <a:t>membangun</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hubungan</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dengan</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pelanggan</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melalui</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pelayanan</a:t>
            </a:r>
            <a:r>
              <a:rPr lang="en-US" sz="2000" b="0" i="0" u="none" strike="noStrike" cap="none" dirty="0">
                <a:solidFill>
                  <a:schemeClr val="dk1"/>
                </a:solidFill>
                <a:latin typeface="Calibri"/>
                <a:ea typeface="Calibri"/>
                <a:cs typeface="Calibri"/>
                <a:sym typeface="Calibri"/>
              </a:rPr>
              <a:t> yang personal, </a:t>
            </a:r>
            <a:r>
              <a:rPr lang="en-US" sz="2000" b="0" i="0" u="none" strike="noStrike" cap="none" dirty="0" err="1">
                <a:solidFill>
                  <a:schemeClr val="dk1"/>
                </a:solidFill>
                <a:latin typeface="Calibri"/>
                <a:ea typeface="Calibri"/>
                <a:cs typeface="Calibri"/>
                <a:sym typeface="Calibri"/>
              </a:rPr>
              <a:t>tanggap</a:t>
            </a:r>
            <a:r>
              <a:rPr lang="en-US" sz="2000" b="0" i="0" u="none" strike="noStrike" cap="none" dirty="0">
                <a:solidFill>
                  <a:schemeClr val="dk1"/>
                </a:solidFill>
                <a:latin typeface="Calibri"/>
                <a:ea typeface="Calibri"/>
                <a:cs typeface="Calibri"/>
                <a:sym typeface="Calibri"/>
              </a:rPr>
              <a:t>, dan </a:t>
            </a:r>
            <a:r>
              <a:rPr lang="en-US" sz="2000" b="0" i="0" u="none" strike="noStrike" cap="none" dirty="0" err="1">
                <a:solidFill>
                  <a:schemeClr val="dk1"/>
                </a:solidFill>
                <a:latin typeface="Calibri"/>
                <a:ea typeface="Calibri"/>
                <a:cs typeface="Calibri"/>
                <a:sym typeface="Calibri"/>
              </a:rPr>
              <a:t>ramah</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serta</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menyediakan</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sarana</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komunikasi</a:t>
            </a:r>
            <a:r>
              <a:rPr lang="en-US" sz="2000" b="0" i="0" u="none" strike="noStrike" cap="none" dirty="0">
                <a:solidFill>
                  <a:schemeClr val="dk1"/>
                </a:solidFill>
                <a:latin typeface="Calibri"/>
                <a:ea typeface="Calibri"/>
                <a:cs typeface="Calibri"/>
                <a:sym typeface="Calibri"/>
              </a:rPr>
              <a:t> yang </a:t>
            </a:r>
            <a:r>
              <a:rPr lang="en-US" sz="2000" b="0" i="0" u="none" strike="noStrike" cap="none" dirty="0" err="1">
                <a:solidFill>
                  <a:schemeClr val="dk1"/>
                </a:solidFill>
                <a:latin typeface="Calibri"/>
                <a:ea typeface="Calibri"/>
                <a:cs typeface="Calibri"/>
                <a:sym typeface="Calibri"/>
              </a:rPr>
              <a:t>mudah</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dijangkau</a:t>
            </a:r>
            <a:r>
              <a:rPr lang="en-US" sz="2000" b="0" i="0" u="none" strike="noStrike" cap="none" dirty="0">
                <a:solidFill>
                  <a:schemeClr val="dk1"/>
                </a:solidFill>
                <a:latin typeface="Calibri"/>
                <a:ea typeface="Calibri"/>
                <a:cs typeface="Calibri"/>
                <a:sym typeface="Calibri"/>
              </a:rPr>
              <a:t>.</a:t>
            </a:r>
          </a:p>
          <a:p>
            <a:pPr marL="0" marR="0" lvl="0" indent="0" algn="just" rtl="0">
              <a:lnSpc>
                <a:spcPct val="100000"/>
              </a:lnSpc>
              <a:spcBef>
                <a:spcPts val="0"/>
              </a:spcBef>
              <a:spcAft>
                <a:spcPts val="0"/>
              </a:spcAft>
              <a:buClr>
                <a:schemeClr val="dk1"/>
              </a:buClr>
              <a:buSzPts val="1100"/>
              <a:buFont typeface="Arial"/>
              <a:buNone/>
            </a:pPr>
            <a:endParaRPr sz="20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2000" b="1" i="0" u="none" strike="noStrike" cap="none" dirty="0" err="1">
                <a:solidFill>
                  <a:schemeClr val="dk1"/>
                </a:solidFill>
                <a:latin typeface="Calibri"/>
                <a:ea typeface="Calibri"/>
                <a:cs typeface="Calibri"/>
                <a:sym typeface="Calibri"/>
              </a:rPr>
              <a:t>Sumber</a:t>
            </a:r>
            <a:r>
              <a:rPr lang="en-US" sz="2000" b="1" i="0" u="none" strike="noStrike" cap="none" dirty="0">
                <a:solidFill>
                  <a:schemeClr val="dk1"/>
                </a:solidFill>
                <a:latin typeface="Calibri"/>
                <a:ea typeface="Calibri"/>
                <a:cs typeface="Calibri"/>
                <a:sym typeface="Calibri"/>
              </a:rPr>
              <a:t> </a:t>
            </a:r>
            <a:r>
              <a:rPr lang="en-US" sz="2000" b="1" i="0" u="none" strike="noStrike" cap="none" dirty="0" err="1">
                <a:solidFill>
                  <a:schemeClr val="dk1"/>
                </a:solidFill>
                <a:latin typeface="Calibri"/>
                <a:ea typeface="Calibri"/>
                <a:cs typeface="Calibri"/>
                <a:sym typeface="Calibri"/>
              </a:rPr>
              <a:t>Pendapatan</a:t>
            </a:r>
            <a:r>
              <a:rPr lang="en-US" sz="2000" b="0" i="0" u="none" strike="noStrike" cap="none" dirty="0" err="1">
                <a:solidFill>
                  <a:schemeClr val="dk1"/>
                </a:solidFill>
                <a:latin typeface="Calibri"/>
                <a:ea typeface="Calibri"/>
                <a:cs typeface="Calibri"/>
                <a:sym typeface="Calibri"/>
              </a:rPr>
              <a:t>:Sumber</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pendapatan</a:t>
            </a:r>
            <a:r>
              <a:rPr lang="en-US" sz="2000" b="0" i="0" u="none" strike="noStrike" cap="none" dirty="0">
                <a:solidFill>
                  <a:schemeClr val="dk1"/>
                </a:solidFill>
                <a:latin typeface="Calibri"/>
                <a:ea typeface="Calibri"/>
                <a:cs typeface="Calibri"/>
                <a:sym typeface="Calibri"/>
              </a:rPr>
              <a:t> Hotel Sejahtera </a:t>
            </a:r>
            <a:r>
              <a:rPr lang="en-US" sz="2000" b="0" i="0" u="none" strike="noStrike" cap="none" dirty="0" err="1">
                <a:solidFill>
                  <a:schemeClr val="dk1"/>
                </a:solidFill>
                <a:latin typeface="Calibri"/>
                <a:ea typeface="Calibri"/>
                <a:cs typeface="Calibri"/>
                <a:sym typeface="Calibri"/>
              </a:rPr>
              <a:t>berasal</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dari</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penjualan</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kamar</a:t>
            </a:r>
            <a:r>
              <a:rPr lang="en-US" sz="2000" b="0" i="0" u="none" strike="noStrike" cap="none" dirty="0">
                <a:solidFill>
                  <a:schemeClr val="dk1"/>
                </a:solidFill>
                <a:latin typeface="Calibri"/>
                <a:ea typeface="Calibri"/>
                <a:cs typeface="Calibri"/>
                <a:sym typeface="Calibri"/>
              </a:rPr>
              <a:t> hotel, </a:t>
            </a:r>
            <a:r>
              <a:rPr lang="en-US" sz="2000" b="0" i="0" u="none" strike="noStrike" cap="none" dirty="0" err="1">
                <a:solidFill>
                  <a:schemeClr val="dk1"/>
                </a:solidFill>
                <a:latin typeface="Calibri"/>
                <a:ea typeface="Calibri"/>
                <a:cs typeface="Calibri"/>
                <a:sym typeface="Calibri"/>
              </a:rPr>
              <a:t>layanan</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tambahan</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seperti</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layanan</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kamar</a:t>
            </a:r>
            <a:r>
              <a:rPr lang="en-US" sz="2000" b="0" i="0" u="none" strike="noStrike" cap="none" dirty="0">
                <a:solidFill>
                  <a:schemeClr val="dk1"/>
                </a:solidFill>
                <a:latin typeface="Calibri"/>
                <a:ea typeface="Calibri"/>
                <a:cs typeface="Calibri"/>
                <a:sym typeface="Calibri"/>
              </a:rPr>
              <a:t> dan </a:t>
            </a:r>
            <a:r>
              <a:rPr lang="en-US" sz="2000" b="0" i="0" u="none" strike="noStrike" cap="none" dirty="0" err="1">
                <a:solidFill>
                  <a:schemeClr val="dk1"/>
                </a:solidFill>
                <a:latin typeface="Calibri"/>
                <a:ea typeface="Calibri"/>
                <a:cs typeface="Calibri"/>
                <a:sym typeface="Calibri"/>
              </a:rPr>
              <a:t>fasilitas</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tambahan</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serta</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paket</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promosi</a:t>
            </a:r>
            <a:r>
              <a:rPr lang="en-US" sz="2000" b="0" i="0" u="none" strike="noStrike" cap="none" dirty="0">
                <a:solidFill>
                  <a:schemeClr val="dk1"/>
                </a:solidFill>
                <a:latin typeface="Calibri"/>
                <a:ea typeface="Calibri"/>
                <a:cs typeface="Calibri"/>
                <a:sym typeface="Calibri"/>
              </a:rPr>
              <a:t> dan </a:t>
            </a:r>
            <a:r>
              <a:rPr lang="en-US" sz="2000" b="0" i="0" u="none" strike="noStrike" cap="none" dirty="0" err="1">
                <a:solidFill>
                  <a:schemeClr val="dk1"/>
                </a:solidFill>
                <a:latin typeface="Calibri"/>
                <a:ea typeface="Calibri"/>
                <a:cs typeface="Calibri"/>
                <a:sym typeface="Calibri"/>
              </a:rPr>
              <a:t>penawaran</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khusus</a:t>
            </a:r>
            <a:r>
              <a:rPr lang="en-US" sz="2000" b="0" i="0" u="none" strike="noStrike" cap="none" dirty="0">
                <a:solidFill>
                  <a:schemeClr val="dk1"/>
                </a:solidFill>
                <a:latin typeface="Calibri"/>
                <a:ea typeface="Calibri"/>
                <a:cs typeface="Calibri"/>
                <a:sym typeface="Calibri"/>
              </a:rPr>
              <a:t>.</a:t>
            </a:r>
          </a:p>
          <a:p>
            <a:pPr marL="0" marR="0" lvl="0" indent="0" algn="just" rtl="0">
              <a:lnSpc>
                <a:spcPct val="100000"/>
              </a:lnSpc>
              <a:spcBef>
                <a:spcPts val="0"/>
              </a:spcBef>
              <a:spcAft>
                <a:spcPts val="0"/>
              </a:spcAft>
              <a:buClr>
                <a:schemeClr val="dk1"/>
              </a:buClr>
              <a:buSzPts val="1100"/>
              <a:buFont typeface="Arial"/>
              <a:buNone/>
            </a:pPr>
            <a:endParaRPr sz="20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2000" b="1" i="0" u="none" strike="noStrike" cap="none" dirty="0" err="1">
                <a:solidFill>
                  <a:schemeClr val="dk1"/>
                </a:solidFill>
                <a:latin typeface="Calibri"/>
                <a:ea typeface="Calibri"/>
                <a:cs typeface="Calibri"/>
                <a:sym typeface="Calibri"/>
              </a:rPr>
              <a:t>Sumber</a:t>
            </a:r>
            <a:r>
              <a:rPr lang="en-US" sz="2000" b="1" i="0" u="none" strike="noStrike" cap="none" dirty="0">
                <a:solidFill>
                  <a:schemeClr val="dk1"/>
                </a:solidFill>
                <a:latin typeface="Calibri"/>
                <a:ea typeface="Calibri"/>
                <a:cs typeface="Calibri"/>
                <a:sym typeface="Calibri"/>
              </a:rPr>
              <a:t> </a:t>
            </a:r>
            <a:r>
              <a:rPr lang="en-US" sz="2000" b="1" i="0" u="none" strike="noStrike" cap="none" dirty="0" err="1">
                <a:solidFill>
                  <a:schemeClr val="dk1"/>
                </a:solidFill>
                <a:latin typeface="Calibri"/>
                <a:ea typeface="Calibri"/>
                <a:cs typeface="Calibri"/>
                <a:sym typeface="Calibri"/>
              </a:rPr>
              <a:t>Daya</a:t>
            </a:r>
            <a:r>
              <a:rPr lang="en-US" sz="2000" b="1" i="0" u="none" strike="noStrike" cap="none" dirty="0">
                <a:solidFill>
                  <a:schemeClr val="dk1"/>
                </a:solidFill>
                <a:latin typeface="Calibri"/>
                <a:ea typeface="Calibri"/>
                <a:cs typeface="Calibri"/>
                <a:sym typeface="Calibri"/>
              </a:rPr>
              <a:t> </a:t>
            </a:r>
            <a:r>
              <a:rPr lang="en-US" sz="2000" b="1" i="0" u="none" strike="noStrike" cap="none" dirty="0" err="1">
                <a:solidFill>
                  <a:schemeClr val="dk1"/>
                </a:solidFill>
                <a:latin typeface="Calibri"/>
                <a:ea typeface="Calibri"/>
                <a:cs typeface="Calibri"/>
                <a:sym typeface="Calibri"/>
              </a:rPr>
              <a:t>Kunci</a:t>
            </a:r>
            <a:r>
              <a:rPr lang="en-US" sz="2000" b="0" i="0" u="none" strike="noStrike" cap="none" dirty="0">
                <a:solidFill>
                  <a:schemeClr val="dk1"/>
                </a:solidFill>
                <a:latin typeface="Calibri"/>
                <a:ea typeface="Calibri"/>
                <a:cs typeface="Calibri"/>
                <a:sym typeface="Calibri"/>
              </a:rPr>
              <a:t>:</a:t>
            </a:r>
            <a:r>
              <a:rPr lang="en-US" sz="2000"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Sumber</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daya</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kunci</a:t>
            </a:r>
            <a:r>
              <a:rPr lang="en-US" sz="2000" b="0" i="0" u="none" strike="noStrike" cap="none" dirty="0">
                <a:solidFill>
                  <a:schemeClr val="dk1"/>
                </a:solidFill>
                <a:latin typeface="Calibri"/>
                <a:ea typeface="Calibri"/>
                <a:cs typeface="Calibri"/>
                <a:sym typeface="Calibri"/>
              </a:rPr>
              <a:t> Hotel Sejahtera </a:t>
            </a:r>
            <a:r>
              <a:rPr lang="en-US" sz="2000" b="0" i="0" u="none" strike="noStrike" cap="none" dirty="0" err="1">
                <a:solidFill>
                  <a:schemeClr val="dk1"/>
                </a:solidFill>
                <a:latin typeface="Calibri"/>
                <a:ea typeface="Calibri"/>
                <a:cs typeface="Calibri"/>
                <a:sym typeface="Calibri"/>
              </a:rPr>
              <a:t>meliputi</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bangunan</a:t>
            </a:r>
            <a:r>
              <a:rPr lang="en-US" sz="2000" b="0" i="0" u="none" strike="noStrike" cap="none" dirty="0">
                <a:solidFill>
                  <a:schemeClr val="dk1"/>
                </a:solidFill>
                <a:latin typeface="Calibri"/>
                <a:ea typeface="Calibri"/>
                <a:cs typeface="Calibri"/>
                <a:sym typeface="Calibri"/>
              </a:rPr>
              <a:t> hotel, </a:t>
            </a:r>
            <a:r>
              <a:rPr lang="en-US" sz="2000" b="0" i="0" u="none" strike="noStrike" cap="none" dirty="0" err="1">
                <a:solidFill>
                  <a:schemeClr val="dk1"/>
                </a:solidFill>
                <a:latin typeface="Calibri"/>
                <a:ea typeface="Calibri"/>
                <a:cs typeface="Calibri"/>
                <a:sym typeface="Calibri"/>
              </a:rPr>
              <a:t>peralatan</a:t>
            </a:r>
            <a:r>
              <a:rPr lang="en-US" sz="2000" b="0" i="0" u="none" strike="noStrike" cap="none" dirty="0">
                <a:solidFill>
                  <a:schemeClr val="dk1"/>
                </a:solidFill>
                <a:latin typeface="Calibri"/>
                <a:ea typeface="Calibri"/>
                <a:cs typeface="Calibri"/>
                <a:sym typeface="Calibri"/>
              </a:rPr>
              <a:t> dan </a:t>
            </a:r>
            <a:r>
              <a:rPr lang="en-US" sz="2000" b="0" i="0" u="none" strike="noStrike" cap="none" dirty="0" err="1">
                <a:solidFill>
                  <a:schemeClr val="dk1"/>
                </a:solidFill>
                <a:latin typeface="Calibri"/>
                <a:ea typeface="Calibri"/>
                <a:cs typeface="Calibri"/>
                <a:sym typeface="Calibri"/>
              </a:rPr>
              <a:t>fasilitas</a:t>
            </a:r>
            <a:r>
              <a:rPr lang="en-US" sz="2000" b="0" i="0" u="none" strike="noStrike" cap="none" dirty="0">
                <a:solidFill>
                  <a:schemeClr val="dk1"/>
                </a:solidFill>
                <a:latin typeface="Calibri"/>
                <a:ea typeface="Calibri"/>
                <a:cs typeface="Calibri"/>
                <a:sym typeface="Calibri"/>
              </a:rPr>
              <a:t> hotel, </a:t>
            </a:r>
            <a:r>
              <a:rPr lang="en-US" sz="2000" b="0" i="0" u="none" strike="noStrike" cap="none" dirty="0" err="1">
                <a:solidFill>
                  <a:schemeClr val="dk1"/>
                </a:solidFill>
                <a:latin typeface="Calibri"/>
                <a:ea typeface="Calibri"/>
                <a:cs typeface="Calibri"/>
                <a:sym typeface="Calibri"/>
              </a:rPr>
              <a:t>staf</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serta</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sistem</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manajemen</a:t>
            </a:r>
            <a:r>
              <a:rPr lang="en-US" sz="2000" b="0" i="0" u="none" strike="noStrike" cap="none" dirty="0">
                <a:solidFill>
                  <a:schemeClr val="dk1"/>
                </a:solidFill>
                <a:latin typeface="Calibri"/>
                <a:ea typeface="Calibri"/>
                <a:cs typeface="Calibri"/>
                <a:sym typeface="Calibri"/>
              </a:rPr>
              <a:t> hotel dan </a:t>
            </a:r>
            <a:r>
              <a:rPr lang="en-US" sz="2000" b="0" i="0" u="none" strike="noStrike" cap="none" dirty="0" err="1">
                <a:solidFill>
                  <a:schemeClr val="dk1"/>
                </a:solidFill>
                <a:latin typeface="Calibri"/>
                <a:ea typeface="Calibri"/>
                <a:cs typeface="Calibri"/>
                <a:sym typeface="Calibri"/>
              </a:rPr>
              <a:t>teknologi</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informasi</a:t>
            </a:r>
            <a:r>
              <a:rPr lang="en-US" sz="2000" b="0" i="0" u="none" strike="noStrike" cap="none" dirty="0">
                <a:solidFill>
                  <a:schemeClr val="dk1"/>
                </a:solidFill>
                <a:latin typeface="Calibri"/>
                <a:ea typeface="Calibri"/>
                <a:cs typeface="Calibri"/>
                <a:sym typeface="Calibri"/>
              </a:rPr>
              <a:t>.</a:t>
            </a:r>
          </a:p>
          <a:p>
            <a:pPr marL="0" marR="0" lvl="0" indent="0" algn="just" rtl="0">
              <a:lnSpc>
                <a:spcPct val="100000"/>
              </a:lnSpc>
              <a:spcBef>
                <a:spcPts val="0"/>
              </a:spcBef>
              <a:spcAft>
                <a:spcPts val="0"/>
              </a:spcAft>
              <a:buClr>
                <a:schemeClr val="dk1"/>
              </a:buClr>
              <a:buSzPts val="1100"/>
              <a:buFont typeface="Arial"/>
              <a:buNone/>
            </a:pPr>
            <a:endParaRPr sz="20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2000" b="1" i="0" u="none" strike="noStrike" cap="none" dirty="0" err="1">
                <a:solidFill>
                  <a:schemeClr val="dk1"/>
                </a:solidFill>
                <a:latin typeface="Calibri"/>
                <a:ea typeface="Calibri"/>
                <a:cs typeface="Calibri"/>
                <a:sym typeface="Calibri"/>
              </a:rPr>
              <a:t>Kegiatan</a:t>
            </a:r>
            <a:r>
              <a:rPr lang="en-US" sz="2000" b="1" i="0" u="none" strike="noStrike" cap="none" dirty="0">
                <a:solidFill>
                  <a:schemeClr val="dk1"/>
                </a:solidFill>
                <a:latin typeface="Calibri"/>
                <a:ea typeface="Calibri"/>
                <a:cs typeface="Calibri"/>
                <a:sym typeface="Calibri"/>
              </a:rPr>
              <a:t> </a:t>
            </a:r>
            <a:r>
              <a:rPr lang="en-US" sz="2000" b="1" i="0" u="none" strike="noStrike" cap="none" dirty="0" err="1">
                <a:solidFill>
                  <a:schemeClr val="dk1"/>
                </a:solidFill>
                <a:latin typeface="Calibri"/>
                <a:ea typeface="Calibri"/>
                <a:cs typeface="Calibri"/>
                <a:sym typeface="Calibri"/>
              </a:rPr>
              <a:t>Kunci</a:t>
            </a:r>
            <a:r>
              <a:rPr lang="en-US" sz="2000" b="0" i="0" u="none" strike="noStrike" cap="none" dirty="0">
                <a:solidFill>
                  <a:schemeClr val="dk1"/>
                </a:solidFill>
                <a:latin typeface="Calibri"/>
                <a:ea typeface="Calibri"/>
                <a:cs typeface="Calibri"/>
                <a:sym typeface="Calibri"/>
              </a:rPr>
              <a:t>:</a:t>
            </a:r>
            <a:r>
              <a:rPr lang="en-US" sz="2000"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Kegiatan</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kunci</a:t>
            </a:r>
            <a:r>
              <a:rPr lang="en-US" sz="2000" b="0" i="0" u="none" strike="noStrike" cap="none" dirty="0">
                <a:solidFill>
                  <a:schemeClr val="dk1"/>
                </a:solidFill>
                <a:latin typeface="Calibri"/>
                <a:ea typeface="Calibri"/>
                <a:cs typeface="Calibri"/>
                <a:sym typeface="Calibri"/>
              </a:rPr>
              <a:t> Hotel Sejahtera </a:t>
            </a:r>
            <a:r>
              <a:rPr lang="en-US" sz="2000" b="0" i="0" u="none" strike="noStrike" cap="none" dirty="0" err="1">
                <a:solidFill>
                  <a:schemeClr val="dk1"/>
                </a:solidFill>
                <a:latin typeface="Calibri"/>
                <a:ea typeface="Calibri"/>
                <a:cs typeface="Calibri"/>
                <a:sym typeface="Calibri"/>
              </a:rPr>
              <a:t>meliputi</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manajemen</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reservasi</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pelayanan</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tamu</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kebersihan</a:t>
            </a:r>
            <a:r>
              <a:rPr lang="en-US" sz="2000" b="0" i="0" u="none" strike="noStrike" cap="none" dirty="0">
                <a:solidFill>
                  <a:schemeClr val="dk1"/>
                </a:solidFill>
                <a:latin typeface="Calibri"/>
                <a:ea typeface="Calibri"/>
                <a:cs typeface="Calibri"/>
                <a:sym typeface="Calibri"/>
              </a:rPr>
              <a:t> dan </a:t>
            </a:r>
            <a:r>
              <a:rPr lang="en-US" sz="2000" b="0" i="0" u="none" strike="noStrike" cap="none" dirty="0" err="1">
                <a:solidFill>
                  <a:schemeClr val="dk1"/>
                </a:solidFill>
                <a:latin typeface="Calibri"/>
                <a:ea typeface="Calibri"/>
                <a:cs typeface="Calibri"/>
                <a:sym typeface="Calibri"/>
              </a:rPr>
              <a:t>pemeliharaan</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serta</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pemasaran</a:t>
            </a:r>
            <a:r>
              <a:rPr lang="en-US" sz="2000" b="0" i="0" u="none" strike="noStrike" cap="none" dirty="0">
                <a:solidFill>
                  <a:schemeClr val="dk1"/>
                </a:solidFill>
                <a:latin typeface="Calibri"/>
                <a:ea typeface="Calibri"/>
                <a:cs typeface="Calibri"/>
                <a:sym typeface="Calibri"/>
              </a:rPr>
              <a:t> dan </a:t>
            </a:r>
            <a:r>
              <a:rPr lang="en-US" sz="2000" b="0" i="0" u="none" strike="noStrike" cap="none" dirty="0" err="1">
                <a:solidFill>
                  <a:schemeClr val="dk1"/>
                </a:solidFill>
                <a:latin typeface="Calibri"/>
                <a:ea typeface="Calibri"/>
                <a:cs typeface="Calibri"/>
                <a:sym typeface="Calibri"/>
              </a:rPr>
              <a:t>promosi</a:t>
            </a:r>
            <a:r>
              <a:rPr lang="en-US" sz="2000" b="0" i="0" u="none" strike="noStrike" cap="none" dirty="0">
                <a:solidFill>
                  <a:schemeClr val="dk1"/>
                </a:solidFill>
                <a:latin typeface="Calibri"/>
                <a:ea typeface="Calibri"/>
                <a:cs typeface="Calibri"/>
                <a:sym typeface="Calibri"/>
              </a:rPr>
              <a:t>.</a:t>
            </a:r>
          </a:p>
          <a:p>
            <a:pPr marL="0" marR="0" lvl="0" indent="0" algn="just" rtl="0">
              <a:lnSpc>
                <a:spcPct val="100000"/>
              </a:lnSpc>
              <a:spcBef>
                <a:spcPts val="0"/>
              </a:spcBef>
              <a:spcAft>
                <a:spcPts val="0"/>
              </a:spcAft>
              <a:buClr>
                <a:schemeClr val="dk1"/>
              </a:buClr>
              <a:buSzPts val="1100"/>
              <a:buFont typeface="Arial"/>
              <a:buNone/>
            </a:pPr>
            <a:endParaRPr sz="20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2000" b="1" i="0" u="none" strike="noStrike" cap="none" dirty="0">
                <a:solidFill>
                  <a:schemeClr val="dk1"/>
                </a:solidFill>
                <a:latin typeface="Calibri"/>
                <a:ea typeface="Calibri"/>
                <a:cs typeface="Calibri"/>
                <a:sym typeface="Calibri"/>
              </a:rPr>
              <a:t>Mitra </a:t>
            </a:r>
            <a:r>
              <a:rPr lang="en-US" sz="2000" b="1" i="0" u="none" strike="noStrike" cap="none" dirty="0" err="1">
                <a:solidFill>
                  <a:schemeClr val="dk1"/>
                </a:solidFill>
                <a:latin typeface="Calibri"/>
                <a:ea typeface="Calibri"/>
                <a:cs typeface="Calibri"/>
                <a:sym typeface="Calibri"/>
              </a:rPr>
              <a:t>Kunci</a:t>
            </a:r>
            <a:r>
              <a:rPr lang="en-US" sz="2000" b="0" i="0" u="none" strike="noStrike" cap="none" dirty="0">
                <a:solidFill>
                  <a:schemeClr val="dk1"/>
                </a:solidFill>
                <a:latin typeface="Calibri"/>
                <a:ea typeface="Calibri"/>
                <a:cs typeface="Calibri"/>
                <a:sym typeface="Calibri"/>
              </a:rPr>
              <a:t>:</a:t>
            </a:r>
            <a:r>
              <a:rPr lang="en-US" sz="2000" dirty="0">
                <a:solidFill>
                  <a:schemeClr val="dk1"/>
                </a:solidFill>
                <a:latin typeface="Calibri"/>
                <a:ea typeface="Calibri"/>
                <a:cs typeface="Calibri"/>
                <a:sym typeface="Calibri"/>
              </a:rPr>
              <a:t> </a:t>
            </a:r>
            <a:r>
              <a:rPr lang="en-US" sz="2000" b="0" i="0" u="none" strike="noStrike" cap="none" dirty="0">
                <a:solidFill>
                  <a:schemeClr val="dk1"/>
                </a:solidFill>
                <a:latin typeface="Calibri"/>
                <a:ea typeface="Calibri"/>
                <a:cs typeface="Calibri"/>
                <a:sym typeface="Calibri"/>
              </a:rPr>
              <a:t>Mitra </a:t>
            </a:r>
            <a:r>
              <a:rPr lang="en-US" sz="2000" b="0" i="0" u="none" strike="noStrike" cap="none" dirty="0" err="1">
                <a:solidFill>
                  <a:schemeClr val="dk1"/>
                </a:solidFill>
                <a:latin typeface="Calibri"/>
                <a:ea typeface="Calibri"/>
                <a:cs typeface="Calibri"/>
                <a:sym typeface="Calibri"/>
              </a:rPr>
              <a:t>kunci</a:t>
            </a:r>
            <a:r>
              <a:rPr lang="en-US" sz="2000" b="0" i="0" u="none" strike="noStrike" cap="none" dirty="0">
                <a:solidFill>
                  <a:schemeClr val="dk1"/>
                </a:solidFill>
                <a:latin typeface="Calibri"/>
                <a:ea typeface="Calibri"/>
                <a:cs typeface="Calibri"/>
                <a:sym typeface="Calibri"/>
              </a:rPr>
              <a:t> Hotel Sejahtera </a:t>
            </a:r>
            <a:r>
              <a:rPr lang="en-US" sz="2000" b="0" i="0" u="none" strike="noStrike" cap="none" dirty="0" err="1">
                <a:solidFill>
                  <a:schemeClr val="dk1"/>
                </a:solidFill>
                <a:latin typeface="Calibri"/>
                <a:ea typeface="Calibri"/>
                <a:cs typeface="Calibri"/>
                <a:sym typeface="Calibri"/>
              </a:rPr>
              <a:t>termasuk</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pemasok</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bahan</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makanan</a:t>
            </a:r>
            <a:r>
              <a:rPr lang="en-US" sz="2000" b="0" i="0" u="none" strike="noStrike" cap="none" dirty="0">
                <a:solidFill>
                  <a:schemeClr val="dk1"/>
                </a:solidFill>
                <a:latin typeface="Calibri"/>
                <a:ea typeface="Calibri"/>
                <a:cs typeface="Calibri"/>
                <a:sym typeface="Calibri"/>
              </a:rPr>
              <a:t> dan </a:t>
            </a:r>
            <a:r>
              <a:rPr lang="en-US" sz="2000" b="0" i="0" u="none" strike="noStrike" cap="none" dirty="0" err="1">
                <a:solidFill>
                  <a:schemeClr val="dk1"/>
                </a:solidFill>
                <a:latin typeface="Calibri"/>
                <a:ea typeface="Calibri"/>
                <a:cs typeface="Calibri"/>
                <a:sym typeface="Calibri"/>
              </a:rPr>
              <a:t>perlengkapan</a:t>
            </a:r>
            <a:r>
              <a:rPr lang="en-US" sz="2000" b="0" i="0" u="none" strike="noStrike" cap="none" dirty="0">
                <a:solidFill>
                  <a:schemeClr val="dk1"/>
                </a:solidFill>
                <a:latin typeface="Calibri"/>
                <a:ea typeface="Calibri"/>
                <a:cs typeface="Calibri"/>
                <a:sym typeface="Calibri"/>
              </a:rPr>
              <a:t> hotel, </a:t>
            </a:r>
            <a:r>
              <a:rPr lang="en-US" sz="2000" b="0" i="0" u="none" strike="noStrike" cap="none" dirty="0" err="1">
                <a:solidFill>
                  <a:schemeClr val="dk1"/>
                </a:solidFill>
                <a:latin typeface="Calibri"/>
                <a:ea typeface="Calibri"/>
                <a:cs typeface="Calibri"/>
                <a:sym typeface="Calibri"/>
              </a:rPr>
              <a:t>jasa</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kebersihan</a:t>
            </a:r>
            <a:r>
              <a:rPr lang="en-US" sz="2000" b="0" i="0" u="none" strike="noStrike" cap="none" dirty="0">
                <a:solidFill>
                  <a:schemeClr val="dk1"/>
                </a:solidFill>
                <a:latin typeface="Calibri"/>
                <a:ea typeface="Calibri"/>
                <a:cs typeface="Calibri"/>
                <a:sym typeface="Calibri"/>
              </a:rPr>
              <a:t> dan </a:t>
            </a:r>
            <a:r>
              <a:rPr lang="en-US" sz="2000" b="0" i="0" u="none" strike="noStrike" cap="none" dirty="0" err="1">
                <a:solidFill>
                  <a:schemeClr val="dk1"/>
                </a:solidFill>
                <a:latin typeface="Calibri"/>
                <a:ea typeface="Calibri"/>
                <a:cs typeface="Calibri"/>
                <a:sym typeface="Calibri"/>
              </a:rPr>
              <a:t>pemeliharaan</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serta</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mitra</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promosi</a:t>
            </a:r>
            <a:r>
              <a:rPr lang="en-US" sz="2000" b="0" i="0" u="none" strike="noStrike" cap="none" dirty="0">
                <a:solidFill>
                  <a:schemeClr val="dk1"/>
                </a:solidFill>
                <a:latin typeface="Calibri"/>
                <a:ea typeface="Calibri"/>
                <a:cs typeface="Calibri"/>
                <a:sym typeface="Calibri"/>
              </a:rPr>
              <a:t> dan </a:t>
            </a:r>
            <a:r>
              <a:rPr lang="en-US" sz="2000" b="0" i="0" u="none" strike="noStrike" cap="none" dirty="0" err="1">
                <a:solidFill>
                  <a:schemeClr val="dk1"/>
                </a:solidFill>
                <a:latin typeface="Calibri"/>
                <a:ea typeface="Calibri"/>
                <a:cs typeface="Calibri"/>
                <a:sym typeface="Calibri"/>
              </a:rPr>
              <a:t>pemasaran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termasuk</a:t>
            </a:r>
            <a:r>
              <a:rPr lang="en-US" sz="2000" dirty="0">
                <a:solidFill>
                  <a:schemeClr val="dk1"/>
                </a:solidFill>
                <a:latin typeface="Calibri"/>
                <a:ea typeface="Calibri"/>
                <a:cs typeface="Calibri"/>
                <a:sym typeface="Calibri"/>
              </a:rPr>
              <a:t> online travel agent dan </a:t>
            </a:r>
            <a:r>
              <a:rPr lang="en-US" sz="2000" dirty="0" err="1">
                <a:solidFill>
                  <a:schemeClr val="dk1"/>
                </a:solidFill>
                <a:latin typeface="Calibri"/>
                <a:ea typeface="Calibri"/>
                <a:cs typeface="Calibri"/>
                <a:sym typeface="Calibri"/>
              </a:rPr>
              <a:t>perusahaan</a:t>
            </a:r>
            <a:r>
              <a:rPr lang="en-US" sz="2000" dirty="0">
                <a:solidFill>
                  <a:schemeClr val="dk1"/>
                </a:solidFill>
                <a:latin typeface="Calibri"/>
                <a:ea typeface="Calibri"/>
                <a:cs typeface="Calibri"/>
                <a:sym typeface="Calibri"/>
              </a:rPr>
              <a:t> tour dan travel.</a:t>
            </a:r>
          </a:p>
          <a:p>
            <a:pPr marL="0" marR="0" lvl="0" indent="0" algn="just" rtl="0">
              <a:lnSpc>
                <a:spcPct val="100000"/>
              </a:lnSpc>
              <a:spcBef>
                <a:spcPts val="0"/>
              </a:spcBef>
              <a:spcAft>
                <a:spcPts val="0"/>
              </a:spcAft>
              <a:buClr>
                <a:schemeClr val="dk1"/>
              </a:buClr>
              <a:buSzPts val="1100"/>
              <a:buFont typeface="Arial"/>
              <a:buNone/>
            </a:pPr>
            <a:endParaRPr sz="20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2000" b="1" i="0" u="none" strike="noStrike" cap="none" dirty="0" err="1">
                <a:solidFill>
                  <a:schemeClr val="dk1"/>
                </a:solidFill>
                <a:latin typeface="Calibri"/>
                <a:ea typeface="Calibri"/>
                <a:cs typeface="Calibri"/>
                <a:sym typeface="Calibri"/>
              </a:rPr>
              <a:t>Struktur</a:t>
            </a:r>
            <a:r>
              <a:rPr lang="en-US" sz="2000" b="1" i="0" u="none" strike="noStrike" cap="none" dirty="0">
                <a:solidFill>
                  <a:schemeClr val="dk1"/>
                </a:solidFill>
                <a:latin typeface="Calibri"/>
                <a:ea typeface="Calibri"/>
                <a:cs typeface="Calibri"/>
                <a:sym typeface="Calibri"/>
              </a:rPr>
              <a:t> </a:t>
            </a:r>
            <a:r>
              <a:rPr lang="en-US" sz="2000" b="1" i="0" u="none" strike="noStrike" cap="none" dirty="0" err="1">
                <a:solidFill>
                  <a:schemeClr val="dk1"/>
                </a:solidFill>
                <a:latin typeface="Calibri"/>
                <a:ea typeface="Calibri"/>
                <a:cs typeface="Calibri"/>
                <a:sym typeface="Calibri"/>
              </a:rPr>
              <a:t>Biaya</a:t>
            </a:r>
            <a:r>
              <a:rPr lang="en-US" sz="2000" b="0" i="0" u="none" strike="noStrike" cap="none" dirty="0">
                <a:solidFill>
                  <a:schemeClr val="dk1"/>
                </a:solidFill>
                <a:latin typeface="Calibri"/>
                <a:ea typeface="Calibri"/>
                <a:cs typeface="Calibri"/>
                <a:sym typeface="Calibri"/>
              </a:rPr>
              <a:t>:</a:t>
            </a:r>
            <a:r>
              <a:rPr lang="en-US" sz="2000"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Struktur</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biaya</a:t>
            </a:r>
            <a:r>
              <a:rPr lang="en-US" sz="2000" b="0" i="0" u="none" strike="noStrike" cap="none" dirty="0">
                <a:solidFill>
                  <a:schemeClr val="dk1"/>
                </a:solidFill>
                <a:latin typeface="Calibri"/>
                <a:ea typeface="Calibri"/>
                <a:cs typeface="Calibri"/>
                <a:sym typeface="Calibri"/>
              </a:rPr>
              <a:t> Hotel Sejahtera </a:t>
            </a:r>
            <a:r>
              <a:rPr lang="en-US" sz="2000" b="0" i="0" u="none" strike="noStrike" cap="none" dirty="0" err="1">
                <a:solidFill>
                  <a:schemeClr val="dk1"/>
                </a:solidFill>
                <a:latin typeface="Calibri"/>
                <a:ea typeface="Calibri"/>
                <a:cs typeface="Calibri"/>
                <a:sym typeface="Calibri"/>
              </a:rPr>
              <a:t>terdiri</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dari</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biaya</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operasional</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harian</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seperti</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gaji</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staf</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biaya</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pemeliharaan</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utilitas</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biaya</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pemasaran</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serta</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biaya</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tetap</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seperti</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sewa</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bangunan</a:t>
            </a:r>
            <a:r>
              <a:rPr lang="en-US" sz="2000" b="0" i="0" u="none" strike="noStrike" cap="none" dirty="0">
                <a:solidFill>
                  <a:schemeClr val="dk1"/>
                </a:solidFill>
                <a:latin typeface="Calibri"/>
                <a:ea typeface="Calibri"/>
                <a:cs typeface="Calibri"/>
                <a:sym typeface="Calibri"/>
              </a:rPr>
              <a:t> dan </a:t>
            </a:r>
            <a:r>
              <a:rPr lang="en-US" sz="2000" b="0" i="0" u="none" strike="noStrike" cap="none" dirty="0" err="1">
                <a:solidFill>
                  <a:schemeClr val="dk1"/>
                </a:solidFill>
                <a:latin typeface="Calibri"/>
                <a:ea typeface="Calibri"/>
                <a:cs typeface="Calibri"/>
                <a:sym typeface="Calibri"/>
              </a:rPr>
              <a:t>pembayaran</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pinjaman</a:t>
            </a:r>
            <a:r>
              <a:rPr lang="en-US" sz="2000" b="0" i="0" u="none" strike="noStrike" cap="none" dirty="0">
                <a:solidFill>
                  <a:schemeClr val="dk1"/>
                </a:solidFill>
                <a:latin typeface="Calibri"/>
                <a:ea typeface="Calibri"/>
                <a:cs typeface="Calibri"/>
                <a:sym typeface="Calibri"/>
              </a:rPr>
              <a:t>.</a:t>
            </a:r>
            <a:endParaRPr sz="20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4000"/>
              <a:buFont typeface="Arial"/>
              <a:buNone/>
            </a:pPr>
            <a:endParaRPr sz="4000" b="0" i="0" u="none" strike="noStrike" cap="none" dirty="0">
              <a:solidFill>
                <a:schemeClr val="dk1"/>
              </a:solidFill>
              <a:latin typeface="Calibri"/>
              <a:ea typeface="Calibri"/>
              <a:cs typeface="Calibri"/>
              <a:sym typeface="Calibri"/>
            </a:endParaRPr>
          </a:p>
        </p:txBody>
      </p:sp>
      <p:grpSp>
        <p:nvGrpSpPr>
          <p:cNvPr id="293" name="Google Shape;293;p7"/>
          <p:cNvGrpSpPr/>
          <p:nvPr/>
        </p:nvGrpSpPr>
        <p:grpSpPr>
          <a:xfrm rot="-5400000">
            <a:off x="14063734" y="-4348587"/>
            <a:ext cx="6926752" cy="7161663"/>
            <a:chOff x="-175977" y="-175976"/>
            <a:chExt cx="9235669" cy="9548885"/>
          </a:xfrm>
        </p:grpSpPr>
        <p:grpSp>
          <p:nvGrpSpPr>
            <p:cNvPr id="294" name="Google Shape;294;p7"/>
            <p:cNvGrpSpPr/>
            <p:nvPr/>
          </p:nvGrpSpPr>
          <p:grpSpPr>
            <a:xfrm rot="-2700000">
              <a:off x="1011586" y="2751696"/>
              <a:ext cx="5309215" cy="5558084"/>
              <a:chOff x="0" y="-38100"/>
              <a:chExt cx="812800" cy="850900"/>
            </a:xfrm>
          </p:grpSpPr>
          <p:sp>
            <p:nvSpPr>
              <p:cNvPr id="295" name="Google Shape;295;p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296" name="Google Shape;296;p7"/>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97" name="Google Shape;297;p7"/>
            <p:cNvGrpSpPr/>
            <p:nvPr/>
          </p:nvGrpSpPr>
          <p:grpSpPr>
            <a:xfrm rot="-2700000">
              <a:off x="1831597" y="887152"/>
              <a:ext cx="5309215" cy="5558084"/>
              <a:chOff x="0" y="-38100"/>
              <a:chExt cx="812800" cy="850900"/>
            </a:xfrm>
          </p:grpSpPr>
          <p:sp>
            <p:nvSpPr>
              <p:cNvPr id="298" name="Google Shape;298;p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299" name="Google Shape;299;p7"/>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00" name="Google Shape;300;p7"/>
            <p:cNvGrpSpPr/>
            <p:nvPr/>
          </p:nvGrpSpPr>
          <p:grpSpPr>
            <a:xfrm rot="-2700000">
              <a:off x="1831597" y="2732109"/>
              <a:ext cx="5309215" cy="5558084"/>
              <a:chOff x="0" y="-38100"/>
              <a:chExt cx="812800" cy="850900"/>
            </a:xfrm>
          </p:grpSpPr>
          <p:sp>
            <p:nvSpPr>
              <p:cNvPr id="301" name="Google Shape;301;p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302" name="Google Shape;302;p7"/>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03" name="Google Shape;303;p7"/>
            <p:cNvGrpSpPr/>
            <p:nvPr/>
          </p:nvGrpSpPr>
          <p:grpSpPr>
            <a:xfrm rot="-2700000">
              <a:off x="2494928" y="2732109"/>
              <a:ext cx="5309215" cy="5558084"/>
              <a:chOff x="0" y="-38100"/>
              <a:chExt cx="812800" cy="850900"/>
            </a:xfrm>
          </p:grpSpPr>
          <p:sp>
            <p:nvSpPr>
              <p:cNvPr id="304" name="Google Shape;304;p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05" name="Google Shape;305;p7"/>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06" name="Google Shape;306;p7"/>
            <p:cNvGrpSpPr/>
            <p:nvPr/>
          </p:nvGrpSpPr>
          <p:grpSpPr>
            <a:xfrm rot="-2700000">
              <a:off x="2562914" y="887152"/>
              <a:ext cx="5309215" cy="5558084"/>
              <a:chOff x="0" y="-38100"/>
              <a:chExt cx="812800" cy="850900"/>
            </a:xfrm>
          </p:grpSpPr>
          <p:sp>
            <p:nvSpPr>
              <p:cNvPr id="307" name="Google Shape;307;p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08" name="Google Shape;308;p7"/>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309" name="Google Shape;309;p7"/>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grpSp>
        <p:nvGrpSpPr>
          <p:cNvPr id="310" name="Google Shape;310;p7"/>
          <p:cNvGrpSpPr/>
          <p:nvPr/>
        </p:nvGrpSpPr>
        <p:grpSpPr>
          <a:xfrm>
            <a:off x="14249400" y="8444354"/>
            <a:ext cx="3537125" cy="1842646"/>
            <a:chOff x="14202254" y="-78589"/>
            <a:chExt cx="3537125" cy="1842646"/>
          </a:xfrm>
        </p:grpSpPr>
        <p:sp>
          <p:nvSpPr>
            <p:cNvPr id="311" name="Google Shape;311;p7"/>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312" name="Google Shape;312;p7"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
        <p:nvSpPr>
          <p:cNvPr id="313" name="Google Shape;313;p7"/>
          <p:cNvSpPr txBox="1"/>
          <p:nvPr/>
        </p:nvSpPr>
        <p:spPr>
          <a:xfrm>
            <a:off x="1338542" y="8927920"/>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317"/>
        <p:cNvGrpSpPr/>
        <p:nvPr/>
      </p:nvGrpSpPr>
      <p:grpSpPr>
        <a:xfrm>
          <a:off x="0" y="0"/>
          <a:ext cx="0" cy="0"/>
          <a:chOff x="0" y="0"/>
          <a:chExt cx="0" cy="0"/>
        </a:xfrm>
      </p:grpSpPr>
      <p:sp>
        <p:nvSpPr>
          <p:cNvPr id="318" name="Google Shape;318;g26c4a503cac_0_149"/>
          <p:cNvSpPr txBox="1"/>
          <p:nvPr/>
        </p:nvSpPr>
        <p:spPr>
          <a:xfrm>
            <a:off x="1275606" y="1413368"/>
            <a:ext cx="15111300" cy="738900"/>
          </a:xfrm>
          <a:prstGeom prst="rect">
            <a:avLst/>
          </a:prstGeom>
          <a:noFill/>
          <a:ln>
            <a:noFill/>
          </a:ln>
        </p:spPr>
        <p:txBody>
          <a:bodyPr spcFirstLastPara="1" wrap="square" lIns="0" tIns="0" rIns="0" bIns="0" anchor="t" anchorCtr="0">
            <a:spAutoFit/>
          </a:bodyPr>
          <a:lstStyle/>
          <a:p>
            <a:pPr marL="0" marR="0" lvl="0" indent="0" algn="l" rtl="0">
              <a:lnSpc>
                <a:spcPct val="20462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Contoh di Hospitality</a:t>
            </a:r>
            <a:endParaRPr sz="4800" b="1" i="0" u="none" strike="noStrike" cap="none">
              <a:solidFill>
                <a:srgbClr val="21264D"/>
              </a:solidFill>
              <a:latin typeface="Poppins"/>
              <a:ea typeface="Poppins"/>
              <a:cs typeface="Poppins"/>
              <a:sym typeface="Poppins"/>
            </a:endParaRPr>
          </a:p>
        </p:txBody>
      </p:sp>
      <p:sp>
        <p:nvSpPr>
          <p:cNvPr id="319" name="Google Shape;319;g26c4a503cac_0_149"/>
          <p:cNvSpPr txBox="1"/>
          <p:nvPr/>
        </p:nvSpPr>
        <p:spPr>
          <a:xfrm>
            <a:off x="1275598" y="2695625"/>
            <a:ext cx="15736800" cy="61569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en-US" sz="4000" b="1" i="0" u="none" strike="noStrike" cap="none">
                <a:solidFill>
                  <a:schemeClr val="dk1"/>
                </a:solidFill>
                <a:latin typeface="Calibri"/>
                <a:ea typeface="Calibri"/>
                <a:cs typeface="Calibri"/>
                <a:sym typeface="Calibri"/>
              </a:rPr>
              <a:t>Studi Kasus: Hotel Sejahtera</a:t>
            </a:r>
            <a:endParaRPr sz="40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r>
              <a:rPr lang="en-US" sz="4000" b="1" i="0" u="none" strike="noStrike" cap="none">
                <a:solidFill>
                  <a:schemeClr val="dk1"/>
                </a:solidFill>
                <a:latin typeface="Calibri"/>
                <a:ea typeface="Calibri"/>
                <a:cs typeface="Calibri"/>
                <a:sym typeface="Calibri"/>
              </a:rPr>
              <a:t>Hubungan dengan Pelanggan</a:t>
            </a:r>
            <a:r>
              <a:rPr lang="en-US" sz="4000" b="0" i="0" u="none" strike="noStrike" cap="none">
                <a:solidFill>
                  <a:schemeClr val="dk1"/>
                </a:solidFill>
                <a:latin typeface="Calibri"/>
                <a:ea typeface="Calibri"/>
                <a:cs typeface="Calibri"/>
                <a:sym typeface="Calibri"/>
              </a:rPr>
              <a:t>: Hotel Sejahtera membangun hubungan dengan pelanggan melalui pelayanan yang personal, tanggap, dan ramah, serta menyediakan sarana komunikasi yang mudah dijangkau.</a:t>
            </a:r>
            <a:endParaRPr sz="4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r>
              <a:rPr lang="en-US" sz="4000" b="1" i="0" u="none" strike="noStrike" cap="none">
                <a:solidFill>
                  <a:schemeClr val="dk1"/>
                </a:solidFill>
                <a:latin typeface="Calibri"/>
                <a:ea typeface="Calibri"/>
                <a:cs typeface="Calibri"/>
                <a:sym typeface="Calibri"/>
              </a:rPr>
              <a:t>Sumber Pendapatan</a:t>
            </a:r>
            <a:r>
              <a:rPr lang="en-US" sz="4000" b="0" i="0" u="none" strike="noStrike" cap="none">
                <a:solidFill>
                  <a:schemeClr val="dk1"/>
                </a:solidFill>
                <a:latin typeface="Calibri"/>
                <a:ea typeface="Calibri"/>
                <a:cs typeface="Calibri"/>
                <a:sym typeface="Calibri"/>
              </a:rPr>
              <a:t>: Sumber pendapatan Hotel Sejahtera berasal dari penjualan kamar hotel, layanan tambahan seperti layanan kamar dan fasilitas tambahan, serta paket promosi dan penawaran khusus.</a:t>
            </a:r>
            <a:endParaRPr sz="4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r>
              <a:rPr lang="en-US" sz="4000" b="1" i="0" u="none" strike="noStrike" cap="none">
                <a:solidFill>
                  <a:schemeClr val="dk1"/>
                </a:solidFill>
                <a:latin typeface="Calibri"/>
                <a:ea typeface="Calibri"/>
                <a:cs typeface="Calibri"/>
                <a:sym typeface="Calibri"/>
              </a:rPr>
              <a:t>Sumber Daya Kunci</a:t>
            </a:r>
            <a:r>
              <a:rPr lang="en-US" sz="4000" b="0" i="0" u="none" strike="noStrike" cap="none">
                <a:solidFill>
                  <a:schemeClr val="dk1"/>
                </a:solidFill>
                <a:latin typeface="Calibri"/>
                <a:ea typeface="Calibri"/>
                <a:cs typeface="Calibri"/>
                <a:sym typeface="Calibri"/>
              </a:rPr>
              <a:t>: Sumber daya kunci Hotel Sejahtera meliputi bangunan hotel, peralatan dan fasilitas hotel, staf, serta sistem manajemen hotel dan teknologi informasi.</a:t>
            </a:r>
            <a:endParaRPr sz="4000" b="0" i="0" u="none" strike="noStrike" cap="none">
              <a:solidFill>
                <a:schemeClr val="dk1"/>
              </a:solidFill>
              <a:latin typeface="Calibri"/>
              <a:ea typeface="Calibri"/>
              <a:cs typeface="Calibri"/>
              <a:sym typeface="Calibri"/>
            </a:endParaRPr>
          </a:p>
        </p:txBody>
      </p:sp>
      <p:grpSp>
        <p:nvGrpSpPr>
          <p:cNvPr id="320" name="Google Shape;320;g26c4a503cac_0_149"/>
          <p:cNvGrpSpPr/>
          <p:nvPr/>
        </p:nvGrpSpPr>
        <p:grpSpPr>
          <a:xfrm rot="-5400000">
            <a:off x="14063752" y="-4348555"/>
            <a:ext cx="6926719" cy="7161631"/>
            <a:chOff x="-175975" y="-175954"/>
            <a:chExt cx="9235626" cy="9548842"/>
          </a:xfrm>
        </p:grpSpPr>
        <p:grpSp>
          <p:nvGrpSpPr>
            <p:cNvPr id="321" name="Google Shape;321;g26c4a503cac_0_149"/>
            <p:cNvGrpSpPr/>
            <p:nvPr/>
          </p:nvGrpSpPr>
          <p:grpSpPr>
            <a:xfrm rot="-2700000">
              <a:off x="1011581" y="2751712"/>
              <a:ext cx="5309185" cy="5558053"/>
              <a:chOff x="0" y="-38100"/>
              <a:chExt cx="812800" cy="850900"/>
            </a:xfrm>
          </p:grpSpPr>
          <p:sp>
            <p:nvSpPr>
              <p:cNvPr id="322" name="Google Shape;322;g26c4a503cac_0_14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323" name="Google Shape;323;g26c4a503cac_0_149"/>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24" name="Google Shape;324;g26c4a503cac_0_149"/>
            <p:cNvGrpSpPr/>
            <p:nvPr/>
          </p:nvGrpSpPr>
          <p:grpSpPr>
            <a:xfrm rot="-2700000">
              <a:off x="1831592" y="887168"/>
              <a:ext cx="5309185" cy="5558053"/>
              <a:chOff x="0" y="-38100"/>
              <a:chExt cx="812800" cy="850900"/>
            </a:xfrm>
          </p:grpSpPr>
          <p:sp>
            <p:nvSpPr>
              <p:cNvPr id="325" name="Google Shape;325;g26c4a503cac_0_14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326" name="Google Shape;326;g26c4a503cac_0_149"/>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27" name="Google Shape;327;g26c4a503cac_0_149"/>
            <p:cNvGrpSpPr/>
            <p:nvPr/>
          </p:nvGrpSpPr>
          <p:grpSpPr>
            <a:xfrm rot="-2700000">
              <a:off x="1831592" y="2732125"/>
              <a:ext cx="5309185" cy="5558053"/>
              <a:chOff x="0" y="-38100"/>
              <a:chExt cx="812800" cy="850900"/>
            </a:xfrm>
          </p:grpSpPr>
          <p:sp>
            <p:nvSpPr>
              <p:cNvPr id="328" name="Google Shape;328;g26c4a503cac_0_14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329" name="Google Shape;329;g26c4a503cac_0_149"/>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30" name="Google Shape;330;g26c4a503cac_0_149"/>
            <p:cNvGrpSpPr/>
            <p:nvPr/>
          </p:nvGrpSpPr>
          <p:grpSpPr>
            <a:xfrm rot="-2700000">
              <a:off x="2494923" y="2732125"/>
              <a:ext cx="5309185" cy="5558053"/>
              <a:chOff x="0" y="-38100"/>
              <a:chExt cx="812800" cy="850900"/>
            </a:xfrm>
          </p:grpSpPr>
          <p:sp>
            <p:nvSpPr>
              <p:cNvPr id="331" name="Google Shape;331;g26c4a503cac_0_14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32" name="Google Shape;332;g26c4a503cac_0_149"/>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33" name="Google Shape;333;g26c4a503cac_0_149"/>
            <p:cNvGrpSpPr/>
            <p:nvPr/>
          </p:nvGrpSpPr>
          <p:grpSpPr>
            <a:xfrm rot="-2700000">
              <a:off x="2562909" y="887168"/>
              <a:ext cx="5309185" cy="5558053"/>
              <a:chOff x="0" y="-38100"/>
              <a:chExt cx="812800" cy="850900"/>
            </a:xfrm>
          </p:grpSpPr>
          <p:sp>
            <p:nvSpPr>
              <p:cNvPr id="334" name="Google Shape;334;g26c4a503cac_0_14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35" name="Google Shape;335;g26c4a503cac_0_149"/>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336" name="Google Shape;336;g26c4a503cac_0_149"/>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grpSp>
        <p:nvGrpSpPr>
          <p:cNvPr id="337" name="Google Shape;337;g26c4a503cac_0_149"/>
          <p:cNvGrpSpPr/>
          <p:nvPr/>
        </p:nvGrpSpPr>
        <p:grpSpPr>
          <a:xfrm>
            <a:off x="14249400" y="8444354"/>
            <a:ext cx="3537125" cy="1842646"/>
            <a:chOff x="14202254" y="-78589"/>
            <a:chExt cx="3537125" cy="1842646"/>
          </a:xfrm>
        </p:grpSpPr>
        <p:sp>
          <p:nvSpPr>
            <p:cNvPr id="338" name="Google Shape;338;g26c4a503cac_0_149"/>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339" name="Google Shape;339;g26c4a503cac_0_149" descr="Vokasi Logo 1 – Fakultas Vokasi Unair"/>
            <p:cNvPicPr preferRelativeResize="0"/>
            <p:nvPr/>
          </p:nvPicPr>
          <p:blipFill rotWithShape="1">
            <a:blip r:embed="rId5">
              <a:alphaModFix/>
            </a:blip>
            <a:srcRect/>
            <a:stretch/>
          </p:blipFill>
          <p:spPr>
            <a:xfrm>
              <a:off x="14202254" y="-78589"/>
              <a:ext cx="3275814" cy="1842646"/>
            </a:xfrm>
            <a:prstGeom prst="rect">
              <a:avLst/>
            </a:prstGeom>
            <a:noFill/>
            <a:ln>
              <a:noFill/>
            </a:ln>
          </p:spPr>
        </p:pic>
      </p:grpSp>
      <p:sp>
        <p:nvSpPr>
          <p:cNvPr id="340" name="Google Shape;340;g26c4a503cac_0_149"/>
          <p:cNvSpPr txBox="1"/>
          <p:nvPr/>
        </p:nvSpPr>
        <p:spPr>
          <a:xfrm>
            <a:off x="1338542" y="8927920"/>
            <a:ext cx="3919200" cy="287700"/>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994</Words>
  <Application>Microsoft Macintosh PowerPoint</Application>
  <PresentationFormat>Kustom</PresentationFormat>
  <Paragraphs>72</Paragraphs>
  <Slides>12</Slides>
  <Notes>12</Notes>
  <HiddenSlides>0</HiddenSlides>
  <MMClips>0</MMClips>
  <ScaleCrop>false</ScaleCrop>
  <HeadingPairs>
    <vt:vector size="6" baseType="variant">
      <vt:variant>
        <vt:lpstr>Font Dipakai</vt:lpstr>
      </vt:variant>
      <vt:variant>
        <vt:i4>5</vt:i4>
      </vt:variant>
      <vt:variant>
        <vt:lpstr>Tema</vt:lpstr>
      </vt:variant>
      <vt:variant>
        <vt:i4>1</vt:i4>
      </vt:variant>
      <vt:variant>
        <vt:lpstr>Judul Slide</vt:lpstr>
      </vt:variant>
      <vt:variant>
        <vt:i4>12</vt:i4>
      </vt:variant>
    </vt:vector>
  </HeadingPairs>
  <TitlesOfParts>
    <vt:vector size="18" baseType="lpstr">
      <vt:lpstr>Calibri</vt:lpstr>
      <vt:lpstr>Poppins</vt:lpstr>
      <vt:lpstr>Arial</vt:lpstr>
      <vt:lpstr>Open Sans</vt:lpstr>
      <vt:lpstr>Cutive</vt:lpstr>
      <vt:lpstr>Office Theme</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Presentasi PowerPoint</dc:title>
  <cp:lastModifiedBy>Microsoft Office User</cp:lastModifiedBy>
  <cp:revision>3</cp:revision>
  <dcterms:created xsi:type="dcterms:W3CDTF">2006-08-16T00:00:00Z</dcterms:created>
  <dcterms:modified xsi:type="dcterms:W3CDTF">2024-04-03T06:10:03Z</dcterms:modified>
</cp:coreProperties>
</file>