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5"/>
  </p:notesMasterIdLst>
  <p:sldIdLst>
    <p:sldId id="344" r:id="rId4"/>
    <p:sldId id="348" r:id="rId5"/>
    <p:sldId id="308" r:id="rId6"/>
    <p:sldId id="350" r:id="rId7"/>
    <p:sldId id="347" r:id="rId8"/>
    <p:sldId id="324" r:id="rId9"/>
    <p:sldId id="322" r:id="rId10"/>
    <p:sldId id="311" r:id="rId11"/>
    <p:sldId id="353" r:id="rId12"/>
    <p:sldId id="316" r:id="rId13"/>
    <p:sldId id="354" r:id="rId14"/>
    <p:sldId id="299" r:id="rId15"/>
    <p:sldId id="349" r:id="rId16"/>
    <p:sldId id="351" r:id="rId17"/>
    <p:sldId id="352" r:id="rId18"/>
    <p:sldId id="356" r:id="rId19"/>
    <p:sldId id="270" r:id="rId20"/>
    <p:sldId id="330" r:id="rId21"/>
    <p:sldId id="325" r:id="rId22"/>
    <p:sldId id="355" r:id="rId23"/>
    <p:sldId id="34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8" d="100"/>
          <a:sy n="48" d="100"/>
        </p:scale>
        <p:origin x="-158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AAE4C-7687-4008-8008-3E41C654434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B8BCD7-0415-4492-B6F1-FD9180380BCB}">
      <dgm:prSet phldrT="[Text]"/>
      <dgm:spPr/>
      <dgm:t>
        <a:bodyPr/>
        <a:lstStyle/>
        <a:p>
          <a:r>
            <a:rPr lang="en-US" dirty="0" err="1" smtClean="0"/>
            <a:t>Ekonomi</a:t>
          </a:r>
          <a:endParaRPr lang="en-US" dirty="0"/>
        </a:p>
      </dgm:t>
    </dgm:pt>
    <dgm:pt modelId="{E9D6D0A6-3323-4D1B-9A2A-294FEF6BCB42}" type="parTrans" cxnId="{90DFD551-B84F-4FA0-8FBF-0D3070D0C927}">
      <dgm:prSet/>
      <dgm:spPr/>
      <dgm:t>
        <a:bodyPr/>
        <a:lstStyle/>
        <a:p>
          <a:endParaRPr lang="en-US"/>
        </a:p>
      </dgm:t>
    </dgm:pt>
    <dgm:pt modelId="{25A133DC-BD84-4596-BE7B-9630424804B6}" type="sibTrans" cxnId="{90DFD551-B84F-4FA0-8FBF-0D3070D0C927}">
      <dgm:prSet/>
      <dgm:spPr/>
      <dgm:t>
        <a:bodyPr/>
        <a:lstStyle/>
        <a:p>
          <a:endParaRPr lang="en-US"/>
        </a:p>
      </dgm:t>
    </dgm:pt>
    <dgm:pt modelId="{130497D7-A434-4C34-8899-EB3730F49B55}">
      <dgm:prSet phldrT="[Text]"/>
      <dgm:spPr/>
      <dgm:t>
        <a:bodyPr/>
        <a:lstStyle/>
        <a:p>
          <a:r>
            <a:rPr lang="en-US" dirty="0" err="1" smtClean="0"/>
            <a:t>Pendidikan</a:t>
          </a:r>
          <a:endParaRPr lang="en-US" dirty="0"/>
        </a:p>
      </dgm:t>
    </dgm:pt>
    <dgm:pt modelId="{F30C432A-C065-4AA1-A795-06654955B2E6}" type="parTrans" cxnId="{B634091C-04F3-4DE7-A984-8DE07D6CDF79}">
      <dgm:prSet/>
      <dgm:spPr/>
      <dgm:t>
        <a:bodyPr/>
        <a:lstStyle/>
        <a:p>
          <a:endParaRPr lang="en-US"/>
        </a:p>
      </dgm:t>
    </dgm:pt>
    <dgm:pt modelId="{A875FF65-284F-4996-BC01-1C33E8816F64}" type="sibTrans" cxnId="{B634091C-04F3-4DE7-A984-8DE07D6CDF79}">
      <dgm:prSet/>
      <dgm:spPr/>
      <dgm:t>
        <a:bodyPr/>
        <a:lstStyle/>
        <a:p>
          <a:endParaRPr lang="en-US"/>
        </a:p>
      </dgm:t>
    </dgm:pt>
    <dgm:pt modelId="{1964BD12-F52E-433A-9F57-14291EA0127C}">
      <dgm:prSet phldrT="[Text]"/>
      <dgm:spPr/>
      <dgm:t>
        <a:bodyPr/>
        <a:lstStyle/>
        <a:p>
          <a:r>
            <a:rPr lang="en-US" dirty="0" err="1" smtClean="0"/>
            <a:t>Dakwah</a:t>
          </a:r>
          <a:endParaRPr lang="en-US" dirty="0"/>
        </a:p>
      </dgm:t>
    </dgm:pt>
    <dgm:pt modelId="{4197277B-EBFF-4AA8-8ED5-E0720764F4CD}" type="parTrans" cxnId="{4BFED45B-A3CE-4A41-AB2B-61940C8396D0}">
      <dgm:prSet/>
      <dgm:spPr/>
      <dgm:t>
        <a:bodyPr/>
        <a:lstStyle/>
        <a:p>
          <a:endParaRPr lang="en-US"/>
        </a:p>
      </dgm:t>
    </dgm:pt>
    <dgm:pt modelId="{8B30279B-9352-404C-812F-6590734ACFE7}" type="sibTrans" cxnId="{4BFED45B-A3CE-4A41-AB2B-61940C8396D0}">
      <dgm:prSet/>
      <dgm:spPr/>
      <dgm:t>
        <a:bodyPr/>
        <a:lstStyle/>
        <a:p>
          <a:endParaRPr lang="en-US"/>
        </a:p>
      </dgm:t>
    </dgm:pt>
    <dgm:pt modelId="{8105E7A8-0085-4C44-8A64-126F7A30831A}">
      <dgm:prSet phldrT="[Text]"/>
      <dgm:spPr/>
      <dgm:t>
        <a:bodyPr/>
        <a:lstStyle/>
        <a:p>
          <a:r>
            <a:rPr lang="en-US" dirty="0" err="1" smtClean="0"/>
            <a:t>Kemanusiaan</a:t>
          </a:r>
          <a:endParaRPr lang="en-US" dirty="0"/>
        </a:p>
      </dgm:t>
    </dgm:pt>
    <dgm:pt modelId="{28112047-D600-48A7-9743-2D9FA8ECB88E}" type="parTrans" cxnId="{281B09EA-9D4A-4D4B-BB47-87116C899EC7}">
      <dgm:prSet/>
      <dgm:spPr/>
      <dgm:t>
        <a:bodyPr/>
        <a:lstStyle/>
        <a:p>
          <a:endParaRPr lang="en-US"/>
        </a:p>
      </dgm:t>
    </dgm:pt>
    <dgm:pt modelId="{33FD3F69-634B-4169-81FA-7AF7A0F05AE3}" type="sibTrans" cxnId="{281B09EA-9D4A-4D4B-BB47-87116C899EC7}">
      <dgm:prSet/>
      <dgm:spPr/>
      <dgm:t>
        <a:bodyPr/>
        <a:lstStyle/>
        <a:p>
          <a:endParaRPr lang="en-US"/>
        </a:p>
      </dgm:t>
    </dgm:pt>
    <dgm:pt modelId="{9F64BBBF-0C04-4F2B-A21E-6A268F655C67}">
      <dgm:prSet phldrT="[Text]"/>
      <dgm:spPr/>
      <dgm:t>
        <a:bodyPr/>
        <a:lstStyle/>
        <a:p>
          <a:r>
            <a:rPr lang="en-US" dirty="0" err="1" smtClean="0"/>
            <a:t>Kesehatan</a:t>
          </a:r>
          <a:endParaRPr lang="en-US" dirty="0"/>
        </a:p>
      </dgm:t>
    </dgm:pt>
    <dgm:pt modelId="{32A67687-CEB5-4D8B-A919-5E9AFD850C57}" type="parTrans" cxnId="{EDB1187C-32B6-4383-8C46-E7AC4A7A0F62}">
      <dgm:prSet/>
      <dgm:spPr/>
      <dgm:t>
        <a:bodyPr/>
        <a:lstStyle/>
        <a:p>
          <a:endParaRPr lang="en-US"/>
        </a:p>
      </dgm:t>
    </dgm:pt>
    <dgm:pt modelId="{2EF82363-944D-4EA4-9859-5FE7D5894FDC}" type="sibTrans" cxnId="{EDB1187C-32B6-4383-8C46-E7AC4A7A0F62}">
      <dgm:prSet/>
      <dgm:spPr/>
      <dgm:t>
        <a:bodyPr/>
        <a:lstStyle/>
        <a:p>
          <a:endParaRPr lang="en-US"/>
        </a:p>
      </dgm:t>
    </dgm:pt>
    <dgm:pt modelId="{4C1D1134-A944-4A07-A6A0-5A3294E21148}" type="pres">
      <dgm:prSet presAssocID="{532AAE4C-7687-4008-8008-3E41C65443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0F98C-FF93-46DC-85EF-E5CFE2C7FB97}" type="pres">
      <dgm:prSet presAssocID="{5EB8BCD7-0415-4492-B6F1-FD9180380B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B41A8-E519-45B4-927A-482256D928A0}" type="pres">
      <dgm:prSet presAssocID="{25A133DC-BD84-4596-BE7B-9630424804B6}" presName="sibTrans" presStyleCnt="0"/>
      <dgm:spPr/>
    </dgm:pt>
    <dgm:pt modelId="{08050898-E0DC-45B1-9EFD-66C832F4E3E6}" type="pres">
      <dgm:prSet presAssocID="{130497D7-A434-4C34-8899-EB3730F49B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170EB-1648-4C88-982C-FF8BE39770EB}" type="pres">
      <dgm:prSet presAssocID="{A875FF65-284F-4996-BC01-1C33E8816F64}" presName="sibTrans" presStyleCnt="0"/>
      <dgm:spPr/>
    </dgm:pt>
    <dgm:pt modelId="{1FE26857-B9CF-4F0A-B16A-EF66BB480CF3}" type="pres">
      <dgm:prSet presAssocID="{1964BD12-F52E-433A-9F57-14291EA012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F3DE2-CD7D-4068-AC30-C6C670ACA9AA}" type="pres">
      <dgm:prSet presAssocID="{8B30279B-9352-404C-812F-6590734ACFE7}" presName="sibTrans" presStyleCnt="0"/>
      <dgm:spPr/>
    </dgm:pt>
    <dgm:pt modelId="{19B5F045-0F8A-49BC-AD7C-84BF73B413CA}" type="pres">
      <dgm:prSet presAssocID="{8105E7A8-0085-4C44-8A64-126F7A3083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67E6B-916F-4050-94A3-460D4D68808F}" type="pres">
      <dgm:prSet presAssocID="{33FD3F69-634B-4169-81FA-7AF7A0F05AE3}" presName="sibTrans" presStyleCnt="0"/>
      <dgm:spPr/>
    </dgm:pt>
    <dgm:pt modelId="{9C2EE492-A441-4F7E-8F58-0858161ADE8F}" type="pres">
      <dgm:prSet presAssocID="{9F64BBBF-0C04-4F2B-A21E-6A268F655C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692F5E-3106-459F-80B4-CB0BDFB1FCD9}" type="presOf" srcId="{9F64BBBF-0C04-4F2B-A21E-6A268F655C67}" destId="{9C2EE492-A441-4F7E-8F58-0858161ADE8F}" srcOrd="0" destOrd="0" presId="urn:microsoft.com/office/officeart/2005/8/layout/default"/>
    <dgm:cxn modelId="{EDB1187C-32B6-4383-8C46-E7AC4A7A0F62}" srcId="{532AAE4C-7687-4008-8008-3E41C654434D}" destId="{9F64BBBF-0C04-4F2B-A21E-6A268F655C67}" srcOrd="4" destOrd="0" parTransId="{32A67687-CEB5-4D8B-A919-5E9AFD850C57}" sibTransId="{2EF82363-944D-4EA4-9859-5FE7D5894FDC}"/>
    <dgm:cxn modelId="{4BFED45B-A3CE-4A41-AB2B-61940C8396D0}" srcId="{532AAE4C-7687-4008-8008-3E41C654434D}" destId="{1964BD12-F52E-433A-9F57-14291EA0127C}" srcOrd="2" destOrd="0" parTransId="{4197277B-EBFF-4AA8-8ED5-E0720764F4CD}" sibTransId="{8B30279B-9352-404C-812F-6590734ACFE7}"/>
    <dgm:cxn modelId="{281B09EA-9D4A-4D4B-BB47-87116C899EC7}" srcId="{532AAE4C-7687-4008-8008-3E41C654434D}" destId="{8105E7A8-0085-4C44-8A64-126F7A30831A}" srcOrd="3" destOrd="0" parTransId="{28112047-D600-48A7-9743-2D9FA8ECB88E}" sibTransId="{33FD3F69-634B-4169-81FA-7AF7A0F05AE3}"/>
    <dgm:cxn modelId="{90DFD551-B84F-4FA0-8FBF-0D3070D0C927}" srcId="{532AAE4C-7687-4008-8008-3E41C654434D}" destId="{5EB8BCD7-0415-4492-B6F1-FD9180380BCB}" srcOrd="0" destOrd="0" parTransId="{E9D6D0A6-3323-4D1B-9A2A-294FEF6BCB42}" sibTransId="{25A133DC-BD84-4596-BE7B-9630424804B6}"/>
    <dgm:cxn modelId="{4802886C-7C09-47F9-9B1D-97022B76B893}" type="presOf" srcId="{130497D7-A434-4C34-8899-EB3730F49B55}" destId="{08050898-E0DC-45B1-9EFD-66C832F4E3E6}" srcOrd="0" destOrd="0" presId="urn:microsoft.com/office/officeart/2005/8/layout/default"/>
    <dgm:cxn modelId="{2F3F5ADA-F2C2-4DC0-9007-94EFE933077E}" type="presOf" srcId="{532AAE4C-7687-4008-8008-3E41C654434D}" destId="{4C1D1134-A944-4A07-A6A0-5A3294E21148}" srcOrd="0" destOrd="0" presId="urn:microsoft.com/office/officeart/2005/8/layout/default"/>
    <dgm:cxn modelId="{B634091C-04F3-4DE7-A984-8DE07D6CDF79}" srcId="{532AAE4C-7687-4008-8008-3E41C654434D}" destId="{130497D7-A434-4C34-8899-EB3730F49B55}" srcOrd="1" destOrd="0" parTransId="{F30C432A-C065-4AA1-A795-06654955B2E6}" sibTransId="{A875FF65-284F-4996-BC01-1C33E8816F64}"/>
    <dgm:cxn modelId="{462BCC30-BA2F-42B1-B3A5-007C65C34AD2}" type="presOf" srcId="{5EB8BCD7-0415-4492-B6F1-FD9180380BCB}" destId="{6720F98C-FF93-46DC-85EF-E5CFE2C7FB97}" srcOrd="0" destOrd="0" presId="urn:microsoft.com/office/officeart/2005/8/layout/default"/>
    <dgm:cxn modelId="{70712755-84F3-4D9C-BFAA-5B3AB06F9774}" type="presOf" srcId="{1964BD12-F52E-433A-9F57-14291EA0127C}" destId="{1FE26857-B9CF-4F0A-B16A-EF66BB480CF3}" srcOrd="0" destOrd="0" presId="urn:microsoft.com/office/officeart/2005/8/layout/default"/>
    <dgm:cxn modelId="{A70D7E42-17DF-4A9D-B771-3243EB8AB8B5}" type="presOf" srcId="{8105E7A8-0085-4C44-8A64-126F7A30831A}" destId="{19B5F045-0F8A-49BC-AD7C-84BF73B413CA}" srcOrd="0" destOrd="0" presId="urn:microsoft.com/office/officeart/2005/8/layout/default"/>
    <dgm:cxn modelId="{D143C5A2-E70B-465C-B590-4D59AF8791CA}" type="presParOf" srcId="{4C1D1134-A944-4A07-A6A0-5A3294E21148}" destId="{6720F98C-FF93-46DC-85EF-E5CFE2C7FB97}" srcOrd="0" destOrd="0" presId="urn:microsoft.com/office/officeart/2005/8/layout/default"/>
    <dgm:cxn modelId="{C718C511-F02C-4ECF-B6F9-2EED552109BF}" type="presParOf" srcId="{4C1D1134-A944-4A07-A6A0-5A3294E21148}" destId="{C5DB41A8-E519-45B4-927A-482256D928A0}" srcOrd="1" destOrd="0" presId="urn:microsoft.com/office/officeart/2005/8/layout/default"/>
    <dgm:cxn modelId="{414A9087-5E03-4222-A0FD-15EC460A8FD1}" type="presParOf" srcId="{4C1D1134-A944-4A07-A6A0-5A3294E21148}" destId="{08050898-E0DC-45B1-9EFD-66C832F4E3E6}" srcOrd="2" destOrd="0" presId="urn:microsoft.com/office/officeart/2005/8/layout/default"/>
    <dgm:cxn modelId="{0F9E3922-3D2A-4A82-9F46-42ED804E88BA}" type="presParOf" srcId="{4C1D1134-A944-4A07-A6A0-5A3294E21148}" destId="{268170EB-1648-4C88-982C-FF8BE39770EB}" srcOrd="3" destOrd="0" presId="urn:microsoft.com/office/officeart/2005/8/layout/default"/>
    <dgm:cxn modelId="{8860D41A-F70A-4D42-BC29-FF00DBD5977F}" type="presParOf" srcId="{4C1D1134-A944-4A07-A6A0-5A3294E21148}" destId="{1FE26857-B9CF-4F0A-B16A-EF66BB480CF3}" srcOrd="4" destOrd="0" presId="urn:microsoft.com/office/officeart/2005/8/layout/default"/>
    <dgm:cxn modelId="{7F4BCEF6-578D-4816-ACA5-A1CFA76E6E9D}" type="presParOf" srcId="{4C1D1134-A944-4A07-A6A0-5A3294E21148}" destId="{079F3DE2-CD7D-4068-AC30-C6C670ACA9AA}" srcOrd="5" destOrd="0" presId="urn:microsoft.com/office/officeart/2005/8/layout/default"/>
    <dgm:cxn modelId="{6F6B3ECC-485F-498D-BC77-B783075B8048}" type="presParOf" srcId="{4C1D1134-A944-4A07-A6A0-5A3294E21148}" destId="{19B5F045-0F8A-49BC-AD7C-84BF73B413CA}" srcOrd="6" destOrd="0" presId="urn:microsoft.com/office/officeart/2005/8/layout/default"/>
    <dgm:cxn modelId="{2FFB5AE6-5621-439D-B8A8-DC4D245C377C}" type="presParOf" srcId="{4C1D1134-A944-4A07-A6A0-5A3294E21148}" destId="{F3B67E6B-916F-4050-94A3-460D4D68808F}" srcOrd="7" destOrd="0" presId="urn:microsoft.com/office/officeart/2005/8/layout/default"/>
    <dgm:cxn modelId="{ABF42E3A-ED71-4480-B3F9-C1F2C9FE3B9C}" type="presParOf" srcId="{4C1D1134-A944-4A07-A6A0-5A3294E21148}" destId="{9C2EE492-A441-4F7E-8F58-0858161ADE8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0F98C-FF93-46DC-85EF-E5CFE2C7FB97}">
      <dsp:nvSpPr>
        <dsp:cNvPr id="0" name=""/>
        <dsp:cNvSpPr/>
      </dsp:nvSpPr>
      <dsp:spPr>
        <a:xfrm>
          <a:off x="756286" y="2038"/>
          <a:ext cx="2302685" cy="13816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Ekonomi</a:t>
          </a:r>
          <a:endParaRPr lang="en-US" sz="2600" kern="1200" dirty="0"/>
        </a:p>
      </dsp:txBody>
      <dsp:txXfrm>
        <a:off x="756286" y="2038"/>
        <a:ext cx="2302685" cy="1381611"/>
      </dsp:txXfrm>
    </dsp:sp>
    <dsp:sp modelId="{08050898-E0DC-45B1-9EFD-66C832F4E3E6}">
      <dsp:nvSpPr>
        <dsp:cNvPr id="0" name=""/>
        <dsp:cNvSpPr/>
      </dsp:nvSpPr>
      <dsp:spPr>
        <a:xfrm>
          <a:off x="3289240" y="2038"/>
          <a:ext cx="2302685" cy="1381611"/>
        </a:xfrm>
        <a:prstGeom prst="rect">
          <a:avLst/>
        </a:prstGeom>
        <a:solidFill>
          <a:schemeClr val="accent5">
            <a:hueOff val="223116"/>
            <a:satOff val="8934"/>
            <a:lumOff val="-4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Pendidikan</a:t>
          </a:r>
          <a:endParaRPr lang="en-US" sz="2600" kern="1200" dirty="0"/>
        </a:p>
      </dsp:txBody>
      <dsp:txXfrm>
        <a:off x="3289240" y="2038"/>
        <a:ext cx="2302685" cy="1381611"/>
      </dsp:txXfrm>
    </dsp:sp>
    <dsp:sp modelId="{1FE26857-B9CF-4F0A-B16A-EF66BB480CF3}">
      <dsp:nvSpPr>
        <dsp:cNvPr id="0" name=""/>
        <dsp:cNvSpPr/>
      </dsp:nvSpPr>
      <dsp:spPr>
        <a:xfrm>
          <a:off x="5822194" y="2038"/>
          <a:ext cx="2302685" cy="1381611"/>
        </a:xfrm>
        <a:prstGeom prst="rect">
          <a:avLst/>
        </a:prstGeom>
        <a:solidFill>
          <a:schemeClr val="accent5">
            <a:hueOff val="446233"/>
            <a:satOff val="17868"/>
            <a:lumOff val="-9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Dakwah</a:t>
          </a:r>
          <a:endParaRPr lang="en-US" sz="2600" kern="1200" dirty="0"/>
        </a:p>
      </dsp:txBody>
      <dsp:txXfrm>
        <a:off x="5822194" y="2038"/>
        <a:ext cx="2302685" cy="1381611"/>
      </dsp:txXfrm>
    </dsp:sp>
    <dsp:sp modelId="{19B5F045-0F8A-49BC-AD7C-84BF73B413CA}">
      <dsp:nvSpPr>
        <dsp:cNvPr id="0" name=""/>
        <dsp:cNvSpPr/>
      </dsp:nvSpPr>
      <dsp:spPr>
        <a:xfrm>
          <a:off x="2022763" y="1613918"/>
          <a:ext cx="2302685" cy="1381611"/>
        </a:xfrm>
        <a:prstGeom prst="rect">
          <a:avLst/>
        </a:prstGeom>
        <a:solidFill>
          <a:schemeClr val="accent5">
            <a:hueOff val="669349"/>
            <a:satOff val="26802"/>
            <a:lumOff val="-144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Kemanusiaan</a:t>
          </a:r>
          <a:endParaRPr lang="en-US" sz="2600" kern="1200" dirty="0"/>
        </a:p>
      </dsp:txBody>
      <dsp:txXfrm>
        <a:off x="2022763" y="1613918"/>
        <a:ext cx="2302685" cy="1381611"/>
      </dsp:txXfrm>
    </dsp:sp>
    <dsp:sp modelId="{9C2EE492-A441-4F7E-8F58-0858161ADE8F}">
      <dsp:nvSpPr>
        <dsp:cNvPr id="0" name=""/>
        <dsp:cNvSpPr/>
      </dsp:nvSpPr>
      <dsp:spPr>
        <a:xfrm>
          <a:off x="4555717" y="1613918"/>
          <a:ext cx="2302685" cy="1381611"/>
        </a:xfrm>
        <a:prstGeom prst="rect">
          <a:avLst/>
        </a:prstGeom>
        <a:solidFill>
          <a:schemeClr val="accent5">
            <a:hueOff val="892465"/>
            <a:satOff val="35736"/>
            <a:lumOff val="-192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Kesehatan</a:t>
          </a:r>
          <a:endParaRPr lang="en-US" sz="2600" kern="1200" dirty="0"/>
        </a:p>
      </dsp:txBody>
      <dsp:txXfrm>
        <a:off x="4555717" y="1613918"/>
        <a:ext cx="2302685" cy="1381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81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81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=""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=""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=""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=""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=""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=""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=""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=""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=""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81687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90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6588" y="2547051"/>
            <a:ext cx="11079047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>TATA KELOLA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>DANA SOSIAL ISLAM (2)</a:t>
            </a:r>
            <a:endParaRPr lang="ko-KR" altLang="en-US" sz="60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=""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752259" y="341313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=""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=""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=""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=""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=""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=""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=""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=""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 smtClean="0"/>
              <a:t>Tugas</a:t>
            </a:r>
            <a:r>
              <a:rPr lang="en-US" sz="4000" dirty="0" smtClean="0"/>
              <a:t> </a:t>
            </a:r>
            <a:r>
              <a:rPr lang="en-US" sz="4000" dirty="0" err="1" smtClean="0"/>
              <a:t>Lembaga</a:t>
            </a:r>
            <a:r>
              <a:rPr lang="en-US" sz="4000" dirty="0" smtClean="0"/>
              <a:t> Zakat</a:t>
            </a:r>
            <a:endParaRPr lang="en-US" sz="4000" dirty="0"/>
          </a:p>
        </p:txBody>
      </p:sp>
      <p:grpSp>
        <p:nvGrpSpPr>
          <p:cNvPr id="3" name="Group 16">
            <a:extLst>
              <a:ext uri="{FF2B5EF4-FFF2-40B4-BE49-F238E27FC236}">
                <a16:creationId xmlns="" xmlns:a16="http://schemas.microsoft.com/office/drawing/2014/main" id="{C9EF98BB-7909-42CE-B8FD-0D9C81729DA6}"/>
              </a:ext>
            </a:extLst>
          </p:cNvPr>
          <p:cNvGrpSpPr/>
          <p:nvPr/>
        </p:nvGrpSpPr>
        <p:grpSpPr>
          <a:xfrm>
            <a:off x="9959105" y="1605967"/>
            <a:ext cx="1207911" cy="1207911"/>
            <a:chOff x="1259632" y="1927684"/>
            <a:chExt cx="2005372" cy="2005372"/>
          </a:xfrm>
        </p:grpSpPr>
        <p:sp>
          <p:nvSpPr>
            <p:cNvPr id="4" name="Oval 13">
              <a:extLst>
                <a:ext uri="{FF2B5EF4-FFF2-40B4-BE49-F238E27FC236}">
                  <a16:creationId xmlns="" xmlns:a16="http://schemas.microsoft.com/office/drawing/2014/main" id="{BB3A1286-099A-4F36-AAA0-00C0401AF47F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4">
              <a:extLst>
                <a:ext uri="{FF2B5EF4-FFF2-40B4-BE49-F238E27FC236}">
                  <a16:creationId xmlns="" xmlns:a16="http://schemas.microsoft.com/office/drawing/2014/main" id="{0764372B-9DB8-417E-91E5-CB096DA25098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15">
              <a:extLst>
                <a:ext uri="{FF2B5EF4-FFF2-40B4-BE49-F238E27FC236}">
                  <a16:creationId xmlns="" xmlns:a16="http://schemas.microsoft.com/office/drawing/2014/main" id="{CC2E453C-CD9F-4F59-9E5B-8943310A4596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="" xmlns:a16="http://schemas.microsoft.com/office/drawing/2014/main" id="{D3F37F54-FC8D-4F7D-8D0F-9FD0019792C6}"/>
              </a:ext>
            </a:extLst>
          </p:cNvPr>
          <p:cNvGrpSpPr/>
          <p:nvPr/>
        </p:nvGrpSpPr>
        <p:grpSpPr>
          <a:xfrm>
            <a:off x="7048323" y="2088069"/>
            <a:ext cx="4267377" cy="4034152"/>
            <a:chOff x="5220072" y="1700808"/>
            <a:chExt cx="3085299" cy="4229422"/>
          </a:xfrm>
        </p:grpSpPr>
        <p:sp>
          <p:nvSpPr>
            <p:cNvPr id="8" name="Flowchart: Process 9">
              <a:extLst>
                <a:ext uri="{FF2B5EF4-FFF2-40B4-BE49-F238E27FC236}">
                  <a16:creationId xmlns="" xmlns:a16="http://schemas.microsoft.com/office/drawing/2014/main" id="{D4187C75-C129-426D-BE8C-EF807BE588F2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1">
              <a:extLst>
                <a:ext uri="{FF2B5EF4-FFF2-40B4-BE49-F238E27FC236}">
                  <a16:creationId xmlns="" xmlns:a16="http://schemas.microsoft.com/office/drawing/2014/main" id="{9694F3B8-C4E5-4E67-B4A4-B0D06A1E2067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="" xmlns:a16="http://schemas.microsoft.com/office/drawing/2014/main" id="{A11B1411-8FA4-4D5E-8B57-D137B44C3D3C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="" xmlns:a16="http://schemas.microsoft.com/office/drawing/2014/main" id="{16C98C62-3FD4-420D-BF0F-72099FAA9C22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="" xmlns:a16="http://schemas.microsoft.com/office/drawing/2014/main" id="{CF9B6646-F53A-42A5-A09A-3A4CCCF2DED3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="" xmlns:a16="http://schemas.microsoft.com/office/drawing/2014/main" id="{7BF97771-D5A8-4ADA-A0F0-71684CB89102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="" xmlns:a16="http://schemas.microsoft.com/office/drawing/2014/main" id="{7E5083B1-2F21-4727-A1A6-3A9BC5D897F5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="" xmlns:a16="http://schemas.microsoft.com/office/drawing/2014/main" id="{6F895A26-8CCF-440F-819E-4671AD544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2338091" y="4255133"/>
            <a:ext cx="5112000" cy="9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2338090" y="3308244"/>
            <a:ext cx="63037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Lembaga</a:t>
            </a:r>
            <a:r>
              <a:rPr lang="en-US" sz="1700" dirty="0"/>
              <a:t> zakat </a:t>
            </a:r>
            <a:r>
              <a:rPr lang="en-US" sz="1700" dirty="0" err="1"/>
              <a:t>harus</a:t>
            </a:r>
            <a:r>
              <a:rPr lang="en-US" sz="1700" dirty="0"/>
              <a:t> </a:t>
            </a:r>
            <a:r>
              <a:rPr lang="en-US" sz="1700" dirty="0" err="1"/>
              <a:t>memiliki</a:t>
            </a:r>
            <a:r>
              <a:rPr lang="en-US" sz="1700" dirty="0"/>
              <a:t> </a:t>
            </a:r>
            <a:r>
              <a:rPr lang="en-US" sz="1700" dirty="0" err="1"/>
              <a:t>perencanaan</a:t>
            </a:r>
            <a:r>
              <a:rPr lang="en-US" sz="1700" dirty="0"/>
              <a:t>, </a:t>
            </a:r>
            <a:r>
              <a:rPr lang="en-US" sz="1700" dirty="0" err="1"/>
              <a:t>pencatatan</a:t>
            </a:r>
            <a:r>
              <a:rPr lang="en-US" sz="1700" dirty="0"/>
              <a:t>,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pengelolaan</a:t>
            </a:r>
            <a:r>
              <a:rPr lang="en-US" sz="1700" dirty="0"/>
              <a:t> </a:t>
            </a:r>
            <a:r>
              <a:rPr lang="en-US" sz="1700" dirty="0" err="1"/>
              <a:t>keuangan</a:t>
            </a:r>
            <a:r>
              <a:rPr lang="en-US" sz="1700" dirty="0"/>
              <a:t> yang </a:t>
            </a:r>
            <a:r>
              <a:rPr lang="en-US" sz="1700" dirty="0" err="1"/>
              <a:t>baik</a:t>
            </a:r>
            <a:r>
              <a:rPr lang="en-US" sz="1700" dirty="0"/>
              <a:t> </a:t>
            </a:r>
            <a:r>
              <a:rPr lang="en-US" sz="1700" dirty="0" err="1"/>
              <a:t>untuk</a:t>
            </a:r>
            <a:r>
              <a:rPr lang="en-US" sz="1700" dirty="0"/>
              <a:t> </a:t>
            </a:r>
            <a:r>
              <a:rPr lang="en-US" sz="1700" dirty="0" err="1"/>
              <a:t>mencegah</a:t>
            </a:r>
            <a:r>
              <a:rPr lang="en-US" sz="1700" dirty="0"/>
              <a:t> </a:t>
            </a:r>
            <a:r>
              <a:rPr lang="en-US" sz="1700" dirty="0" err="1"/>
              <a:t>ketidaksesuaian</a:t>
            </a:r>
            <a:r>
              <a:rPr lang="en-US" sz="1700" dirty="0"/>
              <a:t> </a:t>
            </a:r>
            <a:r>
              <a:rPr lang="en-US" sz="1700" dirty="0" err="1"/>
              <a:t>alokasi</a:t>
            </a:r>
            <a:r>
              <a:rPr lang="en-US" sz="1700" dirty="0"/>
              <a:t> </a:t>
            </a:r>
            <a:r>
              <a:rPr lang="en-US" sz="1700" dirty="0" err="1"/>
              <a:t>pendistribusian</a:t>
            </a:r>
            <a:r>
              <a:rPr lang="en-US" sz="1700" dirty="0"/>
              <a:t> </a:t>
            </a:r>
            <a:r>
              <a:rPr lang="en-US" sz="1700" dirty="0" err="1"/>
              <a:t>dana</a:t>
            </a:r>
            <a:r>
              <a:rPr lang="en-US" sz="1700" dirty="0"/>
              <a:t>.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1308470" y="3391133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8">
            <a:extLst>
              <a:ext uri="{FF2B5EF4-FFF2-40B4-BE49-F238E27FC236}">
                <a16:creationId xmlns="" xmlns:a16="http://schemas.microsoft.com/office/drawing/2014/main" id="{64A9223E-FBC9-4121-9754-B2F5ED59252D}"/>
              </a:ext>
            </a:extLst>
          </p:cNvPr>
          <p:cNvCxnSpPr>
            <a:cxnSpLocks/>
          </p:cNvCxnSpPr>
          <p:nvPr/>
        </p:nvCxnSpPr>
        <p:spPr>
          <a:xfrm flipV="1">
            <a:off x="1721333" y="5673950"/>
            <a:ext cx="5112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1260CC6-6193-4918-A39D-D4EC8CCCBA4C}"/>
              </a:ext>
            </a:extLst>
          </p:cNvPr>
          <p:cNvSpPr txBox="1"/>
          <p:nvPr/>
        </p:nvSpPr>
        <p:spPr>
          <a:xfrm>
            <a:off x="1649146" y="4787626"/>
            <a:ext cx="466003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700" dirty="0"/>
              <a:t>Lembaga zakat harus memiliki kebijakan dan proses yang tepat sebagai upaya untuk memitigasi risiko.</a:t>
            </a:r>
            <a:endParaRPr lang="en-US" sz="1700" dirty="0"/>
          </a:p>
        </p:txBody>
      </p:sp>
      <p:sp>
        <p:nvSpPr>
          <p:cNvPr id="25" name="Rectangle 32">
            <a:extLst>
              <a:ext uri="{FF2B5EF4-FFF2-40B4-BE49-F238E27FC236}">
                <a16:creationId xmlns="" xmlns:a16="http://schemas.microsoft.com/office/drawing/2014/main" id="{2F157EDF-832C-4BA5-8339-BEE4B10D7543}"/>
              </a:ext>
            </a:extLst>
          </p:cNvPr>
          <p:cNvSpPr/>
          <p:nvPr/>
        </p:nvSpPr>
        <p:spPr>
          <a:xfrm>
            <a:off x="590513" y="4827382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9">
            <a:extLst>
              <a:ext uri="{FF2B5EF4-FFF2-40B4-BE49-F238E27FC236}">
                <a16:creationId xmlns="" xmlns:a16="http://schemas.microsoft.com/office/drawing/2014/main" id="{D6200EE9-E826-4727-857F-8CABEE3CC009}"/>
              </a:ext>
            </a:extLst>
          </p:cNvPr>
          <p:cNvSpPr/>
          <p:nvPr/>
        </p:nvSpPr>
        <p:spPr>
          <a:xfrm>
            <a:off x="3080535" y="253918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2">
            <a:extLst>
              <a:ext uri="{FF2B5EF4-FFF2-40B4-BE49-F238E27FC236}">
                <a16:creationId xmlns="" xmlns:a16="http://schemas.microsoft.com/office/drawing/2014/main" id="{2F157EDF-832C-4BA5-8339-BEE4B10D7543}"/>
              </a:ext>
            </a:extLst>
          </p:cNvPr>
          <p:cNvSpPr/>
          <p:nvPr/>
        </p:nvSpPr>
        <p:spPr>
          <a:xfrm>
            <a:off x="2093054" y="2023812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28">
            <a:extLst>
              <a:ext uri="{FF2B5EF4-FFF2-40B4-BE49-F238E27FC236}">
                <a16:creationId xmlns="" xmlns:a16="http://schemas.microsoft.com/office/drawing/2014/main" id="{64A9223E-FBC9-4121-9754-B2F5ED59252D}"/>
              </a:ext>
            </a:extLst>
          </p:cNvPr>
          <p:cNvCxnSpPr>
            <a:cxnSpLocks/>
          </p:cNvCxnSpPr>
          <p:nvPr/>
        </p:nvCxnSpPr>
        <p:spPr>
          <a:xfrm flipV="1">
            <a:off x="3226670" y="2918044"/>
            <a:ext cx="5112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3107402" y="2066761"/>
            <a:ext cx="63037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/>
              <a:t>Lembaga</a:t>
            </a:r>
            <a:r>
              <a:rPr lang="en-US" sz="1700" dirty="0"/>
              <a:t> Zakat </a:t>
            </a:r>
            <a:r>
              <a:rPr lang="en-US" sz="1700" dirty="0" err="1" smtClean="0"/>
              <a:t>harus</a:t>
            </a:r>
            <a:r>
              <a:rPr lang="en-US" sz="1700" dirty="0" smtClean="0"/>
              <a:t> </a:t>
            </a:r>
            <a:r>
              <a:rPr lang="en-US" sz="1700" dirty="0" err="1" smtClean="0"/>
              <a:t>memiliki</a:t>
            </a:r>
            <a:r>
              <a:rPr lang="en-US" sz="1700" dirty="0" smtClean="0"/>
              <a:t> </a:t>
            </a:r>
            <a:r>
              <a:rPr lang="en-US" sz="1700" dirty="0" err="1"/>
              <a:t>indikator</a:t>
            </a:r>
            <a:r>
              <a:rPr lang="en-US" sz="1700" dirty="0"/>
              <a:t> </a:t>
            </a:r>
            <a:r>
              <a:rPr lang="en-US" sz="1700" dirty="0" err="1"/>
              <a:t>manfaat</a:t>
            </a:r>
            <a:r>
              <a:rPr lang="en-US" sz="1700" dirty="0"/>
              <a:t> </a:t>
            </a:r>
            <a:r>
              <a:rPr lang="en-US" sz="1700" dirty="0" err="1"/>
              <a:t>sosial</a:t>
            </a:r>
            <a:r>
              <a:rPr lang="en-US" sz="1700" dirty="0"/>
              <a:t> yang </a:t>
            </a:r>
            <a:r>
              <a:rPr lang="en-US" sz="1700" dirty="0" err="1"/>
              <a:t>harus</a:t>
            </a:r>
            <a:r>
              <a:rPr lang="en-US" sz="1700" dirty="0"/>
              <a:t> </a:t>
            </a:r>
            <a:r>
              <a:rPr lang="en-US" sz="1700" dirty="0" err="1"/>
              <a:t>dicapai</a:t>
            </a:r>
            <a:r>
              <a:rPr lang="en-US" sz="1700" dirty="0"/>
              <a:t> </a:t>
            </a:r>
            <a:r>
              <a:rPr lang="en-US" sz="1700" dirty="0" err="1"/>
              <a:t>sebagai</a:t>
            </a:r>
            <a:r>
              <a:rPr lang="en-US" sz="1700" dirty="0"/>
              <a:t> </a:t>
            </a:r>
            <a:r>
              <a:rPr lang="en-US" sz="1700" dirty="0" err="1"/>
              <a:t>bagian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</a:t>
            </a:r>
            <a:r>
              <a:rPr lang="en-US" sz="1700" dirty="0" err="1"/>
              <a:t>tujuan</a:t>
            </a:r>
            <a:r>
              <a:rPr lang="en-US" sz="1700" dirty="0"/>
              <a:t> program </a:t>
            </a:r>
            <a:r>
              <a:rPr lang="en-US" sz="1700" dirty="0" err="1"/>
              <a:t>pencairan</a:t>
            </a:r>
            <a:r>
              <a:rPr lang="en-US" sz="1700" dirty="0"/>
              <a:t> zakat.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r="26237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979632" y="515869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Pedoman</a:t>
            </a:r>
            <a:r>
              <a:rPr lang="en-US" dirty="0"/>
              <a:t> </a:t>
            </a:r>
            <a:r>
              <a:rPr lang="en-US" dirty="0" err="1" smtClean="0"/>
              <a:t>Pendistribusian</a:t>
            </a:r>
            <a:r>
              <a:rPr lang="en-US" dirty="0" smtClean="0"/>
              <a:t> Zakat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979632" y="1236110"/>
            <a:ext cx="5786437" cy="1646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UU 23 </a:t>
            </a:r>
            <a:r>
              <a:rPr lang="en-US" dirty="0" err="1" smtClean="0"/>
              <a:t>tahun</a:t>
            </a:r>
            <a:r>
              <a:rPr lang="en-US" dirty="0" smtClean="0"/>
              <a:t> 2011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Zakat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Zakat </a:t>
            </a:r>
            <a:r>
              <a:rPr lang="en-US" i="1" dirty="0" smtClean="0"/>
              <a:t>Core Principle </a:t>
            </a:r>
            <a:r>
              <a:rPr lang="en-US" dirty="0" smtClean="0"/>
              <a:t>(ZCP)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Dan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5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6229B0-16EE-40BC-AB24-00835EDE4E66}"/>
              </a:ext>
            </a:extLst>
          </p:cNvPr>
          <p:cNvSpPr txBox="1"/>
          <p:nvPr/>
        </p:nvSpPr>
        <p:spPr>
          <a:xfrm>
            <a:off x="4273826" y="1650782"/>
            <a:ext cx="7553739" cy="46166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Tata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Kelola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Pendistribusian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di BAZNAS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91A392-5961-4355-B6F3-87AE4424E1F1}"/>
              </a:ext>
            </a:extLst>
          </p:cNvPr>
          <p:cNvSpPr txBox="1"/>
          <p:nvPr/>
        </p:nvSpPr>
        <p:spPr>
          <a:xfrm>
            <a:off x="4273826" y="2569559"/>
            <a:ext cx="7553739" cy="34163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Di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masa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Covid-19, </a:t>
            </a:r>
            <a:r>
              <a:rPr lang="en-US" dirty="0">
                <a:solidFill>
                  <a:schemeClr val="bg1"/>
                </a:solidFill>
              </a:rPr>
              <a:t>BAZNAS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khusus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penyaluran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zakat, 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penyaluran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khusus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penyaluran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pengamanan</a:t>
            </a:r>
            <a:r>
              <a:rPr lang="en-US" dirty="0">
                <a:solidFill>
                  <a:schemeClr val="bg1"/>
                </a:solidFill>
              </a:rPr>
              <a:t> program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berjalan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sebelumnya</a:t>
            </a:r>
            <a:r>
              <a:rPr lang="en-US" dirty="0">
                <a:solidFill>
                  <a:schemeClr val="bg1"/>
                </a:solidFill>
              </a:rPr>
              <a:t> (existing).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penyaluran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khusus</a:t>
            </a:r>
            <a:r>
              <a:rPr lang="en-US" dirty="0">
                <a:solidFill>
                  <a:schemeClr val="bg1"/>
                </a:solidFill>
              </a:rPr>
              <a:t>, BAZNAS </a:t>
            </a:r>
            <a:r>
              <a:rPr lang="en-US" dirty="0" err="1">
                <a:solidFill>
                  <a:schemeClr val="bg1"/>
                </a:solidFill>
              </a:rPr>
              <a:t>memprioritaskan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darurat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berupa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kuratif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sedangkan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darurat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ekonomi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terdiri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penguatan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ketahanan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penguatan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masyarakat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3687" y="274638"/>
            <a:ext cx="9223513" cy="18920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err="1" smtClean="0"/>
              <a:t>Contoh</a:t>
            </a:r>
            <a:r>
              <a:rPr lang="en-US" sz="4000" dirty="0" smtClean="0"/>
              <a:t> </a:t>
            </a:r>
            <a:r>
              <a:rPr lang="en-US" sz="4000" dirty="0" err="1" smtClean="0"/>
              <a:t>Strategi</a:t>
            </a:r>
            <a:r>
              <a:rPr lang="en-US" sz="4000" dirty="0" smtClean="0"/>
              <a:t> </a:t>
            </a:r>
            <a:r>
              <a:rPr lang="en-US" sz="4000" dirty="0" err="1" smtClean="0"/>
              <a:t>Penyaluran</a:t>
            </a:r>
            <a:r>
              <a:rPr lang="en-US" sz="4000" dirty="0" smtClean="0"/>
              <a:t> Zakat</a:t>
            </a:r>
          </a:p>
          <a:p>
            <a:pPr algn="r"/>
            <a:r>
              <a:rPr lang="en-US" sz="4000" dirty="0" smtClean="0"/>
              <a:t>di </a:t>
            </a:r>
            <a:r>
              <a:rPr lang="en-US" sz="4000" dirty="0" err="1" smtClean="0"/>
              <a:t>Masa</a:t>
            </a:r>
            <a:r>
              <a:rPr lang="en-US" sz="4000" dirty="0" smtClean="0"/>
              <a:t> </a:t>
            </a:r>
            <a:r>
              <a:rPr lang="en-US" sz="4000" dirty="0" err="1" smtClean="0"/>
              <a:t>Pandemi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70" y="1647465"/>
            <a:ext cx="9203634" cy="502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83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" y="674065"/>
            <a:ext cx="8142218" cy="551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10128" y="5231400"/>
            <a:ext cx="3643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Pendistribusian</a:t>
            </a:r>
            <a:r>
              <a:rPr lang="en-US" sz="2800" dirty="0" smtClean="0"/>
              <a:t> Zakat</a:t>
            </a:r>
          </a:p>
          <a:p>
            <a:r>
              <a:rPr lang="en-US" sz="2800" dirty="0" smtClean="0"/>
              <a:t>di </a:t>
            </a:r>
            <a:r>
              <a:rPr lang="en-US" sz="2800" dirty="0" err="1" smtClean="0"/>
              <a:t>Dompet</a:t>
            </a:r>
            <a:r>
              <a:rPr lang="en-US" sz="2800" dirty="0" smtClean="0"/>
              <a:t> </a:t>
            </a:r>
            <a:r>
              <a:rPr lang="en-US" sz="2800" dirty="0" err="1" smtClean="0"/>
              <a:t>Dhuafa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796748" y="6679096"/>
            <a:ext cx="8395252" cy="1789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6" cy="19878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9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7" y="567773"/>
            <a:ext cx="5773254" cy="577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80313" y="5029200"/>
            <a:ext cx="5307496" cy="1391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Pendistribusian</a:t>
            </a:r>
            <a:r>
              <a:rPr lang="en-US" sz="2400" dirty="0" smtClean="0">
                <a:solidFill>
                  <a:schemeClr val="tx1"/>
                </a:solidFill>
              </a:rPr>
              <a:t> Zakat di </a:t>
            </a:r>
            <a:r>
              <a:rPr lang="en-US" sz="2400" dirty="0" err="1" smtClean="0">
                <a:solidFill>
                  <a:schemeClr val="tx1"/>
                </a:solidFill>
              </a:rPr>
              <a:t>Nurul</a:t>
            </a:r>
            <a:r>
              <a:rPr lang="en-US" sz="2400" dirty="0" smtClean="0">
                <a:solidFill>
                  <a:schemeClr val="tx1"/>
                </a:solidFill>
              </a:rPr>
              <a:t> Hayat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634" y="6659217"/>
            <a:ext cx="8916366" cy="198783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9878"/>
            <a:ext cx="8916366" cy="198783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6" y="1332816"/>
            <a:ext cx="5577577" cy="537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5" y="1332817"/>
            <a:ext cx="5373198" cy="53731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6348" y="258417"/>
            <a:ext cx="10952922" cy="8945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SINERGI PENDISTRIBUSIAN ZAKAT ANTAR OPZ DAN FORUM ZAKAT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93352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5"/>
          <a:stretch/>
        </p:blipFill>
        <p:spPr>
          <a:xfrm>
            <a:off x="0" y="-198783"/>
            <a:ext cx="12192000" cy="3464497"/>
          </a:xfrm>
        </p:spPr>
      </p:pic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tx1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9268" y="4809948"/>
            <a:ext cx="8911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err="1" smtClean="0">
                <a:solidFill>
                  <a:schemeClr val="bg1"/>
                </a:solidFill>
                <a:cs typeface="Arial" pitchFamily="34" charset="0"/>
              </a:rPr>
              <a:t>Pendistribusian</a:t>
            </a:r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b="1" dirty="0" err="1" smtClean="0">
                <a:solidFill>
                  <a:schemeClr val="bg1"/>
                </a:solidFill>
                <a:cs typeface="Arial" pitchFamily="34" charset="0"/>
              </a:rPr>
              <a:t>Wakaf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20" name="Rounded Rectangle 51">
            <a:extLst>
              <a:ext uri="{FF2B5EF4-FFF2-40B4-BE49-F238E27FC236}">
                <a16:creationId xmlns="" xmlns:a16="http://schemas.microsoft.com/office/drawing/2014/main" id="{7FAD2FA5-CAA4-4B70-BD32-B6FAA13DAB09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59">
            <a:extLst>
              <a:ext uri="{FF2B5EF4-FFF2-40B4-BE49-F238E27FC236}">
                <a16:creationId xmlns="" xmlns:a16="http://schemas.microsoft.com/office/drawing/2014/main" id="{2F7FAFCB-2E8A-4CF6-BFD0-A81D61A59ADA}"/>
              </a:ext>
            </a:extLst>
          </p:cNvPr>
          <p:cNvGrpSpPr/>
          <p:nvPr/>
        </p:nvGrpSpPr>
        <p:grpSpPr>
          <a:xfrm>
            <a:off x="1210933" y="1907281"/>
            <a:ext cx="5141550" cy="3825533"/>
            <a:chOff x="1210933" y="1907281"/>
            <a:chExt cx="5141550" cy="3825533"/>
          </a:xfrm>
        </p:grpSpPr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382CD9E3-236C-47FC-B5E7-8BB986ED258C}"/>
                </a:ext>
              </a:extLst>
            </p:cNvPr>
            <p:cNvGrpSpPr/>
            <p:nvPr/>
          </p:nvGrpSpPr>
          <p:grpSpPr>
            <a:xfrm>
              <a:off x="1210933" y="1907281"/>
              <a:ext cx="5141550" cy="3825533"/>
              <a:chOff x="4733216" y="3486970"/>
              <a:chExt cx="7836692" cy="5830833"/>
            </a:xfrm>
            <a:solidFill>
              <a:schemeClr val="accent1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020D898A-8E51-4FAD-98D0-54F952D07935}"/>
                  </a:ext>
                </a:extLst>
              </p:cNvPr>
              <p:cNvSpPr/>
              <p:nvPr/>
            </p:nvSpPr>
            <p:spPr>
              <a:xfrm rot="5400000">
                <a:off x="6801154" y="2120167"/>
                <a:ext cx="4401951" cy="7135557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C580D210-2CD9-43B1-85FA-78F07349B5A0}"/>
                  </a:ext>
                </a:extLst>
              </p:cNvPr>
              <p:cNvSpPr/>
              <p:nvPr/>
            </p:nvSpPr>
            <p:spPr>
              <a:xfrm rot="1520710">
                <a:off x="4733216" y="7292574"/>
                <a:ext cx="678947" cy="2025229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="" xmlns:a16="http://schemas.microsoft.com/office/drawing/2014/main" id="{6DFCFE16-526C-47C1-B14C-19417738949B}"/>
                </a:ext>
              </a:extLst>
            </p:cNvPr>
            <p:cNvGrpSpPr/>
            <p:nvPr/>
          </p:nvGrpSpPr>
          <p:grpSpPr>
            <a:xfrm rot="74106" flipH="1">
              <a:off x="5717058" y="2916372"/>
              <a:ext cx="620178" cy="702830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9910879F-CF3A-44E8-B2FF-D11FBF6A1E9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DE3C82D8-AFC1-4C98-AAB0-185529CF214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90A934D2-5EDB-4C87-A7FA-AF6CC6803C0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8B6EA919-BC41-4991-A307-9E8A35CF87E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85C342A0-6481-4B23-83BC-73A50DA2271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2A34C572-A527-4C28-91D3-71F6CD632368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53B0857D-60D2-4D71-AA40-54CDA7DDA7B2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="" xmlns:a16="http://schemas.microsoft.com/office/drawing/2014/main" id="{AD28C419-5E3C-4112-A7BC-7BBB4FA63B06}"/>
                </a:ext>
              </a:extLst>
            </p:cNvPr>
            <p:cNvGrpSpPr/>
            <p:nvPr/>
          </p:nvGrpSpPr>
          <p:grpSpPr>
            <a:xfrm rot="74106" flipH="1">
              <a:off x="5561635" y="2326422"/>
              <a:ext cx="692740" cy="785062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817EF1EA-18BA-461A-B9DF-A10067DB7DF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08B919F4-C083-4EFF-B512-5A61141AFF2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79095B2C-62FD-4B26-99F9-32960C8CAF2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C6429BAF-BE8F-4F89-A651-E52C0F3EC5B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DC252DB2-04BF-444B-9BB4-286F410495AE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5E24E55E-16CC-497B-B54A-391FE5CD20E7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729FCFE5-132A-4767-9983-6F467F124DD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247" name="TextBox 246">
            <a:extLst>
              <a:ext uri="{FF2B5EF4-FFF2-40B4-BE49-F238E27FC236}">
                <a16:creationId xmlns="" xmlns:a16="http://schemas.microsoft.com/office/drawing/2014/main" id="{F3DA40B4-8710-4D39-B17A-270F7D0DA613}"/>
              </a:ext>
            </a:extLst>
          </p:cNvPr>
          <p:cNvSpPr txBox="1"/>
          <p:nvPr/>
        </p:nvSpPr>
        <p:spPr>
          <a:xfrm>
            <a:off x="5294167" y="4372710"/>
            <a:ext cx="59067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Wakaf</a:t>
            </a:r>
            <a:r>
              <a:rPr lang="en-US" sz="2200" dirty="0"/>
              <a:t> </a:t>
            </a:r>
            <a:r>
              <a:rPr lang="en-US" sz="2200" dirty="0" err="1"/>
              <a:t>konsumtif</a:t>
            </a:r>
            <a:r>
              <a:rPr lang="en-US" sz="2200" dirty="0"/>
              <a:t>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  <a:r>
              <a:rPr lang="en-US" sz="2200" dirty="0" err="1"/>
              <a:t>harta</a:t>
            </a:r>
            <a:r>
              <a:rPr lang="en-US" sz="2200" dirty="0"/>
              <a:t> </a:t>
            </a:r>
            <a:r>
              <a:rPr lang="en-US" sz="2200" dirty="0" err="1"/>
              <a:t>benda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pokok</a:t>
            </a:r>
            <a:r>
              <a:rPr lang="en-US" sz="2200" dirty="0"/>
              <a:t> </a:t>
            </a:r>
            <a:r>
              <a:rPr lang="en-US" sz="2200" dirty="0" err="1"/>
              <a:t>tetapnya</a:t>
            </a:r>
            <a:r>
              <a:rPr lang="en-US" sz="2200" dirty="0"/>
              <a:t> </a:t>
            </a:r>
            <a:r>
              <a:rPr lang="en-US" sz="2200" dirty="0" err="1"/>
              <a:t>wakaf</a:t>
            </a:r>
            <a:r>
              <a:rPr lang="en-US" sz="2200" dirty="0"/>
              <a:t> </a:t>
            </a:r>
            <a:r>
              <a:rPr lang="en-US" sz="2200" dirty="0" err="1"/>
              <a:t>dipergunakan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kepentingan</a:t>
            </a:r>
            <a:r>
              <a:rPr lang="en-US" sz="2200" dirty="0"/>
              <a:t> </a:t>
            </a:r>
            <a:r>
              <a:rPr lang="en-US" sz="2200" dirty="0" err="1"/>
              <a:t>umat</a:t>
            </a:r>
            <a:r>
              <a:rPr lang="en-US" sz="2200" dirty="0"/>
              <a:t>.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umumnya</a:t>
            </a:r>
            <a:r>
              <a:rPr lang="en-US" sz="2200" dirty="0"/>
              <a:t> </a:t>
            </a:r>
            <a:r>
              <a:rPr lang="en-US" sz="2200" dirty="0" err="1"/>
              <a:t>wakaf</a:t>
            </a:r>
            <a:r>
              <a:rPr lang="en-US" sz="2200" dirty="0"/>
              <a:t> di Indonesia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pembangunan</a:t>
            </a:r>
            <a:r>
              <a:rPr lang="en-US" sz="2200" dirty="0"/>
              <a:t> masjid, </a:t>
            </a:r>
            <a:r>
              <a:rPr lang="en-US" sz="2200" dirty="0" err="1"/>
              <a:t>mushalla</a:t>
            </a:r>
            <a:r>
              <a:rPr lang="en-US" sz="2200" dirty="0"/>
              <a:t>, </a:t>
            </a:r>
            <a:r>
              <a:rPr lang="en-US" sz="2200" dirty="0" err="1" smtClean="0"/>
              <a:t>sekolahan</a:t>
            </a:r>
            <a:r>
              <a:rPr lang="en-US" sz="2200" dirty="0" smtClean="0"/>
              <a:t>.</a:t>
            </a:r>
            <a:endParaRPr lang="ko-KR" altLang="en-US" sz="2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5144517E-5750-4F91-9264-9B54D5E21CBB}"/>
              </a:ext>
            </a:extLst>
          </p:cNvPr>
          <p:cNvSpPr txBox="1"/>
          <p:nvPr/>
        </p:nvSpPr>
        <p:spPr>
          <a:xfrm>
            <a:off x="699825" y="377572"/>
            <a:ext cx="5319004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Pendistribusian</a:t>
            </a:r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Wakaf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334147A-F94D-468D-836C-213B97623D4F}"/>
              </a:ext>
            </a:extLst>
          </p:cNvPr>
          <p:cNvGrpSpPr/>
          <p:nvPr/>
        </p:nvGrpSpPr>
        <p:grpSpPr>
          <a:xfrm>
            <a:off x="6155525" y="188204"/>
            <a:ext cx="5030480" cy="3179530"/>
            <a:chOff x="6155525" y="188204"/>
            <a:chExt cx="5030480" cy="3179530"/>
          </a:xfrm>
        </p:grpSpPr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2CF47214-242D-476F-9803-0D2EEE1AE1CF}"/>
                </a:ext>
              </a:extLst>
            </p:cNvPr>
            <p:cNvGrpSpPr/>
            <p:nvPr/>
          </p:nvGrpSpPr>
          <p:grpSpPr>
            <a:xfrm rot="74106" flipH="1">
              <a:off x="7748957" y="1571359"/>
              <a:ext cx="497280" cy="594768"/>
              <a:chOff x="5704433" y="717502"/>
              <a:chExt cx="7365528" cy="8809481"/>
            </a:xfrm>
            <a:solidFill>
              <a:schemeClr val="accent1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8564EBF6-2911-49BE-8791-884114392A62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F5B7DF0F-9640-4B25-8EA2-E5068F1BC9E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1DA23DB1-41C4-4F43-B2BD-F88B2D80D420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1EE29058-DA03-4A06-B2C7-8F298B4D8BB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1921B7AC-9FCB-4D3D-81DC-F0E678B1F261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39550C77-49B9-425D-B7DE-F115749FCF7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3F7AD11E-6EAE-499F-B371-0D07A4908D4D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AAA8B949-27B7-4072-A2CC-97F9EFACD895}"/>
                </a:ext>
              </a:extLst>
            </p:cNvPr>
            <p:cNvGrpSpPr/>
            <p:nvPr/>
          </p:nvGrpSpPr>
          <p:grpSpPr>
            <a:xfrm rot="74106" flipH="1">
              <a:off x="10271025" y="188204"/>
              <a:ext cx="914980" cy="1036921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6DDB5A00-D313-48CB-BC32-52753917AF1D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FD73A1EC-9626-4B1F-8ACB-ED3847C5C62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D8B4CB0E-E27E-447E-9F7B-89E66C6B45B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6BFD8643-CDF7-45EA-8F05-E9B845B52A6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AFA4861A-EDE2-45A3-937B-35E097BC8749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78B337BE-AE6F-4DF4-AF18-ADBCA926DF9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4BD4035F-526A-4EF8-8DF4-3A0992E43B8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BF589CD0-F90F-4344-B2DA-1FE7304BB6D2}"/>
                </a:ext>
              </a:extLst>
            </p:cNvPr>
            <p:cNvGrpSpPr/>
            <p:nvPr/>
          </p:nvGrpSpPr>
          <p:grpSpPr>
            <a:xfrm rot="74106" flipH="1">
              <a:off x="7951360" y="2518753"/>
              <a:ext cx="330918" cy="341841"/>
              <a:chOff x="5365048" y="1982197"/>
              <a:chExt cx="7362621" cy="7605634"/>
            </a:xfrm>
            <a:solidFill>
              <a:schemeClr val="accent1"/>
            </a:solidFill>
          </p:grpSpPr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00E5F4DA-FB06-4F5C-965B-BEA90996C3D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B0D8B719-E233-4713-94D2-DE4140BC9DA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01CC427B-4FAB-457F-884A-213C653BCF2F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E9CA469A-27C7-4BB2-A7CD-8A740411247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BA312847-DC1C-4F07-B561-2CFA009AC3B4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36163808-D386-45A6-A825-C951534F5544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2F31DCD9-069A-49A4-B82D-FB96F6384B8F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37BC636B-1636-470E-A953-BC51BF927121}"/>
                </a:ext>
              </a:extLst>
            </p:cNvPr>
            <p:cNvGrpSpPr/>
            <p:nvPr/>
          </p:nvGrpSpPr>
          <p:grpSpPr>
            <a:xfrm rot="74106" flipH="1">
              <a:off x="9002652" y="1882953"/>
              <a:ext cx="617534" cy="699832"/>
              <a:chOff x="5365051" y="479822"/>
              <a:chExt cx="8036930" cy="9108006"/>
            </a:xfrm>
            <a:solidFill>
              <a:schemeClr val="accent1"/>
            </a:solidFill>
          </p:grpSpPr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880C589F-CA6F-459F-9612-4DCCB0C6893A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0B7713DF-98DC-4F59-852C-CC59254EEEB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08405843-B215-4D6D-8BD1-A8BE6E43EF1A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DD054784-A64D-4FB1-9126-97A23063E5EB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8255D2D3-F1AF-4F95-8A66-10610B1EB63E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1E30ED22-F174-44AE-B43C-6776F310A299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9F35EB48-2D41-4489-80A7-BB6A7B690EF7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E34D5F4-71C2-4B2C-8BD3-9C65AEFE19D6}"/>
                </a:ext>
              </a:extLst>
            </p:cNvPr>
            <p:cNvGrpSpPr/>
            <p:nvPr/>
          </p:nvGrpSpPr>
          <p:grpSpPr>
            <a:xfrm rot="21472320" flipH="1">
              <a:off x="8087579" y="2141000"/>
              <a:ext cx="807239" cy="555962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01C67305-974B-45E1-A750-DDC14E1F72E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67A4C5C9-C3D5-4FC4-B101-9E9A78C7823F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2234547F-B189-4E3E-89E3-8ED1EFAD87C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0717D87A-31BF-49AE-8D37-E21978D623A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F7946E9E-EC6B-458A-BCB3-2A46E0485E0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A22137B7-A515-4757-A906-220E0906707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06E90BDD-C028-4560-AD96-E78E6A89181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C343BE74-9135-406C-8EDC-B5982C5B4DFF}"/>
                </a:ext>
              </a:extLst>
            </p:cNvPr>
            <p:cNvGrpSpPr/>
            <p:nvPr/>
          </p:nvGrpSpPr>
          <p:grpSpPr>
            <a:xfrm rot="21472320" flipH="1">
              <a:off x="8432790" y="1633419"/>
              <a:ext cx="505199" cy="347941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9BAF7226-D958-446E-9BB0-B81267C20B5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19A79879-028A-4A33-A1EC-42E272776E1A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23A172DB-7F50-457D-BF69-20E239E436FC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717B7318-87DE-4D4B-955F-6377B82A528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5A8FDA4F-3427-4A04-BC94-819379B93CE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8EB1B2BE-38F1-4769-B6F5-59426DC3600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A93DB7D9-F1A2-4B93-B092-A9AC45A6EE1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="" xmlns:a16="http://schemas.microsoft.com/office/drawing/2014/main" id="{EE1FC3AE-F22E-4849-A87C-CB55F17B885C}"/>
                </a:ext>
              </a:extLst>
            </p:cNvPr>
            <p:cNvGrpSpPr/>
            <p:nvPr/>
          </p:nvGrpSpPr>
          <p:grpSpPr>
            <a:xfrm rot="74106" flipH="1">
              <a:off x="8764658" y="748947"/>
              <a:ext cx="729540" cy="826767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A3D54E3A-AAD9-4191-AC20-35D951D4EDC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B4260803-D828-4D88-942B-F20FA443F70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5A8C79CE-F03C-4689-B4BC-C7ACDE64B46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4339DB36-9A89-4EAC-A7C5-AB30BCCF1FCD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238B21D2-19C0-413F-AC0F-DA2DF40A06F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223E3E52-78ED-496F-8FDA-0906701A648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6359B2C3-6102-488F-BC7E-F2981F643939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64869C5F-DEA7-4237-9542-0A2DEDC8CBB3}"/>
                </a:ext>
              </a:extLst>
            </p:cNvPr>
            <p:cNvGrpSpPr/>
            <p:nvPr/>
          </p:nvGrpSpPr>
          <p:grpSpPr>
            <a:xfrm rot="74106" flipH="1">
              <a:off x="9412617" y="1263611"/>
              <a:ext cx="553051" cy="62675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9EA290A1-46B9-43C4-9714-17D1B3B8B29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0C6E65CB-6B2F-4BD0-90F3-C23DC64B218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A5FCDF65-46F3-4964-87C1-0965A727706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99D01EBF-E33E-474D-B428-933738CAF33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BDD57CCB-AF38-4930-B427-E6FF20B716F4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798A67AC-6888-4703-9636-B03260A87DD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7301FFEF-300F-467A-8FC4-1D2A9FE9FD67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1B06DBE9-ECF0-4E2B-B4BA-7EA02F751CE8}"/>
                </a:ext>
              </a:extLst>
            </p:cNvPr>
            <p:cNvGrpSpPr/>
            <p:nvPr/>
          </p:nvGrpSpPr>
          <p:grpSpPr>
            <a:xfrm rot="842146" flipH="1">
              <a:off x="9657273" y="923011"/>
              <a:ext cx="590277" cy="406537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AE3B33B8-5785-468A-BF09-6104A62BE88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5DDC646F-6CD0-47FC-83BD-C064E988EFA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79789057-5A9D-4015-825B-4F21352FEDFB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6D12A835-A997-45C6-B3C4-8B7876D00E52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C154E4DF-7E38-413F-BCE2-345F4A2360F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E3EF4C56-1692-4153-9F35-51D3B74A0276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C7EFB846-4C2C-4B93-A0CC-3EFCE55AFE62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="" xmlns:a16="http://schemas.microsoft.com/office/drawing/2014/main" id="{A98D61CC-0391-4CEA-AD4F-308B3D0E9408}"/>
                </a:ext>
              </a:extLst>
            </p:cNvPr>
            <p:cNvGrpSpPr/>
            <p:nvPr/>
          </p:nvGrpSpPr>
          <p:grpSpPr>
            <a:xfrm rot="842146" flipH="1">
              <a:off x="7997516" y="1190595"/>
              <a:ext cx="493756" cy="340060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79B3E1B8-1B1B-4FD3-B73F-C9492209C0D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34AADF49-B196-44A3-AAE3-8CC569F592AB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F8FF3BC4-2D4E-4ADD-BD23-781E9DF8743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C49589E5-FD5F-44CA-906F-FC47DA22B0C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5EE41378-F9C6-4CF6-99E6-43082E92E54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BE0245A0-C82C-4B98-8E00-F6F65C92616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16550196-6E65-4920-B10B-4DDDFF65C9D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="" xmlns:a16="http://schemas.microsoft.com/office/drawing/2014/main" id="{05F40BB1-5966-4AED-941F-81D2D7B430B4}"/>
                </a:ext>
              </a:extLst>
            </p:cNvPr>
            <p:cNvGrpSpPr/>
            <p:nvPr/>
          </p:nvGrpSpPr>
          <p:grpSpPr>
            <a:xfrm rot="74106" flipH="1">
              <a:off x="9996018" y="1278518"/>
              <a:ext cx="793748" cy="899531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B05A362F-AD22-422E-BC71-1673B7FF256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BCEFC6B2-7435-4AE4-BD1B-B258C5EE6BF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741C0F2D-2829-49F4-B4BC-6FB3D33D24A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AE6463C4-6DE4-48BB-8DE3-9E639E3C1C9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407A5479-8B32-4ECF-B6E1-2DA87932ABD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97C24852-159E-492D-9BB8-27843FC1F84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579DC009-115D-4283-ABCD-14862A055B3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="" xmlns:a16="http://schemas.microsoft.com/office/drawing/2014/main" id="{C29D3D13-BF7D-4666-8B0E-856D8376DED7}"/>
                </a:ext>
              </a:extLst>
            </p:cNvPr>
            <p:cNvGrpSpPr/>
            <p:nvPr/>
          </p:nvGrpSpPr>
          <p:grpSpPr>
            <a:xfrm rot="20759991" flipH="1">
              <a:off x="9564261" y="1968741"/>
              <a:ext cx="424926" cy="292655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5E2A0221-484D-4D76-A730-60F6D70A93F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490DED94-C7A8-40CC-8A5D-171966476EE0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CE4598C4-C512-42A0-9463-B1EA9C93A2A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7024D79C-204F-438E-A7EE-436881D8D5E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B65BB49F-3A44-46B3-8639-C33502DE828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E8731C7D-39E4-49DD-83EE-B93B6EC2F92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8ADE5F85-EC66-471E-A10D-4E46DBA8862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="" xmlns:a16="http://schemas.microsoft.com/office/drawing/2014/main" id="{70FA4E03-6F77-4630-BBF3-54251084B8DB}"/>
                </a:ext>
              </a:extLst>
            </p:cNvPr>
            <p:cNvGrpSpPr/>
            <p:nvPr/>
          </p:nvGrpSpPr>
          <p:grpSpPr>
            <a:xfrm rot="74106" flipH="1">
              <a:off x="6155525" y="2159706"/>
              <a:ext cx="678331" cy="768733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D5C245DD-BF2F-4B83-8378-23D10F67615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8119F9D8-5CCD-484D-B143-A68B0995F7E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334B3996-F1C5-4A6C-8847-21F3926C57AA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A3A96117-5D90-4773-B4EE-8227D7F86F1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B1976459-E9D7-40D5-8264-323ED2F49E3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5017948E-75EC-453D-AAB2-78D5EBED372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B14ACDBC-F04C-4349-A640-E93DC660B9F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2ECEA4EB-7081-4398-9368-4881D6019AC8}"/>
                </a:ext>
              </a:extLst>
            </p:cNvPr>
            <p:cNvGrpSpPr/>
            <p:nvPr/>
          </p:nvGrpSpPr>
          <p:grpSpPr>
            <a:xfrm rot="937057" flipH="1">
              <a:off x="6280837" y="2765795"/>
              <a:ext cx="485360" cy="55004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04268755-4FFF-4F2C-9020-08E24BF60A8F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B893FF55-34E9-469E-BAC0-276D5B5BF46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99977EC6-D929-4971-8063-AE50DE0C255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E09A6BC4-F6A1-4449-A5E0-46EEE56D971D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B771FBFB-7610-499C-9545-704A8BC78B7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D173A182-370F-4B45-8ED5-92FDB756329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581F174F-DEA8-4D08-8431-2961F9707EB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="" xmlns:a16="http://schemas.microsoft.com/office/drawing/2014/main" id="{16CD8FA4-1746-48FC-AE8B-D88D655EF90E}"/>
                </a:ext>
              </a:extLst>
            </p:cNvPr>
            <p:cNvGrpSpPr/>
            <p:nvPr/>
          </p:nvGrpSpPr>
          <p:grpSpPr>
            <a:xfrm rot="937057" flipH="1">
              <a:off x="6896065" y="1972367"/>
              <a:ext cx="478645" cy="54243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9F3EBEC5-5B06-4ED5-93E0-F7A3F426590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5F9ED618-6701-4333-890F-C455B3BAB01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42CA05FB-7FBA-44A2-986F-C464336D5B8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C9D59659-B77B-471D-AF10-2A0435662DE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84E750DA-17F9-49FE-9437-A9728A35460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9C506A65-E2F1-4EBE-B36A-3320A22D9EE0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EC1E96B1-B2E7-4233-B717-DED6B76A0D84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9BD6A518-325E-4103-AC14-FC06F07DD686}"/>
                </a:ext>
              </a:extLst>
            </p:cNvPr>
            <p:cNvGrpSpPr/>
            <p:nvPr/>
          </p:nvGrpSpPr>
          <p:grpSpPr>
            <a:xfrm rot="937057" flipH="1">
              <a:off x="6899451" y="2409913"/>
              <a:ext cx="347802" cy="39415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7CD92031-0C14-4D35-9DFC-60F428306115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BA8CF315-2C08-460B-A2B2-61B03B94AD8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DAB4CE83-5857-487F-8889-5765E18643A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68F88F76-A2C8-48AD-BBE6-CE46FD2B0B3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6313C04C-10A5-415D-9701-DEC17935FC3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640D3F58-4AD7-4F27-ADAE-C284CC3DC4C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DB1A3891-B718-404F-9BD3-34E324C7D332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="" xmlns:a16="http://schemas.microsoft.com/office/drawing/2014/main" id="{2B1FC08B-721B-498F-8542-A7EA7C3DA8B5}"/>
                </a:ext>
              </a:extLst>
            </p:cNvPr>
            <p:cNvGrpSpPr/>
            <p:nvPr/>
          </p:nvGrpSpPr>
          <p:grpSpPr>
            <a:xfrm rot="842146" flipH="1">
              <a:off x="7218432" y="1894731"/>
              <a:ext cx="493756" cy="340060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1AC0AF2C-72F5-4E85-A862-173F90AAE57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2399B405-326B-4D15-A974-BB0BFC2C6A4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EFDA7BA7-C961-4023-B0A0-2E82A83F3557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68A81735-A26C-43C9-8288-CA40EE73EDE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AEAA9473-75C7-42B8-AB1F-95AFE6C4482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09853A08-141C-4409-914E-849C2166F1B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517E3B30-EA71-4B95-B7E6-8AB1766468A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="" xmlns:a16="http://schemas.microsoft.com/office/drawing/2014/main" id="{338BC33A-5033-4FC3-A9F4-A4FA6794BFB2}"/>
                </a:ext>
              </a:extLst>
            </p:cNvPr>
            <p:cNvGrpSpPr/>
            <p:nvPr/>
          </p:nvGrpSpPr>
          <p:grpSpPr>
            <a:xfrm rot="842146" flipH="1">
              <a:off x="6949092" y="2797195"/>
              <a:ext cx="493756" cy="340060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E58B44BA-B510-4401-88BD-C82FC084E88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16D462A3-F210-4A92-A680-EC410D03FD94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7EFFAA10-849D-43FF-8514-DF0F17604ED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A23DCC8A-165C-450D-9A9A-F2563190E16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2ACC1A6B-668D-4578-95A5-FA69A826AFAF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18F34EEF-8D49-4095-A529-7A9B230AD4F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CEF7AC44-474A-4FB2-B431-D5E150FE06D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="" xmlns:a16="http://schemas.microsoft.com/office/drawing/2014/main" id="{2D81E537-2030-4DC1-B708-335169ECF584}"/>
                </a:ext>
              </a:extLst>
            </p:cNvPr>
            <p:cNvGrpSpPr/>
            <p:nvPr/>
          </p:nvGrpSpPr>
          <p:grpSpPr>
            <a:xfrm rot="74106" flipH="1">
              <a:off x="7481200" y="2113001"/>
              <a:ext cx="493983" cy="590824"/>
              <a:chOff x="5704433" y="717502"/>
              <a:chExt cx="7365528" cy="8809481"/>
            </a:xfrm>
            <a:solidFill>
              <a:schemeClr val="accent1"/>
            </a:solidFill>
          </p:grpSpPr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5C288EA9-83AE-47A7-8AFE-DCD65E925E0D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D0C14B2C-2A50-4177-BBF6-716622A9142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2B701883-24B1-4434-B653-B14E2539A38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410F6BFD-BFBA-47A5-AD22-5B4B8FDE857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="" xmlns:a16="http://schemas.microsoft.com/office/drawing/2014/main" id="{7CBDF47D-9296-476E-9327-AD07FBD9C367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="" xmlns:a16="http://schemas.microsoft.com/office/drawing/2014/main" id="{C77BF594-E9EC-41A5-B950-DA559544222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="" xmlns:a16="http://schemas.microsoft.com/office/drawing/2014/main" id="{B5603324-E1ED-4F61-8DE7-2E5B318EBC30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="" xmlns:a16="http://schemas.microsoft.com/office/drawing/2014/main" id="{F6DB443A-4ADA-4A3A-B7B2-6B4AE84AC05D}"/>
                </a:ext>
              </a:extLst>
            </p:cNvPr>
            <p:cNvGrpSpPr/>
            <p:nvPr/>
          </p:nvGrpSpPr>
          <p:grpSpPr>
            <a:xfrm rot="74106" flipH="1">
              <a:off x="6791910" y="2911481"/>
              <a:ext cx="381469" cy="456253"/>
              <a:chOff x="5704433" y="717502"/>
              <a:chExt cx="7365528" cy="8809481"/>
            </a:xfrm>
            <a:solidFill>
              <a:schemeClr val="accent1"/>
            </a:solidFill>
          </p:grpSpPr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2314B7DE-BE81-465D-87AE-C960E6A8CA26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77AAB74E-536D-4F78-899A-D12CC290987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0E2BA9CD-AC2F-41D6-96FB-AC2C5D866F4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A5177C13-96A7-4826-B34C-A26C3766F333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1E33DD37-DC0F-49F7-B78D-DD0837BF771A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EB069C9F-1D4E-446B-BEC8-DF84C4ECA15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A09ACCD6-9C13-4570-800F-45F1CBD5140B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258" name="Rectangle 257">
            <a:extLst>
              <a:ext uri="{FF2B5EF4-FFF2-40B4-BE49-F238E27FC236}">
                <a16:creationId xmlns="" xmlns:a16="http://schemas.microsoft.com/office/drawing/2014/main" id="{4214AC7C-9A32-4B16-915F-3EF4AC0DDB21}"/>
              </a:ext>
            </a:extLst>
          </p:cNvPr>
          <p:cNvSpPr/>
          <p:nvPr/>
        </p:nvSpPr>
        <p:spPr>
          <a:xfrm>
            <a:off x="11582400" y="53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9" name="Freeform 13">
            <a:extLst>
              <a:ext uri="{FF2B5EF4-FFF2-40B4-BE49-F238E27FC236}">
                <a16:creationId xmlns="" xmlns:a16="http://schemas.microsoft.com/office/drawing/2014/main" id="{FD0D82FC-0A8C-4B0D-B349-310A239BF07F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">
            <a:extLst>
              <a:ext uri="{FF2B5EF4-FFF2-40B4-BE49-F238E27FC236}">
                <a16:creationId xmlns="" xmlns:a16="http://schemas.microsoft.com/office/drawing/2014/main" id="{01B1191D-13E7-492D-9FC8-0C41A3F115A4}"/>
              </a:ext>
            </a:extLst>
          </p:cNvPr>
          <p:cNvGrpSpPr/>
          <p:nvPr/>
        </p:nvGrpSpPr>
        <p:grpSpPr>
          <a:xfrm>
            <a:off x="-24857" y="965848"/>
            <a:ext cx="5906845" cy="5906841"/>
            <a:chOff x="-24857" y="965848"/>
            <a:chExt cx="5906845" cy="5906841"/>
          </a:xfrm>
        </p:grpSpPr>
        <p:sp>
          <p:nvSpPr>
            <p:cNvPr id="30" name="Right Triangle 28">
              <a:extLst>
                <a:ext uri="{FF2B5EF4-FFF2-40B4-BE49-F238E27FC236}">
                  <a16:creationId xmlns="" xmlns:a16="http://schemas.microsoft.com/office/drawing/2014/main" id="{1A479C8A-4FF7-418C-BCA1-9CEBCCCE890C}"/>
                </a:ext>
              </a:extLst>
            </p:cNvPr>
            <p:cNvSpPr/>
            <p:nvPr/>
          </p:nvSpPr>
          <p:spPr>
            <a:xfrm rot="19800000">
              <a:off x="1222988" y="965848"/>
              <a:ext cx="3410735" cy="196870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ight Triangle 29">
              <a:extLst>
                <a:ext uri="{FF2B5EF4-FFF2-40B4-BE49-F238E27FC236}">
                  <a16:creationId xmlns="" xmlns:a16="http://schemas.microsoft.com/office/drawing/2014/main" id="{CFB0D40F-412D-4B02-B6DF-5456FA80C871}"/>
                </a:ext>
              </a:extLst>
            </p:cNvPr>
            <p:cNvSpPr/>
            <p:nvPr/>
          </p:nvSpPr>
          <p:spPr>
            <a:xfrm rot="3600000">
              <a:off x="3192267" y="2934707"/>
              <a:ext cx="3410736" cy="196870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ight Triangle 30">
              <a:extLst>
                <a:ext uri="{FF2B5EF4-FFF2-40B4-BE49-F238E27FC236}">
                  <a16:creationId xmlns="" xmlns:a16="http://schemas.microsoft.com/office/drawing/2014/main" id="{9CE54360-BC61-45A2-A688-513306DD520A}"/>
                </a:ext>
              </a:extLst>
            </p:cNvPr>
            <p:cNvSpPr/>
            <p:nvPr/>
          </p:nvSpPr>
          <p:spPr>
            <a:xfrm rot="9000000">
              <a:off x="1223405" y="4903983"/>
              <a:ext cx="3410735" cy="1968706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ight Triangle 31">
              <a:extLst>
                <a:ext uri="{FF2B5EF4-FFF2-40B4-BE49-F238E27FC236}">
                  <a16:creationId xmlns="" xmlns:a16="http://schemas.microsoft.com/office/drawing/2014/main" id="{C74E7818-AB3F-433A-93A8-21734B110669}"/>
                </a:ext>
              </a:extLst>
            </p:cNvPr>
            <p:cNvSpPr/>
            <p:nvPr/>
          </p:nvSpPr>
          <p:spPr>
            <a:xfrm rot="14400000">
              <a:off x="-745872" y="2935126"/>
              <a:ext cx="3410736" cy="1968706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558167"/>
            <a:ext cx="11573197" cy="724247"/>
          </a:xfrm>
        </p:spPr>
        <p:txBody>
          <a:bodyPr/>
          <a:lstStyle/>
          <a:p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Pendistribusian</a:t>
            </a:r>
            <a:r>
              <a:rPr lang="en-US" dirty="0" smtClean="0"/>
              <a:t> </a:t>
            </a:r>
            <a:r>
              <a:rPr lang="en-US" dirty="0" err="1" smtClean="0"/>
              <a:t>Wakaf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867EEEA-3FA4-408D-87D6-30E69638B042}"/>
              </a:ext>
            </a:extLst>
          </p:cNvPr>
          <p:cNvSpPr txBox="1"/>
          <p:nvPr/>
        </p:nvSpPr>
        <p:spPr>
          <a:xfrm>
            <a:off x="5549174" y="2531976"/>
            <a:ext cx="568353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UU 41 </a:t>
            </a: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2004 </a:t>
            </a: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Wakaf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Waqf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Core Principles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(WCP)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 </a:t>
            </a: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peraturan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turunan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lainnya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6C34819-74A5-4BF3-93C7-680BF0E954A7}"/>
              </a:ext>
            </a:extLst>
          </p:cNvPr>
          <p:cNvSpPr txBox="1"/>
          <p:nvPr/>
        </p:nvSpPr>
        <p:spPr>
          <a:xfrm rot="16200000">
            <a:off x="4280389" y="2943626"/>
            <a:ext cx="158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565993" y="643470"/>
            <a:ext cx="4856882" cy="4351554"/>
            <a:chOff x="6427003" y="1211294"/>
            <a:chExt cx="4856882" cy="197775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427003" y="1211294"/>
              <a:ext cx="4777152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 smtClean="0">
                  <a:latin typeface="+mj-lt"/>
                  <a:cs typeface="Arial" pitchFamily="34" charset="0"/>
                </a:rPr>
                <a:t>Tata </a:t>
              </a:r>
              <a:r>
                <a:rPr lang="en-US" altLang="ko-KR" sz="4000" b="1" dirty="0" err="1" smtClean="0">
                  <a:latin typeface="+mj-lt"/>
                  <a:cs typeface="Arial" pitchFamily="34" charset="0"/>
                </a:rPr>
                <a:t>Kelola</a:t>
              </a:r>
              <a:endParaRPr lang="en-US" altLang="ko-KR" sz="4000" b="1" dirty="0">
                <a:latin typeface="+mj-lt"/>
                <a:cs typeface="Arial" pitchFamily="34" charset="0"/>
              </a:endParaRPr>
            </a:p>
            <a:p>
              <a:r>
                <a:rPr lang="en-US" altLang="ko-KR" sz="4000" b="1" dirty="0" smtClean="0">
                  <a:latin typeface="+mj-lt"/>
                  <a:cs typeface="Arial" pitchFamily="34" charset="0"/>
                </a:rPr>
                <a:t>Dana </a:t>
              </a:r>
              <a:r>
                <a:rPr lang="en-US" altLang="ko-KR" sz="4000" b="1" dirty="0" err="1" smtClean="0">
                  <a:latin typeface="+mj-lt"/>
                  <a:cs typeface="Arial" pitchFamily="34" charset="0"/>
                </a:rPr>
                <a:t>Sosial</a:t>
              </a:r>
              <a:r>
                <a:rPr lang="en-US" altLang="ko-KR" sz="4000" b="1" dirty="0" smtClean="0">
                  <a:latin typeface="+mj-lt"/>
                  <a:cs typeface="Arial" pitchFamily="34" charset="0"/>
                </a:rPr>
                <a:t> Islam</a:t>
              </a:r>
              <a:endParaRPr lang="ko-KR" altLang="en-US" sz="40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06789" y="2265822"/>
              <a:ext cx="4777096" cy="9232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altLang="ko-KR" sz="2800" dirty="0" err="1" smtClean="0">
                  <a:cs typeface="Arial" pitchFamily="34" charset="0"/>
                </a:rPr>
                <a:t>Penghimpunan</a:t>
              </a:r>
              <a:endParaRPr lang="en-US" altLang="ko-KR" sz="2800" dirty="0" smtClean="0">
                <a:cs typeface="Arial" pitchFamily="34" charset="0"/>
              </a:endParaRP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altLang="ko-KR" sz="2800" dirty="0" err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Pendistribusian</a:t>
              </a:r>
              <a:endParaRPr lang="en-US" altLang="ko-KR" sz="2800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altLang="ko-KR" sz="2800" dirty="0" err="1" smtClean="0">
                  <a:cs typeface="Arial" pitchFamily="34" charset="0"/>
                </a:rPr>
                <a:t>Pemberdayaan</a:t>
              </a:r>
              <a:endParaRPr lang="ko-KR" altLang="en-US" sz="2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r="2623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122503" y="954156"/>
            <a:ext cx="58243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Penyaluran</a:t>
            </a:r>
            <a:r>
              <a:rPr lang="en-US" sz="2000" dirty="0" smtClean="0"/>
              <a:t> </a:t>
            </a:r>
            <a:r>
              <a:rPr lang="en-US" sz="2000" dirty="0" err="1" smtClean="0"/>
              <a:t>wakaf</a:t>
            </a:r>
            <a:r>
              <a:rPr lang="en-US" sz="2000" dirty="0" smtClean="0"/>
              <a:t> </a:t>
            </a:r>
            <a:r>
              <a:rPr lang="en-US" sz="2000" dirty="0" err="1" smtClean="0"/>
              <a:t>konsumtif</a:t>
            </a:r>
            <a:r>
              <a:rPr lang="en-US" sz="2000" dirty="0" smtClean="0"/>
              <a:t> yang lain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bersumber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wakaf</a:t>
            </a:r>
            <a:r>
              <a:rPr lang="en-US" sz="2000" dirty="0" smtClean="0"/>
              <a:t> </a:t>
            </a:r>
            <a:r>
              <a:rPr lang="en-US" sz="2000" dirty="0" err="1" smtClean="0"/>
              <a:t>uang</a:t>
            </a:r>
            <a:r>
              <a:rPr lang="en-US" sz="2000" dirty="0"/>
              <a:t> </a:t>
            </a:r>
            <a:r>
              <a:rPr lang="en-US" sz="2000" dirty="0" err="1" smtClean="0"/>
              <a:t>atau</a:t>
            </a:r>
            <a:r>
              <a:rPr lang="en-US" sz="2000" dirty="0"/>
              <a:t> 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aset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dana</a:t>
            </a:r>
            <a:r>
              <a:rPr lang="en-US" sz="2000" dirty="0"/>
              <a:t> </a:t>
            </a:r>
            <a:r>
              <a:rPr lang="en-US" sz="2000" dirty="0" err="1" smtClean="0"/>
              <a:t>wakaf</a:t>
            </a:r>
            <a:r>
              <a:rPr lang="en-US" sz="20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/>
              <a:t>P</a:t>
            </a:r>
            <a:r>
              <a:rPr lang="en-US" sz="2000" dirty="0" err="1" smtClean="0"/>
              <a:t>engelola</a:t>
            </a:r>
            <a:r>
              <a:rPr lang="en-US" sz="2000" dirty="0" smtClean="0"/>
              <a:t> </a:t>
            </a:r>
            <a:r>
              <a:rPr lang="en-US" sz="2000" dirty="0" err="1" smtClean="0"/>
              <a:t>wakaf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indikator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 smtClean="0"/>
              <a:t>dicapai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program </a:t>
            </a:r>
            <a:r>
              <a:rPr lang="en-US" sz="2000" dirty="0" err="1"/>
              <a:t>pencairan</a:t>
            </a:r>
            <a:r>
              <a:rPr lang="en-US" sz="2000" dirty="0"/>
              <a:t> </a:t>
            </a:r>
            <a:r>
              <a:rPr lang="en-US" sz="2000" dirty="0" err="1"/>
              <a:t>keuntungan</a:t>
            </a:r>
            <a:r>
              <a:rPr lang="en-US" sz="2000" dirty="0"/>
              <a:t> yang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/>
              <a:t>aset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dana</a:t>
            </a:r>
            <a:r>
              <a:rPr lang="en-US" sz="2000" dirty="0"/>
              <a:t> </a:t>
            </a:r>
            <a:r>
              <a:rPr lang="en-US" sz="2000" dirty="0" err="1"/>
              <a:t>wakaf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133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 smtClean="0">
                <a:cs typeface="Arial" pitchFamily="34" charset="0"/>
              </a:rPr>
              <a:t>TERIMA KASIH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smtClean="0">
                <a:cs typeface="Arial" pitchFamily="34" charset="0"/>
              </a:rPr>
              <a:t>Tata </a:t>
            </a:r>
            <a:r>
              <a:rPr lang="en-US" altLang="ko-KR" sz="1867" dirty="0" err="1" smtClean="0">
                <a:cs typeface="Arial" pitchFamily="34" charset="0"/>
              </a:rPr>
              <a:t>Kelola</a:t>
            </a:r>
            <a:r>
              <a:rPr lang="en-US" altLang="ko-KR" sz="1867" dirty="0" smtClean="0">
                <a:cs typeface="Arial" pitchFamily="34" charset="0"/>
              </a:rPr>
              <a:t> Dana </a:t>
            </a:r>
            <a:r>
              <a:rPr lang="en-US" altLang="ko-KR" sz="1867" dirty="0" err="1" smtClean="0">
                <a:cs typeface="Arial" pitchFamily="34" charset="0"/>
              </a:rPr>
              <a:t>Sosial</a:t>
            </a:r>
            <a:r>
              <a:rPr lang="en-US" altLang="ko-KR" sz="1867" dirty="0" smtClean="0">
                <a:cs typeface="Arial" pitchFamily="34" charset="0"/>
              </a:rPr>
              <a:t> Islam (2)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3">
            <a:extLst>
              <a:ext uri="{FF2B5EF4-FFF2-40B4-BE49-F238E27FC236}">
                <a16:creationId xmlns="" xmlns:a16="http://schemas.microsoft.com/office/drawing/2014/main" id="{3B79C4F1-6B5C-48D0-BD8F-CB688162E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9829" r="15009" b="820"/>
          <a:stretch/>
        </p:blipFill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2F48212-1ABC-4E04-B750-22DFEB4B0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317" y="558169"/>
            <a:ext cx="11573197" cy="724247"/>
          </a:xfrm>
        </p:spPr>
        <p:txBody>
          <a:bodyPr/>
          <a:lstStyle/>
          <a:p>
            <a:r>
              <a:rPr lang="en-US" dirty="0" err="1" smtClean="0"/>
              <a:t>Pendistribusian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A17E4F-37CF-48F0-B72E-1E7B19771DAE}"/>
              </a:ext>
            </a:extLst>
          </p:cNvPr>
          <p:cNvSpPr txBox="1"/>
          <p:nvPr/>
        </p:nvSpPr>
        <p:spPr>
          <a:xfrm>
            <a:off x="4564299" y="2340759"/>
            <a:ext cx="620101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Pendistribusian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adalah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kegiatan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penyaluran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yang </a:t>
            </a:r>
            <a:r>
              <a:rPr lang="en-US" sz="2800" dirty="0" err="1">
                <a:solidFill>
                  <a:schemeClr val="bg1"/>
                </a:solidFill>
              </a:rPr>
              <a:t>bersifat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konsumtif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karitatif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berorientasi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pemenuhan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kebutuhan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mendesak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mustahik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jangka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pendek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r="8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2"/>
          <a:stretch/>
        </p:blipFill>
        <p:spPr>
          <a:xfrm>
            <a:off x="0" y="-238539"/>
            <a:ext cx="12192000" cy="3512753"/>
          </a:xfrm>
        </p:spPr>
      </p:pic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tx1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9268" y="4809948"/>
            <a:ext cx="8911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err="1" smtClean="0">
                <a:solidFill>
                  <a:schemeClr val="bg1"/>
                </a:solidFill>
                <a:cs typeface="Arial" pitchFamily="34" charset="0"/>
              </a:rPr>
              <a:t>Pendistribusian</a:t>
            </a:r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 Zakat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20" name="Rounded Rectangle 51">
            <a:extLst>
              <a:ext uri="{FF2B5EF4-FFF2-40B4-BE49-F238E27FC236}">
                <a16:creationId xmlns="" xmlns:a16="http://schemas.microsoft.com/office/drawing/2014/main" id="{7FAD2FA5-CAA4-4B70-BD32-B6FAA13DAB09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4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45885" y="189934"/>
            <a:ext cx="67295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cs typeface="Arial" pitchFamily="34" charset="0"/>
              </a:rPr>
              <a:t>Pendistribusian</a:t>
            </a:r>
            <a:r>
              <a:rPr lang="en-US" altLang="ko-KR" sz="5400" dirty="0" smtClean="0">
                <a:cs typeface="Arial" pitchFamily="34" charset="0"/>
              </a:rPr>
              <a:t> Zakat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5258AE-504B-4DEF-BA79-15159FE76FA8}"/>
              </a:ext>
            </a:extLst>
          </p:cNvPr>
          <p:cNvSpPr txBox="1"/>
          <p:nvPr/>
        </p:nvSpPr>
        <p:spPr>
          <a:xfrm>
            <a:off x="653320" y="2094061"/>
            <a:ext cx="63239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Zakat wajib didistribusikan kepada mustahik sesuai dengan syariat </a:t>
            </a:r>
            <a:r>
              <a:rPr lang="sv-SE" sz="2600" dirty="0" smtClean="0"/>
              <a:t>Islam</a:t>
            </a:r>
          </a:p>
          <a:p>
            <a:r>
              <a:rPr lang="sv-SE" sz="2600" dirty="0"/>
              <a:t>Pendistribusian </a:t>
            </a:r>
            <a:r>
              <a:rPr lang="sv-SE" sz="2600" dirty="0" smtClean="0"/>
              <a:t>zakat </a:t>
            </a:r>
            <a:r>
              <a:rPr lang="sv-SE" sz="2600" dirty="0"/>
              <a:t>dilakukan berdasarkan skala prioritas dengan memperhatikan prinsip </a:t>
            </a:r>
            <a:r>
              <a:rPr lang="sv-SE" sz="2600" dirty="0">
                <a:solidFill>
                  <a:srgbClr val="C00000"/>
                </a:solidFill>
              </a:rPr>
              <a:t>pemerataan</a:t>
            </a:r>
            <a:r>
              <a:rPr lang="sv-SE" sz="2600" dirty="0"/>
              <a:t>, </a:t>
            </a:r>
            <a:r>
              <a:rPr lang="sv-SE" sz="2600" dirty="0">
                <a:solidFill>
                  <a:srgbClr val="C00000"/>
                </a:solidFill>
              </a:rPr>
              <a:t>keadilan</a:t>
            </a:r>
            <a:r>
              <a:rPr lang="sv-SE" sz="2600" dirty="0"/>
              <a:t>, dan </a:t>
            </a:r>
            <a:r>
              <a:rPr lang="sv-SE" sz="2600" dirty="0" smtClean="0">
                <a:solidFill>
                  <a:srgbClr val="C00000"/>
                </a:solidFill>
              </a:rPr>
              <a:t>kewilayahan</a:t>
            </a:r>
            <a:r>
              <a:rPr lang="sv-SE" sz="2600" dirty="0" smtClean="0"/>
              <a:t>.</a:t>
            </a:r>
            <a:endParaRPr lang="en-US" altLang="ko-KR" sz="2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Pendistribusian</a:t>
            </a:r>
            <a:r>
              <a:rPr lang="en-US" dirty="0" smtClean="0"/>
              <a:t> Zakat</a:t>
            </a:r>
            <a:endParaRPr lang="en-US" dirty="0"/>
          </a:p>
        </p:txBody>
      </p:sp>
      <p:grpSp>
        <p:nvGrpSpPr>
          <p:cNvPr id="3" name="그룹 5">
            <a:extLst>
              <a:ext uri="{FF2B5EF4-FFF2-40B4-BE49-F238E27FC236}">
                <a16:creationId xmlns="" xmlns:a16="http://schemas.microsoft.com/office/drawing/2014/main" id="{5F13510B-423E-40A8-9028-12006168D4A5}"/>
              </a:ext>
            </a:extLst>
          </p:cNvPr>
          <p:cNvGrpSpPr/>
          <p:nvPr/>
        </p:nvGrpSpPr>
        <p:grpSpPr>
          <a:xfrm>
            <a:off x="-1689630" y="1762127"/>
            <a:ext cx="4934396" cy="4265703"/>
            <a:chOff x="-1053816" y="2044537"/>
            <a:chExt cx="4430486" cy="3535467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0FE1A89-0B8B-425A-A630-D08FD62861DC}"/>
                </a:ext>
              </a:extLst>
            </p:cNvPr>
            <p:cNvGrpSpPr/>
            <p:nvPr/>
          </p:nvGrpSpPr>
          <p:grpSpPr>
            <a:xfrm>
              <a:off x="-1053816" y="2044537"/>
              <a:ext cx="3497886" cy="3437092"/>
              <a:chOff x="-1865617" y="2199669"/>
              <a:chExt cx="11362682" cy="34370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84812D1-4161-4DA2-9EC9-9D2A86A4C54F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0961553" cy="6077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6E21BD07-F1F8-4D2F-9052-08FF2F243771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3CD48E77-0450-4DB8-8EDA-69E560791A3D}"/>
                  </a:ext>
                </a:extLst>
              </p:cNvPr>
              <p:cNvSpPr/>
              <p:nvPr/>
            </p:nvSpPr>
            <p:spPr>
              <a:xfrm>
                <a:off x="-1865617" y="3695887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9FAECE7E-3323-4DBD-B520-630B0FFFB12C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6E41B25-A317-4B79-8B83-55549AD878A2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493328"/>
              <a:chOff x="803295" y="2132856"/>
              <a:chExt cx="2308774" cy="3493328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EEB1A07C-EC67-4F8B-AF1E-F9396AEE1A39}"/>
                  </a:ext>
                </a:extLst>
              </p:cNvPr>
              <p:cNvSpPr/>
              <p:nvPr/>
            </p:nvSpPr>
            <p:spPr>
              <a:xfrm>
                <a:off x="1392955" y="5004411"/>
                <a:ext cx="1154259" cy="6217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B6D581F-D929-4052-B524-530D676A03FA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0DC3C9E-7C8F-4C24-8CCE-A83AD3669A3A}"/>
                  </a:ext>
                </a:extLst>
              </p:cNvPr>
              <p:cNvSpPr/>
              <p:nvPr/>
            </p:nvSpPr>
            <p:spPr>
              <a:xfrm>
                <a:off x="1391075" y="3672374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Up Arrow 6">
                <a:extLst>
                  <a:ext uri="{FF2B5EF4-FFF2-40B4-BE49-F238E27FC236}">
                    <a16:creationId xmlns="" xmlns:a16="http://schemas.microsoft.com/office/drawing/2014/main" id="{ABB9D7A2-2885-4822-A593-05EE485851BF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1E1647-04DD-48B5-A2AB-2632369618CD}"/>
              </a:ext>
            </a:extLst>
          </p:cNvPr>
          <p:cNvSpPr txBox="1"/>
          <p:nvPr/>
        </p:nvSpPr>
        <p:spPr>
          <a:xfrm>
            <a:off x="3556207" y="2074546"/>
            <a:ext cx="236752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err="1" smtClean="0">
                <a:solidFill>
                  <a:schemeClr val="accent4"/>
                </a:solidFill>
              </a:rPr>
              <a:t>Pemerataan</a:t>
            </a:r>
            <a:r>
              <a:rPr lang="en-US" altLang="ko-KR" sz="2800" b="1" dirty="0" smtClean="0">
                <a:solidFill>
                  <a:schemeClr val="accent4"/>
                </a:solidFill>
              </a:rPr>
              <a:t> </a:t>
            </a:r>
            <a:r>
              <a:rPr lang="en-US" altLang="ko-KR" sz="2800" b="1" dirty="0" err="1" smtClean="0">
                <a:solidFill>
                  <a:schemeClr val="accent4"/>
                </a:solidFill>
              </a:rPr>
              <a:t>dan</a:t>
            </a:r>
            <a:r>
              <a:rPr lang="en-US" altLang="ko-KR" sz="2800" b="1" dirty="0" smtClean="0">
                <a:solidFill>
                  <a:schemeClr val="accent4"/>
                </a:solidFill>
              </a:rPr>
              <a:t> </a:t>
            </a:r>
            <a:r>
              <a:rPr lang="en-US" altLang="ko-KR" sz="2800" b="1" dirty="0" err="1" smtClean="0">
                <a:solidFill>
                  <a:schemeClr val="accent4"/>
                </a:solidFill>
              </a:rPr>
              <a:t>Keadilan</a:t>
            </a:r>
            <a:endParaRPr lang="en-US" altLang="ko-KR" sz="1200" b="1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3570645-1F91-429F-B092-D3903E1CDCF0}"/>
              </a:ext>
            </a:extLst>
          </p:cNvPr>
          <p:cNvSpPr txBox="1"/>
          <p:nvPr/>
        </p:nvSpPr>
        <p:spPr>
          <a:xfrm>
            <a:off x="6301420" y="2265622"/>
            <a:ext cx="526888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err="1" smtClean="0"/>
              <a:t>Yaitu</a:t>
            </a:r>
            <a:r>
              <a:rPr lang="en-US" dirty="0" smtClean="0"/>
              <a:t> zakat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rata </a:t>
            </a:r>
            <a:r>
              <a:rPr lang="en-US" dirty="0" err="1"/>
              <a:t>keseluruh</a:t>
            </a:r>
            <a:r>
              <a:rPr lang="en-US" dirty="0"/>
              <a:t> </a:t>
            </a:r>
            <a:r>
              <a:rPr lang="en-US" dirty="0" err="1"/>
              <a:t>ashnaf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zakatnya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fakir </a:t>
            </a:r>
            <a:r>
              <a:rPr lang="en-US" dirty="0" err="1"/>
              <a:t>miskin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zakat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BA3254B-CF1E-4617-8383-99A4A14ECE44}"/>
              </a:ext>
            </a:extLst>
          </p:cNvPr>
          <p:cNvSpPr txBox="1"/>
          <p:nvPr/>
        </p:nvSpPr>
        <p:spPr>
          <a:xfrm>
            <a:off x="3556206" y="4755023"/>
            <a:ext cx="236752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err="1" smtClean="0">
                <a:solidFill>
                  <a:schemeClr val="accent1"/>
                </a:solidFill>
              </a:rPr>
              <a:t>Kewilayahan</a:t>
            </a:r>
            <a:endParaRPr lang="en-US" altLang="ko-KR" sz="12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B03191C-CFB3-4759-AC81-317CD6646982}"/>
              </a:ext>
            </a:extLst>
          </p:cNvPr>
          <p:cNvSpPr txBox="1"/>
          <p:nvPr/>
        </p:nvSpPr>
        <p:spPr>
          <a:xfrm>
            <a:off x="6320137" y="4218983"/>
            <a:ext cx="561344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err="1" smtClean="0"/>
              <a:t>Yaitu</a:t>
            </a:r>
            <a:r>
              <a:rPr lang="en-US" dirty="0" smtClean="0"/>
              <a:t> zakat </a:t>
            </a:r>
            <a:r>
              <a:rPr lang="en-US" dirty="0" err="1"/>
              <a:t>diutamakan</a:t>
            </a:r>
            <a:r>
              <a:rPr lang="en-US" dirty="0"/>
              <a:t> </a:t>
            </a:r>
            <a:r>
              <a:rPr lang="en-US" dirty="0" err="1"/>
              <a:t>didistribusikan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mustahik</a:t>
            </a:r>
            <a:r>
              <a:rPr lang="en-US" dirty="0"/>
              <a:t> di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zakat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mustahik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bagiannya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zakat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tersisa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pendistribusian</a:t>
            </a:r>
            <a:r>
              <a:rPr lang="en-US" dirty="0"/>
              <a:t> zakat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mustahik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zakat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berada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12">
            <a:extLst>
              <a:ext uri="{FF2B5EF4-FFF2-40B4-BE49-F238E27FC236}">
                <a16:creationId xmlns="" xmlns:a16="http://schemas.microsoft.com/office/drawing/2014/main" id="{B6E5D3BF-D5D4-47EF-B964-D83F6CC42230}"/>
              </a:ext>
            </a:extLst>
          </p:cNvPr>
          <p:cNvGrpSpPr/>
          <p:nvPr/>
        </p:nvGrpSpPr>
        <p:grpSpPr>
          <a:xfrm>
            <a:off x="3319669" y="445374"/>
            <a:ext cx="5297684" cy="3291742"/>
            <a:chOff x="637381" y="1143000"/>
            <a:chExt cx="7869238" cy="4572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10" name="Freeform 13">
              <a:extLst>
                <a:ext uri="{FF2B5EF4-FFF2-40B4-BE49-F238E27FC236}">
                  <a16:creationId xmlns="" xmlns:a16="http://schemas.microsoft.com/office/drawing/2014/main" id="{E16FE5CD-81E6-4B61-BC42-26A72835F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1" name="Freeform 14">
              <a:extLst>
                <a:ext uri="{FF2B5EF4-FFF2-40B4-BE49-F238E27FC236}">
                  <a16:creationId xmlns="" xmlns:a16="http://schemas.microsoft.com/office/drawing/2014/main" id="{9C05F817-F36D-4B96-A850-5AE2C8CF1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6399" y="1173161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15">
              <a:extLst>
                <a:ext uri="{FF2B5EF4-FFF2-40B4-BE49-F238E27FC236}">
                  <a16:creationId xmlns="" xmlns:a16="http://schemas.microsoft.com/office/drawing/2014/main" id="{F457ED16-7543-4CE6-BB9E-3E0A6A2763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3" name="Freeform 16">
              <a:extLst>
                <a:ext uri="{FF2B5EF4-FFF2-40B4-BE49-F238E27FC236}">
                  <a16:creationId xmlns="" xmlns:a16="http://schemas.microsoft.com/office/drawing/2014/main" id="{48C2DCD8-D679-4E46-B2EE-BF37DF8BB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17">
              <a:extLst>
                <a:ext uri="{FF2B5EF4-FFF2-40B4-BE49-F238E27FC236}">
                  <a16:creationId xmlns="" xmlns:a16="http://schemas.microsoft.com/office/drawing/2014/main" id="{6122B17D-051C-443D-B57E-55DA9FA7FD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86" name="TextBox 285">
            <a:extLst>
              <a:ext uri="{FF2B5EF4-FFF2-40B4-BE49-F238E27FC236}">
                <a16:creationId xmlns="" xmlns:a16="http://schemas.microsoft.com/office/drawing/2014/main" id="{DD8ED511-225E-4881-95A8-B86EBFCD0995}"/>
              </a:ext>
            </a:extLst>
          </p:cNvPr>
          <p:cNvSpPr txBox="1"/>
          <p:nvPr/>
        </p:nvSpPr>
        <p:spPr>
          <a:xfrm>
            <a:off x="929878" y="4213932"/>
            <a:ext cx="1057882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Berdasarkan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tradisi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Nabi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Muhammad SAW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para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sahabat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penerusnya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para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Ulama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setuju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bahwa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pendistribusian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zakat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harus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dilakukan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wilayah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sama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tempat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pengumpulan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zakat.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Memindahkan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zakat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ke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wilayah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lain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padahal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masih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ada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sejumlah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orang yang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layak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menerimanya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wilayah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pengumpulannya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akan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bertentangan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alasan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pengumpulannya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Pengecualiannya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terjadi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jika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tidak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ada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penerima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lain yang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berhak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wilayah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pengumpulan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zakat,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memindahkan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zakat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ke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yurisdiksi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lain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diperbolehkan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menurut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urgensi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prioritasnya</a:t>
            </a: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5130" y="3736539"/>
            <a:ext cx="1091316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60. </a:t>
            </a:r>
            <a:r>
              <a:rPr lang="en-US" dirty="0" err="1"/>
              <a:t>Sesungguhnya</a:t>
            </a:r>
            <a:r>
              <a:rPr lang="en-US" dirty="0"/>
              <a:t> zakat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hanyalah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orang-orang fakir, orang </a:t>
            </a:r>
            <a:r>
              <a:rPr lang="en-US" b="1" dirty="0" err="1">
                <a:solidFill>
                  <a:srgbClr val="C00000"/>
                </a:solidFill>
              </a:rPr>
              <a:t>miskin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amil</a:t>
            </a:r>
            <a:r>
              <a:rPr lang="en-US" b="1" dirty="0">
                <a:solidFill>
                  <a:srgbClr val="C00000"/>
                </a:solidFill>
              </a:rPr>
              <a:t> zakat</a:t>
            </a:r>
            <a:r>
              <a:rPr lang="en-US" dirty="0"/>
              <a:t>, yang </a:t>
            </a:r>
            <a:r>
              <a:rPr lang="en-US" dirty="0" err="1"/>
              <a:t>dilunakkan</a:t>
            </a:r>
            <a:r>
              <a:rPr lang="en-US" dirty="0"/>
              <a:t> </a:t>
            </a:r>
            <a:r>
              <a:rPr lang="en-US" dirty="0" err="1"/>
              <a:t>hatinya</a:t>
            </a:r>
            <a:r>
              <a:rPr lang="en-US" dirty="0"/>
              <a:t> (</a:t>
            </a:r>
            <a:r>
              <a:rPr lang="en-US" b="1" dirty="0" err="1">
                <a:solidFill>
                  <a:srgbClr val="C00000"/>
                </a:solidFill>
              </a:rPr>
              <a:t>mualaf</a:t>
            </a:r>
            <a:r>
              <a:rPr lang="en-US" dirty="0"/>
              <a:t>), </a:t>
            </a:r>
            <a:r>
              <a:rPr lang="en-US" dirty="0" err="1"/>
              <a:t>untuk</a:t>
            </a:r>
            <a:r>
              <a:rPr lang="en-US" dirty="0"/>
              <a:t> (</a:t>
            </a:r>
            <a:r>
              <a:rPr lang="en-US" dirty="0" err="1"/>
              <a:t>memerdekakan</a:t>
            </a:r>
            <a:r>
              <a:rPr lang="en-US" dirty="0"/>
              <a:t>) </a:t>
            </a:r>
            <a:r>
              <a:rPr lang="en-US" b="1" dirty="0" err="1">
                <a:solidFill>
                  <a:srgbClr val="C00000"/>
                </a:solidFill>
              </a:rPr>
              <a:t>hamba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sahaya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(</a:t>
            </a:r>
            <a:r>
              <a:rPr lang="en-US" dirty="0" err="1"/>
              <a:t>membebaskan</a:t>
            </a:r>
            <a:r>
              <a:rPr lang="en-US" dirty="0"/>
              <a:t>) orang </a:t>
            </a:r>
            <a:r>
              <a:rPr lang="en-US" b="1" dirty="0">
                <a:solidFill>
                  <a:srgbClr val="C00000"/>
                </a:solidFill>
              </a:rPr>
              <a:t>yang </a:t>
            </a:r>
            <a:r>
              <a:rPr lang="en-US" b="1" dirty="0" err="1">
                <a:solidFill>
                  <a:srgbClr val="C00000"/>
                </a:solidFill>
              </a:rPr>
              <a:t>berutang</a:t>
            </a:r>
            <a:r>
              <a:rPr lang="en-US" dirty="0"/>
              <a:t>, </a:t>
            </a:r>
            <a:r>
              <a:rPr lang="en-US" b="1" dirty="0" err="1">
                <a:solidFill>
                  <a:srgbClr val="C00000"/>
                </a:solidFill>
              </a:rPr>
              <a:t>untuk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jalan</a:t>
            </a:r>
            <a:r>
              <a:rPr lang="en-US" b="1" dirty="0">
                <a:solidFill>
                  <a:srgbClr val="C00000"/>
                </a:solidFill>
              </a:rPr>
              <a:t> Allah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untuk</a:t>
            </a:r>
            <a:r>
              <a:rPr lang="en-US" b="1" dirty="0">
                <a:solidFill>
                  <a:srgbClr val="C00000"/>
                </a:solidFill>
              </a:rPr>
              <a:t> orang yang </a:t>
            </a:r>
            <a:r>
              <a:rPr lang="en-US" b="1" dirty="0" err="1">
                <a:solidFill>
                  <a:srgbClr val="C00000"/>
                </a:solidFill>
              </a:rPr>
              <a:t>sedang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dalam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perjalanan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Allah. Allah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Mahabijaksana</a:t>
            </a:r>
            <a:r>
              <a:rPr lang="en-US" dirty="0" smtClean="0"/>
              <a:t>.(At-Taubah:60)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1234935"/>
            <a:ext cx="10913166" cy="200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5130" y="357809"/>
            <a:ext cx="1091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Pendistribusian</a:t>
            </a:r>
            <a:r>
              <a:rPr lang="en-US" sz="2800" b="1" dirty="0" smtClean="0"/>
              <a:t> Zakat </a:t>
            </a:r>
            <a:r>
              <a:rPr lang="en-US" sz="2800" b="1" dirty="0" err="1" smtClean="0"/>
              <a:t>Berdasarkan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Ashnaf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9146" y="1770744"/>
            <a:ext cx="3751513" cy="2980161"/>
          </a:xfrm>
        </p:spPr>
        <p:txBody>
          <a:bodyPr/>
          <a:lstStyle/>
          <a:p>
            <a:r>
              <a:rPr lang="en-US" sz="4000" dirty="0" err="1" smtClean="0"/>
              <a:t>Pendistribusian</a:t>
            </a:r>
            <a:r>
              <a:rPr lang="en-US" sz="4000" dirty="0" smtClean="0"/>
              <a:t> </a:t>
            </a:r>
            <a:r>
              <a:rPr lang="en-US" sz="4000" dirty="0" err="1" smtClean="0"/>
              <a:t>Berdasarkan</a:t>
            </a:r>
            <a:r>
              <a:rPr lang="en-US" sz="4000" dirty="0" smtClean="0"/>
              <a:t> </a:t>
            </a:r>
            <a:r>
              <a:rPr lang="en-US" sz="4000" dirty="0" err="1" smtClean="0"/>
              <a:t>Bidang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4218435"/>
              </p:ext>
            </p:extLst>
          </p:nvPr>
        </p:nvGraphicFramePr>
        <p:xfrm>
          <a:off x="3509613" y="1852731"/>
          <a:ext cx="8881167" cy="299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1054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562</Words>
  <Application>Microsoft Office PowerPoint</Application>
  <PresentationFormat>Custom</PresentationFormat>
  <Paragraphs>58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asus</cp:lastModifiedBy>
  <cp:revision>166</cp:revision>
  <dcterms:created xsi:type="dcterms:W3CDTF">2020-01-20T05:08:25Z</dcterms:created>
  <dcterms:modified xsi:type="dcterms:W3CDTF">2021-09-07T23:46:48Z</dcterms:modified>
</cp:coreProperties>
</file>