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utive" pitchFamily="2" charset="0"/>
      <p:regular r:id="rId19"/>
    </p:embeddedFont>
    <p:embeddedFont>
      <p:font typeface="Open Sans" panose="020B0606030504020204" pitchFamily="34" charset="0"/>
      <p:regular r:id="rId20"/>
      <p:bold r:id="rId21"/>
      <p:italic r:id="rId22"/>
      <p:boldItalic r:id="rId23"/>
    </p:embeddedFont>
    <p:embeddedFont>
      <p:font typeface="Poppins" pitchFamily="2"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yLvS1DohheBKiOsN5tSHBFVWd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6"/>
    <p:restoredTop sz="94710"/>
  </p:normalViewPr>
  <p:slideViewPr>
    <p:cSldViewPr snapToGrid="0">
      <p:cViewPr varScale="1">
        <p:scale>
          <a:sx n="96" d="100"/>
          <a:sy n="96" d="100"/>
        </p:scale>
        <p:origin x="166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6c4a6d553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g26c4a6d5536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6c4a6d5536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8" name="Google Shape;388;g26c4a6d5536_0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6" name="Google Shape;41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3"/>
        <p:cNvGrpSpPr/>
        <p:nvPr/>
      </p:nvGrpSpPr>
      <p:grpSpPr>
        <a:xfrm>
          <a:off x="0" y="0"/>
          <a:ext cx="0" cy="0"/>
          <a:chOff x="0" y="0"/>
          <a:chExt cx="0" cy="0"/>
        </a:xfrm>
      </p:grpSpPr>
      <p:sp>
        <p:nvSpPr>
          <p:cNvPr id="84" name="Google Shape;84;p1"/>
          <p:cNvSpPr/>
          <p:nvPr/>
        </p:nvSpPr>
        <p:spPr>
          <a:xfrm>
            <a:off x="5130567" y="-2488892"/>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7687" r="-61976" b="-13044"/>
            </a:stretch>
          </a:blipFill>
          <a:ln>
            <a:noFill/>
          </a:ln>
        </p:spPr>
      </p:sp>
      <p:grpSp>
        <p:nvGrpSpPr>
          <p:cNvPr id="85" name="Google Shape;85;p1"/>
          <p:cNvGrpSpPr/>
          <p:nvPr/>
        </p:nvGrpSpPr>
        <p:grpSpPr>
          <a:xfrm rot="-2700000">
            <a:off x="1943780" y="8435905"/>
            <a:ext cx="4802710" cy="5027837"/>
            <a:chOff x="0" y="-38100"/>
            <a:chExt cx="812800" cy="850900"/>
          </a:xfrm>
        </p:grpSpPr>
        <p:sp>
          <p:nvSpPr>
            <p:cNvPr id="86" name="Google Shape;86;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87" name="Google Shape;87;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8" name="Google Shape;88;p1"/>
          <p:cNvGrpSpPr/>
          <p:nvPr/>
        </p:nvGrpSpPr>
        <p:grpSpPr>
          <a:xfrm rot="-2700000">
            <a:off x="11764570" y="-3640026"/>
            <a:ext cx="4802710" cy="5027837"/>
            <a:chOff x="0" y="-38100"/>
            <a:chExt cx="812800" cy="850900"/>
          </a:xfrm>
        </p:grpSpPr>
        <p:sp>
          <p:nvSpPr>
            <p:cNvPr id="89" name="Google Shape;89;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0" name="Google Shape;90;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1" name="Google Shape;91;p1"/>
          <p:cNvGrpSpPr/>
          <p:nvPr/>
        </p:nvGrpSpPr>
        <p:grpSpPr>
          <a:xfrm rot="-2700000">
            <a:off x="-551710" y="8071451"/>
            <a:ext cx="4802710" cy="5027837"/>
            <a:chOff x="0" y="-38100"/>
            <a:chExt cx="812800" cy="850900"/>
          </a:xfrm>
        </p:grpSpPr>
        <p:sp>
          <p:nvSpPr>
            <p:cNvPr id="92" name="Google Shape;92;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3" name="Google Shape;93;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4" name="Google Shape;94;p1"/>
          <p:cNvGrpSpPr/>
          <p:nvPr/>
        </p:nvGrpSpPr>
        <p:grpSpPr>
          <a:xfrm rot="-2700000">
            <a:off x="14796768" y="-2396526"/>
            <a:ext cx="4802710" cy="5027837"/>
            <a:chOff x="0" y="-38100"/>
            <a:chExt cx="812800" cy="850900"/>
          </a:xfrm>
        </p:grpSpPr>
        <p:sp>
          <p:nvSpPr>
            <p:cNvPr id="95" name="Google Shape;95;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6" name="Google Shape;96;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7" name="Google Shape;97;p1"/>
          <p:cNvGrpSpPr/>
          <p:nvPr/>
        </p:nvGrpSpPr>
        <p:grpSpPr>
          <a:xfrm rot="-2700000">
            <a:off x="1965503" y="9314952"/>
            <a:ext cx="4802710" cy="5027837"/>
            <a:chOff x="0" y="-38100"/>
            <a:chExt cx="812800" cy="850900"/>
          </a:xfrm>
        </p:grpSpPr>
        <p:sp>
          <p:nvSpPr>
            <p:cNvPr id="98" name="Google Shape;98;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9" name="Google Shape;99;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0" name="Google Shape;100;p1"/>
          <p:cNvGrpSpPr/>
          <p:nvPr/>
        </p:nvGrpSpPr>
        <p:grpSpPr>
          <a:xfrm rot="-2700000">
            <a:off x="11764570" y="-4249624"/>
            <a:ext cx="4802710" cy="5027837"/>
            <a:chOff x="0" y="-38100"/>
            <a:chExt cx="812800" cy="850900"/>
          </a:xfrm>
        </p:grpSpPr>
        <p:sp>
          <p:nvSpPr>
            <p:cNvPr id="101" name="Google Shape;101;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2" name="Google Shape;102;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3" name="Google Shape;103;p1"/>
          <p:cNvGrpSpPr/>
          <p:nvPr/>
        </p:nvGrpSpPr>
        <p:grpSpPr>
          <a:xfrm rot="-2700000">
            <a:off x="1965503" y="9883613"/>
            <a:ext cx="4802710" cy="5027837"/>
            <a:chOff x="0" y="-38100"/>
            <a:chExt cx="812800" cy="850900"/>
          </a:xfrm>
        </p:grpSpPr>
        <p:sp>
          <p:nvSpPr>
            <p:cNvPr id="104" name="Google Shape;104;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5" name="Google Shape;105;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6" name="Google Shape;106;p1"/>
          <p:cNvGrpSpPr/>
          <p:nvPr/>
        </p:nvGrpSpPr>
        <p:grpSpPr>
          <a:xfrm rot="-2700000">
            <a:off x="14796768" y="-3425226"/>
            <a:ext cx="4802710" cy="5027837"/>
            <a:chOff x="0" y="-38100"/>
            <a:chExt cx="812800" cy="850900"/>
          </a:xfrm>
        </p:grpSpPr>
        <p:sp>
          <p:nvSpPr>
            <p:cNvPr id="107" name="Google Shape;107;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8" name="Google Shape;108;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9" name="Google Shape;109;p1"/>
          <p:cNvGrpSpPr/>
          <p:nvPr/>
        </p:nvGrpSpPr>
        <p:grpSpPr>
          <a:xfrm rot="-2700000">
            <a:off x="-551710" y="8720047"/>
            <a:ext cx="4802710" cy="5027837"/>
            <a:chOff x="0" y="-38100"/>
            <a:chExt cx="812800" cy="850900"/>
          </a:xfrm>
        </p:grpSpPr>
        <p:sp>
          <p:nvSpPr>
            <p:cNvPr id="110" name="Google Shape;110;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11" name="Google Shape;111;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2" name="Google Shape;112;p1"/>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13" name="Google Shape;113;p1"/>
          <p:cNvSpPr txBox="1"/>
          <p:nvPr/>
        </p:nvSpPr>
        <p:spPr>
          <a:xfrm>
            <a:off x="1190207" y="3020614"/>
            <a:ext cx="9024600" cy="2462700"/>
          </a:xfrm>
          <a:prstGeom prst="rect">
            <a:avLst/>
          </a:prstGeom>
          <a:noFill/>
          <a:ln w="9525" cap="flat" cmpd="sng">
            <a:solidFill>
              <a:schemeClr val="accen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800"/>
              <a:buFont typeface="Arial"/>
              <a:buNone/>
            </a:pPr>
            <a:r>
              <a:rPr lang="en-US" sz="8800" b="1" i="0" u="none" strike="noStrike" cap="none">
                <a:solidFill>
                  <a:srgbClr val="17365D"/>
                </a:solidFill>
                <a:latin typeface="Poppins"/>
                <a:ea typeface="Poppins"/>
                <a:cs typeface="Poppins"/>
                <a:sym typeface="Poppins"/>
              </a:rPr>
              <a:t>Manajemen </a:t>
            </a:r>
            <a:r>
              <a:rPr lang="en-US" sz="7200" b="1" i="0" u="none" strike="noStrike" cap="none">
                <a:solidFill>
                  <a:schemeClr val="dk1"/>
                </a:solidFill>
                <a:latin typeface="Poppins"/>
                <a:ea typeface="Poppins"/>
                <a:cs typeface="Poppins"/>
                <a:sym typeface="Poppins"/>
              </a:rPr>
              <a:t>Operasional </a:t>
            </a:r>
            <a:endParaRPr sz="1400" b="0" i="0" u="none" strike="noStrike" cap="none">
              <a:solidFill>
                <a:srgbClr val="000000"/>
              </a:solidFill>
              <a:latin typeface="Arial"/>
              <a:ea typeface="Arial"/>
              <a:cs typeface="Arial"/>
              <a:sym typeface="Arial"/>
            </a:endParaRPr>
          </a:p>
        </p:txBody>
      </p:sp>
      <p:sp>
        <p:nvSpPr>
          <p:cNvPr id="114" name="Google Shape;114;p1"/>
          <p:cNvSpPr txBox="1"/>
          <p:nvPr/>
        </p:nvSpPr>
        <p:spPr>
          <a:xfrm>
            <a:off x="1190207" y="600815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pic>
        <p:nvPicPr>
          <p:cNvPr id="115" name="Google Shape;115;p1"/>
          <p:cNvPicPr preferRelativeResize="0"/>
          <p:nvPr/>
        </p:nvPicPr>
        <p:blipFill rotWithShape="1">
          <a:blip r:embed="rId5">
            <a:alphaModFix/>
          </a:blip>
          <a:srcRect/>
          <a:stretch/>
        </p:blipFill>
        <p:spPr>
          <a:xfrm>
            <a:off x="962950" y="380162"/>
            <a:ext cx="4074179" cy="1901950"/>
          </a:xfrm>
          <a:prstGeom prst="rect">
            <a:avLst/>
          </a:prstGeom>
          <a:noFill/>
          <a:ln>
            <a:noFill/>
          </a:ln>
        </p:spPr>
      </p:pic>
      <p:pic>
        <p:nvPicPr>
          <p:cNvPr id="116" name="Google Shape;116;p1"/>
          <p:cNvPicPr preferRelativeResize="0"/>
          <p:nvPr/>
        </p:nvPicPr>
        <p:blipFill rotWithShape="1">
          <a:blip r:embed="rId6">
            <a:alphaModFix/>
          </a:blip>
          <a:srcRect/>
          <a:stretch/>
        </p:blipFill>
        <p:spPr>
          <a:xfrm>
            <a:off x="15302831" y="-107663"/>
            <a:ext cx="3366169" cy="18983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62"/>
        <p:cNvGrpSpPr/>
        <p:nvPr/>
      </p:nvGrpSpPr>
      <p:grpSpPr>
        <a:xfrm>
          <a:off x="0" y="0"/>
          <a:ext cx="0" cy="0"/>
          <a:chOff x="0" y="0"/>
          <a:chExt cx="0" cy="0"/>
        </a:xfrm>
      </p:grpSpPr>
      <p:sp>
        <p:nvSpPr>
          <p:cNvPr id="363" name="Google Shape;363;g26c4a6d5536_0_16"/>
          <p:cNvSpPr txBox="1"/>
          <p:nvPr/>
        </p:nvSpPr>
        <p:spPr>
          <a:xfrm>
            <a:off x="1231381" y="1477268"/>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Contoh </a:t>
            </a:r>
            <a:r>
              <a:rPr lang="en-US" sz="4800" b="1">
                <a:solidFill>
                  <a:srgbClr val="21264D"/>
                </a:solidFill>
                <a:latin typeface="Poppins"/>
                <a:ea typeface="Poppins"/>
                <a:cs typeface="Poppins"/>
                <a:sym typeface="Poppins"/>
              </a:rPr>
              <a:t>pada Industri </a:t>
            </a:r>
            <a:r>
              <a:rPr lang="en-US" sz="4800" b="1" i="0" u="none" strike="noStrike" cap="none">
                <a:solidFill>
                  <a:srgbClr val="21264D"/>
                </a:solidFill>
                <a:latin typeface="Poppins"/>
                <a:ea typeface="Poppins"/>
                <a:cs typeface="Poppins"/>
                <a:sym typeface="Poppins"/>
              </a:rPr>
              <a:t>Hospitality</a:t>
            </a:r>
            <a:endParaRPr sz="4800" b="1" i="0" u="none" strike="noStrike" cap="none">
              <a:solidFill>
                <a:srgbClr val="21264D"/>
              </a:solidFill>
              <a:latin typeface="Poppins"/>
              <a:ea typeface="Poppins"/>
              <a:cs typeface="Poppins"/>
              <a:sym typeface="Poppins"/>
            </a:endParaRPr>
          </a:p>
        </p:txBody>
      </p:sp>
      <p:sp>
        <p:nvSpPr>
          <p:cNvPr id="364" name="Google Shape;364;g26c4a6d5536_0_16"/>
          <p:cNvSpPr txBox="1"/>
          <p:nvPr/>
        </p:nvSpPr>
        <p:spPr>
          <a:xfrm>
            <a:off x="1231375" y="2857500"/>
            <a:ext cx="16113900" cy="36171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700"/>
              <a:buFont typeface="Arial"/>
              <a:buNone/>
            </a:pPr>
            <a:r>
              <a:rPr lang="en-US" sz="4700" b="0" i="0" u="none" strike="noStrike" cap="none">
                <a:solidFill>
                  <a:schemeClr val="dk1"/>
                </a:solidFill>
                <a:latin typeface="Calibri"/>
                <a:ea typeface="Calibri"/>
                <a:cs typeface="Calibri"/>
                <a:sym typeface="Calibri"/>
              </a:rPr>
              <a:t>Hotel ABC menerapkan strategi manajemen operasional yang efektif dengan memperhatikan setiap tahap dalam proses pembelian, pergudangan, dan rantai pasok. Dengan demikian, hotel ini berhasil mengurangi biaya operasional, meningkatkan kualitas layanan, dan memperkuat posisinya di pasar.</a:t>
            </a:r>
            <a:endParaRPr sz="4700" b="0" i="0" u="none" strike="noStrike" cap="none">
              <a:solidFill>
                <a:schemeClr val="dk1"/>
              </a:solidFill>
              <a:latin typeface="Cutive"/>
              <a:ea typeface="Cutive"/>
              <a:cs typeface="Cutive"/>
              <a:sym typeface="Cutive"/>
            </a:endParaRPr>
          </a:p>
        </p:txBody>
      </p:sp>
      <p:grpSp>
        <p:nvGrpSpPr>
          <p:cNvPr id="365" name="Google Shape;365;g26c4a6d5536_0_16"/>
          <p:cNvGrpSpPr/>
          <p:nvPr/>
        </p:nvGrpSpPr>
        <p:grpSpPr>
          <a:xfrm rot="-5400000">
            <a:off x="14063752" y="-4348555"/>
            <a:ext cx="6926719" cy="7161631"/>
            <a:chOff x="-175975" y="-175954"/>
            <a:chExt cx="9235626" cy="9548842"/>
          </a:xfrm>
        </p:grpSpPr>
        <p:grpSp>
          <p:nvGrpSpPr>
            <p:cNvPr id="366" name="Google Shape;366;g26c4a6d5536_0_16"/>
            <p:cNvGrpSpPr/>
            <p:nvPr/>
          </p:nvGrpSpPr>
          <p:grpSpPr>
            <a:xfrm rot="-2700000">
              <a:off x="1011581" y="2751712"/>
              <a:ext cx="5309185" cy="5558053"/>
              <a:chOff x="0" y="-38100"/>
              <a:chExt cx="812800" cy="850900"/>
            </a:xfrm>
          </p:grpSpPr>
          <p:sp>
            <p:nvSpPr>
              <p:cNvPr id="367" name="Google Shape;367;g26c4a6d5536_0_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68" name="Google Shape;368;g26c4a6d5536_0_16"/>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9" name="Google Shape;369;g26c4a6d5536_0_16"/>
            <p:cNvGrpSpPr/>
            <p:nvPr/>
          </p:nvGrpSpPr>
          <p:grpSpPr>
            <a:xfrm rot="-2700000">
              <a:off x="1831592" y="887168"/>
              <a:ext cx="5309185" cy="5558053"/>
              <a:chOff x="0" y="-38100"/>
              <a:chExt cx="812800" cy="850900"/>
            </a:xfrm>
          </p:grpSpPr>
          <p:sp>
            <p:nvSpPr>
              <p:cNvPr id="370" name="Google Shape;370;g26c4a6d5536_0_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71" name="Google Shape;371;g26c4a6d5536_0_16"/>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2" name="Google Shape;372;g26c4a6d5536_0_16"/>
            <p:cNvGrpSpPr/>
            <p:nvPr/>
          </p:nvGrpSpPr>
          <p:grpSpPr>
            <a:xfrm rot="-2700000">
              <a:off x="1831592" y="2732125"/>
              <a:ext cx="5309185" cy="5558053"/>
              <a:chOff x="0" y="-38100"/>
              <a:chExt cx="812800" cy="850900"/>
            </a:xfrm>
          </p:grpSpPr>
          <p:sp>
            <p:nvSpPr>
              <p:cNvPr id="373" name="Google Shape;373;g26c4a6d5536_0_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74" name="Google Shape;374;g26c4a6d5536_0_16"/>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5" name="Google Shape;375;g26c4a6d5536_0_16"/>
            <p:cNvGrpSpPr/>
            <p:nvPr/>
          </p:nvGrpSpPr>
          <p:grpSpPr>
            <a:xfrm rot="-2700000">
              <a:off x="2494923" y="2732125"/>
              <a:ext cx="5309185" cy="5558053"/>
              <a:chOff x="0" y="-38100"/>
              <a:chExt cx="812800" cy="850900"/>
            </a:xfrm>
          </p:grpSpPr>
          <p:sp>
            <p:nvSpPr>
              <p:cNvPr id="376" name="Google Shape;376;g26c4a6d5536_0_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77" name="Google Shape;377;g26c4a6d5536_0_16"/>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8" name="Google Shape;378;g26c4a6d5536_0_16"/>
            <p:cNvGrpSpPr/>
            <p:nvPr/>
          </p:nvGrpSpPr>
          <p:grpSpPr>
            <a:xfrm rot="-2700000">
              <a:off x="2562909" y="887168"/>
              <a:ext cx="5309185" cy="5558053"/>
              <a:chOff x="0" y="-38100"/>
              <a:chExt cx="812800" cy="850900"/>
            </a:xfrm>
          </p:grpSpPr>
          <p:sp>
            <p:nvSpPr>
              <p:cNvPr id="379" name="Google Shape;379;g26c4a6d5536_0_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80" name="Google Shape;380;g26c4a6d5536_0_16"/>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81" name="Google Shape;381;g26c4a6d5536_0_16"/>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382" name="Google Shape;382;g26c4a6d5536_0_16"/>
          <p:cNvGrpSpPr/>
          <p:nvPr/>
        </p:nvGrpSpPr>
        <p:grpSpPr>
          <a:xfrm>
            <a:off x="14249400" y="8444354"/>
            <a:ext cx="3537125" cy="1842646"/>
            <a:chOff x="14202254" y="-78589"/>
            <a:chExt cx="3537125" cy="1842646"/>
          </a:xfrm>
        </p:grpSpPr>
        <p:sp>
          <p:nvSpPr>
            <p:cNvPr id="383" name="Google Shape;383;g26c4a6d5536_0_16"/>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84" name="Google Shape;384;g26c4a6d5536_0_16"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385" name="Google Shape;385;g26c4a6d5536_0_16"/>
          <p:cNvSpPr txBox="1"/>
          <p:nvPr/>
        </p:nvSpPr>
        <p:spPr>
          <a:xfrm>
            <a:off x="1338542" y="8927920"/>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89"/>
        <p:cNvGrpSpPr/>
        <p:nvPr/>
      </p:nvGrpSpPr>
      <p:grpSpPr>
        <a:xfrm>
          <a:off x="0" y="0"/>
          <a:ext cx="0" cy="0"/>
          <a:chOff x="0" y="0"/>
          <a:chExt cx="0" cy="0"/>
        </a:xfrm>
      </p:grpSpPr>
      <p:sp>
        <p:nvSpPr>
          <p:cNvPr id="390" name="Google Shape;390;g26c4a6d5536_0_43"/>
          <p:cNvSpPr txBox="1"/>
          <p:nvPr/>
        </p:nvSpPr>
        <p:spPr>
          <a:xfrm>
            <a:off x="2245305" y="6551010"/>
            <a:ext cx="6651600" cy="20847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91" name="Google Shape;391;g26c4a6d5536_0_43"/>
          <p:cNvGrpSpPr/>
          <p:nvPr/>
        </p:nvGrpSpPr>
        <p:grpSpPr>
          <a:xfrm rot="5400000">
            <a:off x="-1748079" y="8202376"/>
            <a:ext cx="6926719" cy="7161631"/>
            <a:chOff x="-175975" y="-175954"/>
            <a:chExt cx="9235626" cy="9548842"/>
          </a:xfrm>
        </p:grpSpPr>
        <p:grpSp>
          <p:nvGrpSpPr>
            <p:cNvPr id="392" name="Google Shape;392;g26c4a6d5536_0_43"/>
            <p:cNvGrpSpPr/>
            <p:nvPr/>
          </p:nvGrpSpPr>
          <p:grpSpPr>
            <a:xfrm rot="-2700000">
              <a:off x="1011581" y="2751712"/>
              <a:ext cx="5309185" cy="5558053"/>
              <a:chOff x="0" y="-38100"/>
              <a:chExt cx="812800" cy="850900"/>
            </a:xfrm>
          </p:grpSpPr>
          <p:sp>
            <p:nvSpPr>
              <p:cNvPr id="393" name="Google Shape;393;g26c4a6d5536_0_4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94" name="Google Shape;394;g26c4a6d5536_0_43"/>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5" name="Google Shape;395;g26c4a6d5536_0_43"/>
            <p:cNvGrpSpPr/>
            <p:nvPr/>
          </p:nvGrpSpPr>
          <p:grpSpPr>
            <a:xfrm rot="-2700000">
              <a:off x="1831592" y="887168"/>
              <a:ext cx="5309185" cy="5558053"/>
              <a:chOff x="0" y="-38100"/>
              <a:chExt cx="812800" cy="850900"/>
            </a:xfrm>
          </p:grpSpPr>
          <p:sp>
            <p:nvSpPr>
              <p:cNvPr id="396" name="Google Shape;396;g26c4a6d5536_0_4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97" name="Google Shape;397;g26c4a6d5536_0_43"/>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8" name="Google Shape;398;g26c4a6d5536_0_43"/>
            <p:cNvGrpSpPr/>
            <p:nvPr/>
          </p:nvGrpSpPr>
          <p:grpSpPr>
            <a:xfrm rot="-2700000">
              <a:off x="1831592" y="2732125"/>
              <a:ext cx="5309185" cy="5558053"/>
              <a:chOff x="0" y="-38100"/>
              <a:chExt cx="812800" cy="850900"/>
            </a:xfrm>
          </p:grpSpPr>
          <p:sp>
            <p:nvSpPr>
              <p:cNvPr id="399" name="Google Shape;399;g26c4a6d5536_0_4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400" name="Google Shape;400;g26c4a6d5536_0_43"/>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1" name="Google Shape;401;g26c4a6d5536_0_43"/>
            <p:cNvGrpSpPr/>
            <p:nvPr/>
          </p:nvGrpSpPr>
          <p:grpSpPr>
            <a:xfrm rot="-2700000">
              <a:off x="2494923" y="2732125"/>
              <a:ext cx="5309185" cy="5558053"/>
              <a:chOff x="0" y="-38100"/>
              <a:chExt cx="812800" cy="850900"/>
            </a:xfrm>
          </p:grpSpPr>
          <p:sp>
            <p:nvSpPr>
              <p:cNvPr id="402" name="Google Shape;402;g26c4a6d5536_0_4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403" name="Google Shape;403;g26c4a6d5536_0_43"/>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4" name="Google Shape;404;g26c4a6d5536_0_43"/>
            <p:cNvGrpSpPr/>
            <p:nvPr/>
          </p:nvGrpSpPr>
          <p:grpSpPr>
            <a:xfrm rot="-2700000">
              <a:off x="2562909" y="887168"/>
              <a:ext cx="5309185" cy="5558053"/>
              <a:chOff x="0" y="-38100"/>
              <a:chExt cx="812800" cy="850900"/>
            </a:xfrm>
          </p:grpSpPr>
          <p:sp>
            <p:nvSpPr>
              <p:cNvPr id="405" name="Google Shape;405;g26c4a6d5536_0_4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406" name="Google Shape;406;g26c4a6d5536_0_43"/>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07" name="Google Shape;407;g26c4a6d5536_0_43"/>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408" name="Google Shape;408;g26c4a6d5536_0_43"/>
          <p:cNvSpPr txBox="1"/>
          <p:nvPr/>
        </p:nvSpPr>
        <p:spPr>
          <a:xfrm>
            <a:off x="1422925" y="1477277"/>
            <a:ext cx="102531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Penutup</a:t>
            </a:r>
            <a:endParaRPr sz="4800" b="1" i="0" u="none" strike="noStrike" cap="none">
              <a:solidFill>
                <a:srgbClr val="21264D"/>
              </a:solidFill>
              <a:latin typeface="Poppins"/>
              <a:ea typeface="Poppins"/>
              <a:cs typeface="Poppins"/>
              <a:sym typeface="Poppins"/>
            </a:endParaRPr>
          </a:p>
        </p:txBody>
      </p:sp>
      <p:sp>
        <p:nvSpPr>
          <p:cNvPr id="409" name="Google Shape;409;g26c4a6d5536_0_43"/>
          <p:cNvSpPr txBox="1"/>
          <p:nvPr/>
        </p:nvSpPr>
        <p:spPr>
          <a:xfrm>
            <a:off x="1422925" y="2776275"/>
            <a:ext cx="15639600" cy="37710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900"/>
              <a:buFont typeface="Arial"/>
              <a:buNone/>
            </a:pPr>
            <a:r>
              <a:rPr lang="en-US" sz="4900" b="0" i="0" u="none" strike="noStrike" cap="none">
                <a:solidFill>
                  <a:schemeClr val="dk1"/>
                </a:solidFill>
                <a:latin typeface="Calibri"/>
                <a:ea typeface="Calibri"/>
                <a:cs typeface="Calibri"/>
                <a:sym typeface="Calibri"/>
              </a:rPr>
              <a:t>Dalam rangkuman ini, pentingnya manajemen operasional yang efektif bagi industri perhotelan telah </a:t>
            </a:r>
            <a:r>
              <a:rPr lang="en-US" sz="4900">
                <a:solidFill>
                  <a:schemeClr val="dk1"/>
                </a:solidFill>
                <a:latin typeface="Calibri"/>
                <a:ea typeface="Calibri"/>
                <a:cs typeface="Calibri"/>
                <a:sym typeface="Calibri"/>
              </a:rPr>
              <a:t>ter-highlight</a:t>
            </a:r>
            <a:r>
              <a:rPr lang="en-US" sz="4900" b="0" i="0" u="none" strike="noStrike" cap="none">
                <a:solidFill>
                  <a:schemeClr val="dk1"/>
                </a:solidFill>
                <a:latin typeface="Calibri"/>
                <a:ea typeface="Calibri"/>
                <a:cs typeface="Calibri"/>
                <a:sym typeface="Calibri"/>
              </a:rPr>
              <a:t>. Dengan mengoptimalkan proses pembelian, pergudangan, dan rantai pasok, UMKM dapat meningkatkan efisiensi operasional dan mencapai kinerja bisnis yang lebih baik.</a:t>
            </a:r>
            <a:endParaRPr sz="4900" b="0" i="0" u="none" strike="noStrike" cap="none">
              <a:solidFill>
                <a:schemeClr val="dk1"/>
              </a:solidFill>
              <a:latin typeface="Calibri"/>
              <a:ea typeface="Calibri"/>
              <a:cs typeface="Calibri"/>
              <a:sym typeface="Calibri"/>
            </a:endParaRPr>
          </a:p>
        </p:txBody>
      </p:sp>
      <p:grpSp>
        <p:nvGrpSpPr>
          <p:cNvPr id="410" name="Google Shape;410;g26c4a6d5536_0_43"/>
          <p:cNvGrpSpPr/>
          <p:nvPr/>
        </p:nvGrpSpPr>
        <p:grpSpPr>
          <a:xfrm>
            <a:off x="14202254" y="-78589"/>
            <a:ext cx="3537125" cy="1842646"/>
            <a:chOff x="14202254" y="-78589"/>
            <a:chExt cx="3537125" cy="1842646"/>
          </a:xfrm>
        </p:grpSpPr>
        <p:sp>
          <p:nvSpPr>
            <p:cNvPr id="411" name="Google Shape;411;g26c4a6d5536_0_43"/>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412" name="Google Shape;412;g26c4a6d5536_0_43"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413" name="Google Shape;413;g26c4a6d5536_0_43"/>
          <p:cNvSpPr txBox="1"/>
          <p:nvPr/>
        </p:nvSpPr>
        <p:spPr>
          <a:xfrm>
            <a:off x="13570972" y="9432337"/>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417"/>
        <p:cNvGrpSpPr/>
        <p:nvPr/>
      </p:nvGrpSpPr>
      <p:grpSpPr>
        <a:xfrm>
          <a:off x="0" y="0"/>
          <a:ext cx="0" cy="0"/>
          <a:chOff x="0" y="0"/>
          <a:chExt cx="0" cy="0"/>
        </a:xfrm>
      </p:grpSpPr>
      <p:sp>
        <p:nvSpPr>
          <p:cNvPr id="418" name="Google Shape;418;p10"/>
          <p:cNvSpPr/>
          <p:nvPr/>
        </p:nvSpPr>
        <p:spPr>
          <a:xfrm>
            <a:off x="4935867" y="-3065133"/>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61343" t="-760" r="-90767" b="-74524"/>
            </a:stretch>
          </a:blipFill>
          <a:ln>
            <a:noFill/>
          </a:ln>
        </p:spPr>
      </p:sp>
      <p:pic>
        <p:nvPicPr>
          <p:cNvPr id="419" name="Google Shape;419;p10"/>
          <p:cNvPicPr preferRelativeResize="0"/>
          <p:nvPr/>
        </p:nvPicPr>
        <p:blipFill rotWithShape="1">
          <a:blip r:embed="rId4">
            <a:alphaModFix/>
          </a:blip>
          <a:srcRect/>
          <a:stretch/>
        </p:blipFill>
        <p:spPr>
          <a:xfrm>
            <a:off x="4989334" y="-3047202"/>
            <a:ext cx="13348234" cy="13348234"/>
          </a:xfrm>
          <a:prstGeom prst="rect">
            <a:avLst/>
          </a:prstGeom>
          <a:noFill/>
          <a:ln>
            <a:noFill/>
          </a:ln>
        </p:spPr>
      </p:pic>
      <p:grpSp>
        <p:nvGrpSpPr>
          <p:cNvPr id="420" name="Google Shape;420;p10"/>
          <p:cNvGrpSpPr/>
          <p:nvPr/>
        </p:nvGrpSpPr>
        <p:grpSpPr>
          <a:xfrm rot="-2700000">
            <a:off x="1943780" y="8435905"/>
            <a:ext cx="4802710" cy="5027837"/>
            <a:chOff x="0" y="-38100"/>
            <a:chExt cx="812800" cy="850900"/>
          </a:xfrm>
        </p:grpSpPr>
        <p:sp>
          <p:nvSpPr>
            <p:cNvPr id="421" name="Google Shape;421;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422" name="Google Shape;422;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3" name="Google Shape;423;p10"/>
          <p:cNvGrpSpPr/>
          <p:nvPr/>
        </p:nvGrpSpPr>
        <p:grpSpPr>
          <a:xfrm rot="-2700000">
            <a:off x="11764570" y="-3640026"/>
            <a:ext cx="4802710" cy="5027837"/>
            <a:chOff x="0" y="-38100"/>
            <a:chExt cx="812800" cy="850900"/>
          </a:xfrm>
        </p:grpSpPr>
        <p:sp>
          <p:nvSpPr>
            <p:cNvPr id="424" name="Google Shape;424;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425" name="Google Shape;425;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6" name="Google Shape;426;p10"/>
          <p:cNvGrpSpPr/>
          <p:nvPr/>
        </p:nvGrpSpPr>
        <p:grpSpPr>
          <a:xfrm rot="-2700000">
            <a:off x="-551710" y="8071451"/>
            <a:ext cx="4802710" cy="5027837"/>
            <a:chOff x="0" y="-38100"/>
            <a:chExt cx="812800" cy="850900"/>
          </a:xfrm>
        </p:grpSpPr>
        <p:sp>
          <p:nvSpPr>
            <p:cNvPr id="427" name="Google Shape;427;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428" name="Google Shape;428;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9" name="Google Shape;429;p10"/>
          <p:cNvGrpSpPr/>
          <p:nvPr/>
        </p:nvGrpSpPr>
        <p:grpSpPr>
          <a:xfrm rot="-2700000">
            <a:off x="14796768" y="-2396526"/>
            <a:ext cx="4802710" cy="5027837"/>
            <a:chOff x="0" y="-38100"/>
            <a:chExt cx="812800" cy="850900"/>
          </a:xfrm>
        </p:grpSpPr>
        <p:sp>
          <p:nvSpPr>
            <p:cNvPr id="430" name="Google Shape;430;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431" name="Google Shape;431;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2" name="Google Shape;432;p10"/>
          <p:cNvGrpSpPr/>
          <p:nvPr/>
        </p:nvGrpSpPr>
        <p:grpSpPr>
          <a:xfrm rot="-2700000">
            <a:off x="1965503" y="9314952"/>
            <a:ext cx="4802710" cy="5027837"/>
            <a:chOff x="0" y="-38100"/>
            <a:chExt cx="812800" cy="850900"/>
          </a:xfrm>
        </p:grpSpPr>
        <p:sp>
          <p:nvSpPr>
            <p:cNvPr id="433" name="Google Shape;433;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434" name="Google Shape;434;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5" name="Google Shape;435;p10"/>
          <p:cNvGrpSpPr/>
          <p:nvPr/>
        </p:nvGrpSpPr>
        <p:grpSpPr>
          <a:xfrm rot="-2700000">
            <a:off x="11764570" y="-4249624"/>
            <a:ext cx="4802710" cy="5027837"/>
            <a:chOff x="0" y="-38100"/>
            <a:chExt cx="812800" cy="850900"/>
          </a:xfrm>
        </p:grpSpPr>
        <p:sp>
          <p:nvSpPr>
            <p:cNvPr id="436" name="Google Shape;436;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37" name="Google Shape;437;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8" name="Google Shape;438;p10"/>
          <p:cNvGrpSpPr/>
          <p:nvPr/>
        </p:nvGrpSpPr>
        <p:grpSpPr>
          <a:xfrm rot="-2700000">
            <a:off x="1965503" y="9883613"/>
            <a:ext cx="4802710" cy="5027837"/>
            <a:chOff x="0" y="-38100"/>
            <a:chExt cx="812800" cy="850900"/>
          </a:xfrm>
        </p:grpSpPr>
        <p:sp>
          <p:nvSpPr>
            <p:cNvPr id="439" name="Google Shape;439;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40" name="Google Shape;440;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1" name="Google Shape;441;p10"/>
          <p:cNvGrpSpPr/>
          <p:nvPr/>
        </p:nvGrpSpPr>
        <p:grpSpPr>
          <a:xfrm rot="-2700000">
            <a:off x="14796768" y="-3425226"/>
            <a:ext cx="4802710" cy="5027837"/>
            <a:chOff x="0" y="-38100"/>
            <a:chExt cx="812800" cy="850900"/>
          </a:xfrm>
        </p:grpSpPr>
        <p:sp>
          <p:nvSpPr>
            <p:cNvPr id="442" name="Google Shape;442;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43" name="Google Shape;443;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4" name="Google Shape;444;p10"/>
          <p:cNvGrpSpPr/>
          <p:nvPr/>
        </p:nvGrpSpPr>
        <p:grpSpPr>
          <a:xfrm rot="-2700000">
            <a:off x="-551710" y="8720047"/>
            <a:ext cx="4802710" cy="5027837"/>
            <a:chOff x="0" y="-38100"/>
            <a:chExt cx="812800" cy="850900"/>
          </a:xfrm>
        </p:grpSpPr>
        <p:sp>
          <p:nvSpPr>
            <p:cNvPr id="445" name="Google Shape;445;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46" name="Google Shape;446;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7" name="Google Shape;447;p10"/>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5">
              <a:alphaModFix/>
            </a:blip>
            <a:stretch>
              <a:fillRect/>
            </a:stretch>
          </a:blipFill>
          <a:ln>
            <a:noFill/>
          </a:ln>
        </p:spPr>
      </p:sp>
      <p:sp>
        <p:nvSpPr>
          <p:cNvPr id="448" name="Google Shape;448;p10"/>
          <p:cNvSpPr txBox="1"/>
          <p:nvPr/>
        </p:nvSpPr>
        <p:spPr>
          <a:xfrm>
            <a:off x="1338542" y="2159016"/>
            <a:ext cx="9784007" cy="1737235"/>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11029"/>
              <a:buFont typeface="Arial"/>
              <a:buNone/>
            </a:pPr>
            <a:r>
              <a:rPr lang="en-US" sz="11029" b="1" i="0" u="none" strike="noStrike" cap="none">
                <a:solidFill>
                  <a:srgbClr val="000000"/>
                </a:solidFill>
                <a:latin typeface="Poppins"/>
                <a:ea typeface="Poppins"/>
                <a:cs typeface="Poppins"/>
                <a:sym typeface="Poppins"/>
              </a:rPr>
              <a:t>TERIMAKASIH</a:t>
            </a:r>
            <a:endParaRPr sz="1400" b="0" i="0" u="none" strike="noStrike" cap="none">
              <a:solidFill>
                <a:srgbClr val="000000"/>
              </a:solidFill>
              <a:latin typeface="Arial"/>
              <a:ea typeface="Arial"/>
              <a:cs typeface="Arial"/>
              <a:sym typeface="Arial"/>
            </a:endParaRPr>
          </a:p>
        </p:txBody>
      </p:sp>
      <p:sp>
        <p:nvSpPr>
          <p:cNvPr id="449" name="Google Shape;449;p10"/>
          <p:cNvSpPr txBox="1"/>
          <p:nvPr/>
        </p:nvSpPr>
        <p:spPr>
          <a:xfrm>
            <a:off x="1338542" y="3908982"/>
            <a:ext cx="8555376" cy="756252"/>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4801"/>
              <a:buFont typeface="Arial"/>
              <a:buNone/>
            </a:pPr>
            <a:r>
              <a:rPr lang="en-US" sz="4801" b="0" i="0" u="none" strike="noStrike" cap="none">
                <a:solidFill>
                  <a:srgbClr val="21264D"/>
                </a:solidFill>
                <a:latin typeface="Poppins"/>
                <a:ea typeface="Poppins"/>
                <a:cs typeface="Poppins"/>
                <a:sym typeface="Poppins"/>
              </a:rPr>
              <a:t>ATAS PERHATIANNYA</a:t>
            </a:r>
            <a:endParaRPr sz="1400" b="0" i="0" u="none" strike="noStrike" cap="none">
              <a:solidFill>
                <a:srgbClr val="000000"/>
              </a:solidFill>
              <a:latin typeface="Arial"/>
              <a:ea typeface="Arial"/>
              <a:cs typeface="Arial"/>
              <a:sym typeface="Arial"/>
            </a:endParaRPr>
          </a:p>
        </p:txBody>
      </p:sp>
      <p:grpSp>
        <p:nvGrpSpPr>
          <p:cNvPr id="450" name="Google Shape;450;p10"/>
          <p:cNvGrpSpPr/>
          <p:nvPr/>
        </p:nvGrpSpPr>
        <p:grpSpPr>
          <a:xfrm>
            <a:off x="740480" y="236776"/>
            <a:ext cx="3537125" cy="1842646"/>
            <a:chOff x="14202254" y="-78589"/>
            <a:chExt cx="3537125" cy="1842646"/>
          </a:xfrm>
        </p:grpSpPr>
        <p:sp>
          <p:nvSpPr>
            <p:cNvPr id="451" name="Google Shape;451;p10"/>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6">
                <a:alphaModFix/>
              </a:blip>
              <a:stretch>
                <a:fillRect/>
              </a:stretch>
            </a:blipFill>
            <a:ln>
              <a:noFill/>
            </a:ln>
          </p:spPr>
        </p:sp>
        <p:pic>
          <p:nvPicPr>
            <p:cNvPr id="452" name="Google Shape;452;p10" descr="Vokasi Logo 1 – Fakultas Vokasi Unair"/>
            <p:cNvPicPr preferRelativeResize="0"/>
            <p:nvPr/>
          </p:nvPicPr>
          <p:blipFill rotWithShape="1">
            <a:blip r:embed="rId7">
              <a:alphaModFix/>
            </a:blip>
            <a:srcRect/>
            <a:stretch/>
          </p:blipFill>
          <p:spPr>
            <a:xfrm>
              <a:off x="14202254" y="-78589"/>
              <a:ext cx="3275815" cy="1842646"/>
            </a:xfrm>
            <a:prstGeom prst="rect">
              <a:avLst/>
            </a:prstGeom>
            <a:noFill/>
            <a:ln>
              <a:noFill/>
            </a:ln>
          </p:spPr>
        </p:pic>
      </p:grpSp>
      <p:sp>
        <p:nvSpPr>
          <p:cNvPr id="453" name="Google Shape;453;p10"/>
          <p:cNvSpPr txBox="1"/>
          <p:nvPr/>
        </p:nvSpPr>
        <p:spPr>
          <a:xfrm>
            <a:off x="1366895" y="581670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20"/>
        <p:cNvGrpSpPr/>
        <p:nvPr/>
      </p:nvGrpSpPr>
      <p:grpSpPr>
        <a:xfrm>
          <a:off x="0" y="0"/>
          <a:ext cx="0" cy="0"/>
          <a:chOff x="0" y="0"/>
          <a:chExt cx="0" cy="0"/>
        </a:xfrm>
      </p:grpSpPr>
      <p:sp>
        <p:nvSpPr>
          <p:cNvPr id="121" name="Google Shape;121;p2"/>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2" b="-21940"/>
            </a:stretch>
          </a:blipFill>
          <a:ln>
            <a:noFill/>
          </a:ln>
        </p:spPr>
      </p:sp>
      <p:grpSp>
        <p:nvGrpSpPr>
          <p:cNvPr id="122" name="Google Shape;122;p2"/>
          <p:cNvGrpSpPr/>
          <p:nvPr/>
        </p:nvGrpSpPr>
        <p:grpSpPr>
          <a:xfrm>
            <a:off x="15357712" y="4649615"/>
            <a:ext cx="6926752" cy="7161663"/>
            <a:chOff x="-175977" y="-175976"/>
            <a:chExt cx="9235669" cy="9548885"/>
          </a:xfrm>
        </p:grpSpPr>
        <p:grpSp>
          <p:nvGrpSpPr>
            <p:cNvPr id="123" name="Google Shape;123;p2"/>
            <p:cNvGrpSpPr/>
            <p:nvPr/>
          </p:nvGrpSpPr>
          <p:grpSpPr>
            <a:xfrm rot="-2700000">
              <a:off x="1011586" y="2751696"/>
              <a:ext cx="5309215" cy="5558084"/>
              <a:chOff x="0" y="-38100"/>
              <a:chExt cx="812800" cy="850900"/>
            </a:xfrm>
          </p:grpSpPr>
          <p:sp>
            <p:nvSpPr>
              <p:cNvPr id="124" name="Google Shape;124;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25" name="Google Shape;125;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6" name="Google Shape;126;p2"/>
            <p:cNvGrpSpPr/>
            <p:nvPr/>
          </p:nvGrpSpPr>
          <p:grpSpPr>
            <a:xfrm rot="-2700000">
              <a:off x="1831597" y="887152"/>
              <a:ext cx="5309215" cy="5558084"/>
              <a:chOff x="0" y="-38100"/>
              <a:chExt cx="812800" cy="850900"/>
            </a:xfrm>
          </p:grpSpPr>
          <p:sp>
            <p:nvSpPr>
              <p:cNvPr id="127" name="Google Shape;127;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28" name="Google Shape;128;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9" name="Google Shape;129;p2"/>
            <p:cNvGrpSpPr/>
            <p:nvPr/>
          </p:nvGrpSpPr>
          <p:grpSpPr>
            <a:xfrm rot="-2700000">
              <a:off x="1831597" y="2732109"/>
              <a:ext cx="5309215" cy="5558084"/>
              <a:chOff x="0" y="-38100"/>
              <a:chExt cx="812800" cy="850900"/>
            </a:xfrm>
          </p:grpSpPr>
          <p:sp>
            <p:nvSpPr>
              <p:cNvPr id="130" name="Google Shape;130;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31" name="Google Shape;131;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2" name="Google Shape;132;p2"/>
            <p:cNvGrpSpPr/>
            <p:nvPr/>
          </p:nvGrpSpPr>
          <p:grpSpPr>
            <a:xfrm rot="-2700000">
              <a:off x="2494928" y="2732109"/>
              <a:ext cx="5309215" cy="5558084"/>
              <a:chOff x="0" y="-38100"/>
              <a:chExt cx="812800" cy="850900"/>
            </a:xfrm>
          </p:grpSpPr>
          <p:sp>
            <p:nvSpPr>
              <p:cNvPr id="133" name="Google Shape;133;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4" name="Google Shape;134;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5" name="Google Shape;135;p2"/>
            <p:cNvGrpSpPr/>
            <p:nvPr/>
          </p:nvGrpSpPr>
          <p:grpSpPr>
            <a:xfrm rot="-2700000">
              <a:off x="2562914" y="887152"/>
              <a:ext cx="5309215" cy="5558084"/>
              <a:chOff x="0" y="-38100"/>
              <a:chExt cx="812800" cy="850900"/>
            </a:xfrm>
          </p:grpSpPr>
          <p:sp>
            <p:nvSpPr>
              <p:cNvPr id="136" name="Google Shape;13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7" name="Google Shape;137;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8" name="Google Shape;138;p2"/>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39" name="Google Shape;139;p2"/>
          <p:cNvSpPr txBox="1"/>
          <p:nvPr/>
        </p:nvSpPr>
        <p:spPr>
          <a:xfrm>
            <a:off x="1193955" y="1567183"/>
            <a:ext cx="7406100" cy="15747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Definisi Manajemen Operasional </a:t>
            </a:r>
            <a:endParaRPr sz="1400" b="0" i="0" u="none" strike="noStrike" cap="none">
              <a:solidFill>
                <a:srgbClr val="000000"/>
              </a:solidFill>
              <a:latin typeface="Arial"/>
              <a:ea typeface="Arial"/>
              <a:cs typeface="Arial"/>
              <a:sym typeface="Arial"/>
            </a:endParaRPr>
          </a:p>
        </p:txBody>
      </p:sp>
      <p:sp>
        <p:nvSpPr>
          <p:cNvPr id="140" name="Google Shape;140;p2"/>
          <p:cNvSpPr txBox="1"/>
          <p:nvPr/>
        </p:nvSpPr>
        <p:spPr>
          <a:xfrm>
            <a:off x="1243060" y="3296839"/>
            <a:ext cx="9770100" cy="49872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Manajemen Operasional adalah pendekatan terhadap pengelolaan semua kegiatan operasional yang terlibat dalam sebuah bisnis. Ini mencakup perencanaan, pengadaan bahan baku, pengelolaan persediaan, proses produksi, dan distribusi produk atau layanan. Tujuannya adalah menciptakan operasio</a:t>
            </a:r>
            <a:r>
              <a:rPr lang="en-US" sz="3600">
                <a:solidFill>
                  <a:schemeClr val="dk1"/>
                </a:solidFill>
                <a:latin typeface="Calibri"/>
                <a:ea typeface="Calibri"/>
                <a:cs typeface="Calibri"/>
                <a:sym typeface="Calibri"/>
              </a:rPr>
              <a:t>nal</a:t>
            </a:r>
            <a:r>
              <a:rPr lang="en-US" sz="3600" b="0" i="0" u="none" strike="noStrike" cap="none">
                <a:solidFill>
                  <a:schemeClr val="dk1"/>
                </a:solidFill>
                <a:latin typeface="Calibri"/>
                <a:ea typeface="Calibri"/>
                <a:cs typeface="Calibri"/>
                <a:sym typeface="Calibri"/>
              </a:rPr>
              <a:t> yang efisien, mengoptimalkan kualitas produk atau layanan, dan mengurangi biaya operasional.</a:t>
            </a:r>
            <a:endParaRPr sz="3600" b="0" i="0" u="none" strike="noStrike" cap="none">
              <a:solidFill>
                <a:schemeClr val="dk1"/>
              </a:solidFill>
              <a:latin typeface="Cutive"/>
              <a:ea typeface="Cutive"/>
              <a:cs typeface="Cutive"/>
              <a:sym typeface="Cutive"/>
            </a:endParaRPr>
          </a:p>
        </p:txBody>
      </p:sp>
      <p:sp>
        <p:nvSpPr>
          <p:cNvPr id="141" name="Google Shape;141;p2"/>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142" name="Google Shape;142;p2"/>
          <p:cNvGrpSpPr/>
          <p:nvPr/>
        </p:nvGrpSpPr>
        <p:grpSpPr>
          <a:xfrm>
            <a:off x="14202254" y="-78589"/>
            <a:ext cx="3537125" cy="1842646"/>
            <a:chOff x="14202254" y="-78589"/>
            <a:chExt cx="3537125" cy="1842646"/>
          </a:xfrm>
        </p:grpSpPr>
        <p:sp>
          <p:nvSpPr>
            <p:cNvPr id="143" name="Google Shape;143;p2"/>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144" name="Google Shape;144;p2"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48"/>
        <p:cNvGrpSpPr/>
        <p:nvPr/>
      </p:nvGrpSpPr>
      <p:grpSpPr>
        <a:xfrm>
          <a:off x="0" y="0"/>
          <a:ext cx="0" cy="0"/>
          <a:chOff x="0" y="0"/>
          <a:chExt cx="0" cy="0"/>
        </a:xfrm>
      </p:grpSpPr>
      <p:sp>
        <p:nvSpPr>
          <p:cNvPr id="149" name="Google Shape;149;p3"/>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50" name="Google Shape;150;p3"/>
          <p:cNvGrpSpPr/>
          <p:nvPr/>
        </p:nvGrpSpPr>
        <p:grpSpPr>
          <a:xfrm rot="10800000">
            <a:off x="14209587" y="1954009"/>
            <a:ext cx="3280642" cy="3057907"/>
            <a:chOff x="1028699" y="3416530"/>
            <a:chExt cx="2671625" cy="2490239"/>
          </a:xfrm>
        </p:grpSpPr>
        <p:grpSp>
          <p:nvGrpSpPr>
            <p:cNvPr id="151" name="Google Shape;151;p3"/>
            <p:cNvGrpSpPr/>
            <p:nvPr/>
          </p:nvGrpSpPr>
          <p:grpSpPr>
            <a:xfrm rot="2700000">
              <a:off x="1966263" y="3924922"/>
              <a:ext cx="1417088" cy="1483514"/>
              <a:chOff x="0" y="-38100"/>
              <a:chExt cx="812800" cy="850900"/>
            </a:xfrm>
          </p:grpSpPr>
          <p:sp>
            <p:nvSpPr>
              <p:cNvPr id="152" name="Google Shape;152;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53" name="Google Shape;153;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4" name="Google Shape;154;p3"/>
            <p:cNvGrpSpPr/>
            <p:nvPr/>
          </p:nvGrpSpPr>
          <p:grpSpPr>
            <a:xfrm rot="2700000">
              <a:off x="1413549" y="3761055"/>
              <a:ext cx="1720540" cy="1801190"/>
              <a:chOff x="0" y="-38100"/>
              <a:chExt cx="812800" cy="850900"/>
            </a:xfrm>
          </p:grpSpPr>
          <p:sp>
            <p:nvSpPr>
              <p:cNvPr id="155" name="Google Shape;155;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56" name="Google Shape;156;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57" name="Google Shape;157;p3"/>
          <p:cNvGrpSpPr/>
          <p:nvPr/>
        </p:nvGrpSpPr>
        <p:grpSpPr>
          <a:xfrm rot="5400000">
            <a:off x="-1748095" y="8202375"/>
            <a:ext cx="6926752" cy="7161663"/>
            <a:chOff x="-175977" y="-175976"/>
            <a:chExt cx="9235669" cy="9548885"/>
          </a:xfrm>
        </p:grpSpPr>
        <p:grpSp>
          <p:nvGrpSpPr>
            <p:cNvPr id="158" name="Google Shape;158;p3"/>
            <p:cNvGrpSpPr/>
            <p:nvPr/>
          </p:nvGrpSpPr>
          <p:grpSpPr>
            <a:xfrm rot="-2700000">
              <a:off x="1011586" y="2751696"/>
              <a:ext cx="5309215" cy="5558084"/>
              <a:chOff x="0" y="-38100"/>
              <a:chExt cx="812800" cy="850900"/>
            </a:xfrm>
          </p:grpSpPr>
          <p:sp>
            <p:nvSpPr>
              <p:cNvPr id="159" name="Google Shape;159;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60" name="Google Shape;160;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1" name="Google Shape;161;p3"/>
            <p:cNvGrpSpPr/>
            <p:nvPr/>
          </p:nvGrpSpPr>
          <p:grpSpPr>
            <a:xfrm rot="-2700000">
              <a:off x="1831597" y="887152"/>
              <a:ext cx="5309215" cy="5558084"/>
              <a:chOff x="0" y="-38100"/>
              <a:chExt cx="812800" cy="850900"/>
            </a:xfrm>
          </p:grpSpPr>
          <p:sp>
            <p:nvSpPr>
              <p:cNvPr id="162" name="Google Shape;162;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63" name="Google Shape;163;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4" name="Google Shape;164;p3"/>
            <p:cNvGrpSpPr/>
            <p:nvPr/>
          </p:nvGrpSpPr>
          <p:grpSpPr>
            <a:xfrm rot="-2700000">
              <a:off x="1831597" y="2732109"/>
              <a:ext cx="5309215" cy="5558084"/>
              <a:chOff x="0" y="-38100"/>
              <a:chExt cx="812800" cy="850900"/>
            </a:xfrm>
          </p:grpSpPr>
          <p:sp>
            <p:nvSpPr>
              <p:cNvPr id="165" name="Google Shape;165;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66" name="Google Shape;166;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7" name="Google Shape;167;p3"/>
            <p:cNvGrpSpPr/>
            <p:nvPr/>
          </p:nvGrpSpPr>
          <p:grpSpPr>
            <a:xfrm rot="-2700000">
              <a:off x="2494928" y="2732109"/>
              <a:ext cx="5309215" cy="5558084"/>
              <a:chOff x="0" y="-38100"/>
              <a:chExt cx="812800" cy="850900"/>
            </a:xfrm>
          </p:grpSpPr>
          <p:sp>
            <p:nvSpPr>
              <p:cNvPr id="168" name="Google Shape;168;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69" name="Google Shape;169;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0" name="Google Shape;170;p3"/>
            <p:cNvGrpSpPr/>
            <p:nvPr/>
          </p:nvGrpSpPr>
          <p:grpSpPr>
            <a:xfrm rot="-2700000">
              <a:off x="2562914" y="887152"/>
              <a:ext cx="5309215" cy="5558084"/>
              <a:chOff x="0" y="-38100"/>
              <a:chExt cx="812800" cy="850900"/>
            </a:xfrm>
          </p:grpSpPr>
          <p:sp>
            <p:nvSpPr>
              <p:cNvPr id="171" name="Google Shape;171;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72" name="Google Shape;172;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3" name="Google Shape;173;p3"/>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174" name="Google Shape;174;p3"/>
          <p:cNvSpPr txBox="1"/>
          <p:nvPr/>
        </p:nvSpPr>
        <p:spPr>
          <a:xfrm>
            <a:off x="1476746" y="924778"/>
            <a:ext cx="102531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Konsep Pembelian dan Pergudangan</a:t>
            </a:r>
            <a:endParaRPr sz="4800" b="1" i="0" u="none" strike="noStrike" cap="none">
              <a:solidFill>
                <a:srgbClr val="21264D"/>
              </a:solidFill>
              <a:latin typeface="Poppins"/>
              <a:ea typeface="Poppins"/>
              <a:cs typeface="Poppins"/>
              <a:sym typeface="Poppins"/>
            </a:endParaRPr>
          </a:p>
        </p:txBody>
      </p:sp>
      <p:sp>
        <p:nvSpPr>
          <p:cNvPr id="175" name="Google Shape;175;p3"/>
          <p:cNvSpPr txBox="1"/>
          <p:nvPr/>
        </p:nvSpPr>
        <p:spPr>
          <a:xfrm>
            <a:off x="1476746" y="3111747"/>
            <a:ext cx="11798700" cy="4740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b="0" i="0" u="none" strike="noStrike" cap="none" dirty="0" err="1">
                <a:solidFill>
                  <a:schemeClr val="dk1"/>
                </a:solidFill>
                <a:latin typeface="Calibri"/>
                <a:ea typeface="Calibri"/>
                <a:cs typeface="Calibri"/>
                <a:sym typeface="Calibri"/>
              </a:rPr>
              <a:t>Konsep</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pembelian</a:t>
            </a:r>
            <a:r>
              <a:rPr lang="en-US" sz="4400" b="0" i="0" u="none" strike="noStrike" cap="none" dirty="0">
                <a:solidFill>
                  <a:schemeClr val="dk1"/>
                </a:solidFill>
                <a:latin typeface="Calibri"/>
                <a:ea typeface="Calibri"/>
                <a:cs typeface="Calibri"/>
                <a:sym typeface="Calibri"/>
              </a:rPr>
              <a:t> dan </a:t>
            </a:r>
            <a:r>
              <a:rPr lang="en-US" sz="4400" b="0" i="0" u="none" strike="noStrike" cap="none" dirty="0" err="1">
                <a:solidFill>
                  <a:schemeClr val="dk1"/>
                </a:solidFill>
                <a:latin typeface="Calibri"/>
                <a:ea typeface="Calibri"/>
                <a:cs typeface="Calibri"/>
                <a:sym typeface="Calibri"/>
              </a:rPr>
              <a:t>pergudangan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mencakup</a:t>
            </a:r>
            <a:r>
              <a:rPr lang="en-US" sz="4400" b="0" i="0" u="none" strike="noStrike" cap="none" dirty="0">
                <a:solidFill>
                  <a:schemeClr val="dk1"/>
                </a:solidFill>
                <a:latin typeface="Calibri"/>
                <a:ea typeface="Calibri"/>
                <a:cs typeface="Calibri"/>
                <a:sym typeface="Calibri"/>
              </a:rPr>
              <a:t> proses </a:t>
            </a:r>
            <a:r>
              <a:rPr lang="en-US" sz="4400" b="0" i="0" u="none" strike="noStrike" cap="none" dirty="0" err="1">
                <a:solidFill>
                  <a:schemeClr val="dk1"/>
                </a:solidFill>
                <a:latin typeface="Calibri"/>
                <a:ea typeface="Calibri"/>
                <a:cs typeface="Calibri"/>
                <a:sym typeface="Calibri"/>
              </a:rPr>
              <a:t>pengadaan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bahan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baku</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produk</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setengah</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jadi</a:t>
            </a:r>
            <a:r>
              <a:rPr lang="en-US" sz="4400">
                <a:solidFill>
                  <a:schemeClr val="dk1"/>
                </a:solidFill>
                <a:latin typeface="Calibri"/>
                <a:ea typeface="Calibri"/>
                <a:cs typeface="Calibri"/>
                <a:sym typeface="Calibri"/>
              </a:rPr>
              <a:t>, maupun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produk</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jadi</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serta</a:t>
            </a:r>
            <a:r>
              <a:rPr lang="en-US" sz="4400" b="0" i="0" u="none" strike="noStrike" cap="none" dirty="0">
                <a:solidFill>
                  <a:schemeClr val="dk1"/>
                </a:solidFill>
                <a:latin typeface="Calibri"/>
                <a:ea typeface="Calibri"/>
                <a:cs typeface="Calibri"/>
                <a:sym typeface="Calibri"/>
              </a:rPr>
              <a:t> proses </a:t>
            </a:r>
            <a:r>
              <a:rPr lang="en-US" sz="4400" b="0" i="0" u="none" strike="noStrike" cap="none" dirty="0" err="1">
                <a:solidFill>
                  <a:schemeClr val="dk1"/>
                </a:solidFill>
                <a:latin typeface="Calibri"/>
                <a:ea typeface="Calibri"/>
                <a:cs typeface="Calibri"/>
                <a:sym typeface="Calibri"/>
              </a:rPr>
              <a:t>penyimpanannya</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Ini</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melibatkan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penentuan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pemasok</a:t>
            </a:r>
            <a:r>
              <a:rPr lang="en-US" sz="4400" b="0" i="0" u="none" strike="noStrike" cap="none" dirty="0">
                <a:solidFill>
                  <a:schemeClr val="dk1"/>
                </a:solidFill>
                <a:latin typeface="Calibri"/>
                <a:ea typeface="Calibri"/>
                <a:cs typeface="Calibri"/>
                <a:sym typeface="Calibri"/>
              </a:rPr>
              <a:t> yang </a:t>
            </a:r>
            <a:r>
              <a:rPr lang="en-US" sz="4400" b="0" i="0" u="none" strike="noStrike" cap="none" dirty="0" err="1">
                <a:solidFill>
                  <a:schemeClr val="dk1"/>
                </a:solidFill>
                <a:latin typeface="Calibri"/>
                <a:ea typeface="Calibri"/>
                <a:cs typeface="Calibri"/>
                <a:sym typeface="Calibri"/>
              </a:rPr>
              <a:t>tepat</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negosiasi</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harga</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pengelolaan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persediaan</a:t>
            </a:r>
            <a:r>
              <a:rPr lang="en-US" sz="4400" b="0" i="0" u="none" strike="noStrike" cap="none" dirty="0">
                <a:solidFill>
                  <a:schemeClr val="dk1"/>
                </a:solidFill>
                <a:latin typeface="Calibri"/>
                <a:ea typeface="Calibri"/>
                <a:cs typeface="Calibri"/>
                <a:sym typeface="Calibri"/>
              </a:rPr>
              <a:t>, dan </a:t>
            </a:r>
            <a:r>
              <a:rPr lang="en-US" sz="4400" b="0" i="0" u="none" strike="noStrike" cap="none" dirty="0" err="1">
                <a:solidFill>
                  <a:schemeClr val="dk1"/>
                </a:solidFill>
                <a:latin typeface="Calibri"/>
                <a:ea typeface="Calibri"/>
                <a:cs typeface="Calibri"/>
                <a:sym typeface="Calibri"/>
              </a:rPr>
              <a:t>optimalisasi</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ruang</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gudang</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untuk</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efisiensi</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operasional</a:t>
            </a:r>
            <a:r>
              <a:rPr lang="en-US" sz="4400" b="0" i="0" u="none" strike="noStrike" cap="none" dirty="0">
                <a:solidFill>
                  <a:schemeClr val="dk1"/>
                </a:solidFill>
                <a:latin typeface="Calibri"/>
                <a:ea typeface="Calibri"/>
                <a:cs typeface="Calibri"/>
                <a:sym typeface="Calibri"/>
              </a:rPr>
              <a:t>.</a:t>
            </a:r>
            <a:endParaRPr sz="4400" b="0" i="0" u="none" strike="noStrike" cap="none" dirty="0">
              <a:solidFill>
                <a:schemeClr val="dk1"/>
              </a:solidFill>
              <a:latin typeface="Calibri"/>
              <a:ea typeface="Calibri"/>
              <a:cs typeface="Calibri"/>
              <a:sym typeface="Calibri"/>
            </a:endParaRPr>
          </a:p>
        </p:txBody>
      </p:sp>
      <p:grpSp>
        <p:nvGrpSpPr>
          <p:cNvPr id="176" name="Google Shape;176;p3"/>
          <p:cNvGrpSpPr/>
          <p:nvPr/>
        </p:nvGrpSpPr>
        <p:grpSpPr>
          <a:xfrm>
            <a:off x="14202254" y="-78589"/>
            <a:ext cx="3537125" cy="1842646"/>
            <a:chOff x="14202254" y="-78589"/>
            <a:chExt cx="3537125" cy="1842646"/>
          </a:xfrm>
        </p:grpSpPr>
        <p:sp>
          <p:nvSpPr>
            <p:cNvPr id="177" name="Google Shape;177;p3"/>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178" name="Google Shape;178;p3"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179" name="Google Shape;179;p3"/>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3"/>
        <p:cNvGrpSpPr/>
        <p:nvPr/>
      </p:nvGrpSpPr>
      <p:grpSpPr>
        <a:xfrm>
          <a:off x="0" y="0"/>
          <a:ext cx="0" cy="0"/>
          <a:chOff x="0" y="0"/>
          <a:chExt cx="0" cy="0"/>
        </a:xfrm>
      </p:grpSpPr>
      <p:sp>
        <p:nvSpPr>
          <p:cNvPr id="184" name="Google Shape;184;p4"/>
          <p:cNvSpPr txBox="1"/>
          <p:nvPr/>
        </p:nvSpPr>
        <p:spPr>
          <a:xfrm>
            <a:off x="1231381" y="1477280"/>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Konsep Rantai Pasok</a:t>
            </a:r>
            <a:endParaRPr sz="4800" b="1" i="0" u="none" strike="noStrike" cap="none">
              <a:solidFill>
                <a:srgbClr val="21264D"/>
              </a:solidFill>
              <a:latin typeface="Poppins"/>
              <a:ea typeface="Poppins"/>
              <a:cs typeface="Poppins"/>
              <a:sym typeface="Poppins"/>
            </a:endParaRPr>
          </a:p>
        </p:txBody>
      </p:sp>
      <p:sp>
        <p:nvSpPr>
          <p:cNvPr id="185" name="Google Shape;185;p4"/>
          <p:cNvSpPr txBox="1"/>
          <p:nvPr/>
        </p:nvSpPr>
        <p:spPr>
          <a:xfrm>
            <a:off x="1231381" y="2679345"/>
            <a:ext cx="12027300" cy="43407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700"/>
              <a:buFont typeface="Arial"/>
              <a:buNone/>
            </a:pPr>
            <a:r>
              <a:rPr lang="en-US" sz="4700" b="0" i="0" u="none" strike="noStrike" cap="none">
                <a:solidFill>
                  <a:schemeClr val="dk1"/>
                </a:solidFill>
                <a:latin typeface="Calibri"/>
                <a:ea typeface="Calibri"/>
                <a:cs typeface="Calibri"/>
                <a:sym typeface="Calibri"/>
              </a:rPr>
              <a:t>Rantai pasok adalah jaringan proses yang terdiri dari berbagai tahapan, mulai dari pengadaan bahan baku hingga penyampaian produk akhir kepada konsumen. Ini mencakup manajemen logistik, distribusi, dan koordinasi dengan pemasok dan mitra bisnis lainnya.</a:t>
            </a:r>
            <a:endParaRPr sz="4700" b="0" i="0" u="none" strike="noStrike" cap="none">
              <a:solidFill>
                <a:schemeClr val="dk1"/>
              </a:solidFill>
              <a:latin typeface="Cutive"/>
              <a:ea typeface="Cutive"/>
              <a:cs typeface="Cutive"/>
              <a:sym typeface="Cutive"/>
            </a:endParaRPr>
          </a:p>
        </p:txBody>
      </p:sp>
      <p:grpSp>
        <p:nvGrpSpPr>
          <p:cNvPr id="186" name="Google Shape;186;p4"/>
          <p:cNvGrpSpPr/>
          <p:nvPr/>
        </p:nvGrpSpPr>
        <p:grpSpPr>
          <a:xfrm rot="-5400000">
            <a:off x="14063734" y="-4348587"/>
            <a:ext cx="6926752" cy="7161663"/>
            <a:chOff x="-175977" y="-175976"/>
            <a:chExt cx="9235669" cy="9548885"/>
          </a:xfrm>
        </p:grpSpPr>
        <p:grpSp>
          <p:nvGrpSpPr>
            <p:cNvPr id="187" name="Google Shape;187;p4"/>
            <p:cNvGrpSpPr/>
            <p:nvPr/>
          </p:nvGrpSpPr>
          <p:grpSpPr>
            <a:xfrm rot="-2700000">
              <a:off x="1011586" y="2751696"/>
              <a:ext cx="5309215" cy="5558084"/>
              <a:chOff x="0" y="-38100"/>
              <a:chExt cx="812800" cy="850900"/>
            </a:xfrm>
          </p:grpSpPr>
          <p:sp>
            <p:nvSpPr>
              <p:cNvPr id="188" name="Google Shape;188;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89" name="Google Shape;189;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0" name="Google Shape;190;p4"/>
            <p:cNvGrpSpPr/>
            <p:nvPr/>
          </p:nvGrpSpPr>
          <p:grpSpPr>
            <a:xfrm rot="-2700000">
              <a:off x="1831597" y="887152"/>
              <a:ext cx="5309215" cy="5558084"/>
              <a:chOff x="0" y="-38100"/>
              <a:chExt cx="812800" cy="850900"/>
            </a:xfrm>
          </p:grpSpPr>
          <p:sp>
            <p:nvSpPr>
              <p:cNvPr id="191" name="Google Shape;191;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92" name="Google Shape;192;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3" name="Google Shape;193;p4"/>
            <p:cNvGrpSpPr/>
            <p:nvPr/>
          </p:nvGrpSpPr>
          <p:grpSpPr>
            <a:xfrm rot="-2700000">
              <a:off x="1831597" y="2732109"/>
              <a:ext cx="5309215" cy="5558084"/>
              <a:chOff x="0" y="-38100"/>
              <a:chExt cx="812800" cy="850900"/>
            </a:xfrm>
          </p:grpSpPr>
          <p:sp>
            <p:nvSpPr>
              <p:cNvPr id="194" name="Google Shape;194;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95" name="Google Shape;195;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6" name="Google Shape;196;p4"/>
            <p:cNvGrpSpPr/>
            <p:nvPr/>
          </p:nvGrpSpPr>
          <p:grpSpPr>
            <a:xfrm rot="-2700000">
              <a:off x="2494928" y="2732109"/>
              <a:ext cx="5309215" cy="5558084"/>
              <a:chOff x="0" y="-38100"/>
              <a:chExt cx="812800" cy="850900"/>
            </a:xfrm>
          </p:grpSpPr>
          <p:sp>
            <p:nvSpPr>
              <p:cNvPr id="197" name="Google Shape;197;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98" name="Google Shape;198;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9" name="Google Shape;199;p4"/>
            <p:cNvGrpSpPr/>
            <p:nvPr/>
          </p:nvGrpSpPr>
          <p:grpSpPr>
            <a:xfrm rot="-2700000">
              <a:off x="2562914" y="887152"/>
              <a:ext cx="5309215" cy="5558084"/>
              <a:chOff x="0" y="-38100"/>
              <a:chExt cx="812800" cy="850900"/>
            </a:xfrm>
          </p:grpSpPr>
          <p:sp>
            <p:nvSpPr>
              <p:cNvPr id="200" name="Google Shape;200;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01" name="Google Shape;201;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02" name="Google Shape;202;p4"/>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03" name="Google Shape;203;p4"/>
          <p:cNvGrpSpPr/>
          <p:nvPr/>
        </p:nvGrpSpPr>
        <p:grpSpPr>
          <a:xfrm>
            <a:off x="14249400" y="8444354"/>
            <a:ext cx="3537125" cy="1842646"/>
            <a:chOff x="14202254" y="-78589"/>
            <a:chExt cx="3537125" cy="1842646"/>
          </a:xfrm>
        </p:grpSpPr>
        <p:sp>
          <p:nvSpPr>
            <p:cNvPr id="204" name="Google Shape;204;p4"/>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05" name="Google Shape;205;p4"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06" name="Google Shape;206;p4"/>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10"/>
        <p:cNvGrpSpPr/>
        <p:nvPr/>
      </p:nvGrpSpPr>
      <p:grpSpPr>
        <a:xfrm>
          <a:off x="0" y="0"/>
          <a:ext cx="0" cy="0"/>
          <a:chOff x="0" y="0"/>
          <a:chExt cx="0" cy="0"/>
        </a:xfrm>
      </p:grpSpPr>
      <p:grpSp>
        <p:nvGrpSpPr>
          <p:cNvPr id="211" name="Google Shape;211;p5"/>
          <p:cNvGrpSpPr/>
          <p:nvPr/>
        </p:nvGrpSpPr>
        <p:grpSpPr>
          <a:xfrm>
            <a:off x="15357712" y="4649615"/>
            <a:ext cx="6926752" cy="7161663"/>
            <a:chOff x="-175977" y="-175976"/>
            <a:chExt cx="9235669" cy="9548885"/>
          </a:xfrm>
        </p:grpSpPr>
        <p:grpSp>
          <p:nvGrpSpPr>
            <p:cNvPr id="212" name="Google Shape;212;p5"/>
            <p:cNvGrpSpPr/>
            <p:nvPr/>
          </p:nvGrpSpPr>
          <p:grpSpPr>
            <a:xfrm rot="-2700000">
              <a:off x="1011586" y="2751696"/>
              <a:ext cx="5309215" cy="5558084"/>
              <a:chOff x="0" y="-38100"/>
              <a:chExt cx="812800" cy="850900"/>
            </a:xfrm>
          </p:grpSpPr>
          <p:sp>
            <p:nvSpPr>
              <p:cNvPr id="213" name="Google Shape;213;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14" name="Google Shape;214;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5" name="Google Shape;215;p5"/>
            <p:cNvGrpSpPr/>
            <p:nvPr/>
          </p:nvGrpSpPr>
          <p:grpSpPr>
            <a:xfrm rot="-2700000">
              <a:off x="1831597" y="887152"/>
              <a:ext cx="5309215" cy="5558084"/>
              <a:chOff x="0" y="-38100"/>
              <a:chExt cx="812800" cy="850900"/>
            </a:xfrm>
          </p:grpSpPr>
          <p:sp>
            <p:nvSpPr>
              <p:cNvPr id="216" name="Google Shape;216;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17" name="Google Shape;217;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8" name="Google Shape;218;p5"/>
            <p:cNvGrpSpPr/>
            <p:nvPr/>
          </p:nvGrpSpPr>
          <p:grpSpPr>
            <a:xfrm rot="-2700000">
              <a:off x="1831597" y="2732109"/>
              <a:ext cx="5309215" cy="5558084"/>
              <a:chOff x="0" y="-38100"/>
              <a:chExt cx="812800" cy="850900"/>
            </a:xfrm>
          </p:grpSpPr>
          <p:sp>
            <p:nvSpPr>
              <p:cNvPr id="219" name="Google Shape;219;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20" name="Google Shape;220;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1" name="Google Shape;221;p5"/>
            <p:cNvGrpSpPr/>
            <p:nvPr/>
          </p:nvGrpSpPr>
          <p:grpSpPr>
            <a:xfrm rot="-2700000">
              <a:off x="2494928" y="2732109"/>
              <a:ext cx="5309215" cy="5558084"/>
              <a:chOff x="0" y="-38100"/>
              <a:chExt cx="812800" cy="850900"/>
            </a:xfrm>
          </p:grpSpPr>
          <p:sp>
            <p:nvSpPr>
              <p:cNvPr id="222" name="Google Shape;222;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3" name="Google Shape;223;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4" name="Google Shape;224;p5"/>
            <p:cNvGrpSpPr/>
            <p:nvPr/>
          </p:nvGrpSpPr>
          <p:grpSpPr>
            <a:xfrm rot="-2700000">
              <a:off x="2562914" y="887152"/>
              <a:ext cx="5309215" cy="5558084"/>
              <a:chOff x="0" y="-38100"/>
              <a:chExt cx="812800" cy="850900"/>
            </a:xfrm>
          </p:grpSpPr>
          <p:sp>
            <p:nvSpPr>
              <p:cNvPr id="225" name="Google Shape;225;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6" name="Google Shape;226;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27" name="Google Shape;227;p5"/>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228" name="Google Shape;228;p5"/>
          <p:cNvSpPr txBox="1"/>
          <p:nvPr/>
        </p:nvSpPr>
        <p:spPr>
          <a:xfrm>
            <a:off x="1163775" y="830025"/>
            <a:ext cx="12456000" cy="15747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Penyusunan Operasional Pengadaan Barang yang Efektif dan Efisien</a:t>
            </a:r>
            <a:endParaRPr sz="4800" b="1" i="0" u="none" strike="noStrike" cap="none">
              <a:solidFill>
                <a:srgbClr val="21264D"/>
              </a:solidFill>
              <a:latin typeface="Poppins"/>
              <a:ea typeface="Poppins"/>
              <a:cs typeface="Poppins"/>
              <a:sym typeface="Poppins"/>
            </a:endParaRPr>
          </a:p>
        </p:txBody>
      </p:sp>
      <p:sp>
        <p:nvSpPr>
          <p:cNvPr id="229" name="Google Shape;229;p5"/>
          <p:cNvSpPr txBox="1"/>
          <p:nvPr/>
        </p:nvSpPr>
        <p:spPr>
          <a:xfrm>
            <a:off x="1154826" y="2802945"/>
            <a:ext cx="14022300" cy="50640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700"/>
              <a:buFont typeface="Arial"/>
              <a:buNone/>
            </a:pPr>
            <a:r>
              <a:rPr lang="en-US" sz="4700" b="0" i="0" u="none" strike="noStrike" cap="none">
                <a:solidFill>
                  <a:schemeClr val="dk1"/>
                </a:solidFill>
                <a:latin typeface="Calibri"/>
                <a:ea typeface="Calibri"/>
                <a:cs typeface="Calibri"/>
                <a:sym typeface="Calibri"/>
              </a:rPr>
              <a:t>Penyusunan operasional pengadaan barang yang efektif dan efisien melibatkan </a:t>
            </a:r>
            <a:endParaRPr sz="4700" b="0" i="0" u="none" strike="noStrike" cap="none">
              <a:solidFill>
                <a:schemeClr val="dk1"/>
              </a:solidFill>
              <a:latin typeface="Calibri"/>
              <a:ea typeface="Calibri"/>
              <a:cs typeface="Calibri"/>
              <a:sym typeface="Calibri"/>
            </a:endParaRPr>
          </a:p>
          <a:p>
            <a:pPr marL="914400" marR="0" lvl="0" indent="-527050" algn="just" rtl="0">
              <a:lnSpc>
                <a:spcPct val="100000"/>
              </a:lnSpc>
              <a:spcBef>
                <a:spcPts val="0"/>
              </a:spcBef>
              <a:spcAft>
                <a:spcPts val="0"/>
              </a:spcAft>
              <a:buClr>
                <a:schemeClr val="dk1"/>
              </a:buClr>
              <a:buSzPts val="4700"/>
              <a:buFont typeface="Calibri"/>
              <a:buChar char="●"/>
            </a:pPr>
            <a:r>
              <a:rPr lang="en-US" sz="4700" b="0" i="0" u="none" strike="noStrike" cap="none">
                <a:solidFill>
                  <a:schemeClr val="dk1"/>
                </a:solidFill>
                <a:latin typeface="Calibri"/>
                <a:ea typeface="Calibri"/>
                <a:cs typeface="Calibri"/>
                <a:sym typeface="Calibri"/>
              </a:rPr>
              <a:t>Identifikasi kebutuhan, </a:t>
            </a:r>
            <a:endParaRPr sz="4700" b="0" i="0" u="none" strike="noStrike" cap="none">
              <a:solidFill>
                <a:schemeClr val="dk1"/>
              </a:solidFill>
              <a:latin typeface="Calibri"/>
              <a:ea typeface="Calibri"/>
              <a:cs typeface="Calibri"/>
              <a:sym typeface="Calibri"/>
            </a:endParaRPr>
          </a:p>
          <a:p>
            <a:pPr marL="914400" marR="0" lvl="0" indent="-527050" algn="just" rtl="0">
              <a:lnSpc>
                <a:spcPct val="100000"/>
              </a:lnSpc>
              <a:spcBef>
                <a:spcPts val="0"/>
              </a:spcBef>
              <a:spcAft>
                <a:spcPts val="0"/>
              </a:spcAft>
              <a:buClr>
                <a:schemeClr val="dk1"/>
              </a:buClr>
              <a:buSzPts val="4700"/>
              <a:buFont typeface="Calibri"/>
              <a:buChar char="●"/>
            </a:pPr>
            <a:r>
              <a:rPr lang="en-US" sz="4700" b="0" i="0" u="none" strike="noStrike" cap="none">
                <a:solidFill>
                  <a:schemeClr val="dk1"/>
                </a:solidFill>
                <a:latin typeface="Calibri"/>
                <a:ea typeface="Calibri"/>
                <a:cs typeface="Calibri"/>
                <a:sym typeface="Calibri"/>
              </a:rPr>
              <a:t>Pemilihan pemasok yang andal, </a:t>
            </a:r>
            <a:endParaRPr sz="4700" b="0" i="0" u="none" strike="noStrike" cap="none">
              <a:solidFill>
                <a:schemeClr val="dk1"/>
              </a:solidFill>
              <a:latin typeface="Calibri"/>
              <a:ea typeface="Calibri"/>
              <a:cs typeface="Calibri"/>
              <a:sym typeface="Calibri"/>
            </a:endParaRPr>
          </a:p>
          <a:p>
            <a:pPr marL="914400" marR="0" lvl="0" indent="-527050" algn="just" rtl="0">
              <a:lnSpc>
                <a:spcPct val="100000"/>
              </a:lnSpc>
              <a:spcBef>
                <a:spcPts val="0"/>
              </a:spcBef>
              <a:spcAft>
                <a:spcPts val="0"/>
              </a:spcAft>
              <a:buClr>
                <a:schemeClr val="dk1"/>
              </a:buClr>
              <a:buSzPts val="4700"/>
              <a:buFont typeface="Calibri"/>
              <a:buChar char="●"/>
            </a:pPr>
            <a:r>
              <a:rPr lang="en-US" sz="4700" b="0" i="0" u="none" strike="noStrike" cap="none">
                <a:solidFill>
                  <a:schemeClr val="dk1"/>
                </a:solidFill>
                <a:latin typeface="Calibri"/>
                <a:ea typeface="Calibri"/>
                <a:cs typeface="Calibri"/>
                <a:sym typeface="Calibri"/>
              </a:rPr>
              <a:t>Negosiasi harga yang menguntungkan, </a:t>
            </a:r>
            <a:endParaRPr sz="4700" b="0" i="0" u="none" strike="noStrike" cap="none">
              <a:solidFill>
                <a:schemeClr val="dk1"/>
              </a:solidFill>
              <a:latin typeface="Calibri"/>
              <a:ea typeface="Calibri"/>
              <a:cs typeface="Calibri"/>
              <a:sym typeface="Calibri"/>
            </a:endParaRPr>
          </a:p>
          <a:p>
            <a:pPr marL="914400" marR="0" lvl="0" indent="-527050" algn="just" rtl="0">
              <a:lnSpc>
                <a:spcPct val="100000"/>
              </a:lnSpc>
              <a:spcBef>
                <a:spcPts val="0"/>
              </a:spcBef>
              <a:spcAft>
                <a:spcPts val="0"/>
              </a:spcAft>
              <a:buClr>
                <a:schemeClr val="dk1"/>
              </a:buClr>
              <a:buSzPts val="4700"/>
              <a:buFont typeface="Calibri"/>
              <a:buChar char="●"/>
            </a:pPr>
            <a:r>
              <a:rPr lang="en-US" sz="4700" b="0" i="0" u="none" strike="noStrike" cap="none">
                <a:solidFill>
                  <a:schemeClr val="dk1"/>
                </a:solidFill>
                <a:latin typeface="Calibri"/>
                <a:ea typeface="Calibri"/>
                <a:cs typeface="Calibri"/>
                <a:sym typeface="Calibri"/>
              </a:rPr>
              <a:t>Pemantauan kualitas serta pengiriman barang secara tepat waktu.</a:t>
            </a:r>
            <a:endParaRPr sz="4700" b="0" i="0" u="none" strike="noStrike" cap="none">
              <a:solidFill>
                <a:schemeClr val="dk1"/>
              </a:solidFill>
              <a:latin typeface="Cutive"/>
              <a:ea typeface="Cutive"/>
              <a:cs typeface="Cutive"/>
              <a:sym typeface="Cutive"/>
            </a:endParaRPr>
          </a:p>
        </p:txBody>
      </p:sp>
      <p:sp>
        <p:nvSpPr>
          <p:cNvPr id="230" name="Google Shape;230;p5"/>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231" name="Google Shape;231;p5"/>
          <p:cNvGrpSpPr/>
          <p:nvPr/>
        </p:nvGrpSpPr>
        <p:grpSpPr>
          <a:xfrm>
            <a:off x="14202254" y="-78589"/>
            <a:ext cx="3537125" cy="1842646"/>
            <a:chOff x="14202254" y="-78589"/>
            <a:chExt cx="3537125" cy="1842646"/>
          </a:xfrm>
        </p:grpSpPr>
        <p:sp>
          <p:nvSpPr>
            <p:cNvPr id="232" name="Google Shape;232;p5"/>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33" name="Google Shape;233;p5"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37"/>
        <p:cNvGrpSpPr/>
        <p:nvPr/>
      </p:nvGrpSpPr>
      <p:grpSpPr>
        <a:xfrm>
          <a:off x="0" y="0"/>
          <a:ext cx="0" cy="0"/>
          <a:chOff x="0" y="0"/>
          <a:chExt cx="0" cy="0"/>
        </a:xfrm>
      </p:grpSpPr>
      <p:sp>
        <p:nvSpPr>
          <p:cNvPr id="238" name="Google Shape;238;p6"/>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39" name="Google Shape;239;p6"/>
          <p:cNvGrpSpPr/>
          <p:nvPr/>
        </p:nvGrpSpPr>
        <p:grpSpPr>
          <a:xfrm rot="10800000">
            <a:off x="14209587" y="1954009"/>
            <a:ext cx="3280642" cy="3057907"/>
            <a:chOff x="1028699" y="3416530"/>
            <a:chExt cx="2671625" cy="2490239"/>
          </a:xfrm>
        </p:grpSpPr>
        <p:grpSp>
          <p:nvGrpSpPr>
            <p:cNvPr id="240" name="Google Shape;240;p6"/>
            <p:cNvGrpSpPr/>
            <p:nvPr/>
          </p:nvGrpSpPr>
          <p:grpSpPr>
            <a:xfrm rot="2700000">
              <a:off x="1966263" y="3924922"/>
              <a:ext cx="1417088" cy="1483514"/>
              <a:chOff x="0" y="-38100"/>
              <a:chExt cx="812800" cy="850900"/>
            </a:xfrm>
          </p:grpSpPr>
          <p:sp>
            <p:nvSpPr>
              <p:cNvPr id="241" name="Google Shape;241;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42" name="Google Shape;242;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3" name="Google Shape;243;p6"/>
            <p:cNvGrpSpPr/>
            <p:nvPr/>
          </p:nvGrpSpPr>
          <p:grpSpPr>
            <a:xfrm rot="2700000">
              <a:off x="1413549" y="3761055"/>
              <a:ext cx="1720540" cy="1801190"/>
              <a:chOff x="0" y="-38100"/>
              <a:chExt cx="812800" cy="850900"/>
            </a:xfrm>
          </p:grpSpPr>
          <p:sp>
            <p:nvSpPr>
              <p:cNvPr id="244" name="Google Shape;244;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45" name="Google Shape;245;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46" name="Google Shape;246;p6"/>
          <p:cNvGrpSpPr/>
          <p:nvPr/>
        </p:nvGrpSpPr>
        <p:grpSpPr>
          <a:xfrm rot="5400000">
            <a:off x="-1748095" y="8202375"/>
            <a:ext cx="6926752" cy="7161663"/>
            <a:chOff x="-175977" y="-175976"/>
            <a:chExt cx="9235669" cy="9548885"/>
          </a:xfrm>
        </p:grpSpPr>
        <p:grpSp>
          <p:nvGrpSpPr>
            <p:cNvPr id="247" name="Google Shape;247;p6"/>
            <p:cNvGrpSpPr/>
            <p:nvPr/>
          </p:nvGrpSpPr>
          <p:grpSpPr>
            <a:xfrm rot="-2700000">
              <a:off x="1011586" y="2751696"/>
              <a:ext cx="5309215" cy="5558084"/>
              <a:chOff x="0" y="-38100"/>
              <a:chExt cx="812800" cy="850900"/>
            </a:xfrm>
          </p:grpSpPr>
          <p:sp>
            <p:nvSpPr>
              <p:cNvPr id="248" name="Google Shape;248;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49" name="Google Shape;249;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0" name="Google Shape;250;p6"/>
            <p:cNvGrpSpPr/>
            <p:nvPr/>
          </p:nvGrpSpPr>
          <p:grpSpPr>
            <a:xfrm rot="-2700000">
              <a:off x="1831597" y="887152"/>
              <a:ext cx="5309215" cy="5558084"/>
              <a:chOff x="0" y="-38100"/>
              <a:chExt cx="812800" cy="850900"/>
            </a:xfrm>
          </p:grpSpPr>
          <p:sp>
            <p:nvSpPr>
              <p:cNvPr id="251" name="Google Shape;251;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52" name="Google Shape;252;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3" name="Google Shape;253;p6"/>
            <p:cNvGrpSpPr/>
            <p:nvPr/>
          </p:nvGrpSpPr>
          <p:grpSpPr>
            <a:xfrm rot="-2700000">
              <a:off x="1831597" y="2732109"/>
              <a:ext cx="5309215" cy="5558084"/>
              <a:chOff x="0" y="-38100"/>
              <a:chExt cx="812800" cy="850900"/>
            </a:xfrm>
          </p:grpSpPr>
          <p:sp>
            <p:nvSpPr>
              <p:cNvPr id="254" name="Google Shape;254;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55" name="Google Shape;255;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6" name="Google Shape;256;p6"/>
            <p:cNvGrpSpPr/>
            <p:nvPr/>
          </p:nvGrpSpPr>
          <p:grpSpPr>
            <a:xfrm rot="-2700000">
              <a:off x="2494928" y="2732109"/>
              <a:ext cx="5309215" cy="5558084"/>
              <a:chOff x="0" y="-38100"/>
              <a:chExt cx="812800" cy="850900"/>
            </a:xfrm>
          </p:grpSpPr>
          <p:sp>
            <p:nvSpPr>
              <p:cNvPr id="257" name="Google Shape;257;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58" name="Google Shape;258;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9" name="Google Shape;259;p6"/>
            <p:cNvGrpSpPr/>
            <p:nvPr/>
          </p:nvGrpSpPr>
          <p:grpSpPr>
            <a:xfrm rot="-2700000">
              <a:off x="2562914" y="887152"/>
              <a:ext cx="5309215" cy="5558084"/>
              <a:chOff x="0" y="-38100"/>
              <a:chExt cx="812800" cy="850900"/>
            </a:xfrm>
          </p:grpSpPr>
          <p:sp>
            <p:nvSpPr>
              <p:cNvPr id="260" name="Google Shape;260;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61" name="Google Shape;261;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62" name="Google Shape;262;p6"/>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263" name="Google Shape;263;p6"/>
          <p:cNvSpPr txBox="1"/>
          <p:nvPr/>
        </p:nvSpPr>
        <p:spPr>
          <a:xfrm>
            <a:off x="1482437" y="1477279"/>
            <a:ext cx="100332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Proses Pembelian yang Optimal  </a:t>
            </a:r>
            <a:endParaRPr sz="4800" b="1" i="0" u="none" strike="noStrike" cap="none">
              <a:solidFill>
                <a:srgbClr val="21264D"/>
              </a:solidFill>
              <a:latin typeface="Poppins"/>
              <a:ea typeface="Poppins"/>
              <a:cs typeface="Poppins"/>
              <a:sym typeface="Poppins"/>
            </a:endParaRPr>
          </a:p>
        </p:txBody>
      </p:sp>
      <p:sp>
        <p:nvSpPr>
          <p:cNvPr id="264" name="Google Shape;264;p6"/>
          <p:cNvSpPr txBox="1"/>
          <p:nvPr/>
        </p:nvSpPr>
        <p:spPr>
          <a:xfrm>
            <a:off x="1482413" y="2861600"/>
            <a:ext cx="11798700" cy="40635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Proses pembelian yang optimal mencakup penentuan kebutuhan, penelusuran pemasok potensial, evaluasi dan pemilihan pemasok, negosiasi kontrak, pemantauan kualitas produk, dan pengelolaan hubungan dengan pemasok untuk memastikan ketersediaan barang yang konsisten.</a:t>
            </a:r>
            <a:endParaRPr sz="4400" b="0" i="0" u="none" strike="noStrike" cap="none">
              <a:solidFill>
                <a:schemeClr val="dk1"/>
              </a:solidFill>
              <a:latin typeface="Calibri"/>
              <a:ea typeface="Calibri"/>
              <a:cs typeface="Calibri"/>
              <a:sym typeface="Calibri"/>
            </a:endParaRPr>
          </a:p>
        </p:txBody>
      </p:sp>
      <p:grpSp>
        <p:nvGrpSpPr>
          <p:cNvPr id="265" name="Google Shape;265;p6"/>
          <p:cNvGrpSpPr/>
          <p:nvPr/>
        </p:nvGrpSpPr>
        <p:grpSpPr>
          <a:xfrm>
            <a:off x="14202254" y="-78589"/>
            <a:ext cx="3537125" cy="1842646"/>
            <a:chOff x="14202254" y="-78589"/>
            <a:chExt cx="3537125" cy="1842646"/>
          </a:xfrm>
        </p:grpSpPr>
        <p:sp>
          <p:nvSpPr>
            <p:cNvPr id="266" name="Google Shape;266;p6"/>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67" name="Google Shape;267;p6"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68" name="Google Shape;268;p6"/>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72"/>
        <p:cNvGrpSpPr/>
        <p:nvPr/>
      </p:nvGrpSpPr>
      <p:grpSpPr>
        <a:xfrm>
          <a:off x="0" y="0"/>
          <a:ext cx="0" cy="0"/>
          <a:chOff x="0" y="0"/>
          <a:chExt cx="0" cy="0"/>
        </a:xfrm>
      </p:grpSpPr>
      <p:sp>
        <p:nvSpPr>
          <p:cNvPr id="273" name="Google Shape;273;p7"/>
          <p:cNvSpPr txBox="1"/>
          <p:nvPr/>
        </p:nvSpPr>
        <p:spPr>
          <a:xfrm>
            <a:off x="1231381" y="1477268"/>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Pengelolaan Persediaan yang Efisien </a:t>
            </a:r>
            <a:endParaRPr sz="4800" b="1" i="0" u="none" strike="noStrike" cap="none">
              <a:solidFill>
                <a:srgbClr val="21264D"/>
              </a:solidFill>
              <a:latin typeface="Poppins"/>
              <a:ea typeface="Poppins"/>
              <a:cs typeface="Poppins"/>
              <a:sym typeface="Poppins"/>
            </a:endParaRPr>
          </a:p>
        </p:txBody>
      </p:sp>
      <p:sp>
        <p:nvSpPr>
          <p:cNvPr id="274" name="Google Shape;274;p7"/>
          <p:cNvSpPr txBox="1"/>
          <p:nvPr/>
        </p:nvSpPr>
        <p:spPr>
          <a:xfrm>
            <a:off x="1231381" y="2857500"/>
            <a:ext cx="12027300" cy="40635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Pengelolaan persediaan yang efisien melibatkan pemantauan level stok, rotasi barang, manajemen persediaan terkonsolidasi, dan penerapan teknologi untuk memantau dan mengelola persediaan secara akurat, sehingga menghindari kelebihan atau kekurangan persediaan.</a:t>
            </a:r>
            <a:endParaRPr sz="4400" b="0" i="0" u="none" strike="noStrike" cap="none">
              <a:solidFill>
                <a:schemeClr val="dk1"/>
              </a:solidFill>
              <a:latin typeface="Cutive"/>
              <a:ea typeface="Cutive"/>
              <a:cs typeface="Cutive"/>
              <a:sym typeface="Cutive"/>
            </a:endParaRPr>
          </a:p>
        </p:txBody>
      </p:sp>
      <p:grpSp>
        <p:nvGrpSpPr>
          <p:cNvPr id="275" name="Google Shape;275;p7"/>
          <p:cNvGrpSpPr/>
          <p:nvPr/>
        </p:nvGrpSpPr>
        <p:grpSpPr>
          <a:xfrm rot="-5400000">
            <a:off x="14063734" y="-4348587"/>
            <a:ext cx="6926752" cy="7161663"/>
            <a:chOff x="-175977" y="-175976"/>
            <a:chExt cx="9235669" cy="9548885"/>
          </a:xfrm>
        </p:grpSpPr>
        <p:grpSp>
          <p:nvGrpSpPr>
            <p:cNvPr id="276" name="Google Shape;276;p7"/>
            <p:cNvGrpSpPr/>
            <p:nvPr/>
          </p:nvGrpSpPr>
          <p:grpSpPr>
            <a:xfrm rot="-2700000">
              <a:off x="1011586" y="2751696"/>
              <a:ext cx="5309215" cy="5558084"/>
              <a:chOff x="0" y="-38100"/>
              <a:chExt cx="812800" cy="850900"/>
            </a:xfrm>
          </p:grpSpPr>
          <p:sp>
            <p:nvSpPr>
              <p:cNvPr id="277" name="Google Shape;277;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78" name="Google Shape;278;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9" name="Google Shape;279;p7"/>
            <p:cNvGrpSpPr/>
            <p:nvPr/>
          </p:nvGrpSpPr>
          <p:grpSpPr>
            <a:xfrm rot="-2700000">
              <a:off x="1831597" y="887152"/>
              <a:ext cx="5309215" cy="5558084"/>
              <a:chOff x="0" y="-38100"/>
              <a:chExt cx="812800" cy="850900"/>
            </a:xfrm>
          </p:grpSpPr>
          <p:sp>
            <p:nvSpPr>
              <p:cNvPr id="280" name="Google Shape;280;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81" name="Google Shape;281;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2" name="Google Shape;282;p7"/>
            <p:cNvGrpSpPr/>
            <p:nvPr/>
          </p:nvGrpSpPr>
          <p:grpSpPr>
            <a:xfrm rot="-2700000">
              <a:off x="1831597" y="2732109"/>
              <a:ext cx="5309215" cy="5558084"/>
              <a:chOff x="0" y="-38100"/>
              <a:chExt cx="812800" cy="850900"/>
            </a:xfrm>
          </p:grpSpPr>
          <p:sp>
            <p:nvSpPr>
              <p:cNvPr id="283" name="Google Shape;283;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84" name="Google Shape;284;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5" name="Google Shape;285;p7"/>
            <p:cNvGrpSpPr/>
            <p:nvPr/>
          </p:nvGrpSpPr>
          <p:grpSpPr>
            <a:xfrm rot="-2700000">
              <a:off x="2494928" y="2732109"/>
              <a:ext cx="5309215" cy="5558084"/>
              <a:chOff x="0" y="-38100"/>
              <a:chExt cx="812800" cy="850900"/>
            </a:xfrm>
          </p:grpSpPr>
          <p:sp>
            <p:nvSpPr>
              <p:cNvPr id="286" name="Google Shape;286;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87" name="Google Shape;287;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8" name="Google Shape;288;p7"/>
            <p:cNvGrpSpPr/>
            <p:nvPr/>
          </p:nvGrpSpPr>
          <p:grpSpPr>
            <a:xfrm rot="-2700000">
              <a:off x="2562914" y="887152"/>
              <a:ext cx="5309215" cy="5558084"/>
              <a:chOff x="0" y="-38100"/>
              <a:chExt cx="812800" cy="850900"/>
            </a:xfrm>
          </p:grpSpPr>
          <p:sp>
            <p:nvSpPr>
              <p:cNvPr id="289" name="Google Shape;289;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90" name="Google Shape;290;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91" name="Google Shape;291;p7"/>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92" name="Google Shape;292;p7"/>
          <p:cNvGrpSpPr/>
          <p:nvPr/>
        </p:nvGrpSpPr>
        <p:grpSpPr>
          <a:xfrm>
            <a:off x="14249400" y="8444354"/>
            <a:ext cx="3537125" cy="1842646"/>
            <a:chOff x="14202254" y="-78589"/>
            <a:chExt cx="3537125" cy="1842646"/>
          </a:xfrm>
        </p:grpSpPr>
        <p:sp>
          <p:nvSpPr>
            <p:cNvPr id="293" name="Google Shape;293;p7"/>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94" name="Google Shape;294;p7"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95" name="Google Shape;295;p7"/>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99"/>
        <p:cNvGrpSpPr/>
        <p:nvPr/>
      </p:nvGrpSpPr>
      <p:grpSpPr>
        <a:xfrm>
          <a:off x="0" y="0"/>
          <a:ext cx="0" cy="0"/>
          <a:chOff x="0" y="0"/>
          <a:chExt cx="0" cy="0"/>
        </a:xfrm>
      </p:grpSpPr>
      <p:sp>
        <p:nvSpPr>
          <p:cNvPr id="300" name="Google Shape;300;p8"/>
          <p:cNvSpPr/>
          <p:nvPr/>
        </p:nvSpPr>
        <p:spPr>
          <a:xfrm>
            <a:off x="10522469" y="2226452"/>
            <a:ext cx="6731000" cy="5829046"/>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36" b="-21946"/>
            </a:stretch>
          </a:blipFill>
          <a:ln>
            <a:noFill/>
          </a:ln>
        </p:spPr>
      </p:sp>
      <p:grpSp>
        <p:nvGrpSpPr>
          <p:cNvPr id="301" name="Google Shape;301;p8"/>
          <p:cNvGrpSpPr/>
          <p:nvPr/>
        </p:nvGrpSpPr>
        <p:grpSpPr>
          <a:xfrm>
            <a:off x="15357712" y="4649615"/>
            <a:ext cx="6926752" cy="7161663"/>
            <a:chOff x="-175977" y="-175976"/>
            <a:chExt cx="9235669" cy="9548885"/>
          </a:xfrm>
        </p:grpSpPr>
        <p:grpSp>
          <p:nvGrpSpPr>
            <p:cNvPr id="302" name="Google Shape;302;p8"/>
            <p:cNvGrpSpPr/>
            <p:nvPr/>
          </p:nvGrpSpPr>
          <p:grpSpPr>
            <a:xfrm rot="-2700000">
              <a:off x="1011586" y="2751696"/>
              <a:ext cx="5309215" cy="5558084"/>
              <a:chOff x="0" y="-38100"/>
              <a:chExt cx="812800" cy="850900"/>
            </a:xfrm>
          </p:grpSpPr>
          <p:sp>
            <p:nvSpPr>
              <p:cNvPr id="303" name="Google Shape;303;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04" name="Google Shape;304;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5" name="Google Shape;305;p8"/>
            <p:cNvGrpSpPr/>
            <p:nvPr/>
          </p:nvGrpSpPr>
          <p:grpSpPr>
            <a:xfrm rot="-2700000">
              <a:off x="1831597" y="887152"/>
              <a:ext cx="5309215" cy="5558084"/>
              <a:chOff x="0" y="-38100"/>
              <a:chExt cx="812800" cy="850900"/>
            </a:xfrm>
          </p:grpSpPr>
          <p:sp>
            <p:nvSpPr>
              <p:cNvPr id="306" name="Google Shape;306;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07" name="Google Shape;307;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8" name="Google Shape;308;p8"/>
            <p:cNvGrpSpPr/>
            <p:nvPr/>
          </p:nvGrpSpPr>
          <p:grpSpPr>
            <a:xfrm rot="-2700000">
              <a:off x="1831597" y="2732109"/>
              <a:ext cx="5309215" cy="5558084"/>
              <a:chOff x="0" y="-38100"/>
              <a:chExt cx="812800" cy="850900"/>
            </a:xfrm>
          </p:grpSpPr>
          <p:sp>
            <p:nvSpPr>
              <p:cNvPr id="309" name="Google Shape;309;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10" name="Google Shape;310;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1" name="Google Shape;311;p8"/>
            <p:cNvGrpSpPr/>
            <p:nvPr/>
          </p:nvGrpSpPr>
          <p:grpSpPr>
            <a:xfrm rot="-2700000">
              <a:off x="2494928" y="2732109"/>
              <a:ext cx="5309215" cy="5558084"/>
              <a:chOff x="0" y="-38100"/>
              <a:chExt cx="812800" cy="850900"/>
            </a:xfrm>
          </p:grpSpPr>
          <p:sp>
            <p:nvSpPr>
              <p:cNvPr id="312" name="Google Shape;312;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13" name="Google Shape;313;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4" name="Google Shape;314;p8"/>
            <p:cNvGrpSpPr/>
            <p:nvPr/>
          </p:nvGrpSpPr>
          <p:grpSpPr>
            <a:xfrm rot="-2700000">
              <a:off x="2562914" y="887152"/>
              <a:ext cx="5309215" cy="5558084"/>
              <a:chOff x="0" y="-38100"/>
              <a:chExt cx="812800" cy="850900"/>
            </a:xfrm>
          </p:grpSpPr>
          <p:sp>
            <p:nvSpPr>
              <p:cNvPr id="315" name="Google Shape;315;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16" name="Google Shape;316;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17" name="Google Shape;317;p8"/>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318" name="Google Shape;318;p8"/>
          <p:cNvSpPr txBox="1"/>
          <p:nvPr/>
        </p:nvSpPr>
        <p:spPr>
          <a:xfrm>
            <a:off x="1158637" y="651753"/>
            <a:ext cx="9996900" cy="15747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Koordinasi dengan Pemasok dan Mitra Bisnis</a:t>
            </a:r>
            <a:endParaRPr sz="4800" b="1" i="0" u="none" strike="noStrike" cap="none">
              <a:solidFill>
                <a:srgbClr val="21264D"/>
              </a:solidFill>
              <a:latin typeface="Poppins"/>
              <a:ea typeface="Poppins"/>
              <a:cs typeface="Poppins"/>
              <a:sym typeface="Poppins"/>
            </a:endParaRPr>
          </a:p>
        </p:txBody>
      </p:sp>
      <p:sp>
        <p:nvSpPr>
          <p:cNvPr id="319" name="Google Shape;319;p8"/>
          <p:cNvSpPr txBox="1"/>
          <p:nvPr/>
        </p:nvSpPr>
        <p:spPr>
          <a:xfrm>
            <a:off x="1158615" y="2760652"/>
            <a:ext cx="9739500" cy="4740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Koordinasi dengan pemasok dan mitra bisnis memastikan kelancaran aliran barang dan layanan. Ini melibatkan komunikasi yang efektif, pemantauan kinerja pemasok, dan pembangunan hubungan yang saling menguntungkan untuk mencapai tujuan bersama.</a:t>
            </a:r>
            <a:endParaRPr sz="4400" b="0" i="0" u="none" strike="noStrike" cap="none">
              <a:solidFill>
                <a:schemeClr val="dk1"/>
              </a:solidFill>
              <a:latin typeface="Cutive"/>
              <a:ea typeface="Cutive"/>
              <a:cs typeface="Cutive"/>
              <a:sym typeface="Cutive"/>
            </a:endParaRPr>
          </a:p>
        </p:txBody>
      </p:sp>
      <p:sp>
        <p:nvSpPr>
          <p:cNvPr id="320" name="Google Shape;320;p8"/>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321" name="Google Shape;321;p8"/>
          <p:cNvGrpSpPr/>
          <p:nvPr/>
        </p:nvGrpSpPr>
        <p:grpSpPr>
          <a:xfrm>
            <a:off x="14202254" y="-78589"/>
            <a:ext cx="3537125" cy="1842646"/>
            <a:chOff x="14202254" y="-78589"/>
            <a:chExt cx="3537125" cy="1842646"/>
          </a:xfrm>
        </p:grpSpPr>
        <p:sp>
          <p:nvSpPr>
            <p:cNvPr id="322" name="Google Shape;322;p8"/>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323" name="Google Shape;323;p8"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27"/>
        <p:cNvGrpSpPr/>
        <p:nvPr/>
      </p:nvGrpSpPr>
      <p:grpSpPr>
        <a:xfrm>
          <a:off x="0" y="0"/>
          <a:ext cx="0" cy="0"/>
          <a:chOff x="0" y="0"/>
          <a:chExt cx="0" cy="0"/>
        </a:xfrm>
      </p:grpSpPr>
      <p:sp>
        <p:nvSpPr>
          <p:cNvPr id="328" name="Google Shape;328;p9"/>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29" name="Google Shape;329;p9"/>
          <p:cNvGrpSpPr/>
          <p:nvPr/>
        </p:nvGrpSpPr>
        <p:grpSpPr>
          <a:xfrm rot="10800000">
            <a:off x="14209587" y="1954009"/>
            <a:ext cx="3280642" cy="3057907"/>
            <a:chOff x="1028699" y="3416530"/>
            <a:chExt cx="2671625" cy="2490239"/>
          </a:xfrm>
        </p:grpSpPr>
        <p:grpSp>
          <p:nvGrpSpPr>
            <p:cNvPr id="330" name="Google Shape;330;p9"/>
            <p:cNvGrpSpPr/>
            <p:nvPr/>
          </p:nvGrpSpPr>
          <p:grpSpPr>
            <a:xfrm rot="2700000">
              <a:off x="1966263" y="3924922"/>
              <a:ext cx="1417088" cy="1483514"/>
              <a:chOff x="0" y="-38100"/>
              <a:chExt cx="812800" cy="850900"/>
            </a:xfrm>
          </p:grpSpPr>
          <p:sp>
            <p:nvSpPr>
              <p:cNvPr id="331" name="Google Shape;331;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32" name="Google Shape;332;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3" name="Google Shape;333;p9"/>
            <p:cNvGrpSpPr/>
            <p:nvPr/>
          </p:nvGrpSpPr>
          <p:grpSpPr>
            <a:xfrm rot="2700000">
              <a:off x="1413549" y="3761055"/>
              <a:ext cx="1720540" cy="1801190"/>
              <a:chOff x="0" y="-38100"/>
              <a:chExt cx="812800" cy="850900"/>
            </a:xfrm>
          </p:grpSpPr>
          <p:sp>
            <p:nvSpPr>
              <p:cNvPr id="334" name="Google Shape;334;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35" name="Google Shape;335;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336" name="Google Shape;336;p9"/>
          <p:cNvGrpSpPr/>
          <p:nvPr/>
        </p:nvGrpSpPr>
        <p:grpSpPr>
          <a:xfrm rot="5400000">
            <a:off x="-1748095" y="8202375"/>
            <a:ext cx="6926752" cy="7161663"/>
            <a:chOff x="-175977" y="-175976"/>
            <a:chExt cx="9235669" cy="9548885"/>
          </a:xfrm>
        </p:grpSpPr>
        <p:grpSp>
          <p:nvGrpSpPr>
            <p:cNvPr id="337" name="Google Shape;337;p9"/>
            <p:cNvGrpSpPr/>
            <p:nvPr/>
          </p:nvGrpSpPr>
          <p:grpSpPr>
            <a:xfrm rot="-2700000">
              <a:off x="1011586" y="2751696"/>
              <a:ext cx="5309215" cy="5558084"/>
              <a:chOff x="0" y="-38100"/>
              <a:chExt cx="812800" cy="850900"/>
            </a:xfrm>
          </p:grpSpPr>
          <p:sp>
            <p:nvSpPr>
              <p:cNvPr id="338" name="Google Shape;338;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39" name="Google Shape;339;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0" name="Google Shape;340;p9"/>
            <p:cNvGrpSpPr/>
            <p:nvPr/>
          </p:nvGrpSpPr>
          <p:grpSpPr>
            <a:xfrm rot="-2700000">
              <a:off x="1831597" y="887152"/>
              <a:ext cx="5309215" cy="5558084"/>
              <a:chOff x="0" y="-38100"/>
              <a:chExt cx="812800" cy="850900"/>
            </a:xfrm>
          </p:grpSpPr>
          <p:sp>
            <p:nvSpPr>
              <p:cNvPr id="341" name="Google Shape;341;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42" name="Google Shape;342;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3" name="Google Shape;343;p9"/>
            <p:cNvGrpSpPr/>
            <p:nvPr/>
          </p:nvGrpSpPr>
          <p:grpSpPr>
            <a:xfrm rot="-2700000">
              <a:off x="1831597" y="2732109"/>
              <a:ext cx="5309215" cy="5558084"/>
              <a:chOff x="0" y="-38100"/>
              <a:chExt cx="812800" cy="850900"/>
            </a:xfrm>
          </p:grpSpPr>
          <p:sp>
            <p:nvSpPr>
              <p:cNvPr id="344" name="Google Shape;344;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45" name="Google Shape;345;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6" name="Google Shape;346;p9"/>
            <p:cNvGrpSpPr/>
            <p:nvPr/>
          </p:nvGrpSpPr>
          <p:grpSpPr>
            <a:xfrm rot="-2700000">
              <a:off x="2494928" y="2732109"/>
              <a:ext cx="5309215" cy="5558084"/>
              <a:chOff x="0" y="-38100"/>
              <a:chExt cx="812800" cy="850900"/>
            </a:xfrm>
          </p:grpSpPr>
          <p:sp>
            <p:nvSpPr>
              <p:cNvPr id="347" name="Google Shape;347;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48" name="Google Shape;348;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9" name="Google Shape;349;p9"/>
            <p:cNvGrpSpPr/>
            <p:nvPr/>
          </p:nvGrpSpPr>
          <p:grpSpPr>
            <a:xfrm rot="-2700000">
              <a:off x="2562914" y="887152"/>
              <a:ext cx="5309215" cy="5558084"/>
              <a:chOff x="0" y="-38100"/>
              <a:chExt cx="812800" cy="850900"/>
            </a:xfrm>
          </p:grpSpPr>
          <p:sp>
            <p:nvSpPr>
              <p:cNvPr id="350" name="Google Shape;350;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51" name="Google Shape;351;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52" name="Google Shape;352;p9"/>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353" name="Google Shape;353;p9"/>
          <p:cNvSpPr txBox="1"/>
          <p:nvPr/>
        </p:nvSpPr>
        <p:spPr>
          <a:xfrm>
            <a:off x="1422925" y="1477277"/>
            <a:ext cx="102531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Evaluasi Kinerja Operasional</a:t>
            </a:r>
            <a:endParaRPr sz="4800" b="1" i="0" u="none" strike="noStrike" cap="none">
              <a:solidFill>
                <a:srgbClr val="21264D"/>
              </a:solidFill>
              <a:latin typeface="Poppins"/>
              <a:ea typeface="Poppins"/>
              <a:cs typeface="Poppins"/>
              <a:sym typeface="Poppins"/>
            </a:endParaRPr>
          </a:p>
        </p:txBody>
      </p:sp>
      <p:sp>
        <p:nvSpPr>
          <p:cNvPr id="354" name="Google Shape;354;p9"/>
          <p:cNvSpPr txBox="1"/>
          <p:nvPr/>
        </p:nvSpPr>
        <p:spPr>
          <a:xfrm>
            <a:off x="1422925" y="2776281"/>
            <a:ext cx="11798700" cy="4740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Evaluasi kinerja operasional dilakukan melalui analisis terhadap proses pembelian, penyimpanan, dan pengiriman. Ini mencakup pengukuran kinerja, identifikasi area yang perlu diperbaiki, dan penerapan </a:t>
            </a:r>
            <a:r>
              <a:rPr lang="en-US" sz="4400">
                <a:solidFill>
                  <a:schemeClr val="dk1"/>
                </a:solidFill>
                <a:latin typeface="Calibri"/>
                <a:ea typeface="Calibri"/>
                <a:cs typeface="Calibri"/>
                <a:sym typeface="Calibri"/>
              </a:rPr>
              <a:t>evaluasi-evaluasi yang dibutuhkan</a:t>
            </a:r>
            <a:r>
              <a:rPr lang="en-US" sz="4400" b="0" i="0" u="none" strike="noStrike" cap="none">
                <a:solidFill>
                  <a:schemeClr val="dk1"/>
                </a:solidFill>
                <a:latin typeface="Calibri"/>
                <a:ea typeface="Calibri"/>
                <a:cs typeface="Calibri"/>
                <a:sym typeface="Calibri"/>
              </a:rPr>
              <a:t> untuk meningkatkan efisiensi dan efektivitas operasional.</a:t>
            </a:r>
            <a:endParaRPr sz="4400" b="0" i="0" u="none" strike="noStrike" cap="none">
              <a:solidFill>
                <a:schemeClr val="dk1"/>
              </a:solidFill>
              <a:latin typeface="Calibri"/>
              <a:ea typeface="Calibri"/>
              <a:cs typeface="Calibri"/>
              <a:sym typeface="Calibri"/>
            </a:endParaRPr>
          </a:p>
        </p:txBody>
      </p:sp>
      <p:grpSp>
        <p:nvGrpSpPr>
          <p:cNvPr id="355" name="Google Shape;355;p9"/>
          <p:cNvGrpSpPr/>
          <p:nvPr/>
        </p:nvGrpSpPr>
        <p:grpSpPr>
          <a:xfrm>
            <a:off x="14202254" y="-78589"/>
            <a:ext cx="3537125" cy="1842646"/>
            <a:chOff x="14202254" y="-78589"/>
            <a:chExt cx="3537125" cy="1842646"/>
          </a:xfrm>
        </p:grpSpPr>
        <p:sp>
          <p:nvSpPr>
            <p:cNvPr id="356" name="Google Shape;356;p9"/>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57" name="Google Shape;357;p9"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358" name="Google Shape;358;p9"/>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573</Words>
  <Application>Microsoft Macintosh PowerPoint</Application>
  <PresentationFormat>Kustom</PresentationFormat>
  <Paragraphs>41</Paragraphs>
  <Slides>12</Slides>
  <Notes>12</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12</vt:i4>
      </vt:variant>
    </vt:vector>
  </HeadingPairs>
  <TitlesOfParts>
    <vt:vector size="18" baseType="lpstr">
      <vt:lpstr>Calibri</vt:lpstr>
      <vt:lpstr>Poppins</vt:lpstr>
      <vt:lpstr>Arial</vt:lpstr>
      <vt:lpstr>Open Sans</vt:lpstr>
      <vt:lpstr>Cutive</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cp:lastModifiedBy>Microsoft Office User</cp:lastModifiedBy>
  <cp:revision>1</cp:revision>
  <dcterms:created xsi:type="dcterms:W3CDTF">2006-08-16T00:00:00Z</dcterms:created>
  <dcterms:modified xsi:type="dcterms:W3CDTF">2024-04-03T05:56:06Z</dcterms:modified>
</cp:coreProperties>
</file>