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</p:sldIdLst>
  <p:sldSz cx="18288000" cy="10287000"/>
  <p:notesSz cx="6858000" cy="9144000"/>
  <p:embeddedFontLst>
    <p:embeddedFont>
      <p:font typeface="Arimo" panose="020B0604020202020204" charset="0"/>
      <p:regular r:id="rId8"/>
    </p:embeddedFont>
    <p:embeddedFont>
      <p:font typeface="Arimo Bold" panose="020B0604020202020204" charset="0"/>
      <p:regular r:id="rId9"/>
    </p:embeddedFont>
    <p:embeddedFont>
      <p:font typeface="League Spartan" panose="020B0604020202020204" charset="0"/>
      <p:regular r:id="rId10"/>
    </p:embeddedFont>
    <p:embeddedFont>
      <p:font typeface="Maharlika" panose="020B0604020202020204" charset="0"/>
      <p:regular r:id="rId11"/>
    </p:embeddedFont>
    <p:embeddedFont>
      <p:font typeface="Poppins" panose="00000500000000000000" pitchFamily="2" charset="0"/>
      <p:regular r:id="rId12"/>
      <p:bold r:id="rId13"/>
      <p:italic r:id="rId14"/>
      <p:boldItalic r:id="rId15"/>
    </p:embeddedFont>
    <p:embeddedFont>
      <p:font typeface="Poppins Bold" panose="00000800000000000000" charset="0"/>
      <p:regular r:id="rId16"/>
    </p:embeddedFont>
    <p:embeddedFont>
      <p:font typeface="Poppins Medium" panose="00000600000000000000" pitchFamily="2" charset="0"/>
      <p:regular r:id="rId17"/>
      <p: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76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font" Target="fonts/font11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17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font" Target="fonts/font9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13.svg"/><Relationship Id="rId12" Type="http://schemas.openxmlformats.org/officeDocument/2006/relationships/image" Target="../media/image17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11" Type="http://schemas.openxmlformats.org/officeDocument/2006/relationships/image" Target="../media/image16.png"/><Relationship Id="rId5" Type="http://schemas.openxmlformats.org/officeDocument/2006/relationships/image" Target="../media/image11.svg"/><Relationship Id="rId10" Type="http://schemas.openxmlformats.org/officeDocument/2006/relationships/image" Target="../media/image15.svg"/><Relationship Id="rId4" Type="http://schemas.openxmlformats.org/officeDocument/2006/relationships/image" Target="../media/image10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21.svg"/><Relationship Id="rId12" Type="http://schemas.openxmlformats.org/officeDocument/2006/relationships/image" Target="../media/image2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svg"/><Relationship Id="rId10" Type="http://schemas.openxmlformats.org/officeDocument/2006/relationships/image" Target="../media/image23.sv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33.svg"/><Relationship Id="rId3" Type="http://schemas.openxmlformats.org/officeDocument/2006/relationships/image" Target="../media/image11.svg"/><Relationship Id="rId7" Type="http://schemas.openxmlformats.org/officeDocument/2006/relationships/image" Target="../media/image29.svg"/><Relationship Id="rId12" Type="http://schemas.openxmlformats.org/officeDocument/2006/relationships/image" Target="../media/image32.png"/><Relationship Id="rId17" Type="http://schemas.openxmlformats.org/officeDocument/2006/relationships/image" Target="../media/image36.png"/><Relationship Id="rId2" Type="http://schemas.openxmlformats.org/officeDocument/2006/relationships/image" Target="../media/image10.png"/><Relationship Id="rId16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1.svg"/><Relationship Id="rId5" Type="http://schemas.openxmlformats.org/officeDocument/2006/relationships/image" Target="../media/image27.svg"/><Relationship Id="rId15" Type="http://schemas.openxmlformats.org/officeDocument/2006/relationships/image" Target="../media/image35.svg"/><Relationship Id="rId10" Type="http://schemas.openxmlformats.org/officeDocument/2006/relationships/image" Target="../media/image30.png"/><Relationship Id="rId4" Type="http://schemas.openxmlformats.org/officeDocument/2006/relationships/image" Target="../media/image26.png"/><Relationship Id="rId9" Type="http://schemas.openxmlformats.org/officeDocument/2006/relationships/image" Target="../media/image2.svg"/><Relationship Id="rId1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openxmlformats.org/officeDocument/2006/relationships/image" Target="../media/image33.svg"/><Relationship Id="rId3" Type="http://schemas.openxmlformats.org/officeDocument/2006/relationships/image" Target="../media/image11.svg"/><Relationship Id="rId7" Type="http://schemas.openxmlformats.org/officeDocument/2006/relationships/image" Target="../media/image29.svg"/><Relationship Id="rId12" Type="http://schemas.openxmlformats.org/officeDocument/2006/relationships/image" Target="../media/image32.png"/><Relationship Id="rId2" Type="http://schemas.openxmlformats.org/officeDocument/2006/relationships/image" Target="../media/image10.png"/><Relationship Id="rId16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11" Type="http://schemas.openxmlformats.org/officeDocument/2006/relationships/image" Target="../media/image31.svg"/><Relationship Id="rId5" Type="http://schemas.openxmlformats.org/officeDocument/2006/relationships/image" Target="../media/image27.svg"/><Relationship Id="rId15" Type="http://schemas.openxmlformats.org/officeDocument/2006/relationships/image" Target="../media/image9.png"/><Relationship Id="rId10" Type="http://schemas.openxmlformats.org/officeDocument/2006/relationships/image" Target="../media/image30.png"/><Relationship Id="rId4" Type="http://schemas.openxmlformats.org/officeDocument/2006/relationships/image" Target="../media/image26.png"/><Relationship Id="rId9" Type="http://schemas.openxmlformats.org/officeDocument/2006/relationships/image" Target="../media/image2.svg"/><Relationship Id="rId14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43.png"/><Relationship Id="rId3" Type="http://schemas.openxmlformats.org/officeDocument/2006/relationships/image" Target="../media/image2.svg"/><Relationship Id="rId7" Type="http://schemas.openxmlformats.org/officeDocument/2006/relationships/image" Target="../media/image11.svg"/><Relationship Id="rId12" Type="http://schemas.openxmlformats.org/officeDocument/2006/relationships/image" Target="../media/image4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41.png"/><Relationship Id="rId5" Type="http://schemas.openxmlformats.org/officeDocument/2006/relationships/image" Target="../media/image40.svg"/><Relationship Id="rId10" Type="http://schemas.openxmlformats.org/officeDocument/2006/relationships/image" Target="../media/image9.png"/><Relationship Id="rId4" Type="http://schemas.openxmlformats.org/officeDocument/2006/relationships/image" Target="../media/image39.png"/><Relationship Id="rId9" Type="http://schemas.openxmlformats.org/officeDocument/2006/relationships/image" Target="../media/image27.svg"/><Relationship Id="rId14" Type="http://schemas.openxmlformats.org/officeDocument/2006/relationships/image" Target="../media/image4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2977139" y="-1633424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3" y="0"/>
                </a:lnTo>
                <a:lnTo>
                  <a:pt x="7209493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3" name="Group 3"/>
          <p:cNvGrpSpPr/>
          <p:nvPr/>
        </p:nvGrpSpPr>
        <p:grpSpPr>
          <a:xfrm>
            <a:off x="8063616" y="1572929"/>
            <a:ext cx="9195684" cy="7141142"/>
            <a:chOff x="0" y="0"/>
            <a:chExt cx="2421909" cy="1880795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421909" cy="1880795"/>
            </a:xfrm>
            <a:custGeom>
              <a:avLst/>
              <a:gdLst/>
              <a:ahLst/>
              <a:cxnLst/>
              <a:rect l="l" t="t" r="r" b="b"/>
              <a:pathLst>
                <a:path w="2421909" h="1880795">
                  <a:moveTo>
                    <a:pt x="23573" y="0"/>
                  </a:moveTo>
                  <a:lnTo>
                    <a:pt x="2398335" y="0"/>
                  </a:lnTo>
                  <a:cubicBezTo>
                    <a:pt x="2404587" y="0"/>
                    <a:pt x="2410583" y="2484"/>
                    <a:pt x="2415004" y="6904"/>
                  </a:cubicBezTo>
                  <a:cubicBezTo>
                    <a:pt x="2419425" y="11325"/>
                    <a:pt x="2421909" y="17321"/>
                    <a:pt x="2421909" y="23573"/>
                  </a:cubicBezTo>
                  <a:lnTo>
                    <a:pt x="2421909" y="1857221"/>
                  </a:lnTo>
                  <a:cubicBezTo>
                    <a:pt x="2421909" y="1870240"/>
                    <a:pt x="2411354" y="1880795"/>
                    <a:pt x="2398335" y="1880795"/>
                  </a:cubicBezTo>
                  <a:lnTo>
                    <a:pt x="23573" y="1880795"/>
                  </a:lnTo>
                  <a:cubicBezTo>
                    <a:pt x="17321" y="1880795"/>
                    <a:pt x="11325" y="1878311"/>
                    <a:pt x="6904" y="1873890"/>
                  </a:cubicBezTo>
                  <a:cubicBezTo>
                    <a:pt x="2484" y="1869469"/>
                    <a:pt x="0" y="1863473"/>
                    <a:pt x="0" y="1857221"/>
                  </a:cubicBezTo>
                  <a:lnTo>
                    <a:pt x="0" y="23573"/>
                  </a:lnTo>
                  <a:cubicBezTo>
                    <a:pt x="0" y="17321"/>
                    <a:pt x="2484" y="11325"/>
                    <a:pt x="6904" y="6904"/>
                  </a:cubicBezTo>
                  <a:cubicBezTo>
                    <a:pt x="11325" y="2484"/>
                    <a:pt x="17321" y="0"/>
                    <a:pt x="23573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66675"/>
              <a:ext cx="2421909" cy="19474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-1532617" y="8005042"/>
            <a:ext cx="4690778" cy="4409331"/>
          </a:xfrm>
          <a:custGeom>
            <a:avLst/>
            <a:gdLst/>
            <a:ahLst/>
            <a:cxnLst/>
            <a:rect l="l" t="t" r="r" b="b"/>
            <a:pathLst>
              <a:path w="4690778" h="4409331">
                <a:moveTo>
                  <a:pt x="0" y="0"/>
                </a:moveTo>
                <a:lnTo>
                  <a:pt x="4690778" y="0"/>
                </a:lnTo>
                <a:lnTo>
                  <a:pt x="4690778" y="4409331"/>
                </a:lnTo>
                <a:lnTo>
                  <a:pt x="0" y="44093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>
            <a:off x="541125" y="2281958"/>
            <a:ext cx="7087411" cy="5723084"/>
          </a:xfrm>
          <a:custGeom>
            <a:avLst/>
            <a:gdLst/>
            <a:ahLst/>
            <a:cxnLst/>
            <a:rect l="l" t="t" r="r" b="b"/>
            <a:pathLst>
              <a:path w="7087411" h="5723084">
                <a:moveTo>
                  <a:pt x="0" y="0"/>
                </a:moveTo>
                <a:lnTo>
                  <a:pt x="7087410" y="0"/>
                </a:lnTo>
                <a:lnTo>
                  <a:pt x="7087410" y="5723084"/>
                </a:lnTo>
                <a:lnTo>
                  <a:pt x="0" y="572308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8" name="Group 8"/>
          <p:cNvGrpSpPr/>
          <p:nvPr/>
        </p:nvGrpSpPr>
        <p:grpSpPr>
          <a:xfrm>
            <a:off x="8906019" y="6197001"/>
            <a:ext cx="7444284" cy="914900"/>
            <a:chOff x="0" y="0"/>
            <a:chExt cx="2249350" cy="27644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249350" cy="276444"/>
            </a:xfrm>
            <a:custGeom>
              <a:avLst/>
              <a:gdLst/>
              <a:ahLst/>
              <a:cxnLst/>
              <a:rect l="l" t="t" r="r" b="b"/>
              <a:pathLst>
                <a:path w="2249350" h="276444">
                  <a:moveTo>
                    <a:pt x="37439" y="0"/>
                  </a:moveTo>
                  <a:lnTo>
                    <a:pt x="2211911" y="0"/>
                  </a:lnTo>
                  <a:cubicBezTo>
                    <a:pt x="2232588" y="0"/>
                    <a:pt x="2249350" y="16762"/>
                    <a:pt x="2249350" y="37439"/>
                  </a:cubicBezTo>
                  <a:lnTo>
                    <a:pt x="2249350" y="239005"/>
                  </a:lnTo>
                  <a:cubicBezTo>
                    <a:pt x="2249350" y="259682"/>
                    <a:pt x="2232588" y="276444"/>
                    <a:pt x="2211911" y="276444"/>
                  </a:cubicBezTo>
                  <a:lnTo>
                    <a:pt x="37439" y="276444"/>
                  </a:lnTo>
                  <a:cubicBezTo>
                    <a:pt x="16762" y="276444"/>
                    <a:pt x="0" y="259682"/>
                    <a:pt x="0" y="239005"/>
                  </a:cubicBezTo>
                  <a:lnTo>
                    <a:pt x="0" y="37439"/>
                  </a:lnTo>
                  <a:cubicBezTo>
                    <a:pt x="0" y="16762"/>
                    <a:pt x="16762" y="0"/>
                    <a:pt x="37439" y="0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FFFFFF"/>
              </a:solidFill>
              <a:prstDash val="solid"/>
              <a:round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66675"/>
              <a:ext cx="2249350" cy="34311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6258336" y="8247655"/>
            <a:ext cx="948242" cy="932833"/>
          </a:xfrm>
          <a:custGeom>
            <a:avLst/>
            <a:gdLst/>
            <a:ahLst/>
            <a:cxnLst/>
            <a:rect l="l" t="t" r="r" b="b"/>
            <a:pathLst>
              <a:path w="948242" h="932833">
                <a:moveTo>
                  <a:pt x="0" y="0"/>
                </a:moveTo>
                <a:lnTo>
                  <a:pt x="948242" y="0"/>
                </a:lnTo>
                <a:lnTo>
                  <a:pt x="948242" y="932833"/>
                </a:lnTo>
                <a:lnTo>
                  <a:pt x="0" y="9328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>
            <a:off x="1028700" y="1322730"/>
            <a:ext cx="959228" cy="959228"/>
          </a:xfrm>
          <a:custGeom>
            <a:avLst/>
            <a:gdLst/>
            <a:ahLst/>
            <a:cxnLst/>
            <a:rect l="l" t="t" r="r" b="b"/>
            <a:pathLst>
              <a:path w="959228" h="959228">
                <a:moveTo>
                  <a:pt x="0" y="0"/>
                </a:moveTo>
                <a:lnTo>
                  <a:pt x="959228" y="0"/>
                </a:lnTo>
                <a:lnTo>
                  <a:pt x="959228" y="959228"/>
                </a:lnTo>
                <a:lnTo>
                  <a:pt x="0" y="95922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Freeform 13"/>
          <p:cNvSpPr/>
          <p:nvPr/>
        </p:nvSpPr>
        <p:spPr>
          <a:xfrm>
            <a:off x="14300967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4" name="TextBox 14"/>
          <p:cNvSpPr txBox="1"/>
          <p:nvPr/>
        </p:nvSpPr>
        <p:spPr>
          <a:xfrm>
            <a:off x="8360030" y="3069902"/>
            <a:ext cx="8660006" cy="20392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75"/>
              </a:lnSpc>
            </a:pPr>
            <a:r>
              <a:rPr lang="en-US" sz="7500" dirty="0" err="1">
                <a:solidFill>
                  <a:srgbClr val="FFFFFF"/>
                </a:solidFill>
                <a:latin typeface="Maharlika"/>
              </a:rPr>
              <a:t>Catatan</a:t>
            </a:r>
            <a:r>
              <a:rPr lang="en-US" sz="7500" dirty="0">
                <a:solidFill>
                  <a:srgbClr val="FFFFFF"/>
                </a:solidFill>
                <a:latin typeface="Maharlika"/>
              </a:rPr>
              <a:t> </a:t>
            </a:r>
            <a:r>
              <a:rPr lang="en-US" sz="7500" dirty="0" err="1">
                <a:solidFill>
                  <a:srgbClr val="FFFFFF"/>
                </a:solidFill>
                <a:latin typeface="Maharlika"/>
              </a:rPr>
              <a:t>Keuangan</a:t>
            </a:r>
            <a:r>
              <a:rPr lang="en-US" sz="7500" dirty="0">
                <a:solidFill>
                  <a:srgbClr val="FFFFFF"/>
                </a:solidFill>
                <a:latin typeface="Maharlika"/>
              </a:rPr>
              <a:t> Personal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8853673" y="6286554"/>
            <a:ext cx="7568027" cy="6515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>
                <a:solidFill>
                  <a:srgbClr val="AD3221"/>
                </a:solidFill>
                <a:latin typeface="Poppins"/>
              </a:rPr>
              <a:t>Dr. Wisudanto,SE.,MM.,CFP.,ASPM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9601589" y="5443742"/>
            <a:ext cx="6176889" cy="4219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179"/>
              </a:lnSpc>
            </a:pPr>
            <a:r>
              <a:rPr lang="en-US" sz="3179" dirty="0">
                <a:solidFill>
                  <a:srgbClr val="FFFFFF"/>
                </a:solidFill>
                <a:latin typeface="Poppins Medium"/>
              </a:rPr>
              <a:t>(</a:t>
            </a:r>
            <a:r>
              <a:rPr lang="en-US" sz="3179" dirty="0" err="1">
                <a:solidFill>
                  <a:srgbClr val="FFFFFF"/>
                </a:solidFill>
                <a:latin typeface="Poppins Medium"/>
              </a:rPr>
              <a:t>Catatan</a:t>
            </a:r>
            <a:r>
              <a:rPr lang="en-US" sz="3179" dirty="0">
                <a:solidFill>
                  <a:srgbClr val="FFFFFF"/>
                </a:solidFill>
                <a:latin typeface="Poppins Medium"/>
              </a:rPr>
              <a:t> </a:t>
            </a:r>
            <a:r>
              <a:rPr lang="en-US" sz="3179" dirty="0" err="1">
                <a:solidFill>
                  <a:srgbClr val="FFFFFF"/>
                </a:solidFill>
                <a:latin typeface="Poppins Medium"/>
              </a:rPr>
              <a:t>Arus</a:t>
            </a:r>
            <a:r>
              <a:rPr lang="en-US" sz="3179" dirty="0">
                <a:solidFill>
                  <a:srgbClr val="FFFFFF"/>
                </a:solidFill>
                <a:latin typeface="Poppins Medium"/>
              </a:rPr>
              <a:t> Kas)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463377" y="7681436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4" name="Group 4"/>
          <p:cNvGrpSpPr/>
          <p:nvPr/>
        </p:nvGrpSpPr>
        <p:grpSpPr>
          <a:xfrm>
            <a:off x="495383" y="2377735"/>
            <a:ext cx="9595856" cy="1063099"/>
            <a:chOff x="0" y="0"/>
            <a:chExt cx="3213918" cy="289599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3213918" cy="289599"/>
            </a:xfrm>
            <a:custGeom>
              <a:avLst/>
              <a:gdLst/>
              <a:ahLst/>
              <a:cxnLst/>
              <a:rect l="l" t="t" r="r" b="b"/>
              <a:pathLst>
                <a:path w="3213918" h="289599">
                  <a:moveTo>
                    <a:pt x="32356" y="0"/>
                  </a:moveTo>
                  <a:lnTo>
                    <a:pt x="3181562" y="0"/>
                  </a:lnTo>
                  <a:cubicBezTo>
                    <a:pt x="3199432" y="0"/>
                    <a:pt x="3213918" y="14486"/>
                    <a:pt x="3213918" y="32356"/>
                  </a:cubicBezTo>
                  <a:lnTo>
                    <a:pt x="3213918" y="257243"/>
                  </a:lnTo>
                  <a:cubicBezTo>
                    <a:pt x="3213918" y="275113"/>
                    <a:pt x="3199432" y="289599"/>
                    <a:pt x="3181562" y="289599"/>
                  </a:cubicBezTo>
                  <a:lnTo>
                    <a:pt x="32356" y="289599"/>
                  </a:lnTo>
                  <a:cubicBezTo>
                    <a:pt x="14486" y="289599"/>
                    <a:pt x="0" y="275113"/>
                    <a:pt x="0" y="257243"/>
                  </a:cubicBezTo>
                  <a:lnTo>
                    <a:pt x="0" y="32356"/>
                  </a:lnTo>
                  <a:cubicBezTo>
                    <a:pt x="0" y="14486"/>
                    <a:pt x="14486" y="0"/>
                    <a:pt x="32356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66675"/>
              <a:ext cx="3213918" cy="356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15587896" y="7931405"/>
            <a:ext cx="1209610" cy="1209610"/>
          </a:xfrm>
          <a:custGeom>
            <a:avLst/>
            <a:gdLst/>
            <a:ahLst/>
            <a:cxnLst/>
            <a:rect l="l" t="t" r="r" b="b"/>
            <a:pathLst>
              <a:path w="1209610" h="1209610">
                <a:moveTo>
                  <a:pt x="0" y="0"/>
                </a:moveTo>
                <a:lnTo>
                  <a:pt x="1209610" y="0"/>
                </a:lnTo>
                <a:lnTo>
                  <a:pt x="1209610" y="1209609"/>
                </a:lnTo>
                <a:lnTo>
                  <a:pt x="0" y="12096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>
            <a:off x="33004" y="2421809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Freeform 13"/>
          <p:cNvSpPr/>
          <p:nvPr/>
        </p:nvSpPr>
        <p:spPr>
          <a:xfrm>
            <a:off x="1076392" y="8444720"/>
            <a:ext cx="1209610" cy="1209610"/>
          </a:xfrm>
          <a:custGeom>
            <a:avLst/>
            <a:gdLst/>
            <a:ahLst/>
            <a:cxnLst/>
            <a:rect l="l" t="t" r="r" b="b"/>
            <a:pathLst>
              <a:path w="1209610" h="1209610">
                <a:moveTo>
                  <a:pt x="0" y="0"/>
                </a:moveTo>
                <a:lnTo>
                  <a:pt x="1209610" y="0"/>
                </a:lnTo>
                <a:lnTo>
                  <a:pt x="1209610" y="1209609"/>
                </a:lnTo>
                <a:lnTo>
                  <a:pt x="0" y="12096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7" name="Freeform 17"/>
          <p:cNvSpPr/>
          <p:nvPr/>
        </p:nvSpPr>
        <p:spPr>
          <a:xfrm>
            <a:off x="-2530710" y="11440263"/>
            <a:ext cx="1209610" cy="1209610"/>
          </a:xfrm>
          <a:custGeom>
            <a:avLst/>
            <a:gdLst/>
            <a:ahLst/>
            <a:cxnLst/>
            <a:rect l="l" t="t" r="r" b="b"/>
            <a:pathLst>
              <a:path w="1209610" h="1209610">
                <a:moveTo>
                  <a:pt x="0" y="0"/>
                </a:moveTo>
                <a:lnTo>
                  <a:pt x="1209610" y="0"/>
                </a:lnTo>
                <a:lnTo>
                  <a:pt x="1209610" y="1209610"/>
                </a:lnTo>
                <a:lnTo>
                  <a:pt x="0" y="12096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1" name="Freeform 21"/>
          <p:cNvSpPr/>
          <p:nvPr/>
        </p:nvSpPr>
        <p:spPr>
          <a:xfrm>
            <a:off x="377136" y="13247896"/>
            <a:ext cx="1209610" cy="1209610"/>
          </a:xfrm>
          <a:custGeom>
            <a:avLst/>
            <a:gdLst/>
            <a:ahLst/>
            <a:cxnLst/>
            <a:rect l="l" t="t" r="r" b="b"/>
            <a:pathLst>
              <a:path w="1209610" h="1209610">
                <a:moveTo>
                  <a:pt x="0" y="0"/>
                </a:moveTo>
                <a:lnTo>
                  <a:pt x="1209610" y="0"/>
                </a:lnTo>
                <a:lnTo>
                  <a:pt x="1209610" y="1209610"/>
                </a:lnTo>
                <a:lnTo>
                  <a:pt x="0" y="12096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2" name="Freeform 22"/>
          <p:cNvSpPr/>
          <p:nvPr/>
        </p:nvSpPr>
        <p:spPr>
          <a:xfrm rot="3235955">
            <a:off x="-689740" y="-1289750"/>
            <a:ext cx="1798483" cy="4408046"/>
          </a:xfrm>
          <a:custGeom>
            <a:avLst/>
            <a:gdLst/>
            <a:ahLst/>
            <a:cxnLst/>
            <a:rect l="l" t="t" r="r" b="b"/>
            <a:pathLst>
              <a:path w="1798483" h="4408046">
                <a:moveTo>
                  <a:pt x="0" y="0"/>
                </a:moveTo>
                <a:lnTo>
                  <a:pt x="1798483" y="0"/>
                </a:lnTo>
                <a:lnTo>
                  <a:pt x="1798483" y="4408046"/>
                </a:lnTo>
                <a:lnTo>
                  <a:pt x="0" y="440804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23" name="TextBox 23"/>
          <p:cNvSpPr txBox="1"/>
          <p:nvPr/>
        </p:nvSpPr>
        <p:spPr>
          <a:xfrm>
            <a:off x="1573861" y="483821"/>
            <a:ext cx="12016174" cy="10002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830"/>
              </a:lnSpc>
            </a:pPr>
            <a:r>
              <a:rPr lang="en-US" sz="7200" dirty="0" err="1">
                <a:solidFill>
                  <a:srgbClr val="BE7F55"/>
                </a:solidFill>
                <a:latin typeface="Arimo Bold"/>
              </a:rPr>
              <a:t>Manfaat</a:t>
            </a:r>
            <a:r>
              <a:rPr lang="en-US" sz="7200" dirty="0">
                <a:solidFill>
                  <a:srgbClr val="BE7F55"/>
                </a:solidFill>
                <a:latin typeface="Arimo Bold"/>
              </a:rPr>
              <a:t> </a:t>
            </a:r>
            <a:r>
              <a:rPr lang="en-US" sz="7200" dirty="0" err="1">
                <a:solidFill>
                  <a:srgbClr val="BE7F55"/>
                </a:solidFill>
                <a:latin typeface="Arimo Bold"/>
              </a:rPr>
              <a:t>Catatan</a:t>
            </a:r>
            <a:r>
              <a:rPr lang="en-US" sz="7200" dirty="0">
                <a:solidFill>
                  <a:srgbClr val="BE7F55"/>
                </a:solidFill>
                <a:latin typeface="Arimo Bold"/>
              </a:rPr>
              <a:t> </a:t>
            </a:r>
            <a:r>
              <a:rPr lang="en-US" sz="7200" dirty="0" err="1">
                <a:solidFill>
                  <a:srgbClr val="BE7F55"/>
                </a:solidFill>
                <a:latin typeface="Arimo Bold"/>
              </a:rPr>
              <a:t>Arus</a:t>
            </a:r>
            <a:r>
              <a:rPr lang="en-US" sz="7200" dirty="0">
                <a:solidFill>
                  <a:srgbClr val="BE7F55"/>
                </a:solidFill>
                <a:latin typeface="Arimo Bold"/>
              </a:rPr>
              <a:t> Kas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199890" y="2421809"/>
            <a:ext cx="12976431" cy="6751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63"/>
              </a:lnSpc>
            </a:pPr>
            <a:r>
              <a:rPr lang="en-US" sz="2800" dirty="0" err="1">
                <a:solidFill>
                  <a:srgbClr val="FFFFFF"/>
                </a:solidFill>
                <a:latin typeface="Poppins"/>
              </a:rPr>
              <a:t>Membantu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menetapkan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tujuan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keuangan</a:t>
            </a:r>
            <a:endParaRPr lang="en-US" sz="2800" dirty="0">
              <a:solidFill>
                <a:srgbClr val="FFFFFF"/>
              </a:solidFill>
              <a:latin typeface="Poppins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4D20E1BB-71CF-4B35-4344-3F8201D7DA62}"/>
              </a:ext>
            </a:extLst>
          </p:cNvPr>
          <p:cNvGrpSpPr/>
          <p:nvPr/>
        </p:nvGrpSpPr>
        <p:grpSpPr>
          <a:xfrm>
            <a:off x="1199890" y="3680797"/>
            <a:ext cx="9595856" cy="1063099"/>
            <a:chOff x="0" y="0"/>
            <a:chExt cx="3213918" cy="289599"/>
          </a:xfrm>
        </p:grpSpPr>
        <p:sp>
          <p:nvSpPr>
            <p:cNvPr id="30" name="Freeform 5">
              <a:extLst>
                <a:ext uri="{FF2B5EF4-FFF2-40B4-BE49-F238E27FC236}">
                  <a16:creationId xmlns:a16="http://schemas.microsoft.com/office/drawing/2014/main" id="{73451111-22D1-2360-6B7C-6B98A618C9A6}"/>
                </a:ext>
              </a:extLst>
            </p:cNvPr>
            <p:cNvSpPr/>
            <p:nvPr/>
          </p:nvSpPr>
          <p:spPr>
            <a:xfrm>
              <a:off x="0" y="0"/>
              <a:ext cx="3213918" cy="289599"/>
            </a:xfrm>
            <a:custGeom>
              <a:avLst/>
              <a:gdLst/>
              <a:ahLst/>
              <a:cxnLst/>
              <a:rect l="l" t="t" r="r" b="b"/>
              <a:pathLst>
                <a:path w="3213918" h="289599">
                  <a:moveTo>
                    <a:pt x="32356" y="0"/>
                  </a:moveTo>
                  <a:lnTo>
                    <a:pt x="3181562" y="0"/>
                  </a:lnTo>
                  <a:cubicBezTo>
                    <a:pt x="3199432" y="0"/>
                    <a:pt x="3213918" y="14486"/>
                    <a:pt x="3213918" y="32356"/>
                  </a:cubicBezTo>
                  <a:lnTo>
                    <a:pt x="3213918" y="257243"/>
                  </a:lnTo>
                  <a:cubicBezTo>
                    <a:pt x="3213918" y="275113"/>
                    <a:pt x="3199432" y="289599"/>
                    <a:pt x="3181562" y="289599"/>
                  </a:cubicBezTo>
                  <a:lnTo>
                    <a:pt x="32356" y="289599"/>
                  </a:lnTo>
                  <a:cubicBezTo>
                    <a:pt x="14486" y="289599"/>
                    <a:pt x="0" y="275113"/>
                    <a:pt x="0" y="257243"/>
                  </a:cubicBezTo>
                  <a:lnTo>
                    <a:pt x="0" y="32356"/>
                  </a:lnTo>
                  <a:cubicBezTo>
                    <a:pt x="0" y="14486"/>
                    <a:pt x="14486" y="0"/>
                    <a:pt x="32356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31" name="TextBox 6">
              <a:extLst>
                <a:ext uri="{FF2B5EF4-FFF2-40B4-BE49-F238E27FC236}">
                  <a16:creationId xmlns:a16="http://schemas.microsoft.com/office/drawing/2014/main" id="{51A94F1C-5FAC-4B04-3E0C-6F8B553C3268}"/>
                </a:ext>
              </a:extLst>
            </p:cNvPr>
            <p:cNvSpPr txBox="1"/>
            <p:nvPr/>
          </p:nvSpPr>
          <p:spPr>
            <a:xfrm>
              <a:off x="0" y="-66675"/>
              <a:ext cx="3213918" cy="356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1681197" y="3746113"/>
            <a:ext cx="12976431" cy="6823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63"/>
              </a:lnSpc>
            </a:pP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Mengidentifikasi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uang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masuk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dan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keluar</a:t>
            </a:r>
            <a:endParaRPr lang="en-US" sz="2800" dirty="0">
              <a:solidFill>
                <a:srgbClr val="FFFFFF"/>
              </a:solidFill>
              <a:latin typeface="Poppins"/>
            </a:endParaRPr>
          </a:p>
        </p:txBody>
      </p:sp>
      <p:grpSp>
        <p:nvGrpSpPr>
          <p:cNvPr id="32" name="Group 4">
            <a:extLst>
              <a:ext uri="{FF2B5EF4-FFF2-40B4-BE49-F238E27FC236}">
                <a16:creationId xmlns:a16="http://schemas.microsoft.com/office/drawing/2014/main" id="{A4C19D77-9114-ACA8-F239-5A24AA4356A4}"/>
              </a:ext>
            </a:extLst>
          </p:cNvPr>
          <p:cNvGrpSpPr/>
          <p:nvPr/>
        </p:nvGrpSpPr>
        <p:grpSpPr>
          <a:xfrm>
            <a:off x="1828800" y="4969193"/>
            <a:ext cx="9595856" cy="1063099"/>
            <a:chOff x="0" y="0"/>
            <a:chExt cx="3213918" cy="289599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617F2ED9-2BF1-16B7-13C5-EE68A2F226ED}"/>
                </a:ext>
              </a:extLst>
            </p:cNvPr>
            <p:cNvSpPr/>
            <p:nvPr/>
          </p:nvSpPr>
          <p:spPr>
            <a:xfrm>
              <a:off x="0" y="0"/>
              <a:ext cx="3213918" cy="289599"/>
            </a:xfrm>
            <a:custGeom>
              <a:avLst/>
              <a:gdLst/>
              <a:ahLst/>
              <a:cxnLst/>
              <a:rect l="l" t="t" r="r" b="b"/>
              <a:pathLst>
                <a:path w="3213918" h="289599">
                  <a:moveTo>
                    <a:pt x="32356" y="0"/>
                  </a:moveTo>
                  <a:lnTo>
                    <a:pt x="3181562" y="0"/>
                  </a:lnTo>
                  <a:cubicBezTo>
                    <a:pt x="3199432" y="0"/>
                    <a:pt x="3213918" y="14486"/>
                    <a:pt x="3213918" y="32356"/>
                  </a:cubicBezTo>
                  <a:lnTo>
                    <a:pt x="3213918" y="257243"/>
                  </a:lnTo>
                  <a:cubicBezTo>
                    <a:pt x="3213918" y="275113"/>
                    <a:pt x="3199432" y="289599"/>
                    <a:pt x="3181562" y="289599"/>
                  </a:cubicBezTo>
                  <a:lnTo>
                    <a:pt x="32356" y="289599"/>
                  </a:lnTo>
                  <a:cubicBezTo>
                    <a:pt x="14486" y="289599"/>
                    <a:pt x="0" y="275113"/>
                    <a:pt x="0" y="257243"/>
                  </a:cubicBezTo>
                  <a:lnTo>
                    <a:pt x="0" y="32356"/>
                  </a:lnTo>
                  <a:cubicBezTo>
                    <a:pt x="0" y="14486"/>
                    <a:pt x="14486" y="0"/>
                    <a:pt x="32356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34" name="TextBox 6">
              <a:extLst>
                <a:ext uri="{FF2B5EF4-FFF2-40B4-BE49-F238E27FC236}">
                  <a16:creationId xmlns:a16="http://schemas.microsoft.com/office/drawing/2014/main" id="{50EF3F98-A01B-5EA2-9AB5-1CFEB95E069D}"/>
                </a:ext>
              </a:extLst>
            </p:cNvPr>
            <p:cNvSpPr txBox="1"/>
            <p:nvPr/>
          </p:nvSpPr>
          <p:spPr>
            <a:xfrm>
              <a:off x="0" y="-66675"/>
              <a:ext cx="3213918" cy="356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5" name="TextBox 25">
            <a:extLst>
              <a:ext uri="{FF2B5EF4-FFF2-40B4-BE49-F238E27FC236}">
                <a16:creationId xmlns:a16="http://schemas.microsoft.com/office/drawing/2014/main" id="{E0A989C7-8F64-397F-1C48-87E3223D8906}"/>
              </a:ext>
            </a:extLst>
          </p:cNvPr>
          <p:cNvSpPr txBox="1"/>
          <p:nvPr/>
        </p:nvSpPr>
        <p:spPr>
          <a:xfrm>
            <a:off x="2300189" y="5029150"/>
            <a:ext cx="9343324" cy="6680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63"/>
              </a:lnSpc>
            </a:pP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Menunjukkan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Sumber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Pendapatan</a:t>
            </a:r>
            <a:endParaRPr lang="en-US" sz="2800" dirty="0">
              <a:solidFill>
                <a:srgbClr val="FFFFFF"/>
              </a:solidFill>
              <a:latin typeface="Poppins"/>
            </a:endParaRPr>
          </a:p>
        </p:txBody>
      </p:sp>
      <p:grpSp>
        <p:nvGrpSpPr>
          <p:cNvPr id="36" name="Group 4">
            <a:extLst>
              <a:ext uri="{FF2B5EF4-FFF2-40B4-BE49-F238E27FC236}">
                <a16:creationId xmlns:a16="http://schemas.microsoft.com/office/drawing/2014/main" id="{DEEFBAB8-0CE6-A5A0-4BB1-ACDA0E3693A2}"/>
              </a:ext>
            </a:extLst>
          </p:cNvPr>
          <p:cNvGrpSpPr/>
          <p:nvPr/>
        </p:nvGrpSpPr>
        <p:grpSpPr>
          <a:xfrm>
            <a:off x="2460776" y="6321228"/>
            <a:ext cx="9595856" cy="1063099"/>
            <a:chOff x="0" y="0"/>
            <a:chExt cx="3213918" cy="289599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F356BA43-EED4-F38E-4E58-A5A1D815CC58}"/>
                </a:ext>
              </a:extLst>
            </p:cNvPr>
            <p:cNvSpPr/>
            <p:nvPr/>
          </p:nvSpPr>
          <p:spPr>
            <a:xfrm>
              <a:off x="0" y="0"/>
              <a:ext cx="3213918" cy="289599"/>
            </a:xfrm>
            <a:custGeom>
              <a:avLst/>
              <a:gdLst/>
              <a:ahLst/>
              <a:cxnLst/>
              <a:rect l="l" t="t" r="r" b="b"/>
              <a:pathLst>
                <a:path w="3213918" h="289599">
                  <a:moveTo>
                    <a:pt x="32356" y="0"/>
                  </a:moveTo>
                  <a:lnTo>
                    <a:pt x="3181562" y="0"/>
                  </a:lnTo>
                  <a:cubicBezTo>
                    <a:pt x="3199432" y="0"/>
                    <a:pt x="3213918" y="14486"/>
                    <a:pt x="3213918" y="32356"/>
                  </a:cubicBezTo>
                  <a:lnTo>
                    <a:pt x="3213918" y="257243"/>
                  </a:lnTo>
                  <a:cubicBezTo>
                    <a:pt x="3213918" y="275113"/>
                    <a:pt x="3199432" y="289599"/>
                    <a:pt x="3181562" y="289599"/>
                  </a:cubicBezTo>
                  <a:lnTo>
                    <a:pt x="32356" y="289599"/>
                  </a:lnTo>
                  <a:cubicBezTo>
                    <a:pt x="14486" y="289599"/>
                    <a:pt x="0" y="275113"/>
                    <a:pt x="0" y="257243"/>
                  </a:cubicBezTo>
                  <a:lnTo>
                    <a:pt x="0" y="32356"/>
                  </a:lnTo>
                  <a:cubicBezTo>
                    <a:pt x="0" y="14486"/>
                    <a:pt x="14486" y="0"/>
                    <a:pt x="32356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38" name="TextBox 6">
              <a:extLst>
                <a:ext uri="{FF2B5EF4-FFF2-40B4-BE49-F238E27FC236}">
                  <a16:creationId xmlns:a16="http://schemas.microsoft.com/office/drawing/2014/main" id="{733094B5-45FB-93F2-3F48-129245D38E8E}"/>
                </a:ext>
              </a:extLst>
            </p:cNvPr>
            <p:cNvSpPr txBox="1"/>
            <p:nvPr/>
          </p:nvSpPr>
          <p:spPr>
            <a:xfrm>
              <a:off x="0" y="-66675"/>
              <a:ext cx="3213918" cy="356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6" name="TextBox 26"/>
          <p:cNvSpPr txBox="1"/>
          <p:nvPr/>
        </p:nvSpPr>
        <p:spPr>
          <a:xfrm>
            <a:off x="3070547" y="6378931"/>
            <a:ext cx="7370387" cy="6823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863"/>
              </a:lnSpc>
            </a:pP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Mengidentifikasi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Pola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Pengeluaran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</a:p>
        </p:txBody>
      </p:sp>
      <p:grpSp>
        <p:nvGrpSpPr>
          <p:cNvPr id="39" name="Group 4">
            <a:extLst>
              <a:ext uri="{FF2B5EF4-FFF2-40B4-BE49-F238E27FC236}">
                <a16:creationId xmlns:a16="http://schemas.microsoft.com/office/drawing/2014/main" id="{3A338389-7D29-92C2-B83F-340837D17D6F}"/>
              </a:ext>
            </a:extLst>
          </p:cNvPr>
          <p:cNvGrpSpPr/>
          <p:nvPr/>
        </p:nvGrpSpPr>
        <p:grpSpPr>
          <a:xfrm>
            <a:off x="3483048" y="7732564"/>
            <a:ext cx="9595856" cy="1063099"/>
            <a:chOff x="0" y="0"/>
            <a:chExt cx="3213918" cy="289599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509614E0-CCF6-10A3-C653-3835FB6EE6F3}"/>
                </a:ext>
              </a:extLst>
            </p:cNvPr>
            <p:cNvSpPr/>
            <p:nvPr/>
          </p:nvSpPr>
          <p:spPr>
            <a:xfrm>
              <a:off x="0" y="0"/>
              <a:ext cx="3213918" cy="289599"/>
            </a:xfrm>
            <a:custGeom>
              <a:avLst/>
              <a:gdLst/>
              <a:ahLst/>
              <a:cxnLst/>
              <a:rect l="l" t="t" r="r" b="b"/>
              <a:pathLst>
                <a:path w="3213918" h="289599">
                  <a:moveTo>
                    <a:pt x="32356" y="0"/>
                  </a:moveTo>
                  <a:lnTo>
                    <a:pt x="3181562" y="0"/>
                  </a:lnTo>
                  <a:cubicBezTo>
                    <a:pt x="3199432" y="0"/>
                    <a:pt x="3213918" y="14486"/>
                    <a:pt x="3213918" y="32356"/>
                  </a:cubicBezTo>
                  <a:lnTo>
                    <a:pt x="3213918" y="257243"/>
                  </a:lnTo>
                  <a:cubicBezTo>
                    <a:pt x="3213918" y="275113"/>
                    <a:pt x="3199432" y="289599"/>
                    <a:pt x="3181562" y="289599"/>
                  </a:cubicBezTo>
                  <a:lnTo>
                    <a:pt x="32356" y="289599"/>
                  </a:lnTo>
                  <a:cubicBezTo>
                    <a:pt x="14486" y="289599"/>
                    <a:pt x="0" y="275113"/>
                    <a:pt x="0" y="257243"/>
                  </a:cubicBezTo>
                  <a:lnTo>
                    <a:pt x="0" y="32356"/>
                  </a:lnTo>
                  <a:cubicBezTo>
                    <a:pt x="0" y="14486"/>
                    <a:pt x="14486" y="0"/>
                    <a:pt x="32356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41" name="TextBox 6">
              <a:extLst>
                <a:ext uri="{FF2B5EF4-FFF2-40B4-BE49-F238E27FC236}">
                  <a16:creationId xmlns:a16="http://schemas.microsoft.com/office/drawing/2014/main" id="{1D9C3999-B1A8-AFD1-3FAC-0E7EB217A448}"/>
                </a:ext>
              </a:extLst>
            </p:cNvPr>
            <p:cNvSpPr txBox="1"/>
            <p:nvPr/>
          </p:nvSpPr>
          <p:spPr>
            <a:xfrm>
              <a:off x="0" y="-66675"/>
              <a:ext cx="3213918" cy="3562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42" name="TextBox 22">
            <a:extLst>
              <a:ext uri="{FF2B5EF4-FFF2-40B4-BE49-F238E27FC236}">
                <a16:creationId xmlns:a16="http://schemas.microsoft.com/office/drawing/2014/main" id="{B09208C9-DC3C-DD75-45EE-3EB2D4CB1A06}"/>
              </a:ext>
            </a:extLst>
          </p:cNvPr>
          <p:cNvSpPr txBox="1"/>
          <p:nvPr/>
        </p:nvSpPr>
        <p:spPr>
          <a:xfrm>
            <a:off x="4063825" y="7833226"/>
            <a:ext cx="9284559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2800" dirty="0" err="1">
                <a:solidFill>
                  <a:srgbClr val="FFFFFF"/>
                </a:solidFill>
                <a:latin typeface="Poppins"/>
              </a:rPr>
              <a:t>Membantu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mengembangkan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budget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periode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mendatang</a:t>
            </a:r>
            <a:endParaRPr lang="en-US" sz="2800" dirty="0">
              <a:solidFill>
                <a:srgbClr val="FFFFFF"/>
              </a:solidFill>
              <a:latin typeface="Poppins"/>
            </a:endParaRPr>
          </a:p>
        </p:txBody>
      </p:sp>
      <p:sp>
        <p:nvSpPr>
          <p:cNvPr id="43" name="Freeform 9">
            <a:extLst>
              <a:ext uri="{FF2B5EF4-FFF2-40B4-BE49-F238E27FC236}">
                <a16:creationId xmlns:a16="http://schemas.microsoft.com/office/drawing/2014/main" id="{5D7A047C-6EDB-4C85-FBA6-1728480C50DA}"/>
              </a:ext>
            </a:extLst>
          </p:cNvPr>
          <p:cNvSpPr/>
          <p:nvPr/>
        </p:nvSpPr>
        <p:spPr>
          <a:xfrm>
            <a:off x="13022590" y="2821419"/>
            <a:ext cx="4158541" cy="3961955"/>
          </a:xfrm>
          <a:custGeom>
            <a:avLst/>
            <a:gdLst/>
            <a:ahLst/>
            <a:cxnLst/>
            <a:rect l="l" t="t" r="r" b="b"/>
            <a:pathLst>
              <a:path w="4158541" h="3961955">
                <a:moveTo>
                  <a:pt x="0" y="0"/>
                </a:moveTo>
                <a:lnTo>
                  <a:pt x="4158540" y="0"/>
                </a:lnTo>
                <a:lnTo>
                  <a:pt x="4158540" y="3961955"/>
                </a:lnTo>
                <a:lnTo>
                  <a:pt x="0" y="3961955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4" name="Freeform 5">
            <a:extLst>
              <a:ext uri="{FF2B5EF4-FFF2-40B4-BE49-F238E27FC236}">
                <a16:creationId xmlns:a16="http://schemas.microsoft.com/office/drawing/2014/main" id="{6DD14199-2EB3-1C47-704E-2D2E74B60776}"/>
              </a:ext>
            </a:extLst>
          </p:cNvPr>
          <p:cNvSpPr/>
          <p:nvPr/>
        </p:nvSpPr>
        <p:spPr>
          <a:xfrm>
            <a:off x="4481057" y="9141015"/>
            <a:ext cx="9595856" cy="1063099"/>
          </a:xfrm>
          <a:custGeom>
            <a:avLst/>
            <a:gdLst/>
            <a:ahLst/>
            <a:cxnLst/>
            <a:rect l="l" t="t" r="r" b="b"/>
            <a:pathLst>
              <a:path w="3213918" h="289599">
                <a:moveTo>
                  <a:pt x="32356" y="0"/>
                </a:moveTo>
                <a:lnTo>
                  <a:pt x="3181562" y="0"/>
                </a:lnTo>
                <a:cubicBezTo>
                  <a:pt x="3199432" y="0"/>
                  <a:pt x="3213918" y="14486"/>
                  <a:pt x="3213918" y="32356"/>
                </a:cubicBezTo>
                <a:lnTo>
                  <a:pt x="3213918" y="257243"/>
                </a:lnTo>
                <a:cubicBezTo>
                  <a:pt x="3213918" y="275113"/>
                  <a:pt x="3199432" y="289599"/>
                  <a:pt x="3181562" y="289599"/>
                </a:cubicBezTo>
                <a:lnTo>
                  <a:pt x="32356" y="289599"/>
                </a:lnTo>
                <a:cubicBezTo>
                  <a:pt x="14486" y="289599"/>
                  <a:pt x="0" y="275113"/>
                  <a:pt x="0" y="257243"/>
                </a:cubicBezTo>
                <a:lnTo>
                  <a:pt x="0" y="32356"/>
                </a:lnTo>
                <a:cubicBezTo>
                  <a:pt x="0" y="14486"/>
                  <a:pt x="14486" y="0"/>
                  <a:pt x="32356" y="0"/>
                </a:cubicBezTo>
                <a:close/>
              </a:path>
            </a:pathLst>
          </a:custGeom>
          <a:solidFill>
            <a:srgbClr val="AD3221"/>
          </a:solidFill>
        </p:spPr>
        <p:txBody>
          <a:bodyPr/>
          <a:lstStyle/>
          <a:p>
            <a:endParaRPr lang="en-ID"/>
          </a:p>
        </p:txBody>
      </p:sp>
      <p:sp>
        <p:nvSpPr>
          <p:cNvPr id="45" name="TextBox 23">
            <a:extLst>
              <a:ext uri="{FF2B5EF4-FFF2-40B4-BE49-F238E27FC236}">
                <a16:creationId xmlns:a16="http://schemas.microsoft.com/office/drawing/2014/main" id="{42AA67AB-F027-3ED5-5564-7C3F10E54849}"/>
              </a:ext>
            </a:extLst>
          </p:cNvPr>
          <p:cNvSpPr txBox="1"/>
          <p:nvPr/>
        </p:nvSpPr>
        <p:spPr>
          <a:xfrm>
            <a:off x="4994917" y="9241677"/>
            <a:ext cx="9595856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2800" dirty="0" err="1">
                <a:solidFill>
                  <a:srgbClr val="FFFFFF"/>
                </a:solidFill>
                <a:latin typeface="Poppins"/>
              </a:rPr>
              <a:t>Memberikan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gambaran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kemampuan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keuangan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keluarga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untuk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memenuhi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kebutuhan</a:t>
            </a:r>
            <a:r>
              <a:rPr lang="en-US" sz="2800" dirty="0">
                <a:solidFill>
                  <a:srgbClr val="FFFFFF"/>
                </a:solidFill>
                <a:latin typeface="Poppins"/>
              </a:rPr>
              <a:t> &amp; </a:t>
            </a:r>
            <a:r>
              <a:rPr lang="en-US" sz="2800" dirty="0" err="1">
                <a:solidFill>
                  <a:srgbClr val="FFFFFF"/>
                </a:solidFill>
                <a:latin typeface="Poppins"/>
              </a:rPr>
              <a:t>keinginan</a:t>
            </a:r>
            <a:endParaRPr lang="en-US" sz="2800" dirty="0">
              <a:solidFill>
                <a:srgbClr val="FFFFFF"/>
              </a:solidFill>
              <a:latin typeface="Poppins"/>
            </a:endParaRPr>
          </a:p>
        </p:txBody>
      </p:sp>
      <p:sp>
        <p:nvSpPr>
          <p:cNvPr id="46" name="TextBox 21">
            <a:extLst>
              <a:ext uri="{FF2B5EF4-FFF2-40B4-BE49-F238E27FC236}">
                <a16:creationId xmlns:a16="http://schemas.microsoft.com/office/drawing/2014/main" id="{E2071D7D-407C-A649-05DA-E8D396AF1CBF}"/>
              </a:ext>
            </a:extLst>
          </p:cNvPr>
          <p:cNvSpPr txBox="1"/>
          <p:nvPr/>
        </p:nvSpPr>
        <p:spPr>
          <a:xfrm>
            <a:off x="65417" y="2505424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1</a:t>
            </a:r>
          </a:p>
        </p:txBody>
      </p:sp>
      <p:sp>
        <p:nvSpPr>
          <p:cNvPr id="48" name="Freeform 8">
            <a:extLst>
              <a:ext uri="{FF2B5EF4-FFF2-40B4-BE49-F238E27FC236}">
                <a16:creationId xmlns:a16="http://schemas.microsoft.com/office/drawing/2014/main" id="{60B33627-C2EE-05C5-1640-86F786AC5B3E}"/>
              </a:ext>
            </a:extLst>
          </p:cNvPr>
          <p:cNvSpPr/>
          <p:nvPr/>
        </p:nvSpPr>
        <p:spPr>
          <a:xfrm>
            <a:off x="665361" y="3729668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9" name="Freeform 8">
            <a:extLst>
              <a:ext uri="{FF2B5EF4-FFF2-40B4-BE49-F238E27FC236}">
                <a16:creationId xmlns:a16="http://schemas.microsoft.com/office/drawing/2014/main" id="{BDA16251-6FC8-BDCC-9559-7B546031A82E}"/>
              </a:ext>
            </a:extLst>
          </p:cNvPr>
          <p:cNvSpPr/>
          <p:nvPr/>
        </p:nvSpPr>
        <p:spPr>
          <a:xfrm>
            <a:off x="3020670" y="7779873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0" name="Freeform 8">
            <a:extLst>
              <a:ext uri="{FF2B5EF4-FFF2-40B4-BE49-F238E27FC236}">
                <a16:creationId xmlns:a16="http://schemas.microsoft.com/office/drawing/2014/main" id="{CACA4C8A-8A2A-97A3-542B-17A54532C0B2}"/>
              </a:ext>
            </a:extLst>
          </p:cNvPr>
          <p:cNvSpPr/>
          <p:nvPr/>
        </p:nvSpPr>
        <p:spPr>
          <a:xfrm>
            <a:off x="2058107" y="6411202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1" name="Freeform 8">
            <a:extLst>
              <a:ext uri="{FF2B5EF4-FFF2-40B4-BE49-F238E27FC236}">
                <a16:creationId xmlns:a16="http://schemas.microsoft.com/office/drawing/2014/main" id="{17938CB8-039F-5DAD-74CA-6BDC4248FD8F}"/>
              </a:ext>
            </a:extLst>
          </p:cNvPr>
          <p:cNvSpPr/>
          <p:nvPr/>
        </p:nvSpPr>
        <p:spPr>
          <a:xfrm>
            <a:off x="1323281" y="5013588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2" name="Freeform 8">
            <a:extLst>
              <a:ext uri="{FF2B5EF4-FFF2-40B4-BE49-F238E27FC236}">
                <a16:creationId xmlns:a16="http://schemas.microsoft.com/office/drawing/2014/main" id="{DC6A2912-F2A6-471E-3939-20AB4B977272}"/>
              </a:ext>
            </a:extLst>
          </p:cNvPr>
          <p:cNvSpPr/>
          <p:nvPr/>
        </p:nvSpPr>
        <p:spPr>
          <a:xfrm>
            <a:off x="3945426" y="9241660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6" y="0"/>
                </a:lnTo>
                <a:lnTo>
                  <a:pt x="924756" y="924756"/>
                </a:lnTo>
                <a:lnTo>
                  <a:pt x="0" y="92475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3" name="TextBox 21">
            <a:extLst>
              <a:ext uri="{FF2B5EF4-FFF2-40B4-BE49-F238E27FC236}">
                <a16:creationId xmlns:a16="http://schemas.microsoft.com/office/drawing/2014/main" id="{4A18DFDE-323F-0939-4DFE-E857347020A4}"/>
              </a:ext>
            </a:extLst>
          </p:cNvPr>
          <p:cNvSpPr txBox="1"/>
          <p:nvPr/>
        </p:nvSpPr>
        <p:spPr>
          <a:xfrm>
            <a:off x="3967873" y="9332998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6</a:t>
            </a:r>
          </a:p>
        </p:txBody>
      </p:sp>
      <p:sp>
        <p:nvSpPr>
          <p:cNvPr id="54" name="TextBox 21">
            <a:extLst>
              <a:ext uri="{FF2B5EF4-FFF2-40B4-BE49-F238E27FC236}">
                <a16:creationId xmlns:a16="http://schemas.microsoft.com/office/drawing/2014/main" id="{13076F54-0D2D-41C2-1478-468FB3142743}"/>
              </a:ext>
            </a:extLst>
          </p:cNvPr>
          <p:cNvSpPr txBox="1"/>
          <p:nvPr/>
        </p:nvSpPr>
        <p:spPr>
          <a:xfrm>
            <a:off x="3053083" y="7876411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5</a:t>
            </a:r>
          </a:p>
        </p:txBody>
      </p:sp>
      <p:sp>
        <p:nvSpPr>
          <p:cNvPr id="55" name="TextBox 21">
            <a:extLst>
              <a:ext uri="{FF2B5EF4-FFF2-40B4-BE49-F238E27FC236}">
                <a16:creationId xmlns:a16="http://schemas.microsoft.com/office/drawing/2014/main" id="{B71A4214-7142-E6A2-8480-862BA8F41325}"/>
              </a:ext>
            </a:extLst>
          </p:cNvPr>
          <p:cNvSpPr txBox="1"/>
          <p:nvPr/>
        </p:nvSpPr>
        <p:spPr>
          <a:xfrm>
            <a:off x="2090520" y="6501052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4</a:t>
            </a:r>
          </a:p>
        </p:txBody>
      </p:sp>
      <p:sp>
        <p:nvSpPr>
          <p:cNvPr id="56" name="TextBox 21">
            <a:extLst>
              <a:ext uri="{FF2B5EF4-FFF2-40B4-BE49-F238E27FC236}">
                <a16:creationId xmlns:a16="http://schemas.microsoft.com/office/drawing/2014/main" id="{54220BF9-08B0-15FB-B04D-5E1CBF5C3D97}"/>
              </a:ext>
            </a:extLst>
          </p:cNvPr>
          <p:cNvSpPr txBox="1"/>
          <p:nvPr/>
        </p:nvSpPr>
        <p:spPr>
          <a:xfrm>
            <a:off x="1353662" y="5107196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3</a:t>
            </a:r>
          </a:p>
        </p:txBody>
      </p:sp>
      <p:sp>
        <p:nvSpPr>
          <p:cNvPr id="57" name="TextBox 21">
            <a:extLst>
              <a:ext uri="{FF2B5EF4-FFF2-40B4-BE49-F238E27FC236}">
                <a16:creationId xmlns:a16="http://schemas.microsoft.com/office/drawing/2014/main" id="{1AD504C0-053E-7213-8AE8-A14A1F0D8A15}"/>
              </a:ext>
            </a:extLst>
          </p:cNvPr>
          <p:cNvSpPr txBox="1"/>
          <p:nvPr/>
        </p:nvSpPr>
        <p:spPr>
          <a:xfrm>
            <a:off x="704592" y="3823402"/>
            <a:ext cx="859929" cy="6944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00"/>
              </a:lnSpc>
            </a:pPr>
            <a:r>
              <a:rPr lang="en-US" sz="4071" dirty="0">
                <a:solidFill>
                  <a:srgbClr val="000000"/>
                </a:solidFill>
                <a:latin typeface="Poppins Bold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-1118508" y="7584632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89" y="0"/>
                </a:lnTo>
                <a:lnTo>
                  <a:pt x="6405389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01131" y="-326850"/>
            <a:ext cx="3452824" cy="3452824"/>
          </a:xfrm>
          <a:custGeom>
            <a:avLst/>
            <a:gdLst/>
            <a:ahLst/>
            <a:cxnLst/>
            <a:rect l="l" t="t" r="r" b="b"/>
            <a:pathLst>
              <a:path w="3452824" h="3452824">
                <a:moveTo>
                  <a:pt x="0" y="0"/>
                </a:moveTo>
                <a:lnTo>
                  <a:pt x="3452824" y="0"/>
                </a:lnTo>
                <a:lnTo>
                  <a:pt x="3452824" y="3452824"/>
                </a:lnTo>
                <a:lnTo>
                  <a:pt x="0" y="34528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alphaModFix amt="39000"/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n-ID" dirty="0"/>
          </a:p>
        </p:txBody>
      </p:sp>
      <p:sp>
        <p:nvSpPr>
          <p:cNvPr id="5" name="Freeform 5"/>
          <p:cNvSpPr/>
          <p:nvPr/>
        </p:nvSpPr>
        <p:spPr>
          <a:xfrm>
            <a:off x="385341" y="237087"/>
            <a:ext cx="924756" cy="924756"/>
          </a:xfrm>
          <a:custGeom>
            <a:avLst/>
            <a:gdLst/>
            <a:ahLst/>
            <a:cxnLst/>
            <a:rect l="l" t="t" r="r" b="b"/>
            <a:pathLst>
              <a:path w="924756" h="924756">
                <a:moveTo>
                  <a:pt x="0" y="0"/>
                </a:moveTo>
                <a:lnTo>
                  <a:pt x="924757" y="0"/>
                </a:lnTo>
                <a:lnTo>
                  <a:pt x="924757" y="924757"/>
                </a:lnTo>
                <a:lnTo>
                  <a:pt x="0" y="924757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 rot="-3241980">
            <a:off x="555150" y="8291006"/>
            <a:ext cx="1385828" cy="710552"/>
          </a:xfrm>
          <a:custGeom>
            <a:avLst/>
            <a:gdLst/>
            <a:ahLst/>
            <a:cxnLst/>
            <a:rect l="l" t="t" r="r" b="b"/>
            <a:pathLst>
              <a:path w="1385828" h="710552">
                <a:moveTo>
                  <a:pt x="0" y="0"/>
                </a:moveTo>
                <a:lnTo>
                  <a:pt x="1385828" y="0"/>
                </a:lnTo>
                <a:lnTo>
                  <a:pt x="1385828" y="710552"/>
                </a:lnTo>
                <a:lnTo>
                  <a:pt x="0" y="710552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322026" y="-224600"/>
            <a:ext cx="1341666" cy="1515228"/>
          </a:xfrm>
          <a:custGeom>
            <a:avLst/>
            <a:gdLst/>
            <a:ahLst/>
            <a:cxnLst/>
            <a:rect l="l" t="t" r="r" b="b"/>
            <a:pathLst>
              <a:path w="1341666" h="1515228">
                <a:moveTo>
                  <a:pt x="0" y="0"/>
                </a:moveTo>
                <a:lnTo>
                  <a:pt x="1341666" y="0"/>
                </a:lnTo>
                <a:lnTo>
                  <a:pt x="1341666" y="1515228"/>
                </a:lnTo>
                <a:lnTo>
                  <a:pt x="0" y="151522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TextBox 11"/>
          <p:cNvSpPr txBox="1"/>
          <p:nvPr/>
        </p:nvSpPr>
        <p:spPr>
          <a:xfrm>
            <a:off x="10376146" y="2219028"/>
            <a:ext cx="5842540" cy="877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349"/>
              </a:lnSpc>
            </a:pPr>
            <a:r>
              <a:rPr lang="en-US" sz="4899" dirty="0" err="1">
                <a:solidFill>
                  <a:srgbClr val="000000"/>
                </a:solidFill>
                <a:latin typeface="Poppins Bold"/>
              </a:rPr>
              <a:t>Arus</a:t>
            </a:r>
            <a:r>
              <a:rPr lang="en-US" sz="4899" dirty="0">
                <a:solidFill>
                  <a:srgbClr val="000000"/>
                </a:solidFill>
                <a:latin typeface="Poppins Bold"/>
              </a:rPr>
              <a:t> Kas </a:t>
            </a:r>
            <a:r>
              <a:rPr lang="en-US" sz="4899" dirty="0" err="1">
                <a:solidFill>
                  <a:srgbClr val="000000"/>
                </a:solidFill>
                <a:latin typeface="Poppins Bold"/>
              </a:rPr>
              <a:t>Keluar</a:t>
            </a:r>
            <a:endParaRPr lang="en-US" sz="4899" dirty="0">
              <a:solidFill>
                <a:srgbClr val="000000"/>
              </a:solidFill>
              <a:latin typeface="Poppins Bold"/>
            </a:endParaRPr>
          </a:p>
        </p:txBody>
      </p:sp>
      <p:grpSp>
        <p:nvGrpSpPr>
          <p:cNvPr id="13" name="Group 13"/>
          <p:cNvGrpSpPr/>
          <p:nvPr/>
        </p:nvGrpSpPr>
        <p:grpSpPr>
          <a:xfrm>
            <a:off x="1108120" y="3442146"/>
            <a:ext cx="627961" cy="627961"/>
            <a:chOff x="0" y="0"/>
            <a:chExt cx="165389" cy="16538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65389" cy="165389"/>
            </a:xfrm>
            <a:custGeom>
              <a:avLst/>
              <a:gdLst/>
              <a:ahLst/>
              <a:cxnLst/>
              <a:rect l="l" t="t" r="r" b="b"/>
              <a:pathLst>
                <a:path w="165389" h="165389">
                  <a:moveTo>
                    <a:pt x="0" y="0"/>
                  </a:moveTo>
                  <a:lnTo>
                    <a:pt x="165389" y="0"/>
                  </a:lnTo>
                  <a:lnTo>
                    <a:pt x="165389" y="165389"/>
                  </a:lnTo>
                  <a:lnTo>
                    <a:pt x="0" y="165389"/>
                  </a:lnTo>
                  <a:close/>
                </a:path>
              </a:pathLst>
            </a:custGeom>
            <a:solidFill>
              <a:srgbClr val="A527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66675"/>
              <a:ext cx="165389" cy="232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1097234" y="6080176"/>
            <a:ext cx="627961" cy="627961"/>
            <a:chOff x="0" y="0"/>
            <a:chExt cx="165389" cy="165389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65389" cy="165389"/>
            </a:xfrm>
            <a:custGeom>
              <a:avLst/>
              <a:gdLst/>
              <a:ahLst/>
              <a:cxnLst/>
              <a:rect l="l" t="t" r="r" b="b"/>
              <a:pathLst>
                <a:path w="165389" h="165389">
                  <a:moveTo>
                    <a:pt x="0" y="0"/>
                  </a:moveTo>
                  <a:lnTo>
                    <a:pt x="165389" y="0"/>
                  </a:lnTo>
                  <a:lnTo>
                    <a:pt x="165389" y="165389"/>
                  </a:lnTo>
                  <a:lnTo>
                    <a:pt x="0" y="165389"/>
                  </a:lnTo>
                  <a:close/>
                </a:path>
              </a:pathLst>
            </a:custGeom>
            <a:solidFill>
              <a:srgbClr val="A527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66675"/>
              <a:ext cx="165389" cy="232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1690655" y="9006459"/>
            <a:ext cx="14550528" cy="1171231"/>
            <a:chOff x="0" y="0"/>
            <a:chExt cx="3832238" cy="30847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3832238" cy="308472"/>
            </a:xfrm>
            <a:custGeom>
              <a:avLst/>
              <a:gdLst/>
              <a:ahLst/>
              <a:cxnLst/>
              <a:rect l="l" t="t" r="r" b="b"/>
              <a:pathLst>
                <a:path w="3832238" h="308472">
                  <a:moveTo>
                    <a:pt x="0" y="0"/>
                  </a:moveTo>
                  <a:lnTo>
                    <a:pt x="3832238" y="0"/>
                  </a:lnTo>
                  <a:lnTo>
                    <a:pt x="3832238" y="308472"/>
                  </a:lnTo>
                  <a:lnTo>
                    <a:pt x="0" y="308472"/>
                  </a:lnTo>
                  <a:close/>
                </a:path>
              </a:pathLst>
            </a:custGeom>
            <a:solidFill>
              <a:srgbClr val="E99842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ID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3832238" cy="3751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1937128" y="489075"/>
            <a:ext cx="11445690" cy="8606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67"/>
              </a:lnSpc>
            </a:pPr>
            <a:r>
              <a:rPr lang="en-US" sz="6599" dirty="0">
                <a:solidFill>
                  <a:srgbClr val="AD3221"/>
                </a:solidFill>
                <a:latin typeface="League Spartan"/>
              </a:rPr>
              <a:t>CATATAN ARUS KAS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554943" y="9117045"/>
            <a:ext cx="14686240" cy="7352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299"/>
              </a:lnSpc>
            </a:pPr>
            <a:r>
              <a:rPr lang="en-US" sz="3600" dirty="0" err="1">
                <a:solidFill>
                  <a:srgbClr val="AD3221"/>
                </a:solidFill>
                <a:latin typeface="Poppins Bold"/>
              </a:rPr>
              <a:t>Arus</a:t>
            </a:r>
            <a:r>
              <a:rPr lang="en-US" sz="3600" dirty="0">
                <a:solidFill>
                  <a:srgbClr val="AD3221"/>
                </a:solidFill>
                <a:latin typeface="Poppins Bold"/>
              </a:rPr>
              <a:t> Kas </a:t>
            </a:r>
            <a:r>
              <a:rPr lang="en-US" sz="3600" dirty="0" err="1">
                <a:solidFill>
                  <a:srgbClr val="AD3221"/>
                </a:solidFill>
                <a:latin typeface="Poppins Bold"/>
              </a:rPr>
              <a:t>Bersih</a:t>
            </a:r>
            <a:r>
              <a:rPr lang="en-US" sz="3600" dirty="0">
                <a:solidFill>
                  <a:srgbClr val="AD3221"/>
                </a:solidFill>
                <a:latin typeface="Poppins Bold"/>
              </a:rPr>
              <a:t> = </a:t>
            </a:r>
            <a:r>
              <a:rPr lang="en-US" sz="3600" dirty="0" err="1">
                <a:solidFill>
                  <a:srgbClr val="AD3221"/>
                </a:solidFill>
                <a:latin typeface="Poppins Bold"/>
              </a:rPr>
              <a:t>Arus</a:t>
            </a:r>
            <a:r>
              <a:rPr lang="en-US" sz="3600" dirty="0">
                <a:solidFill>
                  <a:srgbClr val="AD3221"/>
                </a:solidFill>
                <a:latin typeface="Poppins Bold"/>
              </a:rPr>
              <a:t> Kas Masuk (X) - </a:t>
            </a:r>
            <a:r>
              <a:rPr lang="en-US" sz="3600" dirty="0" err="1">
                <a:solidFill>
                  <a:srgbClr val="AD3221"/>
                </a:solidFill>
                <a:latin typeface="Poppins Bold"/>
              </a:rPr>
              <a:t>Arus</a:t>
            </a:r>
            <a:r>
              <a:rPr lang="en-US" sz="3600" dirty="0">
                <a:solidFill>
                  <a:srgbClr val="AD3221"/>
                </a:solidFill>
                <a:latin typeface="Poppins Bold"/>
              </a:rPr>
              <a:t> Kas </a:t>
            </a:r>
            <a:r>
              <a:rPr lang="en-US" sz="3600" dirty="0" err="1">
                <a:solidFill>
                  <a:srgbClr val="AD3221"/>
                </a:solidFill>
                <a:latin typeface="Poppins Bold"/>
              </a:rPr>
              <a:t>Keluar</a:t>
            </a:r>
            <a:r>
              <a:rPr lang="en-US" sz="3600" dirty="0">
                <a:solidFill>
                  <a:srgbClr val="AD3221"/>
                </a:solidFill>
                <a:latin typeface="Poppins Bold"/>
              </a:rPr>
              <a:t> (Y)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699957" y="2169438"/>
            <a:ext cx="5478834" cy="877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349"/>
              </a:lnSpc>
            </a:pPr>
            <a:r>
              <a:rPr lang="en-US" sz="4899" dirty="0" err="1">
                <a:solidFill>
                  <a:srgbClr val="000000"/>
                </a:solidFill>
                <a:latin typeface="Poppins Bold"/>
              </a:rPr>
              <a:t>Arus</a:t>
            </a:r>
            <a:r>
              <a:rPr lang="en-US" sz="4899" dirty="0">
                <a:solidFill>
                  <a:srgbClr val="000000"/>
                </a:solidFill>
                <a:latin typeface="Poppins Bold"/>
              </a:rPr>
              <a:t> Kas Masuk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1981871" y="3359527"/>
            <a:ext cx="6465389" cy="706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Tetap</a:t>
            </a:r>
            <a:endParaRPr lang="en-US" sz="32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937128" y="5978170"/>
            <a:ext cx="6465389" cy="706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Tetap</a:t>
            </a:r>
            <a:endParaRPr lang="en-US" sz="3200" dirty="0">
              <a:solidFill>
                <a:srgbClr val="000000"/>
              </a:solidFill>
              <a:latin typeface="Poppins Bold"/>
            </a:endParaRPr>
          </a:p>
        </p:txBody>
      </p:sp>
      <p:grpSp>
        <p:nvGrpSpPr>
          <p:cNvPr id="27" name="Group 13">
            <a:extLst>
              <a:ext uri="{FF2B5EF4-FFF2-40B4-BE49-F238E27FC236}">
                <a16:creationId xmlns:a16="http://schemas.microsoft.com/office/drawing/2014/main" id="{1CD49098-4936-B45D-C942-3F3430D167B8}"/>
              </a:ext>
            </a:extLst>
          </p:cNvPr>
          <p:cNvGrpSpPr/>
          <p:nvPr/>
        </p:nvGrpSpPr>
        <p:grpSpPr>
          <a:xfrm>
            <a:off x="10727508" y="3462282"/>
            <a:ext cx="627961" cy="627961"/>
            <a:chOff x="0" y="0"/>
            <a:chExt cx="165389" cy="165389"/>
          </a:xfrm>
        </p:grpSpPr>
        <p:sp>
          <p:nvSpPr>
            <p:cNvPr id="28" name="Freeform 14">
              <a:extLst>
                <a:ext uri="{FF2B5EF4-FFF2-40B4-BE49-F238E27FC236}">
                  <a16:creationId xmlns:a16="http://schemas.microsoft.com/office/drawing/2014/main" id="{E5CDACAF-2811-068F-B173-0449A608EA7C}"/>
                </a:ext>
              </a:extLst>
            </p:cNvPr>
            <p:cNvSpPr/>
            <p:nvPr/>
          </p:nvSpPr>
          <p:spPr>
            <a:xfrm>
              <a:off x="0" y="0"/>
              <a:ext cx="165389" cy="165389"/>
            </a:xfrm>
            <a:custGeom>
              <a:avLst/>
              <a:gdLst/>
              <a:ahLst/>
              <a:cxnLst/>
              <a:rect l="l" t="t" r="r" b="b"/>
              <a:pathLst>
                <a:path w="165389" h="165389">
                  <a:moveTo>
                    <a:pt x="0" y="0"/>
                  </a:moveTo>
                  <a:lnTo>
                    <a:pt x="165389" y="0"/>
                  </a:lnTo>
                  <a:lnTo>
                    <a:pt x="165389" y="165389"/>
                  </a:lnTo>
                  <a:lnTo>
                    <a:pt x="0" y="165389"/>
                  </a:lnTo>
                  <a:close/>
                </a:path>
              </a:pathLst>
            </a:custGeom>
            <a:solidFill>
              <a:srgbClr val="A527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29" name="TextBox 15">
              <a:extLst>
                <a:ext uri="{FF2B5EF4-FFF2-40B4-BE49-F238E27FC236}">
                  <a16:creationId xmlns:a16="http://schemas.microsoft.com/office/drawing/2014/main" id="{5F713708-C9DB-B816-5DBE-858802A21F73}"/>
                </a:ext>
              </a:extLst>
            </p:cNvPr>
            <p:cNvSpPr txBox="1"/>
            <p:nvPr/>
          </p:nvSpPr>
          <p:spPr>
            <a:xfrm>
              <a:off x="0" y="-66675"/>
              <a:ext cx="165389" cy="232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grpSp>
        <p:nvGrpSpPr>
          <p:cNvPr id="30" name="Group 16">
            <a:extLst>
              <a:ext uri="{FF2B5EF4-FFF2-40B4-BE49-F238E27FC236}">
                <a16:creationId xmlns:a16="http://schemas.microsoft.com/office/drawing/2014/main" id="{6DDC0D31-847F-6BAB-8C17-FDF46C55E2FD}"/>
              </a:ext>
            </a:extLst>
          </p:cNvPr>
          <p:cNvGrpSpPr/>
          <p:nvPr/>
        </p:nvGrpSpPr>
        <p:grpSpPr>
          <a:xfrm>
            <a:off x="10727508" y="5939886"/>
            <a:ext cx="627961" cy="627961"/>
            <a:chOff x="0" y="0"/>
            <a:chExt cx="165389" cy="165389"/>
          </a:xfrm>
        </p:grpSpPr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DB327D22-93E2-E238-DF33-05BD1026A3A7}"/>
                </a:ext>
              </a:extLst>
            </p:cNvPr>
            <p:cNvSpPr/>
            <p:nvPr/>
          </p:nvSpPr>
          <p:spPr>
            <a:xfrm>
              <a:off x="0" y="0"/>
              <a:ext cx="165389" cy="165389"/>
            </a:xfrm>
            <a:custGeom>
              <a:avLst/>
              <a:gdLst/>
              <a:ahLst/>
              <a:cxnLst/>
              <a:rect l="l" t="t" r="r" b="b"/>
              <a:pathLst>
                <a:path w="165389" h="165389">
                  <a:moveTo>
                    <a:pt x="0" y="0"/>
                  </a:moveTo>
                  <a:lnTo>
                    <a:pt x="165389" y="0"/>
                  </a:lnTo>
                  <a:lnTo>
                    <a:pt x="165389" y="165389"/>
                  </a:lnTo>
                  <a:lnTo>
                    <a:pt x="0" y="165389"/>
                  </a:lnTo>
                  <a:close/>
                </a:path>
              </a:pathLst>
            </a:custGeom>
            <a:solidFill>
              <a:srgbClr val="A527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32" name="TextBox 18">
              <a:extLst>
                <a:ext uri="{FF2B5EF4-FFF2-40B4-BE49-F238E27FC236}">
                  <a16:creationId xmlns:a16="http://schemas.microsoft.com/office/drawing/2014/main" id="{966B47DA-6CAA-AEE9-1E88-B00A7C5A4D0F}"/>
                </a:ext>
              </a:extLst>
            </p:cNvPr>
            <p:cNvSpPr txBox="1"/>
            <p:nvPr/>
          </p:nvSpPr>
          <p:spPr>
            <a:xfrm>
              <a:off x="0" y="-66675"/>
              <a:ext cx="165389" cy="232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33" name="TextBox 25">
            <a:extLst>
              <a:ext uri="{FF2B5EF4-FFF2-40B4-BE49-F238E27FC236}">
                <a16:creationId xmlns:a16="http://schemas.microsoft.com/office/drawing/2014/main" id="{5FB053DA-479B-73C4-C221-34F234BB1F0A}"/>
              </a:ext>
            </a:extLst>
          </p:cNvPr>
          <p:cNvSpPr txBox="1"/>
          <p:nvPr/>
        </p:nvSpPr>
        <p:spPr>
          <a:xfrm>
            <a:off x="11504242" y="3335606"/>
            <a:ext cx="6465389" cy="706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Tetap</a:t>
            </a:r>
            <a:endParaRPr lang="en-US" sz="32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4" name="TextBox 26">
            <a:extLst>
              <a:ext uri="{FF2B5EF4-FFF2-40B4-BE49-F238E27FC236}">
                <a16:creationId xmlns:a16="http://schemas.microsoft.com/office/drawing/2014/main" id="{A63AFD9F-37BC-8E9B-0DBD-E89906EE6CDC}"/>
              </a:ext>
            </a:extLst>
          </p:cNvPr>
          <p:cNvSpPr txBox="1"/>
          <p:nvPr/>
        </p:nvSpPr>
        <p:spPr>
          <a:xfrm>
            <a:off x="11504242" y="5815372"/>
            <a:ext cx="6465389" cy="7063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Tidak</a:t>
            </a:r>
            <a:r>
              <a:rPr lang="en-US" sz="32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Poppins Bold"/>
              </a:rPr>
              <a:t>Tetap</a:t>
            </a:r>
            <a:endParaRPr lang="en-US" sz="32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5" name="TextBox 25">
            <a:extLst>
              <a:ext uri="{FF2B5EF4-FFF2-40B4-BE49-F238E27FC236}">
                <a16:creationId xmlns:a16="http://schemas.microsoft.com/office/drawing/2014/main" id="{9332168E-222F-8A5D-5D33-B0F0B26DA7C4}"/>
              </a:ext>
            </a:extLst>
          </p:cNvPr>
          <p:cNvSpPr txBox="1"/>
          <p:nvPr/>
        </p:nvSpPr>
        <p:spPr>
          <a:xfrm>
            <a:off x="1937127" y="4207429"/>
            <a:ext cx="6465389" cy="1447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Pendapatan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abcde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xxxxx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Pendapatan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fghij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xxxxx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6" name="TextBox 25">
            <a:extLst>
              <a:ext uri="{FF2B5EF4-FFF2-40B4-BE49-F238E27FC236}">
                <a16:creationId xmlns:a16="http://schemas.microsoft.com/office/drawing/2014/main" id="{EE1E3AF5-4F02-E627-5EC4-7B7C1281A31B}"/>
              </a:ext>
            </a:extLst>
          </p:cNvPr>
          <p:cNvSpPr txBox="1"/>
          <p:nvPr/>
        </p:nvSpPr>
        <p:spPr>
          <a:xfrm>
            <a:off x="11355469" y="4098233"/>
            <a:ext cx="6465389" cy="1447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Pembayaran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abcde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yyyyy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Pembayaran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fghij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yyyyy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7" name="TextBox 25">
            <a:extLst>
              <a:ext uri="{FF2B5EF4-FFF2-40B4-BE49-F238E27FC236}">
                <a16:creationId xmlns:a16="http://schemas.microsoft.com/office/drawing/2014/main" id="{542536A2-E8CF-759C-A5D5-0FB4858B9DC7}"/>
              </a:ext>
            </a:extLst>
          </p:cNvPr>
          <p:cNvSpPr txBox="1"/>
          <p:nvPr/>
        </p:nvSpPr>
        <p:spPr>
          <a:xfrm>
            <a:off x="1981871" y="6638576"/>
            <a:ext cx="6465389" cy="1447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Pendapatan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klmno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xxxxx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Pendapatan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pqrst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xxxxx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8" name="TextBox 25">
            <a:extLst>
              <a:ext uri="{FF2B5EF4-FFF2-40B4-BE49-F238E27FC236}">
                <a16:creationId xmlns:a16="http://schemas.microsoft.com/office/drawing/2014/main" id="{CF322919-75DE-EB1E-23E7-0BA45434EE94}"/>
              </a:ext>
            </a:extLst>
          </p:cNvPr>
          <p:cNvSpPr txBox="1"/>
          <p:nvPr/>
        </p:nvSpPr>
        <p:spPr>
          <a:xfrm>
            <a:off x="11355468" y="6557190"/>
            <a:ext cx="6465389" cy="14470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Pembayaran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klmno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yyyyy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  <a:p>
            <a:pPr marL="571500" indent="-571500" algn="l">
              <a:lnSpc>
                <a:spcPts val="5999"/>
              </a:lnSpc>
              <a:buFont typeface="Arial" panose="020B0604020202020204" pitchFamily="34" charset="0"/>
              <a:buChar char="•"/>
            </a:pP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Pembayaran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pqrst</a:t>
            </a:r>
            <a:r>
              <a:rPr lang="en-US" sz="2800" dirty="0">
                <a:solidFill>
                  <a:srgbClr val="000000"/>
                </a:solidFill>
                <a:latin typeface="Poppins Bold"/>
              </a:rPr>
              <a:t>	Rp </a:t>
            </a:r>
            <a:r>
              <a:rPr lang="en-US" sz="2800" dirty="0" err="1">
                <a:solidFill>
                  <a:srgbClr val="000000"/>
                </a:solidFill>
                <a:latin typeface="Poppins Bold"/>
              </a:rPr>
              <a:t>yyyyy</a:t>
            </a:r>
            <a:endParaRPr lang="en-US" sz="2800" dirty="0">
              <a:solidFill>
                <a:srgbClr val="000000"/>
              </a:solidFill>
              <a:latin typeface="Poppins Bold"/>
            </a:endParaRPr>
          </a:p>
        </p:txBody>
      </p:sp>
      <p:sp>
        <p:nvSpPr>
          <p:cNvPr id="39" name="TextBox 26">
            <a:extLst>
              <a:ext uri="{FF2B5EF4-FFF2-40B4-BE49-F238E27FC236}">
                <a16:creationId xmlns:a16="http://schemas.microsoft.com/office/drawing/2014/main" id="{A6FC2C0E-ADFC-EAA7-D8DB-7F024CEEBB0F}"/>
              </a:ext>
            </a:extLst>
          </p:cNvPr>
          <p:cNvSpPr txBox="1"/>
          <p:nvPr/>
        </p:nvSpPr>
        <p:spPr>
          <a:xfrm>
            <a:off x="4576099" y="8101957"/>
            <a:ext cx="6465389" cy="6776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Total	Rp  XXXXX	</a:t>
            </a:r>
          </a:p>
        </p:txBody>
      </p:sp>
      <p:sp>
        <p:nvSpPr>
          <p:cNvPr id="40" name="TextBox 26">
            <a:extLst>
              <a:ext uri="{FF2B5EF4-FFF2-40B4-BE49-F238E27FC236}">
                <a16:creationId xmlns:a16="http://schemas.microsoft.com/office/drawing/2014/main" id="{8C63DB59-95EC-3820-F47B-0FC52AD21627}"/>
              </a:ext>
            </a:extLst>
          </p:cNvPr>
          <p:cNvSpPr txBox="1"/>
          <p:nvPr/>
        </p:nvSpPr>
        <p:spPr>
          <a:xfrm>
            <a:off x="13932049" y="8106579"/>
            <a:ext cx="6465389" cy="6776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999"/>
              </a:lnSpc>
            </a:pPr>
            <a:r>
              <a:rPr lang="en-US" sz="2800" dirty="0">
                <a:solidFill>
                  <a:srgbClr val="000000"/>
                </a:solidFill>
                <a:latin typeface="Poppins Bold"/>
              </a:rPr>
              <a:t>Total	Rp  YYYYY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7FCE038-F070-9A05-FA7E-A92A220E5CC5}"/>
              </a:ext>
            </a:extLst>
          </p:cNvPr>
          <p:cNvCxnSpPr/>
          <p:nvPr/>
        </p:nvCxnSpPr>
        <p:spPr>
          <a:xfrm>
            <a:off x="2485341" y="8208500"/>
            <a:ext cx="64127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88863F8-F4ED-BB7F-A737-2C6784F6B606}"/>
              </a:ext>
            </a:extLst>
          </p:cNvPr>
          <p:cNvCxnSpPr/>
          <p:nvPr/>
        </p:nvCxnSpPr>
        <p:spPr>
          <a:xfrm>
            <a:off x="11355468" y="8208500"/>
            <a:ext cx="641272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719FBED-3ACF-4F03-A040-2D45244BD763}"/>
              </a:ext>
            </a:extLst>
          </p:cNvPr>
          <p:cNvCxnSpPr>
            <a:cxnSpLocks/>
          </p:cNvCxnSpPr>
          <p:nvPr/>
        </p:nvCxnSpPr>
        <p:spPr>
          <a:xfrm>
            <a:off x="9601200" y="3597946"/>
            <a:ext cx="0" cy="48478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79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422695" y="6958562"/>
            <a:ext cx="1380631" cy="1380631"/>
          </a:xfrm>
          <a:custGeom>
            <a:avLst/>
            <a:gdLst/>
            <a:ahLst/>
            <a:cxnLst/>
            <a:rect l="l" t="t" r="r" b="b"/>
            <a:pathLst>
              <a:path w="1380631" h="1380631">
                <a:moveTo>
                  <a:pt x="0" y="0"/>
                </a:moveTo>
                <a:lnTo>
                  <a:pt x="1380631" y="0"/>
                </a:lnTo>
                <a:lnTo>
                  <a:pt x="1380631" y="1380631"/>
                </a:lnTo>
                <a:lnTo>
                  <a:pt x="0" y="13806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17654123" y="3245964"/>
            <a:ext cx="917773" cy="917773"/>
          </a:xfrm>
          <a:custGeom>
            <a:avLst/>
            <a:gdLst/>
            <a:ahLst/>
            <a:cxnLst/>
            <a:rect l="l" t="t" r="r" b="b"/>
            <a:pathLst>
              <a:path w="917773" h="917773">
                <a:moveTo>
                  <a:pt x="0" y="0"/>
                </a:moveTo>
                <a:lnTo>
                  <a:pt x="917772" y="0"/>
                </a:lnTo>
                <a:lnTo>
                  <a:pt x="917772" y="917773"/>
                </a:lnTo>
                <a:lnTo>
                  <a:pt x="0" y="9177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-2936464" y="8111868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 rot="7051723">
            <a:off x="10813091" y="1428565"/>
            <a:ext cx="1385828" cy="710552"/>
          </a:xfrm>
          <a:custGeom>
            <a:avLst/>
            <a:gdLst/>
            <a:ahLst/>
            <a:cxnLst/>
            <a:rect l="l" t="t" r="r" b="b"/>
            <a:pathLst>
              <a:path w="1385828" h="710552">
                <a:moveTo>
                  <a:pt x="0" y="0"/>
                </a:moveTo>
                <a:lnTo>
                  <a:pt x="1385829" y="0"/>
                </a:lnTo>
                <a:lnTo>
                  <a:pt x="1385829" y="710552"/>
                </a:lnTo>
                <a:lnTo>
                  <a:pt x="0" y="71055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 rot="-10800000">
            <a:off x="-1196707" y="-661976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183702" y="5824589"/>
            <a:ext cx="5221970" cy="4462411"/>
          </a:xfrm>
          <a:custGeom>
            <a:avLst/>
            <a:gdLst/>
            <a:ahLst/>
            <a:cxnLst/>
            <a:rect l="l" t="t" r="r" b="b"/>
            <a:pathLst>
              <a:path w="5221970" h="4462411">
                <a:moveTo>
                  <a:pt x="0" y="0"/>
                </a:moveTo>
                <a:lnTo>
                  <a:pt x="5221970" y="0"/>
                </a:lnTo>
                <a:lnTo>
                  <a:pt x="5221970" y="4462411"/>
                </a:lnTo>
                <a:lnTo>
                  <a:pt x="0" y="446241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TextBox 11"/>
          <p:cNvSpPr txBox="1"/>
          <p:nvPr/>
        </p:nvSpPr>
        <p:spPr>
          <a:xfrm>
            <a:off x="39367" y="2144788"/>
            <a:ext cx="7209494" cy="284693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424"/>
              </a:lnSpc>
            </a:pPr>
            <a:r>
              <a:rPr lang="en-US" sz="6400" dirty="0" err="1">
                <a:solidFill>
                  <a:srgbClr val="000000"/>
                </a:solidFill>
                <a:latin typeface="Poppins Bold"/>
              </a:rPr>
              <a:t>Contoh</a:t>
            </a:r>
            <a:r>
              <a:rPr lang="en-US" sz="64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6400" dirty="0" err="1">
                <a:solidFill>
                  <a:srgbClr val="000000"/>
                </a:solidFill>
                <a:latin typeface="Poppins Bold"/>
              </a:rPr>
              <a:t>Laporan</a:t>
            </a:r>
            <a:r>
              <a:rPr lang="en-US" sz="64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6400" dirty="0" err="1">
                <a:solidFill>
                  <a:srgbClr val="000000"/>
                </a:solidFill>
                <a:latin typeface="Poppins Bold"/>
              </a:rPr>
              <a:t>Arus</a:t>
            </a:r>
            <a:r>
              <a:rPr lang="en-US" sz="6400" dirty="0">
                <a:solidFill>
                  <a:srgbClr val="000000"/>
                </a:solidFill>
                <a:latin typeface="Poppins Bold"/>
              </a:rPr>
              <a:t> Kas </a:t>
            </a:r>
            <a:r>
              <a:rPr lang="en-US" sz="6400" dirty="0" err="1">
                <a:solidFill>
                  <a:srgbClr val="000000"/>
                </a:solidFill>
                <a:latin typeface="Poppins Bold"/>
              </a:rPr>
              <a:t>Langsung</a:t>
            </a:r>
            <a:r>
              <a:rPr lang="en-US" sz="6400" dirty="0">
                <a:solidFill>
                  <a:srgbClr val="000000"/>
                </a:solidFill>
                <a:latin typeface="Poppins Bold"/>
              </a:rPr>
              <a:t> </a:t>
            </a:r>
          </a:p>
        </p:txBody>
      </p:sp>
      <p:sp>
        <p:nvSpPr>
          <p:cNvPr id="6" name="Freeform 6"/>
          <p:cNvSpPr/>
          <p:nvPr/>
        </p:nvSpPr>
        <p:spPr>
          <a:xfrm>
            <a:off x="220006" y="195724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6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7EA3828-25A5-EE82-CA5A-48B26A07DA4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48861" y="218669"/>
            <a:ext cx="10758632" cy="988692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79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666146" y="2438015"/>
            <a:ext cx="1380631" cy="1380631"/>
          </a:xfrm>
          <a:custGeom>
            <a:avLst/>
            <a:gdLst/>
            <a:ahLst/>
            <a:cxnLst/>
            <a:rect l="l" t="t" r="r" b="b"/>
            <a:pathLst>
              <a:path w="1380631" h="1380631">
                <a:moveTo>
                  <a:pt x="0" y="0"/>
                </a:moveTo>
                <a:lnTo>
                  <a:pt x="1380631" y="0"/>
                </a:lnTo>
                <a:lnTo>
                  <a:pt x="1380631" y="1380631"/>
                </a:lnTo>
                <a:lnTo>
                  <a:pt x="0" y="138063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17195238" y="8233622"/>
            <a:ext cx="917773" cy="917773"/>
          </a:xfrm>
          <a:custGeom>
            <a:avLst/>
            <a:gdLst/>
            <a:ahLst/>
            <a:cxnLst/>
            <a:rect l="l" t="t" r="r" b="b"/>
            <a:pathLst>
              <a:path w="917773" h="917773">
                <a:moveTo>
                  <a:pt x="0" y="0"/>
                </a:moveTo>
                <a:lnTo>
                  <a:pt x="917772" y="0"/>
                </a:lnTo>
                <a:lnTo>
                  <a:pt x="917772" y="917773"/>
                </a:lnTo>
                <a:lnTo>
                  <a:pt x="0" y="9177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4" name="Freeform 4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5" name="Freeform 5"/>
          <p:cNvSpPr/>
          <p:nvPr/>
        </p:nvSpPr>
        <p:spPr>
          <a:xfrm>
            <a:off x="-2936464" y="8111868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7" name="Freeform 7"/>
          <p:cNvSpPr/>
          <p:nvPr/>
        </p:nvSpPr>
        <p:spPr>
          <a:xfrm rot="4991445">
            <a:off x="9335415" y="1212319"/>
            <a:ext cx="1385828" cy="710552"/>
          </a:xfrm>
          <a:custGeom>
            <a:avLst/>
            <a:gdLst/>
            <a:ahLst/>
            <a:cxnLst/>
            <a:rect l="l" t="t" r="r" b="b"/>
            <a:pathLst>
              <a:path w="1385828" h="710552">
                <a:moveTo>
                  <a:pt x="0" y="0"/>
                </a:moveTo>
                <a:lnTo>
                  <a:pt x="1385829" y="0"/>
                </a:lnTo>
                <a:lnTo>
                  <a:pt x="1385829" y="710552"/>
                </a:lnTo>
                <a:lnTo>
                  <a:pt x="0" y="71055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 rot="-10800000">
            <a:off x="-1196707" y="-661976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174989" y="4750412"/>
            <a:ext cx="5552468" cy="5634423"/>
          </a:xfrm>
          <a:custGeom>
            <a:avLst/>
            <a:gdLst/>
            <a:ahLst/>
            <a:cxnLst/>
            <a:rect l="l" t="t" r="r" b="b"/>
            <a:pathLst>
              <a:path w="5552468" h="5634423">
                <a:moveTo>
                  <a:pt x="0" y="0"/>
                </a:moveTo>
                <a:lnTo>
                  <a:pt x="5552468" y="0"/>
                </a:lnTo>
                <a:lnTo>
                  <a:pt x="5552468" y="5634423"/>
                </a:lnTo>
                <a:lnTo>
                  <a:pt x="0" y="5634423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TextBox 11"/>
          <p:cNvSpPr txBox="1"/>
          <p:nvPr/>
        </p:nvSpPr>
        <p:spPr>
          <a:xfrm>
            <a:off x="138552" y="1627362"/>
            <a:ext cx="7575412" cy="27699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192"/>
              </a:lnSpc>
            </a:pPr>
            <a:r>
              <a:rPr lang="en-US" sz="6200" dirty="0" err="1">
                <a:solidFill>
                  <a:srgbClr val="000000"/>
                </a:solidFill>
                <a:latin typeface="Poppins Bold"/>
              </a:rPr>
              <a:t>Contoh</a:t>
            </a:r>
            <a:r>
              <a:rPr lang="en-US" sz="62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6200" dirty="0" err="1">
                <a:solidFill>
                  <a:srgbClr val="000000"/>
                </a:solidFill>
                <a:latin typeface="Poppins Bold"/>
              </a:rPr>
              <a:t>Laporan</a:t>
            </a:r>
            <a:r>
              <a:rPr lang="en-US" sz="62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6200" dirty="0" err="1">
                <a:solidFill>
                  <a:srgbClr val="000000"/>
                </a:solidFill>
                <a:latin typeface="Poppins Bold"/>
              </a:rPr>
              <a:t>Arus</a:t>
            </a:r>
            <a:r>
              <a:rPr lang="en-US" sz="6200" dirty="0">
                <a:solidFill>
                  <a:srgbClr val="000000"/>
                </a:solidFill>
                <a:latin typeface="Poppins Bold"/>
              </a:rPr>
              <a:t> Kas </a:t>
            </a:r>
            <a:r>
              <a:rPr lang="en-US" sz="6200" dirty="0" err="1">
                <a:solidFill>
                  <a:srgbClr val="000000"/>
                </a:solidFill>
                <a:latin typeface="Poppins Bold"/>
              </a:rPr>
              <a:t>Tidak</a:t>
            </a:r>
            <a:r>
              <a:rPr lang="en-US" sz="6200" dirty="0">
                <a:solidFill>
                  <a:srgbClr val="000000"/>
                </a:solidFill>
                <a:latin typeface="Poppins Bold"/>
              </a:rPr>
              <a:t> </a:t>
            </a:r>
            <a:r>
              <a:rPr lang="en-US" sz="6200" dirty="0" err="1">
                <a:solidFill>
                  <a:srgbClr val="000000"/>
                </a:solidFill>
                <a:latin typeface="Poppins Bold"/>
              </a:rPr>
              <a:t>Langsung</a:t>
            </a:r>
            <a:r>
              <a:rPr lang="en-US" sz="6200" dirty="0">
                <a:solidFill>
                  <a:srgbClr val="000000"/>
                </a:solidFill>
                <a:latin typeface="Poppins Bold"/>
              </a:rPr>
              <a:t> </a:t>
            </a:r>
          </a:p>
        </p:txBody>
      </p:sp>
      <p:sp>
        <p:nvSpPr>
          <p:cNvPr id="6" name="Freeform 6"/>
          <p:cNvSpPr/>
          <p:nvPr/>
        </p:nvSpPr>
        <p:spPr>
          <a:xfrm>
            <a:off x="266231" y="182452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3486854-8E96-8DCA-6281-04D69DF6B3BA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065081" y="64362"/>
            <a:ext cx="9316333" cy="1016327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3425953" y="-3324100"/>
            <a:ext cx="7209494" cy="6776924"/>
          </a:xfrm>
          <a:custGeom>
            <a:avLst/>
            <a:gdLst/>
            <a:ahLst/>
            <a:cxnLst/>
            <a:rect l="l" t="t" r="r" b="b"/>
            <a:pathLst>
              <a:path w="7209494" h="6776924">
                <a:moveTo>
                  <a:pt x="0" y="0"/>
                </a:moveTo>
                <a:lnTo>
                  <a:pt x="7209494" y="0"/>
                </a:lnTo>
                <a:lnTo>
                  <a:pt x="7209494" y="6776924"/>
                </a:lnTo>
                <a:lnTo>
                  <a:pt x="0" y="67769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3" name="Freeform 3"/>
          <p:cNvSpPr/>
          <p:nvPr/>
        </p:nvSpPr>
        <p:spPr>
          <a:xfrm>
            <a:off x="164817" y="8025143"/>
            <a:ext cx="6405390" cy="6021066"/>
          </a:xfrm>
          <a:custGeom>
            <a:avLst/>
            <a:gdLst/>
            <a:ahLst/>
            <a:cxnLst/>
            <a:rect l="l" t="t" r="r" b="b"/>
            <a:pathLst>
              <a:path w="6405390" h="6021066">
                <a:moveTo>
                  <a:pt x="0" y="0"/>
                </a:moveTo>
                <a:lnTo>
                  <a:pt x="6405390" y="0"/>
                </a:lnTo>
                <a:lnTo>
                  <a:pt x="6405390" y="6021066"/>
                </a:lnTo>
                <a:lnTo>
                  <a:pt x="0" y="602106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grpSp>
        <p:nvGrpSpPr>
          <p:cNvPr id="4" name="Group 4"/>
          <p:cNvGrpSpPr/>
          <p:nvPr/>
        </p:nvGrpSpPr>
        <p:grpSpPr>
          <a:xfrm>
            <a:off x="-1084020" y="6296264"/>
            <a:ext cx="8093149" cy="1243104"/>
            <a:chOff x="0" y="0"/>
            <a:chExt cx="2131529" cy="327402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131529" cy="327402"/>
            </a:xfrm>
            <a:custGeom>
              <a:avLst/>
              <a:gdLst/>
              <a:ahLst/>
              <a:cxnLst/>
              <a:rect l="l" t="t" r="r" b="b"/>
              <a:pathLst>
                <a:path w="2131529" h="327402">
                  <a:moveTo>
                    <a:pt x="95660" y="0"/>
                  </a:moveTo>
                  <a:lnTo>
                    <a:pt x="2035869" y="0"/>
                  </a:lnTo>
                  <a:cubicBezTo>
                    <a:pt x="2088700" y="0"/>
                    <a:pt x="2131529" y="42829"/>
                    <a:pt x="2131529" y="95660"/>
                  </a:cubicBezTo>
                  <a:lnTo>
                    <a:pt x="2131529" y="231742"/>
                  </a:lnTo>
                  <a:cubicBezTo>
                    <a:pt x="2131529" y="257112"/>
                    <a:pt x="2121451" y="281444"/>
                    <a:pt x="2103511" y="299384"/>
                  </a:cubicBezTo>
                  <a:cubicBezTo>
                    <a:pt x="2085571" y="317323"/>
                    <a:pt x="2061239" y="327402"/>
                    <a:pt x="2035869" y="327402"/>
                  </a:cubicBezTo>
                  <a:lnTo>
                    <a:pt x="95660" y="327402"/>
                  </a:lnTo>
                  <a:cubicBezTo>
                    <a:pt x="42829" y="327402"/>
                    <a:pt x="0" y="284573"/>
                    <a:pt x="0" y="231742"/>
                  </a:cubicBezTo>
                  <a:lnTo>
                    <a:pt x="0" y="95660"/>
                  </a:lnTo>
                  <a:cubicBezTo>
                    <a:pt x="0" y="42829"/>
                    <a:pt x="42829" y="0"/>
                    <a:pt x="95660" y="0"/>
                  </a:cubicBezTo>
                  <a:close/>
                </a:path>
              </a:pathLst>
            </a:custGeom>
            <a:solidFill>
              <a:srgbClr val="AD3221"/>
            </a:solidFill>
          </p:spPr>
          <p:txBody>
            <a:bodyPr/>
            <a:lstStyle/>
            <a:p>
              <a:endParaRPr lang="en-ID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66675"/>
              <a:ext cx="2131529" cy="39407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640"/>
                </a:lnSpc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8426645" y="1684283"/>
            <a:ext cx="8398705" cy="6918433"/>
          </a:xfrm>
          <a:custGeom>
            <a:avLst/>
            <a:gdLst/>
            <a:ahLst/>
            <a:cxnLst/>
            <a:rect l="l" t="t" r="r" b="b"/>
            <a:pathLst>
              <a:path w="8398705" h="6918433">
                <a:moveTo>
                  <a:pt x="0" y="0"/>
                </a:moveTo>
                <a:lnTo>
                  <a:pt x="8398705" y="0"/>
                </a:lnTo>
                <a:lnTo>
                  <a:pt x="8398705" y="6918434"/>
                </a:lnTo>
                <a:lnTo>
                  <a:pt x="0" y="691843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8" name="Freeform 8"/>
          <p:cNvSpPr/>
          <p:nvPr/>
        </p:nvSpPr>
        <p:spPr>
          <a:xfrm>
            <a:off x="15497119" y="2342127"/>
            <a:ext cx="1328231" cy="1328231"/>
          </a:xfrm>
          <a:custGeom>
            <a:avLst/>
            <a:gdLst/>
            <a:ahLst/>
            <a:cxnLst/>
            <a:rect l="l" t="t" r="r" b="b"/>
            <a:pathLst>
              <a:path w="1328231" h="1328231">
                <a:moveTo>
                  <a:pt x="0" y="0"/>
                </a:moveTo>
                <a:lnTo>
                  <a:pt x="1328231" y="0"/>
                </a:lnTo>
                <a:lnTo>
                  <a:pt x="1328231" y="1328231"/>
                </a:lnTo>
                <a:lnTo>
                  <a:pt x="0" y="132823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9" name="Freeform 9"/>
          <p:cNvSpPr/>
          <p:nvPr/>
        </p:nvSpPr>
        <p:spPr>
          <a:xfrm>
            <a:off x="9144000" y="8795922"/>
            <a:ext cx="977211" cy="977211"/>
          </a:xfrm>
          <a:custGeom>
            <a:avLst/>
            <a:gdLst/>
            <a:ahLst/>
            <a:cxnLst/>
            <a:rect l="l" t="t" r="r" b="b"/>
            <a:pathLst>
              <a:path w="977211" h="977211">
                <a:moveTo>
                  <a:pt x="0" y="0"/>
                </a:moveTo>
                <a:lnTo>
                  <a:pt x="977211" y="0"/>
                </a:lnTo>
                <a:lnTo>
                  <a:pt x="977211" y="977211"/>
                </a:lnTo>
                <a:lnTo>
                  <a:pt x="0" y="97721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0" name="Freeform 10"/>
          <p:cNvSpPr/>
          <p:nvPr/>
        </p:nvSpPr>
        <p:spPr>
          <a:xfrm>
            <a:off x="14310492" y="257838"/>
            <a:ext cx="3764419" cy="1000766"/>
          </a:xfrm>
          <a:custGeom>
            <a:avLst/>
            <a:gdLst/>
            <a:ahLst/>
            <a:cxnLst/>
            <a:rect l="l" t="t" r="r" b="b"/>
            <a:pathLst>
              <a:path w="3764419" h="1000766">
                <a:moveTo>
                  <a:pt x="0" y="0"/>
                </a:moveTo>
                <a:lnTo>
                  <a:pt x="3764419" y="0"/>
                </a:lnTo>
                <a:lnTo>
                  <a:pt x="3764419" y="1000766"/>
                </a:lnTo>
                <a:lnTo>
                  <a:pt x="0" y="100076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>
          <a:xfrm>
            <a:off x="15497119" y="6787286"/>
            <a:ext cx="4114800" cy="4114800"/>
          </a:xfrm>
          <a:custGeom>
            <a:avLst/>
            <a:gdLst/>
            <a:ahLst/>
            <a:cxnLst/>
            <a:rect l="l" t="t" r="r" b="b"/>
            <a:pathLst>
              <a:path w="4114800" h="4114800">
                <a:moveTo>
                  <a:pt x="0" y="0"/>
                </a:moveTo>
                <a:lnTo>
                  <a:pt x="4114800" y="0"/>
                </a:lnTo>
                <a:lnTo>
                  <a:pt x="4114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2" name="Freeform 12"/>
          <p:cNvSpPr/>
          <p:nvPr/>
        </p:nvSpPr>
        <p:spPr>
          <a:xfrm rot="6722187">
            <a:off x="-2800644" y="-835690"/>
            <a:ext cx="6796216" cy="4114800"/>
          </a:xfrm>
          <a:custGeom>
            <a:avLst/>
            <a:gdLst/>
            <a:ahLst/>
            <a:cxnLst/>
            <a:rect l="l" t="t" r="r" b="b"/>
            <a:pathLst>
              <a:path w="6796216" h="4114800">
                <a:moveTo>
                  <a:pt x="0" y="0"/>
                </a:moveTo>
                <a:lnTo>
                  <a:pt x="6796216" y="0"/>
                </a:lnTo>
                <a:lnTo>
                  <a:pt x="6796216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ID"/>
          </a:p>
        </p:txBody>
      </p:sp>
      <p:sp>
        <p:nvSpPr>
          <p:cNvPr id="13" name="TextBox 13"/>
          <p:cNvSpPr txBox="1"/>
          <p:nvPr/>
        </p:nvSpPr>
        <p:spPr>
          <a:xfrm>
            <a:off x="424364" y="3128632"/>
            <a:ext cx="7436936" cy="30723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1558"/>
              </a:lnSpc>
            </a:pPr>
            <a:r>
              <a:rPr lang="en-US" sz="12166">
                <a:solidFill>
                  <a:srgbClr val="AD3221"/>
                </a:solidFill>
                <a:latin typeface="Arimo"/>
              </a:rPr>
              <a:t>TERIMA KASIH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424364" y="6521766"/>
            <a:ext cx="6370408" cy="630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21"/>
              </a:lnSpc>
            </a:pPr>
            <a:r>
              <a:rPr lang="en-US" sz="3080">
                <a:solidFill>
                  <a:srgbClr val="FFFFFF"/>
                </a:solidFill>
                <a:latin typeface="Poppins"/>
              </a:rPr>
              <a:t>Dr. Wisudanto,SE.,MM.,CFP.,ASPM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3571</TotalTime>
  <Words>164</Words>
  <Application>Microsoft Office PowerPoint</Application>
  <PresentationFormat>Kustom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16" baseType="lpstr">
      <vt:lpstr>Arimo</vt:lpstr>
      <vt:lpstr>Poppins Medium</vt:lpstr>
      <vt:lpstr>Maharlika</vt:lpstr>
      <vt:lpstr>Calibri</vt:lpstr>
      <vt:lpstr>League Spartan</vt:lpstr>
      <vt:lpstr>Arimo Bold</vt:lpstr>
      <vt:lpstr>Poppins Bold</vt:lpstr>
      <vt:lpstr>Poppins</vt:lpstr>
      <vt:lpstr>Arial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Penelitian</dc:title>
  <dc:creator>hp</dc:creator>
  <cp:lastModifiedBy>office12327</cp:lastModifiedBy>
  <cp:revision>9</cp:revision>
  <dcterms:created xsi:type="dcterms:W3CDTF">2006-08-16T00:00:00Z</dcterms:created>
  <dcterms:modified xsi:type="dcterms:W3CDTF">2024-05-28T04:17:44Z</dcterms:modified>
  <dc:identifier>DAGFnKwBrSA</dc:identifier>
</cp:coreProperties>
</file>