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327" r:id="rId4"/>
    <p:sldId id="349" r:id="rId5"/>
    <p:sldId id="350" r:id="rId6"/>
    <p:sldId id="331" r:id="rId7"/>
    <p:sldId id="332" r:id="rId8"/>
    <p:sldId id="333" r:id="rId9"/>
    <p:sldId id="334" r:id="rId10"/>
    <p:sldId id="336" r:id="rId11"/>
    <p:sldId id="351" r:id="rId12"/>
    <p:sldId id="337" r:id="rId13"/>
    <p:sldId id="339" r:id="rId14"/>
    <p:sldId id="340" r:id="rId15"/>
    <p:sldId id="341" r:id="rId16"/>
    <p:sldId id="338" r:id="rId17"/>
    <p:sldId id="342" r:id="rId18"/>
    <p:sldId id="343" r:id="rId19"/>
    <p:sldId id="344" r:id="rId20"/>
    <p:sldId id="345" r:id="rId21"/>
    <p:sldId id="352" r:id="rId22"/>
    <p:sldId id="286" r:id="rId2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925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75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946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66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5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827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375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178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958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66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394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69DEC-9E10-4C4A-A119-5528DC53FA1A}" type="datetimeFigureOut">
              <a:rPr lang="id-ID" smtClean="0"/>
              <a:t>30/10/2021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53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.pn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.png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png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C47CA9-61F0-4521-A4F3-72B9612FA62C}"/>
              </a:ext>
            </a:extLst>
          </p:cNvPr>
          <p:cNvSpPr txBox="1"/>
          <p:nvPr/>
        </p:nvSpPr>
        <p:spPr>
          <a:xfrm>
            <a:off x="2782956" y="2498060"/>
            <a:ext cx="57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haroni" panose="02010803020104030203" pitchFamily="2" charset="-79"/>
                <a:cs typeface="Aharoni" panose="02010803020104030203" pitchFamily="2" charset="-79"/>
              </a:rPr>
              <a:t>CHAPTER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sz="3200" dirty="0">
                <a:latin typeface="Aharoni" panose="02010803020104030203" pitchFamily="2" charset="-79"/>
                <a:cs typeface="Aharoni" panose="02010803020104030203" pitchFamily="2" charset="-79"/>
              </a:rPr>
              <a:t>2 :</a:t>
            </a:r>
            <a:endParaRPr lang="en-ID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83716F-7B7C-493C-921C-E465F612C5E7}"/>
              </a:ext>
            </a:extLst>
          </p:cNvPr>
          <p:cNvSpPr txBox="1"/>
          <p:nvPr/>
        </p:nvSpPr>
        <p:spPr>
          <a:xfrm>
            <a:off x="2080591" y="3082835"/>
            <a:ext cx="716942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Peramalan</a:t>
            </a:r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 data </a:t>
            </a:r>
            <a:r>
              <a:rPr lang="en-GB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Ekonomi</a:t>
            </a:r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 Model </a:t>
            </a:r>
          </a:p>
          <a:p>
            <a:pPr algn="ctr"/>
            <a:r>
              <a:rPr lang="en-GB" sz="2400" i="1" dirty="0">
                <a:latin typeface="Aharoni" panose="02010803020104030203" pitchFamily="2" charset="-79"/>
                <a:cs typeface="Aharoni" panose="02010803020104030203" pitchFamily="2" charset="-79"/>
              </a:rPr>
              <a:t>Box-Jenkins</a:t>
            </a:r>
            <a:endParaRPr lang="en-ID" sz="2400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69267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4794361-0E0A-4C94-98C9-1F42F7DD4F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96478" y="457200"/>
            <a:ext cx="7696200" cy="762000"/>
          </a:xfrm>
        </p:spPr>
        <p:txBody>
          <a:bodyPr>
            <a:noAutofit/>
          </a:bodyPr>
          <a:lstStyle/>
          <a:p>
            <a:r>
              <a:rPr lang="en-GB" sz="2400" b="1" dirty="0"/>
              <a:t>Model Autoregressive Integrated Moving Average (ARIMA)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2064025" y="1528538"/>
            <a:ext cx="9160565" cy="3626558"/>
          </a:xfrm>
        </p:spPr>
        <p:txBody>
          <a:bodyPr>
            <a:normAutofit/>
          </a:bodyPr>
          <a:lstStyle/>
          <a:p>
            <a:pPr hangingPunct="0">
              <a:spcBef>
                <a:spcPts val="1200"/>
              </a:spcBef>
            </a:pPr>
            <a:r>
              <a:rPr lang="en-US" sz="2200" dirty="0" err="1">
                <a:latin typeface="Calisto MT" pitchFamily="18" charset="0"/>
              </a:rPr>
              <a:t>Persyaratan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utama</a:t>
            </a:r>
            <a:r>
              <a:rPr lang="en-US" sz="2200" dirty="0">
                <a:latin typeface="Calisto MT" pitchFamily="18" charset="0"/>
              </a:rPr>
              <a:t> model AR, MA, ARMA </a:t>
            </a:r>
            <a:r>
              <a:rPr lang="en-US" sz="2200" dirty="0" err="1">
                <a:latin typeface="Calisto MT" pitchFamily="18" charset="0"/>
              </a:rPr>
              <a:t>adalah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kestasioneran</a:t>
            </a:r>
            <a:r>
              <a:rPr lang="en-US" sz="2200" dirty="0">
                <a:latin typeface="Calisto MT" pitchFamily="18" charset="0"/>
              </a:rPr>
              <a:t> data </a:t>
            </a:r>
            <a:r>
              <a:rPr lang="en-US" sz="2200" dirty="0" err="1">
                <a:latin typeface="Calisto MT" pitchFamily="18" charset="0"/>
              </a:rPr>
              <a:t>deret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waktu</a:t>
            </a:r>
            <a:r>
              <a:rPr lang="en-US" sz="2200" dirty="0">
                <a:latin typeface="Calisto MT" pitchFamily="18" charset="0"/>
              </a:rPr>
              <a:t> yang </a:t>
            </a:r>
            <a:r>
              <a:rPr lang="en-US" sz="2200" dirty="0" err="1">
                <a:latin typeface="Calisto MT" pitchFamily="18" charset="0"/>
              </a:rPr>
              <a:t>digunakan</a:t>
            </a:r>
            <a:endParaRPr lang="en-US" sz="2200" dirty="0">
              <a:latin typeface="Calisto MT" pitchFamily="18" charset="0"/>
            </a:endParaRPr>
          </a:p>
          <a:p>
            <a:pPr hangingPunct="0">
              <a:spcBef>
                <a:spcPts val="1200"/>
              </a:spcBef>
            </a:pP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Jika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data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deret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waktu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tidak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stasioner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dalam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level,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perlu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dibuat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stasioner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melalui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proses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diferensi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i="1" dirty="0">
                <a:solidFill>
                  <a:srgbClr val="FF0000"/>
                </a:solidFill>
                <a:latin typeface="Calisto MT" pitchFamily="18" charset="0"/>
              </a:rPr>
              <a:t>(difference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).</a:t>
            </a:r>
          </a:p>
          <a:p>
            <a:pPr hangingPunct="0">
              <a:spcBef>
                <a:spcPts val="1200"/>
              </a:spcBef>
            </a:pPr>
            <a:r>
              <a:rPr lang="en-US" sz="2200" dirty="0" err="1">
                <a:latin typeface="Calisto MT" pitchFamily="18" charset="0"/>
              </a:rPr>
              <a:t>Jika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diferensi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pertama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belum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menghasilkan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deret</a:t>
            </a:r>
            <a:r>
              <a:rPr lang="en-US" sz="2200" dirty="0">
                <a:latin typeface="Calisto MT" pitchFamily="18" charset="0"/>
              </a:rPr>
              <a:t> yang </a:t>
            </a:r>
            <a:r>
              <a:rPr lang="en-US" sz="2200" dirty="0" err="1">
                <a:latin typeface="Calisto MT" pitchFamily="18" charset="0"/>
              </a:rPr>
              <a:t>stasioner</a:t>
            </a:r>
            <a:r>
              <a:rPr lang="en-US" sz="2200" dirty="0">
                <a:latin typeface="Calisto MT" pitchFamily="18" charset="0"/>
              </a:rPr>
              <a:t>, </a:t>
            </a:r>
            <a:r>
              <a:rPr lang="en-US" sz="2200" dirty="0" err="1">
                <a:latin typeface="Calisto MT" pitchFamily="18" charset="0"/>
              </a:rPr>
              <a:t>dilakukan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diferensi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tingkat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berikutnya</a:t>
            </a:r>
            <a:r>
              <a:rPr lang="en-US" sz="2200" dirty="0">
                <a:latin typeface="Calisto MT" pitchFamily="18" charset="0"/>
              </a:rPr>
              <a:t>.</a:t>
            </a:r>
          </a:p>
          <a:p>
            <a:pPr hangingPunct="0">
              <a:spcBef>
                <a:spcPts val="1200"/>
              </a:spcBef>
            </a:pP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Model AR, MA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atau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ARMA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dengan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data yang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stasioner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melalui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proses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diferensi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ini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disebut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dengan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model </a:t>
            </a:r>
            <a:r>
              <a:rPr lang="en-US" sz="2200" i="1" dirty="0">
                <a:solidFill>
                  <a:srgbClr val="FF0000"/>
                </a:solidFill>
                <a:latin typeface="Calisto MT" pitchFamily="18" charset="0"/>
              </a:rPr>
              <a:t>autoregressive-integrated-moving average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(ARIMA).</a:t>
            </a:r>
          </a:p>
          <a:p>
            <a:pPr hangingPunct="0"/>
            <a:endParaRPr lang="en-US" sz="2000" i="1" dirty="0"/>
          </a:p>
          <a:p>
            <a:pPr hangingPunct="0">
              <a:buNone/>
            </a:pPr>
            <a:endParaRPr lang="en-US" dirty="0"/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4D26372-E27A-4C9C-B695-46C601DAEF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215887" y="1268896"/>
            <a:ext cx="7772400" cy="3846443"/>
          </a:xfrm>
        </p:spPr>
        <p:txBody>
          <a:bodyPr>
            <a:normAutofit/>
          </a:bodyPr>
          <a:lstStyle/>
          <a:p>
            <a:pPr hangingPunct="0">
              <a:buNone/>
            </a:pPr>
            <a:r>
              <a:rPr lang="en-US" sz="2200" b="1" dirty="0" err="1">
                <a:latin typeface="Calisto MT" pitchFamily="18" charset="0"/>
              </a:rPr>
              <a:t>Prosedur</a:t>
            </a:r>
            <a:r>
              <a:rPr lang="en-US" sz="2200" b="1" dirty="0">
                <a:latin typeface="Calisto MT" pitchFamily="18" charset="0"/>
              </a:rPr>
              <a:t> Box-Jenkins</a:t>
            </a:r>
            <a:endParaRPr lang="en-US" sz="2200" b="1" i="1" dirty="0">
              <a:latin typeface="Calisto MT" pitchFamily="18" charset="0"/>
            </a:endParaRPr>
          </a:p>
          <a:p>
            <a:pPr marL="171450" indent="-171450" hangingPunct="0">
              <a:spcBef>
                <a:spcPts val="1200"/>
              </a:spcBef>
            </a:pPr>
            <a:r>
              <a:rPr lang="en-US" sz="2200" dirty="0" err="1">
                <a:latin typeface="Calisto MT" pitchFamily="18" charset="0"/>
              </a:rPr>
              <a:t>Untuk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menentukan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perilaku</a:t>
            </a:r>
            <a:r>
              <a:rPr lang="en-US" sz="2200" dirty="0">
                <a:latin typeface="Calisto MT" pitchFamily="18" charset="0"/>
              </a:rPr>
              <a:t> data </a:t>
            </a:r>
            <a:r>
              <a:rPr lang="en-US" sz="2200" dirty="0" err="1">
                <a:latin typeface="Calisto MT" pitchFamily="18" charset="0"/>
              </a:rPr>
              <a:t>mengikuti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pola</a:t>
            </a:r>
            <a:r>
              <a:rPr lang="en-US" sz="2200" dirty="0">
                <a:latin typeface="Calisto MT" pitchFamily="18" charset="0"/>
              </a:rPr>
              <a:t> AR, MA, ARMA </a:t>
            </a:r>
            <a:r>
              <a:rPr lang="en-US" sz="2200" dirty="0" err="1">
                <a:latin typeface="Calisto MT" pitchFamily="18" charset="0"/>
              </a:rPr>
              <a:t>atau</a:t>
            </a:r>
            <a:r>
              <a:rPr lang="en-US" sz="2200" dirty="0">
                <a:latin typeface="Calisto MT" pitchFamily="18" charset="0"/>
              </a:rPr>
              <a:t> ARIMA, </a:t>
            </a:r>
            <a:r>
              <a:rPr lang="en-US" sz="2200" dirty="0" err="1">
                <a:latin typeface="Calisto MT" pitchFamily="18" charset="0"/>
              </a:rPr>
              <a:t>dan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untuk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menentukan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ordo</a:t>
            </a:r>
            <a:r>
              <a:rPr lang="en-US" sz="2200" dirty="0">
                <a:latin typeface="Calisto MT" pitchFamily="18" charset="0"/>
              </a:rPr>
              <a:t> AR, MA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200" dirty="0" err="1">
                <a:latin typeface="Calisto MT" pitchFamily="18" charset="0"/>
              </a:rPr>
              <a:t>Empat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tahapan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prosedur</a:t>
            </a:r>
            <a:r>
              <a:rPr lang="en-US" sz="2200" dirty="0">
                <a:latin typeface="Calisto MT" pitchFamily="18" charset="0"/>
              </a:rPr>
              <a:t> Box-Jenkins :</a:t>
            </a:r>
          </a:p>
          <a:p>
            <a:pPr>
              <a:buNone/>
            </a:pPr>
            <a:r>
              <a:rPr lang="en-US" sz="2200" dirty="0">
                <a:latin typeface="Calisto MT" pitchFamily="18" charset="0"/>
              </a:rPr>
              <a:t>	1. </a:t>
            </a:r>
            <a:r>
              <a:rPr lang="en-US" sz="2200" dirty="0" err="1">
                <a:latin typeface="Calisto MT" pitchFamily="18" charset="0"/>
              </a:rPr>
              <a:t>Identifikasi</a:t>
            </a:r>
            <a:r>
              <a:rPr lang="en-US" sz="2200" dirty="0">
                <a:latin typeface="Calisto MT" pitchFamily="18" charset="0"/>
              </a:rPr>
              <a:t> Model</a:t>
            </a:r>
          </a:p>
          <a:p>
            <a:pPr>
              <a:buNone/>
            </a:pPr>
            <a:r>
              <a:rPr lang="en-US" sz="2200" dirty="0">
                <a:latin typeface="Calisto MT" pitchFamily="18" charset="0"/>
              </a:rPr>
              <a:t>	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2.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Estimasi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Parameter Model</a:t>
            </a:r>
          </a:p>
          <a:p>
            <a:pPr>
              <a:buNone/>
            </a:pPr>
            <a:r>
              <a:rPr lang="en-US" sz="2200" dirty="0">
                <a:latin typeface="Calisto MT" pitchFamily="18" charset="0"/>
              </a:rPr>
              <a:t>	3. </a:t>
            </a:r>
            <a:r>
              <a:rPr lang="en-US" sz="2200" dirty="0" err="1">
                <a:latin typeface="Calisto MT" pitchFamily="18" charset="0"/>
              </a:rPr>
              <a:t>Evaluasi</a:t>
            </a:r>
            <a:r>
              <a:rPr lang="en-US" sz="2200" dirty="0">
                <a:latin typeface="Calisto MT" pitchFamily="18" charset="0"/>
              </a:rPr>
              <a:t> Model</a:t>
            </a:r>
          </a:p>
          <a:p>
            <a:pPr>
              <a:buNone/>
            </a:pPr>
            <a:r>
              <a:rPr lang="en-US" sz="2200" dirty="0">
                <a:latin typeface="Calisto MT" pitchFamily="18" charset="0"/>
              </a:rPr>
              <a:t>	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4.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Prediksi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atau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Peramalan</a:t>
            </a:r>
            <a:endParaRPr lang="en-US" sz="2200" dirty="0">
              <a:solidFill>
                <a:srgbClr val="FF0000"/>
              </a:solidFill>
              <a:latin typeface="Calisto MT" pitchFamily="18" charset="0"/>
            </a:endParaRPr>
          </a:p>
          <a:p>
            <a:pPr hangingPunct="0">
              <a:buNone/>
            </a:pPr>
            <a:endParaRPr lang="en-US" sz="2000" i="1" dirty="0"/>
          </a:p>
          <a:p>
            <a:pPr hangingPunct="0"/>
            <a:endParaRPr lang="en-US" sz="2000" i="1" dirty="0"/>
          </a:p>
          <a:p>
            <a:pPr hangingPunct="0"/>
            <a:endParaRPr lang="en-US" sz="2000" i="1" dirty="0"/>
          </a:p>
          <a:p>
            <a:pPr hangingPunct="0"/>
            <a:endParaRPr lang="en-US" sz="2000" i="1" dirty="0"/>
          </a:p>
          <a:p>
            <a:pPr hangingPunct="0">
              <a:buNone/>
            </a:pPr>
            <a:endParaRPr lang="en-US" dirty="0"/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1367F24-41DA-4C28-A5AB-BB077BD94F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3232733" y="419100"/>
            <a:ext cx="7620000" cy="6019800"/>
          </a:xfrm>
        </p:spPr>
        <p:txBody>
          <a:bodyPr>
            <a:normAutofit/>
          </a:bodyPr>
          <a:lstStyle/>
          <a:p>
            <a:pPr hangingPunct="0">
              <a:buNone/>
            </a:pPr>
            <a:r>
              <a:rPr lang="en-US" sz="2200" b="1" dirty="0" err="1">
                <a:latin typeface="Calisto MT" pitchFamily="18" charset="0"/>
              </a:rPr>
              <a:t>Identifikasi</a:t>
            </a:r>
            <a:r>
              <a:rPr lang="en-US" sz="2200" b="1" dirty="0">
                <a:latin typeface="Calisto MT" pitchFamily="18" charset="0"/>
              </a:rPr>
              <a:t> Model</a:t>
            </a:r>
          </a:p>
          <a:p>
            <a:pPr hangingPunct="0">
              <a:buNone/>
            </a:pPr>
            <a:endParaRPr lang="en-US" sz="2200" b="1" dirty="0">
              <a:latin typeface="Calisto MT" pitchFamily="18" charset="0"/>
            </a:endParaRPr>
          </a:p>
          <a:p>
            <a:pPr hangingPunct="0">
              <a:spcBef>
                <a:spcPts val="1200"/>
              </a:spcBef>
            </a:pPr>
            <a:r>
              <a:rPr lang="en-US" sz="2000" dirty="0" err="1">
                <a:latin typeface="Calisto MT" pitchFamily="18" charset="0"/>
              </a:rPr>
              <a:t>Deteksi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masalah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stasioner</a:t>
            </a:r>
            <a:r>
              <a:rPr lang="en-US" sz="2000" dirty="0">
                <a:latin typeface="Calisto MT" pitchFamily="18" charset="0"/>
              </a:rPr>
              <a:t> data. </a:t>
            </a:r>
            <a:r>
              <a:rPr lang="en-US" sz="2000" dirty="0" err="1">
                <a:latin typeface="Calisto MT" pitchFamily="18" charset="0"/>
              </a:rPr>
              <a:t>Jika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tidak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stasioner</a:t>
            </a:r>
            <a:r>
              <a:rPr lang="en-US" sz="2000" dirty="0">
                <a:latin typeface="Calisto MT" pitchFamily="18" charset="0"/>
              </a:rPr>
              <a:t>, </a:t>
            </a:r>
            <a:r>
              <a:rPr lang="en-US" sz="2000" dirty="0" err="1">
                <a:latin typeface="Calisto MT" pitchFamily="18" charset="0"/>
              </a:rPr>
              <a:t>lakukan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proses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diferensi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untuk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mendapatkan</a:t>
            </a:r>
            <a:r>
              <a:rPr lang="en-US" sz="2000" dirty="0">
                <a:latin typeface="Calisto MT" pitchFamily="18" charset="0"/>
              </a:rPr>
              <a:t> data </a:t>
            </a:r>
            <a:r>
              <a:rPr lang="en-US" sz="2000" dirty="0" err="1">
                <a:latin typeface="Calisto MT" pitchFamily="18" charset="0"/>
              </a:rPr>
              <a:t>stasioner</a:t>
            </a:r>
            <a:endParaRPr lang="en-US" sz="2000" dirty="0">
              <a:latin typeface="Calisto MT" pitchFamily="18" charset="0"/>
            </a:endParaRPr>
          </a:p>
          <a:p>
            <a:pPr hangingPunct="0">
              <a:spcBef>
                <a:spcPts val="1200"/>
              </a:spcBef>
            </a:pPr>
            <a:r>
              <a:rPr lang="en-US" sz="2000" dirty="0" err="1">
                <a:solidFill>
                  <a:srgbClr val="FF0000"/>
                </a:solidFill>
                <a:latin typeface="Calisto MT" pitchFamily="18" charset="0"/>
              </a:rPr>
              <a:t>Identifikasi</a:t>
            </a:r>
            <a:r>
              <a:rPr lang="en-US" sz="2000" dirty="0">
                <a:solidFill>
                  <a:srgbClr val="FF0000"/>
                </a:solidFill>
                <a:latin typeface="Calisto MT" pitchFamily="18" charset="0"/>
              </a:rPr>
              <a:t> model ARIMA </a:t>
            </a:r>
            <a:r>
              <a:rPr lang="en-US" sz="2000" dirty="0" err="1">
                <a:solidFill>
                  <a:srgbClr val="FF0000"/>
                </a:solidFill>
                <a:latin typeface="Calisto MT" pitchFamily="18" charset="0"/>
              </a:rPr>
              <a:t>melalui</a:t>
            </a:r>
            <a:r>
              <a:rPr lang="en-US" sz="20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Calisto MT" pitchFamily="18" charset="0"/>
              </a:rPr>
              <a:t>autocorrelation function</a:t>
            </a:r>
            <a:r>
              <a:rPr lang="en-US" sz="2000" dirty="0">
                <a:solidFill>
                  <a:srgbClr val="FF0000"/>
                </a:solidFill>
                <a:latin typeface="Calisto MT" pitchFamily="18" charset="0"/>
              </a:rPr>
              <a:t> (ACF) </a:t>
            </a:r>
            <a:r>
              <a:rPr lang="en-US" sz="2000" dirty="0" err="1">
                <a:solidFill>
                  <a:srgbClr val="FF0000"/>
                </a:solidFill>
                <a:latin typeface="Calisto MT" pitchFamily="18" charset="0"/>
              </a:rPr>
              <a:t>dan</a:t>
            </a:r>
            <a:r>
              <a:rPr lang="en-US" sz="20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Calisto MT" pitchFamily="18" charset="0"/>
              </a:rPr>
              <a:t>partial autocorrelation function </a:t>
            </a:r>
            <a:r>
              <a:rPr lang="en-US" sz="2000" dirty="0">
                <a:solidFill>
                  <a:srgbClr val="FF0000"/>
                </a:solidFill>
                <a:latin typeface="Calisto MT" pitchFamily="18" charset="0"/>
              </a:rPr>
              <a:t>PACF</a:t>
            </a:r>
          </a:p>
          <a:p>
            <a:pPr hangingPunct="0">
              <a:buNone/>
            </a:pPr>
            <a:endParaRPr lang="en-US" sz="2000" i="1" dirty="0"/>
          </a:p>
          <a:p>
            <a:pPr hangingPunct="0"/>
            <a:endParaRPr lang="en-US" sz="2000" i="1" dirty="0"/>
          </a:p>
          <a:p>
            <a:pPr hangingPunct="0"/>
            <a:endParaRPr lang="en-US" sz="2000" i="1" dirty="0"/>
          </a:p>
          <a:p>
            <a:pPr hangingPunct="0"/>
            <a:endParaRPr lang="en-US" sz="2000" i="1" dirty="0"/>
          </a:p>
          <a:p>
            <a:pPr hangingPunct="0">
              <a:buNone/>
            </a:pPr>
            <a:endParaRPr lang="en-US" dirty="0"/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22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0618" y="2915478"/>
            <a:ext cx="6629400" cy="32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3C1BB8-78B3-448C-8426-A5B7E9B35A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pic>
        <p:nvPicPr>
          <p:cNvPr id="1822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03128"/>
            <a:ext cx="4114800" cy="6217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EA9F57-7B0E-46B4-A78A-4840E0170F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pic>
        <p:nvPicPr>
          <p:cNvPr id="1832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9183" y="415348"/>
            <a:ext cx="4343400" cy="6027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738CEB-15B1-4C5A-9CBC-AC662658CA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pic>
        <p:nvPicPr>
          <p:cNvPr id="1843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23399"/>
            <a:ext cx="4648200" cy="5932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E870E5F-A9BD-4854-95B0-11FE1E544E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2024268" y="1017104"/>
            <a:ext cx="8988287" cy="6172200"/>
          </a:xfrm>
        </p:spPr>
        <p:txBody>
          <a:bodyPr>
            <a:normAutofit/>
          </a:bodyPr>
          <a:lstStyle/>
          <a:p>
            <a:pPr hangingPunct="0">
              <a:buNone/>
            </a:pPr>
            <a:r>
              <a:rPr lang="en-US" sz="2000" b="1" dirty="0" err="1">
                <a:latin typeface="Calisto MT" pitchFamily="18" charset="0"/>
              </a:rPr>
              <a:t>Estimasi</a:t>
            </a:r>
            <a:r>
              <a:rPr lang="en-US" sz="2000" b="1" dirty="0">
                <a:latin typeface="Calisto MT" pitchFamily="18" charset="0"/>
              </a:rPr>
              <a:t> Parameter Model</a:t>
            </a:r>
          </a:p>
          <a:p>
            <a:pPr hangingPunct="0">
              <a:buClrTx/>
            </a:pPr>
            <a:r>
              <a:rPr lang="en-US" sz="1800" dirty="0" err="1">
                <a:latin typeface="Calisto MT" pitchFamily="18" charset="0"/>
              </a:rPr>
              <a:t>Pengujian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kelayakan</a:t>
            </a:r>
            <a:r>
              <a:rPr lang="en-US" sz="1800" dirty="0">
                <a:latin typeface="Calisto MT" pitchFamily="18" charset="0"/>
              </a:rPr>
              <a:t> model </a:t>
            </a:r>
            <a:r>
              <a:rPr lang="en-US" sz="1800" dirty="0" err="1">
                <a:latin typeface="Calisto MT" pitchFamily="18" charset="0"/>
              </a:rPr>
              <a:t>dengan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mencari</a:t>
            </a:r>
            <a:r>
              <a:rPr lang="en-US" sz="1800" dirty="0">
                <a:latin typeface="Calisto MT" pitchFamily="18" charset="0"/>
              </a:rPr>
              <a:t> model </a:t>
            </a:r>
            <a:r>
              <a:rPr lang="en-US" sz="1800" dirty="0" err="1">
                <a:latin typeface="Calisto MT" pitchFamily="18" charset="0"/>
              </a:rPr>
              <a:t>terbaik</a:t>
            </a:r>
            <a:r>
              <a:rPr lang="en-US" sz="1800" dirty="0">
                <a:latin typeface="Calisto MT" pitchFamily="18" charset="0"/>
              </a:rPr>
              <a:t>. </a:t>
            </a:r>
          </a:p>
          <a:p>
            <a:pPr hangingPunct="0">
              <a:buClrTx/>
            </a:pPr>
            <a:r>
              <a:rPr lang="en-US" sz="1800" dirty="0">
                <a:latin typeface="Calisto MT" pitchFamily="18" charset="0"/>
              </a:rPr>
              <a:t>Model </a:t>
            </a:r>
            <a:r>
              <a:rPr lang="en-US" sz="1800" dirty="0" err="1">
                <a:latin typeface="Calisto MT" pitchFamily="18" charset="0"/>
              </a:rPr>
              <a:t>terbaik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didasarkan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i="1" dirty="0">
                <a:latin typeface="Calisto MT" pitchFamily="18" charset="0"/>
              </a:rPr>
              <a:t>goodness of fit</a:t>
            </a:r>
            <a:r>
              <a:rPr lang="en-US" sz="1800" dirty="0">
                <a:latin typeface="Calisto MT" pitchFamily="18" charset="0"/>
              </a:rPr>
              <a:t>  </a:t>
            </a:r>
            <a:r>
              <a:rPr lang="en-US" sz="1800" dirty="0" err="1">
                <a:latin typeface="Calisto MT" pitchFamily="18" charset="0"/>
              </a:rPr>
              <a:t>melalui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uji</a:t>
            </a:r>
            <a:r>
              <a:rPr lang="en-US" sz="1800" dirty="0">
                <a:latin typeface="Calisto MT" pitchFamily="18" charset="0"/>
              </a:rPr>
              <a:t> t, F, R</a:t>
            </a:r>
            <a:r>
              <a:rPr lang="en-US" sz="1800" baseline="30000" dirty="0">
                <a:latin typeface="Calisto MT" pitchFamily="18" charset="0"/>
              </a:rPr>
              <a:t>2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serta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kriteria</a:t>
            </a:r>
            <a:r>
              <a:rPr lang="en-US" sz="1800" dirty="0">
                <a:latin typeface="Calisto MT" pitchFamily="18" charset="0"/>
              </a:rPr>
              <a:t> AIC (</a:t>
            </a:r>
            <a:r>
              <a:rPr lang="en-US" sz="1800" dirty="0" err="1">
                <a:latin typeface="Calisto MT" pitchFamily="18" charset="0"/>
              </a:rPr>
              <a:t>Akaike</a:t>
            </a:r>
            <a:r>
              <a:rPr lang="en-US" sz="1800" dirty="0">
                <a:latin typeface="Calisto MT" pitchFamily="18" charset="0"/>
              </a:rPr>
              <a:t> information criterion) </a:t>
            </a:r>
            <a:r>
              <a:rPr lang="en-US" sz="1800" dirty="0" err="1">
                <a:latin typeface="Calisto MT" pitchFamily="18" charset="0"/>
              </a:rPr>
              <a:t>dan</a:t>
            </a:r>
            <a:r>
              <a:rPr lang="en-US" sz="1800" dirty="0">
                <a:latin typeface="Calisto MT" pitchFamily="18" charset="0"/>
              </a:rPr>
              <a:t> SC (Schwarz criterion)</a:t>
            </a:r>
          </a:p>
          <a:p>
            <a:pPr hangingPunct="0">
              <a:spcBef>
                <a:spcPts val="1800"/>
              </a:spcBef>
              <a:buNone/>
            </a:pPr>
            <a:r>
              <a:rPr lang="en-US" sz="2000" b="1" dirty="0" err="1">
                <a:latin typeface="Calisto MT" pitchFamily="18" charset="0"/>
              </a:rPr>
              <a:t>Evaluasi</a:t>
            </a:r>
            <a:r>
              <a:rPr lang="en-US" sz="2000" b="1" dirty="0">
                <a:latin typeface="Calisto MT" pitchFamily="18" charset="0"/>
              </a:rPr>
              <a:t> Model</a:t>
            </a:r>
          </a:p>
          <a:p>
            <a:pPr>
              <a:buClrTx/>
            </a:pPr>
            <a:r>
              <a:rPr lang="en-US" sz="1800" dirty="0" err="1">
                <a:latin typeface="Calisto MT" pitchFamily="18" charset="0"/>
              </a:rPr>
              <a:t>Lakukan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pengujian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terhadap</a:t>
            </a:r>
            <a:r>
              <a:rPr lang="en-US" sz="1800" dirty="0">
                <a:latin typeface="Calisto MT" pitchFamily="18" charset="0"/>
              </a:rPr>
              <a:t> residual model yang </a:t>
            </a:r>
            <a:r>
              <a:rPr lang="en-US" sz="1800" dirty="0" err="1">
                <a:latin typeface="Calisto MT" pitchFamily="18" charset="0"/>
              </a:rPr>
              <a:t>diperoleh</a:t>
            </a:r>
            <a:r>
              <a:rPr lang="en-US" sz="1800" dirty="0">
                <a:latin typeface="Calisto MT" pitchFamily="18" charset="0"/>
              </a:rPr>
              <a:t>. Model </a:t>
            </a:r>
            <a:r>
              <a:rPr lang="en-US" sz="1800" dirty="0" err="1">
                <a:latin typeface="Calisto MT" pitchFamily="18" charset="0"/>
              </a:rPr>
              <a:t>yg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baik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memiliki</a:t>
            </a:r>
            <a:r>
              <a:rPr lang="en-US" sz="1800" dirty="0">
                <a:latin typeface="Calisto MT" pitchFamily="18" charset="0"/>
              </a:rPr>
              <a:t> residual </a:t>
            </a:r>
            <a:r>
              <a:rPr lang="en-US" sz="1800" dirty="0" err="1">
                <a:latin typeface="Calisto MT" pitchFamily="18" charset="0"/>
              </a:rPr>
              <a:t>bersifat</a:t>
            </a:r>
            <a:r>
              <a:rPr lang="en-US" sz="1800" dirty="0">
                <a:latin typeface="Calisto MT" pitchFamily="18" charset="0"/>
              </a:rPr>
              <a:t> random (</a:t>
            </a:r>
            <a:r>
              <a:rPr lang="en-US" sz="1800" i="1" dirty="0">
                <a:latin typeface="Calisto MT" pitchFamily="18" charset="0"/>
              </a:rPr>
              <a:t>white noise</a:t>
            </a:r>
            <a:r>
              <a:rPr lang="en-US" sz="1800" dirty="0">
                <a:latin typeface="Calisto MT" pitchFamily="18" charset="0"/>
              </a:rPr>
              <a:t>). </a:t>
            </a:r>
          </a:p>
          <a:p>
            <a:pPr>
              <a:buClrTx/>
            </a:pPr>
            <a:r>
              <a:rPr lang="en-US" sz="1800" dirty="0" err="1">
                <a:latin typeface="Calisto MT" pitchFamily="18" charset="0"/>
              </a:rPr>
              <a:t>Analisis</a:t>
            </a:r>
            <a:r>
              <a:rPr lang="en-US" sz="1800" dirty="0">
                <a:latin typeface="Calisto MT" pitchFamily="18" charset="0"/>
              </a:rPr>
              <a:t> residual </a:t>
            </a:r>
            <a:r>
              <a:rPr lang="en-US" sz="1800" dirty="0" err="1">
                <a:latin typeface="Calisto MT" pitchFamily="18" charset="0"/>
              </a:rPr>
              <a:t>dgn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korelogram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melalui</a:t>
            </a:r>
            <a:r>
              <a:rPr lang="en-US" sz="1800" dirty="0">
                <a:latin typeface="Calisto MT" pitchFamily="18" charset="0"/>
              </a:rPr>
              <a:t> ACF </a:t>
            </a:r>
            <a:r>
              <a:rPr lang="en-US" sz="1800" dirty="0" err="1">
                <a:latin typeface="Calisto MT" pitchFamily="18" charset="0"/>
              </a:rPr>
              <a:t>dan</a:t>
            </a:r>
            <a:r>
              <a:rPr lang="en-US" sz="1800" dirty="0">
                <a:latin typeface="Calisto MT" pitchFamily="18" charset="0"/>
              </a:rPr>
              <a:t> PACF. </a:t>
            </a:r>
          </a:p>
          <a:p>
            <a:pPr>
              <a:buClrTx/>
            </a:pPr>
            <a:r>
              <a:rPr lang="en-US" sz="1800" dirty="0" err="1">
                <a:latin typeface="Calisto MT" pitchFamily="18" charset="0"/>
              </a:rPr>
              <a:t>Jika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koefisien</a:t>
            </a:r>
            <a:r>
              <a:rPr lang="en-US" sz="1800" dirty="0">
                <a:latin typeface="Calisto MT" pitchFamily="18" charset="0"/>
              </a:rPr>
              <a:t> ACF </a:t>
            </a:r>
            <a:r>
              <a:rPr lang="en-US" sz="1800" dirty="0" err="1">
                <a:latin typeface="Calisto MT" pitchFamily="18" charset="0"/>
              </a:rPr>
              <a:t>dan</a:t>
            </a:r>
            <a:r>
              <a:rPr lang="en-US" sz="1800" dirty="0">
                <a:latin typeface="Calisto MT" pitchFamily="18" charset="0"/>
              </a:rPr>
              <a:t> PACF </a:t>
            </a:r>
            <a:r>
              <a:rPr lang="en-US" sz="1800" dirty="0" err="1">
                <a:latin typeface="Calisto MT" pitchFamily="18" charset="0"/>
              </a:rPr>
              <a:t>secara</a:t>
            </a:r>
            <a:r>
              <a:rPr lang="en-US" sz="1800" dirty="0">
                <a:latin typeface="Calisto MT" pitchFamily="18" charset="0"/>
              </a:rPr>
              <a:t> individual </a:t>
            </a:r>
            <a:r>
              <a:rPr lang="en-US" sz="1800" dirty="0" err="1">
                <a:latin typeface="Calisto MT" pitchFamily="18" charset="0"/>
              </a:rPr>
              <a:t>tidak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signifikan</a:t>
            </a:r>
            <a:r>
              <a:rPr lang="en-US" sz="1800" dirty="0">
                <a:latin typeface="Calisto MT" pitchFamily="18" charset="0"/>
              </a:rPr>
              <a:t>, residual </a:t>
            </a:r>
            <a:r>
              <a:rPr lang="en-US" sz="1800" dirty="0" err="1">
                <a:latin typeface="Calisto MT" pitchFamily="18" charset="0"/>
              </a:rPr>
              <a:t>bersifat</a:t>
            </a:r>
            <a:r>
              <a:rPr lang="en-US" sz="1800" dirty="0">
                <a:latin typeface="Calisto MT" pitchFamily="18" charset="0"/>
              </a:rPr>
              <a:t> random. </a:t>
            </a:r>
            <a:r>
              <a:rPr lang="en-US" sz="1800" dirty="0" err="1">
                <a:latin typeface="Calisto MT" pitchFamily="18" charset="0"/>
              </a:rPr>
              <a:t>Jika</a:t>
            </a:r>
            <a:r>
              <a:rPr lang="en-US" sz="1800" dirty="0">
                <a:latin typeface="Calisto MT" pitchFamily="18" charset="0"/>
              </a:rPr>
              <a:t> residual </a:t>
            </a:r>
            <a:r>
              <a:rPr lang="en-US" sz="1800" dirty="0" err="1">
                <a:latin typeface="Calisto MT" pitchFamily="18" charset="0"/>
              </a:rPr>
              <a:t>tidak</a:t>
            </a:r>
            <a:r>
              <a:rPr lang="en-US" sz="1800" dirty="0">
                <a:latin typeface="Calisto MT" pitchFamily="18" charset="0"/>
              </a:rPr>
              <a:t>  random, </a:t>
            </a:r>
            <a:r>
              <a:rPr lang="en-US" sz="1800" dirty="0" err="1">
                <a:latin typeface="Calisto MT" pitchFamily="18" charset="0"/>
              </a:rPr>
              <a:t>piliih</a:t>
            </a:r>
            <a:r>
              <a:rPr lang="en-US" sz="1800" dirty="0">
                <a:latin typeface="Calisto MT" pitchFamily="18" charset="0"/>
              </a:rPr>
              <a:t> model yang lain.</a:t>
            </a:r>
          </a:p>
          <a:p>
            <a:pPr>
              <a:buClrTx/>
            </a:pPr>
            <a:r>
              <a:rPr lang="en-US" sz="1800" dirty="0" err="1">
                <a:latin typeface="Calisto MT" pitchFamily="18" charset="0"/>
              </a:rPr>
              <a:t>Pengujian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signifikansi</a:t>
            </a:r>
            <a:r>
              <a:rPr lang="en-US" sz="1800" dirty="0">
                <a:latin typeface="Calisto MT" pitchFamily="18" charset="0"/>
              </a:rPr>
              <a:t> ACF </a:t>
            </a:r>
            <a:r>
              <a:rPr lang="en-US" sz="1800" dirty="0" err="1">
                <a:latin typeface="Calisto MT" pitchFamily="18" charset="0"/>
              </a:rPr>
              <a:t>dan</a:t>
            </a:r>
            <a:r>
              <a:rPr lang="en-US" sz="1800" dirty="0">
                <a:latin typeface="Calisto MT" pitchFamily="18" charset="0"/>
              </a:rPr>
              <a:t> PACF </a:t>
            </a:r>
            <a:r>
              <a:rPr lang="en-US" sz="1800" dirty="0" err="1">
                <a:latin typeface="Calisto MT" pitchFamily="18" charset="0"/>
              </a:rPr>
              <a:t>dapat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dilakukan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melalui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uji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dari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Barlett</a:t>
            </a:r>
            <a:r>
              <a:rPr lang="en-US" sz="1800" dirty="0">
                <a:latin typeface="Calisto MT" pitchFamily="18" charset="0"/>
              </a:rPr>
              <a:t>, Box </a:t>
            </a:r>
            <a:r>
              <a:rPr lang="en-US" sz="1800" dirty="0" err="1">
                <a:latin typeface="Calisto MT" pitchFamily="18" charset="0"/>
              </a:rPr>
              <a:t>dan</a:t>
            </a:r>
            <a:r>
              <a:rPr lang="en-US" sz="1800" dirty="0">
                <a:latin typeface="Calisto MT" pitchFamily="18" charset="0"/>
              </a:rPr>
              <a:t> Pierce </a:t>
            </a:r>
            <a:r>
              <a:rPr lang="en-US" sz="1800" dirty="0" err="1">
                <a:latin typeface="Calisto MT" pitchFamily="18" charset="0"/>
              </a:rPr>
              <a:t>maupun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Ljung</a:t>
            </a:r>
            <a:r>
              <a:rPr lang="en-US" sz="1800" dirty="0">
                <a:latin typeface="Calisto MT" pitchFamily="18" charset="0"/>
              </a:rPr>
              <a:t>-Box</a:t>
            </a:r>
            <a:r>
              <a:rPr lang="en-US" sz="2000" dirty="0">
                <a:latin typeface="Calisto MT" pitchFamily="18" charset="0"/>
              </a:rPr>
              <a:t>.</a:t>
            </a:r>
          </a:p>
          <a:p>
            <a:pPr hangingPunct="0">
              <a:spcBef>
                <a:spcPts val="1800"/>
              </a:spcBef>
              <a:buNone/>
            </a:pPr>
            <a:r>
              <a:rPr lang="en-US" sz="2000" b="1" dirty="0" err="1">
                <a:latin typeface="Calisto MT" pitchFamily="18" charset="0"/>
              </a:rPr>
              <a:t>Prediksi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atau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Peramalan</a:t>
            </a:r>
            <a:endParaRPr lang="en-US" sz="2000" b="1" dirty="0">
              <a:latin typeface="Calisto MT" pitchFamily="18" charset="0"/>
            </a:endParaRPr>
          </a:p>
          <a:p>
            <a:pPr hangingPunct="0">
              <a:buClrTx/>
            </a:pPr>
            <a:r>
              <a:rPr lang="en-US" sz="1800" dirty="0" err="1">
                <a:latin typeface="Calisto MT" pitchFamily="18" charset="0"/>
              </a:rPr>
              <a:t>Melakukan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prediksi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atau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peramalan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berdasarkan</a:t>
            </a:r>
            <a:r>
              <a:rPr lang="en-US" sz="1800" dirty="0">
                <a:latin typeface="Calisto MT" pitchFamily="18" charset="0"/>
              </a:rPr>
              <a:t> model </a:t>
            </a:r>
            <a:r>
              <a:rPr lang="en-US" sz="1800" dirty="0" err="1">
                <a:latin typeface="Calisto MT" pitchFamily="18" charset="0"/>
              </a:rPr>
              <a:t>terpilih</a:t>
            </a:r>
            <a:endParaRPr lang="en-US" sz="1800" dirty="0">
              <a:latin typeface="Calisto MT" pitchFamily="18" charset="0"/>
            </a:endParaRPr>
          </a:p>
          <a:p>
            <a:pPr hangingPunct="0">
              <a:buClrTx/>
            </a:pPr>
            <a:r>
              <a:rPr lang="en-US" sz="1800" dirty="0" err="1">
                <a:latin typeface="Calisto MT" pitchFamily="18" charset="0"/>
              </a:rPr>
              <a:t>Evaluasi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kesalahan</a:t>
            </a:r>
            <a:r>
              <a:rPr lang="en-US" sz="1800" dirty="0">
                <a:latin typeface="Calisto MT" pitchFamily="18" charset="0"/>
              </a:rPr>
              <a:t> </a:t>
            </a:r>
            <a:r>
              <a:rPr lang="en-US" sz="1800" dirty="0" err="1">
                <a:latin typeface="Calisto MT" pitchFamily="18" charset="0"/>
              </a:rPr>
              <a:t>peramalan</a:t>
            </a:r>
            <a:r>
              <a:rPr lang="en-US" sz="1800" dirty="0">
                <a:latin typeface="Calisto MT" pitchFamily="18" charset="0"/>
              </a:rPr>
              <a:t>: Root Mean Squares Error (RMSE), Mean Absolute Error (MAE), Mean Absolute Percentage Error (MAPE).</a:t>
            </a:r>
            <a:endParaRPr lang="en-US" sz="1800" i="1" dirty="0">
              <a:latin typeface="Calisto MT" pitchFamily="18" charset="0"/>
            </a:endParaRPr>
          </a:p>
          <a:p>
            <a:pPr hangingPunct="0"/>
            <a:endParaRPr lang="en-US" sz="2000" i="1" dirty="0"/>
          </a:p>
          <a:p>
            <a:pPr hangingPunct="0"/>
            <a:endParaRPr lang="en-US" sz="2000" i="1" dirty="0"/>
          </a:p>
          <a:p>
            <a:pPr hangingPunct="0">
              <a:buNone/>
            </a:pPr>
            <a:endParaRPr lang="en-US" dirty="0"/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B63E556-1A2A-4982-9759-D69E5AB5F6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5735" y="471374"/>
            <a:ext cx="7772400" cy="487362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Prosedur</a:t>
            </a:r>
            <a:r>
              <a:rPr lang="en-US" sz="2400" b="1" dirty="0"/>
              <a:t> </a:t>
            </a:r>
            <a:r>
              <a:rPr lang="en-US" sz="2400" b="1" dirty="0" err="1"/>
              <a:t>Eviews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Pemodelan</a:t>
            </a:r>
            <a:r>
              <a:rPr lang="en-US" sz="2400" b="1" dirty="0"/>
              <a:t> ARIMA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499" y="1111237"/>
            <a:ext cx="8943561" cy="5105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b="1" dirty="0" err="1">
                <a:solidFill>
                  <a:srgbClr val="0070C0"/>
                </a:solidFill>
                <a:latin typeface="Calisto MT" pitchFamily="18" charset="0"/>
              </a:rPr>
              <a:t>Identifikasi</a:t>
            </a:r>
            <a:r>
              <a:rPr lang="en-US" sz="2000" b="1" dirty="0">
                <a:solidFill>
                  <a:srgbClr val="0070C0"/>
                </a:solidFill>
                <a:latin typeface="Calisto MT" pitchFamily="18" charset="0"/>
              </a:rPr>
              <a:t> Model</a:t>
            </a:r>
          </a:p>
          <a:p>
            <a:pPr>
              <a:buClrTx/>
            </a:pPr>
            <a:r>
              <a:rPr lang="en-US" sz="2000" dirty="0" err="1">
                <a:latin typeface="Calisto MT" pitchFamily="18" charset="0"/>
              </a:rPr>
              <a:t>Deteksi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masalah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stasioneritas</a:t>
            </a:r>
            <a:endParaRPr lang="en-US" sz="2000" dirty="0">
              <a:latin typeface="Calisto MT" pitchFamily="18" charset="0"/>
            </a:endParaRPr>
          </a:p>
          <a:p>
            <a:pPr>
              <a:buClrTx/>
            </a:pPr>
            <a:r>
              <a:rPr lang="en-US" sz="2000" dirty="0" err="1">
                <a:latin typeface="Calisto MT" pitchFamily="18" charset="0"/>
              </a:rPr>
              <a:t>Identifikasi</a:t>
            </a:r>
            <a:r>
              <a:rPr lang="en-US" sz="2000" dirty="0">
                <a:latin typeface="Calisto MT" pitchFamily="18" charset="0"/>
              </a:rPr>
              <a:t> model ARIMA </a:t>
            </a:r>
            <a:r>
              <a:rPr lang="en-US" sz="2000" dirty="0" err="1">
                <a:latin typeface="Calisto MT" pitchFamily="18" charset="0"/>
              </a:rPr>
              <a:t>melalui</a:t>
            </a:r>
            <a:r>
              <a:rPr lang="en-US" sz="2000" dirty="0">
                <a:latin typeface="Calisto MT" pitchFamily="18" charset="0"/>
              </a:rPr>
              <a:t> ACF </a:t>
            </a:r>
            <a:r>
              <a:rPr lang="en-US" sz="2000" dirty="0" err="1">
                <a:latin typeface="Calisto MT" pitchFamily="18" charset="0"/>
              </a:rPr>
              <a:t>dan</a:t>
            </a:r>
            <a:r>
              <a:rPr lang="en-US" sz="2000" dirty="0">
                <a:latin typeface="Calisto MT" pitchFamily="18" charset="0"/>
              </a:rPr>
              <a:t> PACF</a:t>
            </a:r>
          </a:p>
          <a:p>
            <a:pPr>
              <a:buClrTx/>
            </a:pPr>
            <a:r>
              <a:rPr lang="en-US" sz="2000" dirty="0" err="1">
                <a:latin typeface="Calisto MT" pitchFamily="18" charset="0"/>
              </a:rPr>
              <a:t>Bentuk</a:t>
            </a:r>
            <a:r>
              <a:rPr lang="en-US" sz="2000" dirty="0">
                <a:latin typeface="Calisto MT" pitchFamily="18" charset="0"/>
              </a:rPr>
              <a:t> model, </a:t>
            </a:r>
            <a:r>
              <a:rPr lang="en-US" sz="2000" dirty="0" err="1">
                <a:latin typeface="Calisto MT" pitchFamily="18" charset="0"/>
              </a:rPr>
              <a:t>dengan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cara</a:t>
            </a:r>
            <a:r>
              <a:rPr lang="en-US" sz="2000" dirty="0">
                <a:latin typeface="Calisto MT" pitchFamily="18" charset="0"/>
              </a:rPr>
              <a:t>: </a:t>
            </a:r>
            <a:r>
              <a:rPr lang="en-US" sz="2000" i="1" dirty="0">
                <a:latin typeface="Calisto MT" pitchFamily="18" charset="0"/>
              </a:rPr>
              <a:t>Quick</a:t>
            </a:r>
            <a:r>
              <a:rPr lang="en-US" sz="2000" dirty="0">
                <a:latin typeface="Calisto MT" pitchFamily="18" charset="0"/>
              </a:rPr>
              <a:t> &gt; </a:t>
            </a:r>
            <a:r>
              <a:rPr lang="en-US" sz="2000" i="1" dirty="0">
                <a:latin typeface="Calisto MT" pitchFamily="18" charset="0"/>
              </a:rPr>
              <a:t>Estimate Equation</a:t>
            </a:r>
            <a:r>
              <a:rPr lang="en-US" sz="2000" dirty="0">
                <a:latin typeface="Calisto MT" pitchFamily="18" charset="0"/>
              </a:rPr>
              <a:t>. </a:t>
            </a: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pPr marL="0" indent="0">
              <a:buNone/>
            </a:pPr>
            <a:endParaRPr lang="en-US" sz="2000" dirty="0">
              <a:latin typeface="Calisto MT" pitchFamily="18" charset="0"/>
            </a:endParaRPr>
          </a:p>
          <a:p>
            <a:pPr marL="0" indent="0">
              <a:buNone/>
            </a:pPr>
            <a:endParaRPr lang="en-US" sz="2000" dirty="0">
              <a:latin typeface="Calisto MT" pitchFamily="18" charset="0"/>
            </a:endParaRPr>
          </a:p>
          <a:p>
            <a:pPr>
              <a:buClrTx/>
            </a:pPr>
            <a:r>
              <a:rPr lang="en-US" sz="2000" dirty="0" err="1">
                <a:latin typeface="Calisto MT" pitchFamily="18" charset="0"/>
              </a:rPr>
              <a:t>Pilih</a:t>
            </a:r>
            <a:r>
              <a:rPr lang="en-US" sz="2000" dirty="0">
                <a:latin typeface="Calisto MT" pitchFamily="18" charset="0"/>
              </a:rPr>
              <a:t> model dg </a:t>
            </a:r>
            <a:r>
              <a:rPr lang="en-US" sz="2000" dirty="0" err="1">
                <a:latin typeface="Calisto MT" pitchFamily="18" charset="0"/>
              </a:rPr>
              <a:t>beberapa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pertimbangan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sebagai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berikut</a:t>
            </a:r>
            <a:r>
              <a:rPr lang="en-US" sz="2000" dirty="0">
                <a:latin typeface="Calisto MT" pitchFamily="18" charset="0"/>
              </a:rPr>
              <a:t>:</a:t>
            </a:r>
          </a:p>
          <a:p>
            <a:pPr marL="520700" indent="-273050"/>
            <a:r>
              <a:rPr lang="en-US" sz="2000" dirty="0" err="1">
                <a:latin typeface="Calisto MT" pitchFamily="18" charset="0"/>
              </a:rPr>
              <a:t>Koefisien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determinasinya</a:t>
            </a:r>
            <a:r>
              <a:rPr lang="en-US" sz="2000" dirty="0">
                <a:latin typeface="Calisto MT" pitchFamily="18" charset="0"/>
              </a:rPr>
              <a:t> (</a:t>
            </a:r>
            <a:r>
              <a:rPr lang="en-US" sz="2000" i="1" dirty="0">
                <a:latin typeface="Calisto MT" pitchFamily="18" charset="0"/>
              </a:rPr>
              <a:t>R-squared</a:t>
            </a:r>
            <a:r>
              <a:rPr lang="en-US" sz="2000" dirty="0">
                <a:latin typeface="Calisto MT" pitchFamily="18" charset="0"/>
              </a:rPr>
              <a:t>) yang </a:t>
            </a:r>
            <a:r>
              <a:rPr lang="en-US" sz="2000" dirty="0" err="1">
                <a:latin typeface="Calisto MT" pitchFamily="18" charset="0"/>
              </a:rPr>
              <a:t>terbesar</a:t>
            </a:r>
            <a:endParaRPr lang="en-US" sz="2000" dirty="0">
              <a:latin typeface="Calisto MT" pitchFamily="18" charset="0"/>
            </a:endParaRPr>
          </a:p>
          <a:p>
            <a:pPr marL="520700" indent="-273050"/>
            <a:r>
              <a:rPr lang="en-US" sz="2000" dirty="0" err="1">
                <a:latin typeface="Calisto MT" pitchFamily="18" charset="0"/>
              </a:rPr>
              <a:t>Kriteria</a:t>
            </a:r>
            <a:r>
              <a:rPr lang="en-US" sz="2000" dirty="0">
                <a:latin typeface="Calisto MT" pitchFamily="18" charset="0"/>
              </a:rPr>
              <a:t> AIC </a:t>
            </a:r>
            <a:r>
              <a:rPr lang="en-US" sz="2000" dirty="0" err="1">
                <a:latin typeface="Calisto MT" pitchFamily="18" charset="0"/>
              </a:rPr>
              <a:t>dan</a:t>
            </a:r>
            <a:r>
              <a:rPr lang="en-US" sz="2000" dirty="0">
                <a:latin typeface="Calisto MT" pitchFamily="18" charset="0"/>
              </a:rPr>
              <a:t> SC yang </a:t>
            </a:r>
            <a:r>
              <a:rPr lang="en-US" sz="2000" dirty="0" err="1">
                <a:latin typeface="Calisto MT" pitchFamily="18" charset="0"/>
              </a:rPr>
              <a:t>terkecil</a:t>
            </a:r>
            <a:endParaRPr lang="en-US" sz="2000" dirty="0">
              <a:latin typeface="Calisto MT" pitchFamily="18" charset="0"/>
            </a:endParaRPr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182274" name="Picture 1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352261" y="2648690"/>
            <a:ext cx="2895600" cy="226903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484745" y="3044541"/>
            <a:ext cx="4805569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err="1">
                <a:latin typeface="Perpetua" pitchFamily="18" charset="0"/>
              </a:rPr>
              <a:t>Pada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kotak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i="1" dirty="0">
                <a:latin typeface="Perpetua" pitchFamily="18" charset="0"/>
              </a:rPr>
              <a:t>Equation </a:t>
            </a:r>
            <a:r>
              <a:rPr lang="en-US" i="1" dirty="0" err="1">
                <a:latin typeface="Perpetua" pitchFamily="18" charset="0"/>
              </a:rPr>
              <a:t>spesification</a:t>
            </a:r>
            <a:r>
              <a:rPr lang="en-US" dirty="0">
                <a:latin typeface="Perpetua" pitchFamily="18" charset="0"/>
              </a:rPr>
              <a:t>, </a:t>
            </a:r>
            <a:r>
              <a:rPr lang="en-US" dirty="0" err="1">
                <a:latin typeface="Perpetua" pitchFamily="18" charset="0"/>
              </a:rPr>
              <a:t>tuliskan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persamaannya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sesuai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hasil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dua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langkah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identifikasi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sebelumnya</a:t>
            </a:r>
            <a:endParaRPr lang="en-US" dirty="0">
              <a:latin typeface="Perpetua" pitchFamily="18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dirty="0" err="1">
                <a:latin typeface="Perpetua" pitchFamily="18" charset="0"/>
              </a:rPr>
              <a:t>Lakukan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hal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ini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secara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berulang</a:t>
            </a:r>
            <a:r>
              <a:rPr lang="en-US" dirty="0">
                <a:latin typeface="Perpetua" pitchFamily="18" charset="0"/>
              </a:rPr>
              <a:t>, </a:t>
            </a:r>
            <a:r>
              <a:rPr lang="en-US" dirty="0" err="1">
                <a:latin typeface="Perpetua" pitchFamily="18" charset="0"/>
              </a:rPr>
              <a:t>sesuai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banyaknya</a:t>
            </a:r>
            <a:r>
              <a:rPr lang="en-US" dirty="0">
                <a:latin typeface="Perpetua" pitchFamily="18" charset="0"/>
              </a:rPr>
              <a:t> model </a:t>
            </a:r>
            <a:r>
              <a:rPr lang="en-US" dirty="0" err="1">
                <a:latin typeface="Perpetua" pitchFamily="18" charset="0"/>
              </a:rPr>
              <a:t>alternatif</a:t>
            </a:r>
            <a:endParaRPr lang="en-US" dirty="0"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D395E4C-2118-41EB-813B-54DC720A82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078" y="1219200"/>
            <a:ext cx="7772400" cy="5638800"/>
          </a:xfrm>
        </p:spPr>
        <p:txBody>
          <a:bodyPr/>
          <a:lstStyle/>
          <a:p>
            <a:pPr>
              <a:buClrTx/>
            </a:pPr>
            <a:r>
              <a:rPr lang="en-US" sz="2400" dirty="0" err="1">
                <a:latin typeface="Calisto MT" pitchFamily="18" charset="0"/>
              </a:rPr>
              <a:t>Contoh</a:t>
            </a:r>
            <a:r>
              <a:rPr lang="en-US" sz="2400" dirty="0">
                <a:latin typeface="Calisto MT" pitchFamily="18" charset="0"/>
              </a:rPr>
              <a:t> output model  AR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832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2078" y="1752600"/>
            <a:ext cx="5971309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3DCBFC-5152-423F-871D-35E5F76B67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3409" y="342900"/>
            <a:ext cx="76200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err="1">
                <a:latin typeface="Calisto MT" pitchFamily="18" charset="0"/>
              </a:rPr>
              <a:t>Evaluasi</a:t>
            </a:r>
            <a:r>
              <a:rPr lang="en-US" sz="2000" b="1" dirty="0">
                <a:latin typeface="Calisto MT" pitchFamily="18" charset="0"/>
              </a:rPr>
              <a:t> Model</a:t>
            </a:r>
          </a:p>
          <a:p>
            <a:pPr>
              <a:buClrTx/>
            </a:pPr>
            <a:r>
              <a:rPr lang="en-US" sz="2000" dirty="0" err="1">
                <a:latin typeface="Calisto MT" pitchFamily="18" charset="0"/>
              </a:rPr>
              <a:t>Evaluasi</a:t>
            </a:r>
            <a:r>
              <a:rPr lang="en-US" sz="2000" dirty="0">
                <a:latin typeface="Calisto MT" pitchFamily="18" charset="0"/>
              </a:rPr>
              <a:t> model </a:t>
            </a:r>
            <a:r>
              <a:rPr lang="en-US" sz="2000" dirty="0" err="1">
                <a:latin typeface="Calisto MT" pitchFamily="18" charset="0"/>
              </a:rPr>
              <a:t>dgn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menganalisis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residualnya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melalui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korelogram</a:t>
            </a:r>
            <a:r>
              <a:rPr lang="en-US" sz="2000" dirty="0">
                <a:latin typeface="Calisto MT" pitchFamily="18" charset="0"/>
              </a:rPr>
              <a:t> ACF </a:t>
            </a:r>
            <a:r>
              <a:rPr lang="en-US" sz="2000" dirty="0" err="1">
                <a:latin typeface="Calisto MT" pitchFamily="18" charset="0"/>
              </a:rPr>
              <a:t>maupun</a:t>
            </a:r>
            <a:r>
              <a:rPr lang="en-US" sz="2000" dirty="0">
                <a:latin typeface="Calisto MT" pitchFamily="18" charset="0"/>
              </a:rPr>
              <a:t> PACF</a:t>
            </a:r>
          </a:p>
          <a:p>
            <a:pPr>
              <a:buClrTx/>
            </a:pPr>
            <a:r>
              <a:rPr lang="en-US" sz="2000" dirty="0">
                <a:latin typeface="Calisto MT" pitchFamily="18" charset="0"/>
              </a:rPr>
              <a:t>Dari </a:t>
            </a:r>
            <a:r>
              <a:rPr lang="en-US" sz="2000" i="1" dirty="0" err="1">
                <a:latin typeface="Calisto MT" pitchFamily="18" charset="0"/>
              </a:rPr>
              <a:t>workfile</a:t>
            </a:r>
            <a:r>
              <a:rPr lang="en-US" sz="2000" dirty="0">
                <a:latin typeface="Calisto MT" pitchFamily="18" charset="0"/>
              </a:rPr>
              <a:t>, </a:t>
            </a:r>
            <a:r>
              <a:rPr lang="en-US" sz="2000" dirty="0" err="1">
                <a:latin typeface="Calisto MT" pitchFamily="18" charset="0"/>
              </a:rPr>
              <a:t>klik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i="1" dirty="0">
                <a:latin typeface="Calisto MT" pitchFamily="18" charset="0"/>
              </a:rPr>
              <a:t>View </a:t>
            </a:r>
            <a:r>
              <a:rPr lang="en-US" sz="2000" dirty="0">
                <a:latin typeface="Calisto MT" pitchFamily="18" charset="0"/>
              </a:rPr>
              <a:t>&gt;</a:t>
            </a:r>
            <a:r>
              <a:rPr lang="en-US" sz="2000" i="1" dirty="0">
                <a:latin typeface="Calisto MT" pitchFamily="18" charset="0"/>
              </a:rPr>
              <a:t>Residual Tests</a:t>
            </a:r>
            <a:r>
              <a:rPr lang="en-US" sz="2000" dirty="0">
                <a:latin typeface="Calisto MT" pitchFamily="18" charset="0"/>
              </a:rPr>
              <a:t> &gt; </a:t>
            </a:r>
            <a:r>
              <a:rPr lang="en-US" sz="2000" i="1" dirty="0" err="1">
                <a:latin typeface="Calisto MT" pitchFamily="18" charset="0"/>
              </a:rPr>
              <a:t>Correlogram</a:t>
            </a:r>
            <a:r>
              <a:rPr lang="en-US" sz="2000" i="1" dirty="0">
                <a:latin typeface="Calisto MT" pitchFamily="18" charset="0"/>
              </a:rPr>
              <a:t>–Q–statistics</a:t>
            </a:r>
            <a:r>
              <a:rPr lang="en-US" sz="2000" dirty="0">
                <a:latin typeface="Calisto MT" pitchFamily="18" charset="0"/>
              </a:rPr>
              <a:t>. </a:t>
            </a:r>
            <a:r>
              <a:rPr lang="en-US" sz="2000" dirty="0" err="1">
                <a:latin typeface="Calisto MT" pitchFamily="18" charset="0"/>
              </a:rPr>
              <a:t>Contoh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hasilnya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sbb</a:t>
            </a:r>
            <a:r>
              <a:rPr lang="en-US" sz="2000" dirty="0">
                <a:latin typeface="Calisto MT" pitchFamily="18" charset="0"/>
              </a:rPr>
              <a:t>:</a:t>
            </a:r>
          </a:p>
        </p:txBody>
      </p:sp>
      <p:pic>
        <p:nvPicPr>
          <p:cNvPr id="184322" name="Picture 17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438400" y="2133601"/>
            <a:ext cx="4495800" cy="4543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4601" y="435049"/>
            <a:ext cx="9379226" cy="469762"/>
          </a:xfrm>
        </p:spPr>
        <p:txBody>
          <a:bodyPr>
            <a:noAutofit/>
          </a:bodyPr>
          <a:lstStyle/>
          <a:p>
            <a:r>
              <a:rPr lang="en-ID" sz="2800" b="1" spc="-3" dirty="0" err="1">
                <a:latin typeface="Arial"/>
                <a:cs typeface="Arial"/>
              </a:rPr>
              <a:t>Pengantar</a:t>
            </a:r>
            <a:r>
              <a:rPr lang="en-ID" sz="2800" b="1" spc="-3" dirty="0">
                <a:latin typeface="Arial"/>
                <a:cs typeface="Arial"/>
              </a:rPr>
              <a:t> </a:t>
            </a:r>
            <a:r>
              <a:rPr lang="en-ID" sz="2800" b="1" spc="-3" dirty="0" err="1">
                <a:latin typeface="Arial"/>
                <a:cs typeface="Arial"/>
              </a:rPr>
              <a:t>Teori</a:t>
            </a:r>
            <a:endParaRPr lang="en-ID" sz="2800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EA15F12-ED3A-4EB1-8A95-F570C957EF86}"/>
              </a:ext>
            </a:extLst>
          </p:cNvPr>
          <p:cNvSpPr txBox="1">
            <a:spLocks noChangeArrowheads="1"/>
          </p:cNvSpPr>
          <p:nvPr/>
        </p:nvSpPr>
        <p:spPr>
          <a:xfrm>
            <a:off x="793898" y="1339860"/>
            <a:ext cx="11050772" cy="47244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2100">
                <a:latin typeface="Calisto MT" pitchFamily="18" charset="0"/>
              </a:rPr>
              <a:t>Model Autoregressive Integrated Moving Average (ARIMA) dikembangkan George E.P. Box dan Gwilym M. Jenkins (1976), sehingga ARIMA juga disebut metode deret waktu Box-Jenkins.</a:t>
            </a:r>
          </a:p>
          <a:p>
            <a:pPr>
              <a:spcBef>
                <a:spcPts val="2400"/>
              </a:spcBef>
            </a:pPr>
            <a:r>
              <a:rPr lang="en-US" sz="2100">
                <a:solidFill>
                  <a:srgbClr val="0070C0"/>
                </a:solidFill>
                <a:latin typeface="Calisto MT" pitchFamily="18" charset="0"/>
              </a:rPr>
              <a:t>Model Box-Jenkins terdiri dari model : Autoregressive (AR), Moving Average (MA), Autoregressive-Moving Average (ARMA), dan Autoregressive Integrated Moving Average (ARIMA). </a:t>
            </a:r>
          </a:p>
          <a:p>
            <a:pPr marL="609600" indent="-609600">
              <a:buFontTx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5654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BC9C69E-DDFC-49EE-9499-9519D72D58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4700" y="257265"/>
            <a:ext cx="8458200" cy="6477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err="1">
                <a:solidFill>
                  <a:srgbClr val="0070C0"/>
                </a:solidFill>
                <a:latin typeface="Calisto MT" pitchFamily="18" charset="0"/>
              </a:rPr>
              <a:t>Prediksi</a:t>
            </a:r>
            <a:r>
              <a:rPr lang="en-US" sz="2000" b="1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sto MT" pitchFamily="18" charset="0"/>
              </a:rPr>
              <a:t>atau</a:t>
            </a:r>
            <a:r>
              <a:rPr lang="en-US" sz="2000" b="1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sto MT" pitchFamily="18" charset="0"/>
              </a:rPr>
              <a:t>Peramalan</a:t>
            </a:r>
            <a:endParaRPr lang="en-US" sz="2000" b="1" dirty="0">
              <a:solidFill>
                <a:srgbClr val="0070C0"/>
              </a:solidFill>
              <a:latin typeface="Calisto MT" pitchFamily="18" charset="0"/>
            </a:endParaRPr>
          </a:p>
          <a:p>
            <a:pPr>
              <a:buClrTx/>
            </a:pPr>
            <a:r>
              <a:rPr lang="en-US" sz="2000" dirty="0">
                <a:latin typeface="Calisto MT" pitchFamily="18" charset="0"/>
              </a:rPr>
              <a:t>Dari menu </a:t>
            </a:r>
            <a:r>
              <a:rPr lang="en-US" sz="2000" dirty="0" err="1">
                <a:latin typeface="Calisto MT" pitchFamily="18" charset="0"/>
              </a:rPr>
              <a:t>utama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Eviews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klik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i="1" dirty="0">
                <a:latin typeface="Calisto MT" pitchFamily="18" charset="0"/>
              </a:rPr>
              <a:t>Proc</a:t>
            </a:r>
            <a:r>
              <a:rPr lang="en-US" sz="2000" dirty="0">
                <a:latin typeface="Calisto MT" pitchFamily="18" charset="0"/>
              </a:rPr>
              <a:t>, </a:t>
            </a:r>
            <a:r>
              <a:rPr lang="en-US" sz="2000" dirty="0" err="1">
                <a:latin typeface="Calisto MT" pitchFamily="18" charset="0"/>
              </a:rPr>
              <a:t>akan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muncul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tampilan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berikut</a:t>
            </a:r>
            <a:r>
              <a:rPr lang="en-US" sz="2000" dirty="0">
                <a:latin typeface="Calisto MT" pitchFamily="18" charset="0"/>
              </a:rPr>
              <a:t>:</a:t>
            </a: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pPr>
              <a:buClrTx/>
            </a:pPr>
            <a:r>
              <a:rPr lang="en-US" sz="2000" dirty="0" err="1">
                <a:latin typeface="Calisto MT" pitchFamily="18" charset="0"/>
              </a:rPr>
              <a:t>Klik</a:t>
            </a:r>
            <a:r>
              <a:rPr lang="en-US" sz="2000" dirty="0">
                <a:latin typeface="Calisto MT" pitchFamily="18" charset="0"/>
              </a:rPr>
              <a:t>  </a:t>
            </a:r>
            <a:r>
              <a:rPr lang="en-US" sz="2000" i="1" dirty="0">
                <a:latin typeface="Calisto MT" pitchFamily="18" charset="0"/>
              </a:rPr>
              <a:t>Structure/</a:t>
            </a:r>
            <a:r>
              <a:rPr lang="en-US" sz="2000" i="1" dirty="0" err="1">
                <a:latin typeface="Calisto MT" pitchFamily="18" charset="0"/>
              </a:rPr>
              <a:t>Rezise</a:t>
            </a:r>
            <a:r>
              <a:rPr lang="en-US" sz="2000" i="1" dirty="0">
                <a:latin typeface="Calisto MT" pitchFamily="18" charset="0"/>
              </a:rPr>
              <a:t> Current Page</a:t>
            </a:r>
            <a:r>
              <a:rPr lang="en-US" sz="2000" dirty="0">
                <a:latin typeface="Calisto MT" pitchFamily="18" charset="0"/>
              </a:rPr>
              <a:t>, </a:t>
            </a:r>
            <a:r>
              <a:rPr lang="en-US" sz="2000" dirty="0" err="1">
                <a:latin typeface="Calisto MT" pitchFamily="18" charset="0"/>
              </a:rPr>
              <a:t>akan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muncul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tampilan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berikut</a:t>
            </a:r>
            <a:r>
              <a:rPr lang="en-US" sz="2000" dirty="0">
                <a:latin typeface="Calisto MT" pitchFamily="18" charset="0"/>
              </a:rPr>
              <a:t>:</a:t>
            </a: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pPr>
              <a:buClrTx/>
            </a:pPr>
            <a:r>
              <a:rPr lang="en-US" sz="2000" dirty="0" err="1">
                <a:latin typeface="Calisto MT" pitchFamily="18" charset="0"/>
              </a:rPr>
              <a:t>Buka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hasil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estimasi</a:t>
            </a:r>
            <a:r>
              <a:rPr lang="en-US" sz="2000" dirty="0">
                <a:latin typeface="Calisto MT" pitchFamily="18" charset="0"/>
              </a:rPr>
              <a:t> model. Dari </a:t>
            </a:r>
            <a:r>
              <a:rPr lang="en-US" sz="2000" i="1" dirty="0" err="1">
                <a:latin typeface="Calisto MT" pitchFamily="18" charset="0"/>
              </a:rPr>
              <a:t>workfile</a:t>
            </a:r>
            <a:r>
              <a:rPr lang="en-US" sz="2000" dirty="0">
                <a:latin typeface="Calisto MT" pitchFamily="18" charset="0"/>
              </a:rPr>
              <a:t>, </a:t>
            </a:r>
            <a:r>
              <a:rPr lang="en-US" sz="2000" dirty="0" err="1">
                <a:latin typeface="Calisto MT" pitchFamily="18" charset="0"/>
              </a:rPr>
              <a:t>Klik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i="1" dirty="0">
                <a:latin typeface="Calisto MT" pitchFamily="18" charset="0"/>
              </a:rPr>
              <a:t>Proc</a:t>
            </a:r>
            <a:r>
              <a:rPr lang="en-US" sz="2000" dirty="0">
                <a:latin typeface="Calisto MT" pitchFamily="18" charset="0"/>
              </a:rPr>
              <a:t> &gt; </a:t>
            </a:r>
            <a:r>
              <a:rPr lang="en-US" sz="2000" i="1" dirty="0">
                <a:latin typeface="Calisto MT" pitchFamily="18" charset="0"/>
              </a:rPr>
              <a:t>Forecast.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Muncul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tampilan</a:t>
            </a:r>
            <a:r>
              <a:rPr lang="en-US" sz="2000" dirty="0">
                <a:latin typeface="Calisto MT" pitchFamily="18" charset="0"/>
              </a:rPr>
              <a:t>: </a:t>
            </a:r>
          </a:p>
          <a:p>
            <a:endParaRPr lang="en-US" sz="2000" dirty="0">
              <a:latin typeface="Calisto MT" pitchFamily="18" charset="0"/>
            </a:endParaRPr>
          </a:p>
        </p:txBody>
      </p:sp>
      <p:pic>
        <p:nvPicPr>
          <p:cNvPr id="185346" name="Picture 4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879575" y="1099428"/>
            <a:ext cx="1828799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347" name="Picture 5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3579744" y="3084370"/>
            <a:ext cx="2438399" cy="156865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173859" y="3268532"/>
            <a:ext cx="4517335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Perpetua" pitchFamily="18" charset="0"/>
              </a:rPr>
              <a:t>Perpanjang</a:t>
            </a:r>
            <a:r>
              <a:rPr lang="en-US" dirty="0">
                <a:latin typeface="Perpetua" pitchFamily="18" charset="0"/>
              </a:rPr>
              <a:t> range </a:t>
            </a:r>
            <a:r>
              <a:rPr lang="en-US" dirty="0" err="1">
                <a:latin typeface="Perpetua" pitchFamily="18" charset="0"/>
              </a:rPr>
              <a:t>sampel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sesuai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keinginan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periode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peramalan</a:t>
            </a:r>
            <a:r>
              <a:rPr lang="en-US" dirty="0">
                <a:latin typeface="Perpetua" pitchFamily="18" charset="0"/>
              </a:rPr>
              <a:t>. </a:t>
            </a:r>
            <a:r>
              <a:rPr lang="en-US" dirty="0" err="1">
                <a:latin typeface="Perpetua" pitchFamily="18" charset="0"/>
              </a:rPr>
              <a:t>Jika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periode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peramalan</a:t>
            </a:r>
            <a:r>
              <a:rPr lang="en-US" dirty="0">
                <a:latin typeface="Perpetua" pitchFamily="18" charset="0"/>
              </a:rPr>
              <a:t> 10 </a:t>
            </a:r>
            <a:r>
              <a:rPr lang="en-US" dirty="0" err="1">
                <a:latin typeface="Perpetua" pitchFamily="18" charset="0"/>
              </a:rPr>
              <a:t>periode</a:t>
            </a:r>
            <a:r>
              <a:rPr lang="en-US" dirty="0">
                <a:latin typeface="Perpetua" pitchFamily="18" charset="0"/>
              </a:rPr>
              <a:t>, data </a:t>
            </a:r>
            <a:r>
              <a:rPr lang="en-US" dirty="0" err="1">
                <a:latin typeface="Perpetua" pitchFamily="18" charset="0"/>
              </a:rPr>
              <a:t>asli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sebanyak</a:t>
            </a:r>
            <a:r>
              <a:rPr lang="en-US" dirty="0">
                <a:latin typeface="Perpetua" pitchFamily="18" charset="0"/>
              </a:rPr>
              <a:t> 246 </a:t>
            </a:r>
            <a:r>
              <a:rPr lang="en-US" dirty="0" err="1">
                <a:latin typeface="Perpetua" pitchFamily="18" charset="0"/>
              </a:rPr>
              <a:t>observasi</a:t>
            </a:r>
            <a:r>
              <a:rPr lang="en-US" dirty="0">
                <a:latin typeface="Perpetua" pitchFamily="18" charset="0"/>
              </a:rPr>
              <a:t>, </a:t>
            </a:r>
            <a:r>
              <a:rPr lang="en-US" dirty="0" err="1">
                <a:latin typeface="Perpetua" pitchFamily="18" charset="0"/>
              </a:rPr>
              <a:t>maka</a:t>
            </a:r>
            <a:r>
              <a:rPr lang="en-US" dirty="0">
                <a:latin typeface="Perpetua" pitchFamily="18" charset="0"/>
              </a:rPr>
              <a:t>  </a:t>
            </a:r>
            <a:r>
              <a:rPr lang="en-US" dirty="0" err="1">
                <a:latin typeface="Perpetua" pitchFamily="18" charset="0"/>
              </a:rPr>
              <a:t>pada</a:t>
            </a:r>
            <a:r>
              <a:rPr lang="en-US" dirty="0">
                <a:latin typeface="Perpetua" pitchFamily="18" charset="0"/>
              </a:rPr>
              <a:t> data range </a:t>
            </a:r>
            <a:r>
              <a:rPr lang="en-US" dirty="0" err="1">
                <a:latin typeface="Perpetua" pitchFamily="18" charset="0"/>
              </a:rPr>
              <a:t>diisi</a:t>
            </a:r>
            <a:r>
              <a:rPr lang="en-US" dirty="0">
                <a:latin typeface="Perpetua" pitchFamily="18" charset="0"/>
              </a:rPr>
              <a:t> 256.</a:t>
            </a:r>
          </a:p>
        </p:txBody>
      </p:sp>
      <p:pic>
        <p:nvPicPr>
          <p:cNvPr id="185348" name="Picture 92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3539156" y="5334870"/>
            <a:ext cx="2478987" cy="126586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6212788" y="5012351"/>
            <a:ext cx="422992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500" dirty="0" err="1">
                <a:latin typeface="Perpetua" pitchFamily="18" charset="0"/>
              </a:rPr>
              <a:t>Isikan</a:t>
            </a:r>
            <a:r>
              <a:rPr lang="en-US" sz="1500" dirty="0">
                <a:latin typeface="Perpetua" pitchFamily="18" charset="0"/>
              </a:rPr>
              <a:t>/</a:t>
            </a:r>
            <a:r>
              <a:rPr lang="en-US" sz="1500" dirty="0" err="1">
                <a:latin typeface="Perpetua" pitchFamily="18" charset="0"/>
              </a:rPr>
              <a:t>Pilih</a:t>
            </a:r>
            <a:r>
              <a:rPr lang="en-US" sz="1500" dirty="0">
                <a:latin typeface="Perpetua" pitchFamily="18" charset="0"/>
              </a:rPr>
              <a:t>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500" i="1" dirty="0">
                <a:latin typeface="Perpetua" pitchFamily="18" charset="0"/>
              </a:rPr>
              <a:t>Series to forecast</a:t>
            </a:r>
            <a:r>
              <a:rPr lang="en-US" sz="1500" dirty="0">
                <a:latin typeface="Perpetua" pitchFamily="18" charset="0"/>
              </a:rPr>
              <a:t>: </a:t>
            </a:r>
            <a:r>
              <a:rPr lang="en-US" sz="1500" dirty="0" err="1">
                <a:latin typeface="Perpetua" pitchFamily="18" charset="0"/>
              </a:rPr>
              <a:t>pilih</a:t>
            </a:r>
            <a:r>
              <a:rPr lang="en-US" sz="1500" dirty="0">
                <a:latin typeface="Perpetua" pitchFamily="18" charset="0"/>
              </a:rPr>
              <a:t>  </a:t>
            </a:r>
            <a:r>
              <a:rPr lang="en-US" sz="1500" dirty="0" err="1">
                <a:latin typeface="Perpetua" pitchFamily="18" charset="0"/>
              </a:rPr>
              <a:t>peubah</a:t>
            </a:r>
            <a:r>
              <a:rPr lang="en-US" sz="1500" dirty="0">
                <a:latin typeface="Perpetua" pitchFamily="18" charset="0"/>
              </a:rPr>
              <a:t> </a:t>
            </a:r>
            <a:r>
              <a:rPr lang="en-US" sz="1500" dirty="0" err="1">
                <a:latin typeface="Perpetua" pitchFamily="18" charset="0"/>
              </a:rPr>
              <a:t>asli</a:t>
            </a:r>
            <a:r>
              <a:rPr lang="en-US" sz="1500" dirty="0">
                <a:latin typeface="Perpetua" pitchFamily="18" charset="0"/>
              </a:rPr>
              <a:t>, </a:t>
            </a:r>
            <a:r>
              <a:rPr lang="en-US" sz="1500" dirty="0" err="1">
                <a:latin typeface="Perpetua" pitchFamily="18" charset="0"/>
              </a:rPr>
              <a:t>bukan</a:t>
            </a:r>
            <a:r>
              <a:rPr lang="en-US" sz="1500" dirty="0">
                <a:latin typeface="Perpetua" pitchFamily="18" charset="0"/>
              </a:rPr>
              <a:t> </a:t>
            </a:r>
            <a:r>
              <a:rPr lang="en-US" sz="1500" dirty="0" err="1">
                <a:latin typeface="Perpetua" pitchFamily="18" charset="0"/>
              </a:rPr>
              <a:t>diferensi</a:t>
            </a:r>
            <a:endParaRPr lang="en-US" sz="1500" dirty="0">
              <a:latin typeface="Perpetua" pitchFamily="18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500" i="1" dirty="0">
                <a:latin typeface="Perpetua" pitchFamily="18" charset="0"/>
              </a:rPr>
              <a:t>Series names</a:t>
            </a:r>
            <a:r>
              <a:rPr lang="en-US" sz="1500" dirty="0">
                <a:latin typeface="Perpetua" pitchFamily="18" charset="0"/>
              </a:rPr>
              <a:t>: </a:t>
            </a:r>
            <a:r>
              <a:rPr lang="en-US" sz="1500" dirty="0" err="1">
                <a:latin typeface="Perpetua" pitchFamily="18" charset="0"/>
              </a:rPr>
              <a:t>tulis</a:t>
            </a:r>
            <a:r>
              <a:rPr lang="en-US" sz="1500" dirty="0">
                <a:latin typeface="Perpetua" pitchFamily="18" charset="0"/>
              </a:rPr>
              <a:t>  </a:t>
            </a:r>
            <a:r>
              <a:rPr lang="en-US" sz="1500" dirty="0" err="1">
                <a:latin typeface="Perpetua" pitchFamily="18" charset="0"/>
              </a:rPr>
              <a:t>peubah</a:t>
            </a:r>
            <a:r>
              <a:rPr lang="en-US" sz="1500" dirty="0">
                <a:latin typeface="Perpetua" pitchFamily="18" charset="0"/>
              </a:rPr>
              <a:t> </a:t>
            </a:r>
            <a:r>
              <a:rPr lang="en-US" sz="1500" dirty="0" err="1">
                <a:latin typeface="Perpetua" pitchFamily="18" charset="0"/>
              </a:rPr>
              <a:t>penyimpan</a:t>
            </a:r>
            <a:r>
              <a:rPr lang="en-US" sz="1500" dirty="0">
                <a:latin typeface="Perpetua" pitchFamily="18" charset="0"/>
              </a:rPr>
              <a:t> </a:t>
            </a:r>
            <a:r>
              <a:rPr lang="en-US" sz="1500" dirty="0" err="1">
                <a:latin typeface="Perpetua" pitchFamily="18" charset="0"/>
              </a:rPr>
              <a:t>hasil</a:t>
            </a:r>
            <a:r>
              <a:rPr lang="en-US" sz="1500" dirty="0">
                <a:latin typeface="Perpetua" pitchFamily="18" charset="0"/>
              </a:rPr>
              <a:t> </a:t>
            </a:r>
            <a:r>
              <a:rPr lang="en-US" sz="1500" dirty="0" err="1">
                <a:latin typeface="Perpetua" pitchFamily="18" charset="0"/>
              </a:rPr>
              <a:t>peramalan</a:t>
            </a:r>
            <a:endParaRPr lang="en-US" sz="1500" dirty="0">
              <a:latin typeface="Perpetua" pitchFamily="18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500" i="1" dirty="0">
                <a:latin typeface="Perpetua" pitchFamily="18" charset="0"/>
              </a:rPr>
              <a:t>Method</a:t>
            </a:r>
            <a:r>
              <a:rPr lang="en-US" sz="1500" dirty="0">
                <a:latin typeface="Perpetua" pitchFamily="18" charset="0"/>
              </a:rPr>
              <a:t>: </a:t>
            </a:r>
            <a:r>
              <a:rPr lang="en-US" sz="1500" dirty="0" err="1">
                <a:latin typeface="Perpetua" pitchFamily="18" charset="0"/>
              </a:rPr>
              <a:t>pilih</a:t>
            </a:r>
            <a:r>
              <a:rPr lang="en-US" sz="1500" dirty="0">
                <a:latin typeface="Perpetua" pitchFamily="18" charset="0"/>
              </a:rPr>
              <a:t> </a:t>
            </a:r>
            <a:r>
              <a:rPr lang="en-US" sz="1500" i="1" dirty="0">
                <a:latin typeface="Perpetua" pitchFamily="18" charset="0"/>
              </a:rPr>
              <a:t>Dynamic forecast</a:t>
            </a:r>
            <a:endParaRPr lang="en-US" sz="1500" dirty="0">
              <a:latin typeface="Perpetua" pitchFamily="18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500" i="1" dirty="0">
                <a:latin typeface="Perpetua" pitchFamily="18" charset="0"/>
              </a:rPr>
              <a:t>Output</a:t>
            </a:r>
            <a:r>
              <a:rPr lang="en-US" sz="1500" dirty="0">
                <a:latin typeface="Perpetua" pitchFamily="18" charset="0"/>
              </a:rPr>
              <a:t>: </a:t>
            </a:r>
            <a:r>
              <a:rPr lang="en-US" sz="1500" dirty="0" err="1">
                <a:latin typeface="Perpetua" pitchFamily="18" charset="0"/>
              </a:rPr>
              <a:t>centang</a:t>
            </a:r>
            <a:r>
              <a:rPr lang="en-US" sz="1500" dirty="0">
                <a:latin typeface="Perpetua" pitchFamily="18" charset="0"/>
              </a:rPr>
              <a:t> </a:t>
            </a:r>
            <a:r>
              <a:rPr lang="en-US" sz="1500" i="1" dirty="0">
                <a:latin typeface="Perpetua" pitchFamily="18" charset="0"/>
              </a:rPr>
              <a:t>Forecast graph</a:t>
            </a:r>
            <a:r>
              <a:rPr lang="en-US" sz="1500" dirty="0">
                <a:latin typeface="Perpetua" pitchFamily="18" charset="0"/>
              </a:rPr>
              <a:t> </a:t>
            </a:r>
            <a:r>
              <a:rPr lang="en-US" sz="1500" dirty="0" err="1">
                <a:latin typeface="Perpetua" pitchFamily="18" charset="0"/>
              </a:rPr>
              <a:t>dan</a:t>
            </a:r>
            <a:r>
              <a:rPr lang="en-US" sz="1500" dirty="0">
                <a:latin typeface="Perpetua" pitchFamily="18" charset="0"/>
              </a:rPr>
              <a:t> </a:t>
            </a:r>
            <a:r>
              <a:rPr lang="en-US" sz="1500" i="1" dirty="0">
                <a:latin typeface="Perpetua" pitchFamily="18" charset="0"/>
              </a:rPr>
              <a:t>Forecast evaluation</a:t>
            </a:r>
            <a:endParaRPr lang="en-US" sz="1500" dirty="0">
              <a:latin typeface="Perpetua" pitchFamily="18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500" dirty="0" err="1">
                <a:latin typeface="Perpetua" pitchFamily="18" charset="0"/>
              </a:rPr>
              <a:t>Klik</a:t>
            </a:r>
            <a:r>
              <a:rPr lang="en-US" sz="1500" dirty="0">
                <a:latin typeface="Perpetua" pitchFamily="18" charset="0"/>
              </a:rPr>
              <a:t> OK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08F4B85-EED7-4040-976D-6887E4B3C9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1100" y="457200"/>
            <a:ext cx="7467600" cy="62484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000" dirty="0" err="1">
                <a:latin typeface="Calisto MT" pitchFamily="18" charset="0"/>
              </a:rPr>
              <a:t>Klik</a:t>
            </a:r>
            <a:r>
              <a:rPr lang="en-US" sz="2000" dirty="0">
                <a:latin typeface="Calisto MT" pitchFamily="18" charset="0"/>
              </a:rPr>
              <a:t>  </a:t>
            </a:r>
            <a:r>
              <a:rPr lang="en-US" sz="2000" i="1" dirty="0">
                <a:latin typeface="Calisto MT" pitchFamily="18" charset="0"/>
              </a:rPr>
              <a:t>Structure/</a:t>
            </a:r>
            <a:r>
              <a:rPr lang="en-US" sz="2000" i="1" dirty="0" err="1">
                <a:latin typeface="Calisto MT" pitchFamily="18" charset="0"/>
              </a:rPr>
              <a:t>Rezise</a:t>
            </a:r>
            <a:r>
              <a:rPr lang="en-US" sz="2000" i="1" dirty="0">
                <a:latin typeface="Calisto MT" pitchFamily="18" charset="0"/>
              </a:rPr>
              <a:t> Current Page</a:t>
            </a:r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</p:txBody>
      </p:sp>
      <p:pic>
        <p:nvPicPr>
          <p:cNvPr id="185347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559052" y="970258"/>
            <a:ext cx="3149096" cy="202585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096000" y="1266736"/>
            <a:ext cx="373380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Perpetua" pitchFamily="18" charset="0"/>
              </a:rPr>
              <a:t>Perpanjang</a:t>
            </a:r>
            <a:r>
              <a:rPr lang="en-US" dirty="0">
                <a:latin typeface="Perpetua" pitchFamily="18" charset="0"/>
              </a:rPr>
              <a:t> range </a:t>
            </a:r>
            <a:r>
              <a:rPr lang="en-US" dirty="0" err="1">
                <a:latin typeface="Perpetua" pitchFamily="18" charset="0"/>
              </a:rPr>
              <a:t>sampel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sesuai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keinginan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periode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peramalan</a:t>
            </a:r>
            <a:r>
              <a:rPr lang="en-US" dirty="0">
                <a:latin typeface="Perpetua" pitchFamily="18" charset="0"/>
              </a:rPr>
              <a:t>. </a:t>
            </a:r>
            <a:r>
              <a:rPr lang="en-US" dirty="0" err="1">
                <a:latin typeface="Perpetua" pitchFamily="18" charset="0"/>
              </a:rPr>
              <a:t>Jika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periode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peramalan</a:t>
            </a:r>
            <a:r>
              <a:rPr lang="en-US" dirty="0">
                <a:latin typeface="Perpetua" pitchFamily="18" charset="0"/>
              </a:rPr>
              <a:t> 10 </a:t>
            </a:r>
            <a:r>
              <a:rPr lang="en-US" dirty="0" err="1">
                <a:latin typeface="Perpetua" pitchFamily="18" charset="0"/>
              </a:rPr>
              <a:t>periode</a:t>
            </a:r>
            <a:r>
              <a:rPr lang="en-US" dirty="0">
                <a:latin typeface="Perpetua" pitchFamily="18" charset="0"/>
              </a:rPr>
              <a:t>, data </a:t>
            </a:r>
            <a:r>
              <a:rPr lang="en-US" dirty="0" err="1">
                <a:latin typeface="Perpetua" pitchFamily="18" charset="0"/>
              </a:rPr>
              <a:t>asli</a:t>
            </a:r>
            <a:r>
              <a:rPr lang="en-US" dirty="0">
                <a:latin typeface="Perpetua" pitchFamily="18" charset="0"/>
              </a:rPr>
              <a:t> </a:t>
            </a:r>
            <a:r>
              <a:rPr lang="en-US" dirty="0" err="1">
                <a:latin typeface="Perpetua" pitchFamily="18" charset="0"/>
              </a:rPr>
              <a:t>sebanyak</a:t>
            </a:r>
            <a:r>
              <a:rPr lang="en-US" dirty="0">
                <a:latin typeface="Perpetua" pitchFamily="18" charset="0"/>
              </a:rPr>
              <a:t> 246 </a:t>
            </a:r>
            <a:r>
              <a:rPr lang="en-US" dirty="0" err="1">
                <a:latin typeface="Perpetua" pitchFamily="18" charset="0"/>
              </a:rPr>
              <a:t>observasi</a:t>
            </a:r>
            <a:r>
              <a:rPr lang="en-US" dirty="0">
                <a:latin typeface="Perpetua" pitchFamily="18" charset="0"/>
              </a:rPr>
              <a:t>, </a:t>
            </a:r>
            <a:r>
              <a:rPr lang="en-US" dirty="0" err="1">
                <a:latin typeface="Perpetua" pitchFamily="18" charset="0"/>
              </a:rPr>
              <a:t>maka</a:t>
            </a:r>
            <a:r>
              <a:rPr lang="en-US" dirty="0">
                <a:latin typeface="Perpetua" pitchFamily="18" charset="0"/>
              </a:rPr>
              <a:t>  </a:t>
            </a:r>
            <a:r>
              <a:rPr lang="en-US" dirty="0" err="1">
                <a:latin typeface="Perpetua" pitchFamily="18" charset="0"/>
              </a:rPr>
              <a:t>pada</a:t>
            </a:r>
            <a:r>
              <a:rPr lang="en-US" dirty="0">
                <a:latin typeface="Perpetua" pitchFamily="18" charset="0"/>
              </a:rPr>
              <a:t> data range </a:t>
            </a:r>
            <a:r>
              <a:rPr lang="en-US" dirty="0" err="1">
                <a:latin typeface="Perpetua" pitchFamily="18" charset="0"/>
              </a:rPr>
              <a:t>diisi</a:t>
            </a:r>
            <a:r>
              <a:rPr lang="en-US" dirty="0">
                <a:latin typeface="Perpetua" pitchFamily="18" charset="0"/>
              </a:rPr>
              <a:t> 256.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2834" y="3276600"/>
            <a:ext cx="3760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000" b="1" dirty="0" err="1">
                <a:latin typeface="Calisto MT" pitchFamily="18" charset="0"/>
              </a:rPr>
              <a:t>Contoh</a:t>
            </a:r>
            <a:r>
              <a:rPr lang="en-US" sz="2000" b="1" dirty="0">
                <a:latin typeface="Calisto MT" pitchFamily="18" charset="0"/>
              </a:rPr>
              <a:t> output forecast </a:t>
            </a:r>
            <a:r>
              <a:rPr lang="en-US" sz="2000" b="1" dirty="0" err="1">
                <a:latin typeface="Calisto MT" pitchFamily="18" charset="0"/>
              </a:rPr>
              <a:t>dinamic</a:t>
            </a:r>
            <a:endParaRPr lang="en-US" sz="2000" b="1" dirty="0">
              <a:latin typeface="Calisto MT" pitchFamily="18" charset="0"/>
            </a:endParaRPr>
          </a:p>
        </p:txBody>
      </p:sp>
      <p:pic>
        <p:nvPicPr>
          <p:cNvPr id="10" name="Picture 95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3181100" y="3581400"/>
            <a:ext cx="5402547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CAA97B9-5C0C-4EDC-970B-E5F200F8A2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17" b="6325"/>
          <a:stretch/>
        </p:blipFill>
        <p:spPr>
          <a:xfrm>
            <a:off x="2413650" y="1360278"/>
            <a:ext cx="7364700" cy="4128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4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5197871-DEA0-4AD7-BBA4-E212E7FAFC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126716" y="228600"/>
            <a:ext cx="8229600" cy="914400"/>
          </a:xfrm>
        </p:spPr>
        <p:txBody>
          <a:bodyPr>
            <a:normAutofit/>
          </a:bodyPr>
          <a:lstStyle/>
          <a:p>
            <a:r>
              <a:rPr lang="en-GB" sz="3200" b="1" dirty="0"/>
              <a:t>Proses </a:t>
            </a:r>
            <a:r>
              <a:rPr lang="en-GB" sz="3200" b="1" dirty="0" err="1"/>
              <a:t>Regresi</a:t>
            </a:r>
            <a:r>
              <a:rPr lang="en-GB" sz="3200" b="1" dirty="0"/>
              <a:t> </a:t>
            </a:r>
            <a:r>
              <a:rPr lang="en-GB" sz="3200" b="1" dirty="0" err="1"/>
              <a:t>Diri</a:t>
            </a:r>
            <a:r>
              <a:rPr lang="en-GB" sz="3200" b="1" dirty="0"/>
              <a:t> (Autoregressive)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378226" y="1524000"/>
            <a:ext cx="9067800" cy="4495800"/>
          </a:xfrm>
        </p:spPr>
        <p:txBody>
          <a:bodyPr>
            <a:normAutofit/>
          </a:bodyPr>
          <a:lstStyle/>
          <a:p>
            <a:pPr hangingPunct="0">
              <a:buClrTx/>
            </a:pPr>
            <a:r>
              <a:rPr lang="en-US" sz="2200" dirty="0">
                <a:latin typeface="Calisto MT" pitchFamily="18" charset="0"/>
              </a:rPr>
              <a:t>Proses </a:t>
            </a:r>
            <a:r>
              <a:rPr lang="en-US" sz="2200" dirty="0" err="1">
                <a:latin typeface="Calisto MT" pitchFamily="18" charset="0"/>
              </a:rPr>
              <a:t>regresi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diri</a:t>
            </a:r>
            <a:r>
              <a:rPr lang="en-US" sz="2200" dirty="0">
                <a:latin typeface="Calisto MT" pitchFamily="18" charset="0"/>
              </a:rPr>
              <a:t> (</a:t>
            </a:r>
            <a:r>
              <a:rPr lang="en-US" sz="2200" i="1" dirty="0">
                <a:latin typeface="Calisto MT" pitchFamily="18" charset="0"/>
              </a:rPr>
              <a:t>autoregressive</a:t>
            </a:r>
            <a:r>
              <a:rPr lang="en-US" sz="2200" dirty="0">
                <a:latin typeface="Calisto MT" pitchFamily="18" charset="0"/>
              </a:rPr>
              <a:t>), AR: </a:t>
            </a:r>
            <a:r>
              <a:rPr lang="en-US" sz="2200" dirty="0" err="1">
                <a:latin typeface="Calisto MT" pitchFamily="18" charset="0"/>
              </a:rPr>
              <a:t>regresi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deret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Y</a:t>
            </a:r>
            <a:r>
              <a:rPr lang="en-US" sz="2200" baseline="-25000" dirty="0" err="1">
                <a:latin typeface="Calisto MT" pitchFamily="18" charset="0"/>
              </a:rPr>
              <a:t>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terhadap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pengamatan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waktu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lampau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dirinya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sendiri</a:t>
            </a:r>
            <a:r>
              <a:rPr lang="en-US" sz="2200" dirty="0">
                <a:latin typeface="Calisto MT" pitchFamily="18" charset="0"/>
              </a:rPr>
              <a:t> (</a:t>
            </a:r>
            <a:r>
              <a:rPr lang="en-US" sz="2200" i="1" dirty="0">
                <a:latin typeface="Calisto MT" pitchFamily="18" charset="0"/>
              </a:rPr>
              <a:t>lag)</a:t>
            </a:r>
            <a:r>
              <a:rPr lang="en-US" sz="2200" dirty="0">
                <a:latin typeface="Calisto MT" pitchFamily="18" charset="0"/>
              </a:rPr>
              <a:t>. </a:t>
            </a:r>
          </a:p>
          <a:p>
            <a:pPr hangingPunct="0">
              <a:buNone/>
            </a:pPr>
            <a:r>
              <a:rPr lang="en-US" sz="2200" dirty="0">
                <a:latin typeface="Calisto MT" pitchFamily="18" charset="0"/>
              </a:rPr>
              <a:t>     </a:t>
            </a:r>
            <a:r>
              <a:rPr lang="en-US" sz="2200" i="1" dirty="0" err="1">
                <a:latin typeface="Calisto MT" pitchFamily="18" charset="0"/>
              </a:rPr>
              <a:t>Y</a:t>
            </a:r>
            <a:r>
              <a:rPr lang="en-US" sz="2200" i="1" baseline="-25000" dirty="0" err="1">
                <a:latin typeface="Calisto MT" pitchFamily="18" charset="0"/>
              </a:rPr>
              <a:t>t</a:t>
            </a:r>
            <a:r>
              <a:rPr lang="en-US" sz="2200" i="1" baseline="-25000" dirty="0">
                <a:latin typeface="Calisto MT" pitchFamily="18" charset="0"/>
              </a:rPr>
              <a:t>-k</a:t>
            </a:r>
            <a:r>
              <a:rPr lang="en-US" sz="2200" dirty="0">
                <a:latin typeface="Calisto MT" pitchFamily="18" charset="0"/>
              </a:rPr>
              <a:t>, </a:t>
            </a:r>
            <a:r>
              <a:rPr lang="en-US" sz="2200" dirty="0" err="1">
                <a:latin typeface="Calisto MT" pitchFamily="18" charset="0"/>
              </a:rPr>
              <a:t>untuk</a:t>
            </a:r>
            <a:r>
              <a:rPr lang="en-US" sz="2200" dirty="0">
                <a:latin typeface="Calisto MT" pitchFamily="18" charset="0"/>
              </a:rPr>
              <a:t> k = 1, 2,..., p. </a:t>
            </a:r>
          </a:p>
          <a:p>
            <a:pPr hangingPunct="0"/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200" i="1" dirty="0">
                <a:latin typeface="Calisto MT" pitchFamily="18" charset="0"/>
              </a:rPr>
              <a:t>    </a:t>
            </a:r>
          </a:p>
          <a:p>
            <a:pPr hangingPunct="0">
              <a:buNone/>
            </a:pPr>
            <a:r>
              <a:rPr lang="en-US" sz="2200" dirty="0">
                <a:latin typeface="Calisto MT" pitchFamily="18" charset="0"/>
              </a:rPr>
              <a:t>    </a:t>
            </a:r>
            <a:r>
              <a:rPr lang="en-US" sz="2200" i="1" dirty="0">
                <a:latin typeface="Calisto MT" pitchFamily="18" charset="0"/>
              </a:rPr>
              <a:t>|βq| </a:t>
            </a:r>
            <a:r>
              <a:rPr lang="en-US" sz="2200" dirty="0">
                <a:latin typeface="Calisto MT" pitchFamily="18" charset="0"/>
              </a:rPr>
              <a:t>&lt; 1, dan et </a:t>
            </a:r>
            <a:r>
              <a:rPr lang="en-US" sz="2200" dirty="0" err="1">
                <a:latin typeface="Calisto MT" pitchFamily="18" charset="0"/>
              </a:rPr>
              <a:t>kumpulan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semua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variabel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yg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mempengaruhi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i="1" dirty="0" err="1">
                <a:latin typeface="Calisto MT" pitchFamily="18" charset="0"/>
              </a:rPr>
              <a:t>Y</a:t>
            </a:r>
            <a:r>
              <a:rPr lang="en-US" sz="2200" i="1" baseline="-25000" dirty="0" err="1">
                <a:latin typeface="Calisto MT" pitchFamily="18" charset="0"/>
              </a:rPr>
              <a:t>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selain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nilai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i="1" dirty="0">
                <a:latin typeface="Calisto MT" pitchFamily="18" charset="0"/>
              </a:rPr>
              <a:t>p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pengamatan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waktu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lampau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terdekat</a:t>
            </a:r>
            <a:r>
              <a:rPr lang="en-US" sz="2200" dirty="0">
                <a:latin typeface="Calisto MT" pitchFamily="18" charset="0"/>
              </a:rPr>
              <a:t>.</a:t>
            </a:r>
          </a:p>
          <a:p>
            <a:pPr hangingPunct="0">
              <a:buNone/>
            </a:pPr>
            <a:endParaRPr lang="en-US" dirty="0"/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974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314689"/>
              </p:ext>
            </p:extLst>
          </p:nvPr>
        </p:nvGraphicFramePr>
        <p:xfrm>
          <a:off x="2286000" y="2819400"/>
          <a:ext cx="46037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4" imgW="2222500" imgH="254000" progId="Equation.3">
                  <p:embed/>
                </p:oleObj>
              </mc:Choice>
              <mc:Fallback>
                <p:oleObj name="Equation" r:id="rId4" imgW="2222500" imgH="254000" progId="Equation.3">
                  <p:embed/>
                  <p:pic>
                    <p:nvPicPr>
                      <p:cNvPr id="15974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19400"/>
                        <a:ext cx="4603750" cy="533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44B77FD-A05D-4CD8-AF8C-4D031D3F39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941442" y="1053548"/>
            <a:ext cx="8567531" cy="5562600"/>
          </a:xfrm>
        </p:spPr>
        <p:txBody>
          <a:bodyPr>
            <a:normAutofit/>
          </a:bodyPr>
          <a:lstStyle/>
          <a:p>
            <a:pPr hangingPunct="0">
              <a:spcBef>
                <a:spcPts val="1200"/>
              </a:spcBef>
              <a:buNone/>
            </a:pPr>
            <a:r>
              <a:rPr lang="pt-BR" sz="2000" b="1" dirty="0">
                <a:latin typeface="Calisto MT" pitchFamily="18" charset="0"/>
              </a:rPr>
              <a:t>Proses Regresi Diri Ordo Pertama </a:t>
            </a:r>
            <a:endParaRPr lang="en-US" sz="2000" b="1" i="1" dirty="0">
              <a:latin typeface="Calisto MT" pitchFamily="18" charset="0"/>
            </a:endParaRPr>
          </a:p>
          <a:p>
            <a:pPr hangingPunct="0">
              <a:spcBef>
                <a:spcPts val="1200"/>
              </a:spcBef>
            </a:pPr>
            <a:r>
              <a:rPr lang="pt-BR" sz="2200" dirty="0">
                <a:latin typeface="Calisto MT" pitchFamily="18" charset="0"/>
              </a:rPr>
              <a:t>Model regresi diri ordo pertama, AR(1), diberikan oleh: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200" dirty="0">
                <a:latin typeface="Calisto MT" pitchFamily="18" charset="0"/>
              </a:rPr>
              <a:t>    </a:t>
            </a:r>
          </a:p>
          <a:p>
            <a:pPr hangingPunct="0">
              <a:buNone/>
            </a:pPr>
            <a:endParaRPr lang="en-US" sz="2200" dirty="0">
              <a:latin typeface="Calisto MT" pitchFamily="18" charset="0"/>
            </a:endParaRPr>
          </a:p>
          <a:p>
            <a:pPr hangingPunct="0">
              <a:buClrTx/>
            </a:pPr>
            <a:r>
              <a:rPr lang="en-US" sz="2200" dirty="0" err="1">
                <a:latin typeface="Calisto MT" pitchFamily="18" charset="0"/>
              </a:rPr>
              <a:t>Sifat-sifat</a:t>
            </a:r>
            <a:r>
              <a:rPr lang="en-US" sz="2200" dirty="0">
                <a:latin typeface="Calisto MT" pitchFamily="18" charset="0"/>
              </a:rPr>
              <a:t> AR(1) yang </a:t>
            </a:r>
            <a:r>
              <a:rPr lang="en-US" sz="2200" dirty="0" err="1">
                <a:latin typeface="Calisto MT" pitchFamily="18" charset="0"/>
              </a:rPr>
              <a:t>stasioner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adalah</a:t>
            </a:r>
            <a:r>
              <a:rPr lang="en-US" sz="2200" dirty="0">
                <a:latin typeface="Calisto MT" pitchFamily="18" charset="0"/>
              </a:rPr>
              <a:t> :</a:t>
            </a:r>
          </a:p>
          <a:p>
            <a:pPr hangingPunct="0">
              <a:buNone/>
            </a:pP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200" dirty="0">
                <a:latin typeface="Calisto MT" pitchFamily="18" charset="0"/>
              </a:rPr>
              <a:t>    </a:t>
            </a:r>
          </a:p>
          <a:p>
            <a:pPr hangingPunct="0">
              <a:buNone/>
            </a:pPr>
            <a:r>
              <a:rPr lang="en-US" sz="2200" dirty="0">
                <a:latin typeface="Calisto MT" pitchFamily="18" charset="0"/>
              </a:rPr>
              <a:t>     </a:t>
            </a:r>
          </a:p>
          <a:p>
            <a:pPr hangingPunct="0">
              <a:spcBef>
                <a:spcPts val="1200"/>
              </a:spcBef>
              <a:buNone/>
            </a:pPr>
            <a:r>
              <a:rPr lang="en-US" sz="2200" dirty="0">
                <a:latin typeface="Calisto MT" pitchFamily="18" charset="0"/>
              </a:rPr>
              <a:t>    </a:t>
            </a:r>
          </a:p>
          <a:p>
            <a:pPr hangingPunct="0">
              <a:spcBef>
                <a:spcPts val="1800"/>
              </a:spcBef>
            </a:pP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Syarat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kestasioneran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proses</a:t>
            </a:r>
            <a:r>
              <a:rPr lang="en-US" sz="2200" dirty="0">
                <a:latin typeface="Calisto MT" pitchFamily="18" charset="0"/>
              </a:rPr>
              <a:t> AR(1) </a:t>
            </a:r>
            <a:r>
              <a:rPr lang="en-US" sz="2200" dirty="0" err="1">
                <a:latin typeface="Calisto MT" pitchFamily="18" charset="0"/>
              </a:rPr>
              <a:t>ini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ialah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bahwa</a:t>
            </a:r>
            <a:r>
              <a:rPr lang="en-US" sz="2200" dirty="0">
                <a:latin typeface="Calisto MT" pitchFamily="18" charset="0"/>
              </a:rPr>
              <a:t> |β|&lt; 1.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dirty="0"/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974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934576"/>
              </p:ext>
            </p:extLst>
          </p:nvPr>
        </p:nvGraphicFramePr>
        <p:xfrm>
          <a:off x="2362200" y="1877486"/>
          <a:ext cx="4267200" cy="494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4" imgW="2222500" imgH="254000" progId="Equation.3">
                  <p:embed/>
                </p:oleObj>
              </mc:Choice>
              <mc:Fallback>
                <p:oleObj name="Equation" r:id="rId4" imgW="2222500" imgH="254000" progId="Equation.3">
                  <p:embed/>
                  <p:pic>
                    <p:nvPicPr>
                      <p:cNvPr id="15974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77486"/>
                        <a:ext cx="4267200" cy="494482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9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475066"/>
              </p:ext>
            </p:extLst>
          </p:nvPr>
        </p:nvGraphicFramePr>
        <p:xfrm>
          <a:off x="2362200" y="3212257"/>
          <a:ext cx="2057400" cy="530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6" imgW="927100" imgH="241300" progId="Equation.3">
                  <p:embed/>
                </p:oleObj>
              </mc:Choice>
              <mc:Fallback>
                <p:oleObj name="Equation" r:id="rId6" imgW="927100" imgH="241300" progId="Equation.3">
                  <p:embed/>
                  <p:pic>
                    <p:nvPicPr>
                      <p:cNvPr id="1597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12257"/>
                        <a:ext cx="2057400" cy="530258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9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664779"/>
              </p:ext>
            </p:extLst>
          </p:nvPr>
        </p:nvGraphicFramePr>
        <p:xfrm>
          <a:off x="2362200" y="3834848"/>
          <a:ext cx="2971800" cy="2058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8" imgW="1701800" imgH="1181100" progId="Equation.3">
                  <p:embed/>
                </p:oleObj>
              </mc:Choice>
              <mc:Fallback>
                <p:oleObj name="Equation" r:id="rId8" imgW="1701800" imgH="1181100" progId="Equation.3">
                  <p:embed/>
                  <p:pic>
                    <p:nvPicPr>
                      <p:cNvPr id="1597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834848"/>
                        <a:ext cx="2971800" cy="2058678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E4AB200-3CDD-49FE-8936-8BE8B56725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866900" y="1159565"/>
            <a:ext cx="8458200" cy="6172200"/>
          </a:xfrm>
        </p:spPr>
        <p:txBody>
          <a:bodyPr>
            <a:normAutofit/>
          </a:bodyPr>
          <a:lstStyle/>
          <a:p>
            <a:pPr hangingPunct="0">
              <a:buNone/>
            </a:pPr>
            <a:r>
              <a:rPr lang="pt-BR" sz="2200" b="1" dirty="0">
                <a:latin typeface="Calisto MT" pitchFamily="18" charset="0"/>
              </a:rPr>
              <a:t>Proses Regresi Diri Ordo Kedua 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spcBef>
                <a:spcPts val="1200"/>
              </a:spcBef>
            </a:pPr>
            <a:r>
              <a:rPr lang="pt-BR" sz="2200" dirty="0">
                <a:latin typeface="Calisto MT" pitchFamily="18" charset="0"/>
              </a:rPr>
              <a:t>Model regresi diri ordo kedua, AR(2), diberikan oleh: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200" dirty="0">
                <a:latin typeface="Calisto MT" pitchFamily="18" charset="0"/>
              </a:rPr>
              <a:t>    </a:t>
            </a:r>
          </a:p>
          <a:p>
            <a:pPr hangingPunct="0">
              <a:spcBef>
                <a:spcPts val="1800"/>
              </a:spcBef>
            </a:pP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Sifat-sifat</a:t>
            </a:r>
            <a:r>
              <a:rPr lang="en-US" sz="2200" dirty="0">
                <a:latin typeface="Calisto MT" pitchFamily="18" charset="0"/>
              </a:rPr>
              <a:t> AR(2) yang </a:t>
            </a:r>
            <a:r>
              <a:rPr lang="en-US" sz="2200" dirty="0" err="1">
                <a:latin typeface="Calisto MT" pitchFamily="18" charset="0"/>
              </a:rPr>
              <a:t>stasioner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adalah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:</a:t>
            </a:r>
          </a:p>
          <a:p>
            <a:pPr hangingPunct="0">
              <a:buNone/>
            </a:pP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200" dirty="0">
                <a:latin typeface="Calisto MT" pitchFamily="18" charset="0"/>
              </a:rPr>
              <a:t>	</a:t>
            </a:r>
            <a:r>
              <a:rPr lang="en-US" sz="2200" dirty="0" err="1">
                <a:latin typeface="Calisto MT" pitchFamily="18" charset="0"/>
              </a:rPr>
              <a:t>Persamaan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atas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dinamakan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persamaan</a:t>
            </a:r>
            <a:r>
              <a:rPr lang="en-US" sz="2200" dirty="0">
                <a:latin typeface="Calisto MT" pitchFamily="18" charset="0"/>
              </a:rPr>
              <a:t> Yule-Walker. </a:t>
            </a:r>
          </a:p>
          <a:p>
            <a:pPr hangingPunct="0">
              <a:spcBef>
                <a:spcPts val="1800"/>
              </a:spcBef>
            </a:pPr>
            <a:r>
              <a:rPr lang="en-US" sz="2200" dirty="0" err="1">
                <a:latin typeface="Calisto MT" pitchFamily="18" charset="0"/>
              </a:rPr>
              <a:t>Syarat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kestasioneran</a:t>
            </a:r>
            <a:r>
              <a:rPr lang="en-US" sz="2200" dirty="0">
                <a:latin typeface="Calisto MT" pitchFamily="18" charset="0"/>
              </a:rPr>
              <a:t> AR(2):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fr-FR" sz="2200" dirty="0">
                <a:latin typeface="Calisto MT" pitchFamily="18" charset="0"/>
              </a:rPr>
              <a:t>	β</a:t>
            </a:r>
            <a:r>
              <a:rPr lang="en-US" sz="2200" baseline="-25000" dirty="0">
                <a:latin typeface="Calisto MT" pitchFamily="18" charset="0"/>
              </a:rPr>
              <a:t>1 </a:t>
            </a:r>
            <a:r>
              <a:rPr lang="en-US" sz="2200" dirty="0">
                <a:latin typeface="Calisto MT" pitchFamily="18" charset="0"/>
              </a:rPr>
              <a:t>+ </a:t>
            </a:r>
            <a:r>
              <a:rPr lang="fr-FR" sz="2200" dirty="0">
                <a:latin typeface="Calisto MT" pitchFamily="18" charset="0"/>
              </a:rPr>
              <a:t>β</a:t>
            </a:r>
            <a:r>
              <a:rPr lang="en-US" sz="2200" baseline="-25000" dirty="0">
                <a:latin typeface="Calisto MT" pitchFamily="18" charset="0"/>
              </a:rPr>
              <a:t>2</a:t>
            </a:r>
            <a:r>
              <a:rPr lang="en-US" sz="2200" dirty="0">
                <a:latin typeface="Calisto MT" pitchFamily="18" charset="0"/>
              </a:rPr>
              <a:t> &lt; 1,   </a:t>
            </a:r>
            <a:r>
              <a:rPr lang="fr-FR" sz="2200" dirty="0">
                <a:latin typeface="Calisto MT" pitchFamily="18" charset="0"/>
              </a:rPr>
              <a:t>β</a:t>
            </a:r>
            <a:r>
              <a:rPr lang="en-US" sz="2200" baseline="-25000" dirty="0">
                <a:latin typeface="Calisto MT" pitchFamily="18" charset="0"/>
              </a:rPr>
              <a:t>2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baseline="-25000" dirty="0">
                <a:latin typeface="Calisto MT" pitchFamily="18" charset="0"/>
              </a:rPr>
              <a:t> </a:t>
            </a:r>
            <a:r>
              <a:rPr lang="en-US" sz="2200" dirty="0">
                <a:latin typeface="Calisto MT" pitchFamily="18" charset="0"/>
              </a:rPr>
              <a:t>- </a:t>
            </a:r>
            <a:r>
              <a:rPr lang="fr-FR" sz="2200" dirty="0">
                <a:latin typeface="Calisto MT" pitchFamily="18" charset="0"/>
              </a:rPr>
              <a:t>β</a:t>
            </a:r>
            <a:r>
              <a:rPr lang="en-US" sz="2200" baseline="-25000" dirty="0">
                <a:latin typeface="Calisto MT" pitchFamily="18" charset="0"/>
              </a:rPr>
              <a:t>1</a:t>
            </a:r>
            <a:r>
              <a:rPr lang="en-US" sz="2200" dirty="0">
                <a:latin typeface="Calisto MT" pitchFamily="18" charset="0"/>
              </a:rPr>
              <a:t> &lt; 1, </a:t>
            </a:r>
            <a:r>
              <a:rPr lang="en-US" sz="2200" dirty="0" err="1">
                <a:latin typeface="Calisto MT" pitchFamily="18" charset="0"/>
              </a:rPr>
              <a:t>dan</a:t>
            </a:r>
            <a:r>
              <a:rPr lang="en-US" sz="2200" dirty="0">
                <a:latin typeface="Calisto MT" pitchFamily="18" charset="0"/>
              </a:rPr>
              <a:t> |</a:t>
            </a:r>
            <a:r>
              <a:rPr lang="fr-FR" sz="2200" dirty="0">
                <a:latin typeface="Calisto MT" pitchFamily="18" charset="0"/>
              </a:rPr>
              <a:t>β</a:t>
            </a:r>
            <a:r>
              <a:rPr lang="en-US" sz="2200" baseline="-25000" dirty="0">
                <a:latin typeface="Calisto MT" pitchFamily="18" charset="0"/>
              </a:rPr>
              <a:t>2</a:t>
            </a:r>
            <a:r>
              <a:rPr lang="en-US" sz="2200" dirty="0">
                <a:latin typeface="Calisto MT" pitchFamily="18" charset="0"/>
              </a:rPr>
              <a:t>| &lt; 1</a:t>
            </a:r>
          </a:p>
          <a:p>
            <a:pPr hangingPunct="0">
              <a:buNone/>
            </a:pP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dirty="0"/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69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302037"/>
              </p:ext>
            </p:extLst>
          </p:nvPr>
        </p:nvGraphicFramePr>
        <p:xfrm>
          <a:off x="2247900" y="1997765"/>
          <a:ext cx="2798064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4" imgW="1459866" imgH="241195" progId="Equation.3">
                  <p:embed/>
                </p:oleObj>
              </mc:Choice>
              <mc:Fallback>
                <p:oleObj name="Equation" r:id="rId4" imgW="1459866" imgH="241195" progId="Equation.3">
                  <p:embed/>
                  <p:pic>
                    <p:nvPicPr>
                      <p:cNvPr id="1669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997765"/>
                        <a:ext cx="2798064" cy="457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22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6924" name="Rectangle 1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852129"/>
              </p:ext>
            </p:extLst>
          </p:nvPr>
        </p:nvGraphicFramePr>
        <p:xfrm>
          <a:off x="2247900" y="3064565"/>
          <a:ext cx="3915834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6" imgW="2349360" imgH="457200" progId="Equation.3">
                  <p:embed/>
                </p:oleObj>
              </mc:Choice>
              <mc:Fallback>
                <p:oleObj name="Equation" r:id="rId6" imgW="2349360" imgH="457200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064565"/>
                        <a:ext cx="3915834" cy="762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0A39A98-5103-4282-91E1-9267838812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2020956" y="685800"/>
            <a:ext cx="7696200" cy="6172200"/>
          </a:xfrm>
        </p:spPr>
        <p:txBody>
          <a:bodyPr>
            <a:normAutofit/>
          </a:bodyPr>
          <a:lstStyle/>
          <a:p>
            <a:pPr hangingPunct="0">
              <a:buNone/>
            </a:pP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200" b="1" dirty="0" err="1">
                <a:latin typeface="Calisto MT" pitchFamily="18" charset="0"/>
              </a:rPr>
              <a:t>Proses</a:t>
            </a:r>
            <a:r>
              <a:rPr lang="en-US" sz="2200" b="1" dirty="0">
                <a:latin typeface="Calisto MT" pitchFamily="18" charset="0"/>
              </a:rPr>
              <a:t> </a:t>
            </a:r>
            <a:r>
              <a:rPr lang="en-US" sz="2200" b="1" dirty="0" err="1">
                <a:latin typeface="Calisto MT" pitchFamily="18" charset="0"/>
              </a:rPr>
              <a:t>Regresi</a:t>
            </a:r>
            <a:r>
              <a:rPr lang="en-US" sz="2200" b="1" dirty="0">
                <a:latin typeface="Calisto MT" pitchFamily="18" charset="0"/>
              </a:rPr>
              <a:t> </a:t>
            </a:r>
            <a:r>
              <a:rPr lang="en-US" sz="2200" b="1" dirty="0" err="1">
                <a:latin typeface="Calisto MT" pitchFamily="18" charset="0"/>
              </a:rPr>
              <a:t>Diri</a:t>
            </a:r>
            <a:r>
              <a:rPr lang="en-US" sz="2200" b="1" dirty="0">
                <a:latin typeface="Calisto MT" pitchFamily="18" charset="0"/>
              </a:rPr>
              <a:t> </a:t>
            </a:r>
            <a:r>
              <a:rPr lang="en-US" sz="2200" b="1" dirty="0" err="1">
                <a:latin typeface="Calisto MT" pitchFamily="18" charset="0"/>
              </a:rPr>
              <a:t>Ordo</a:t>
            </a:r>
            <a:r>
              <a:rPr lang="en-US" sz="2200" b="1" dirty="0">
                <a:latin typeface="Calisto MT" pitchFamily="18" charset="0"/>
              </a:rPr>
              <a:t> p AR(p)</a:t>
            </a:r>
          </a:p>
          <a:p>
            <a:pPr hangingPunct="0">
              <a:lnSpc>
                <a:spcPct val="60000"/>
              </a:lnSpc>
              <a:spcBef>
                <a:spcPts val="0"/>
              </a:spcBef>
              <a:buNone/>
            </a:pPr>
            <a:endParaRPr lang="en-US" sz="2200" i="1" dirty="0">
              <a:latin typeface="Calisto MT" pitchFamily="18" charset="0"/>
            </a:endParaRPr>
          </a:p>
          <a:p>
            <a:pPr hangingPunct="0">
              <a:spcBef>
                <a:spcPts val="0"/>
              </a:spcBef>
            </a:pPr>
            <a:r>
              <a:rPr lang="en-US" sz="2200" dirty="0">
                <a:latin typeface="Calisto MT" pitchFamily="18" charset="0"/>
              </a:rPr>
              <a:t>Model </a:t>
            </a:r>
            <a:r>
              <a:rPr lang="en-US" sz="2200" dirty="0" err="1">
                <a:latin typeface="Calisto MT" pitchFamily="18" charset="0"/>
              </a:rPr>
              <a:t>regresi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diri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ordo</a:t>
            </a:r>
            <a:r>
              <a:rPr lang="en-US" sz="2200" dirty="0">
                <a:latin typeface="Calisto MT" pitchFamily="18" charset="0"/>
              </a:rPr>
              <a:t> p, AR(p), </a:t>
            </a:r>
            <a:r>
              <a:rPr lang="en-US" sz="2200" dirty="0" err="1">
                <a:latin typeface="Calisto MT" pitchFamily="18" charset="0"/>
              </a:rPr>
              <a:t>diberikan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oleh</a:t>
            </a:r>
            <a:r>
              <a:rPr lang="en-US" sz="2200" dirty="0">
                <a:latin typeface="Calisto MT" pitchFamily="18" charset="0"/>
              </a:rPr>
              <a:t>: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200" dirty="0">
                <a:latin typeface="Calisto MT" pitchFamily="18" charset="0"/>
              </a:rPr>
              <a:t>	</a:t>
            </a:r>
          </a:p>
          <a:p>
            <a:pPr hangingPunct="0">
              <a:buNone/>
            </a:pPr>
            <a:endParaRPr lang="en-US" sz="2200" dirty="0">
              <a:latin typeface="Calisto MT" pitchFamily="18" charset="0"/>
            </a:endParaRPr>
          </a:p>
          <a:p>
            <a:pPr hangingPunct="0">
              <a:spcBef>
                <a:spcPts val="0"/>
              </a:spcBef>
            </a:pPr>
            <a:r>
              <a:rPr lang="en-US" sz="2200" dirty="0" err="1">
                <a:latin typeface="Calisto MT" pitchFamily="18" charset="0"/>
              </a:rPr>
              <a:t>Sifat-sifat</a:t>
            </a:r>
            <a:r>
              <a:rPr lang="en-US" sz="2200" dirty="0">
                <a:latin typeface="Calisto MT" pitchFamily="18" charset="0"/>
              </a:rPr>
              <a:t> AR(p) yang </a:t>
            </a:r>
            <a:r>
              <a:rPr lang="en-US" sz="2200" dirty="0" err="1">
                <a:latin typeface="Calisto MT" pitchFamily="18" charset="0"/>
              </a:rPr>
              <a:t>stasioner</a:t>
            </a:r>
            <a:r>
              <a:rPr lang="en-US" sz="2200" dirty="0">
                <a:latin typeface="Calisto MT" pitchFamily="18" charset="0"/>
              </a:rPr>
              <a:t>: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200" dirty="0">
                <a:latin typeface="Calisto MT" pitchFamily="18" charset="0"/>
              </a:rPr>
              <a:t>					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spcBef>
                <a:spcPts val="0"/>
              </a:spcBef>
            </a:pPr>
            <a:endParaRPr lang="fr-FR" sz="2200" dirty="0">
              <a:latin typeface="Calisto MT" pitchFamily="18" charset="0"/>
            </a:endParaRPr>
          </a:p>
          <a:p>
            <a:pPr hangingPunct="0">
              <a:spcBef>
                <a:spcPts val="0"/>
              </a:spcBef>
            </a:pPr>
            <a:r>
              <a:rPr lang="fr-FR" sz="2200" dirty="0" err="1">
                <a:latin typeface="Calisto MT" pitchFamily="18" charset="0"/>
              </a:rPr>
              <a:t>Persamaan</a:t>
            </a:r>
            <a:r>
              <a:rPr lang="fr-FR" sz="2200" dirty="0">
                <a:latin typeface="Calisto MT" pitchFamily="18" charset="0"/>
              </a:rPr>
              <a:t> </a:t>
            </a:r>
            <a:r>
              <a:rPr lang="fr-FR" sz="2200" dirty="0" err="1">
                <a:latin typeface="Calisto MT" pitchFamily="18" charset="0"/>
              </a:rPr>
              <a:t>Yule</a:t>
            </a:r>
            <a:r>
              <a:rPr lang="fr-FR" sz="2200" dirty="0">
                <a:latin typeface="Calisto MT" pitchFamily="18" charset="0"/>
              </a:rPr>
              <a:t>-Walker </a:t>
            </a:r>
            <a:r>
              <a:rPr lang="fr-FR" sz="2200" dirty="0" err="1">
                <a:latin typeface="Calisto MT" pitchFamily="18" charset="0"/>
              </a:rPr>
              <a:t>untuk</a:t>
            </a:r>
            <a:r>
              <a:rPr lang="fr-FR" sz="2200" dirty="0">
                <a:latin typeface="Calisto MT" pitchFamily="18" charset="0"/>
              </a:rPr>
              <a:t> AR(p) </a:t>
            </a:r>
            <a:r>
              <a:rPr lang="fr-FR" sz="2200" dirty="0" err="1">
                <a:latin typeface="Calisto MT" pitchFamily="18" charset="0"/>
              </a:rPr>
              <a:t>adalah</a:t>
            </a:r>
            <a:r>
              <a:rPr lang="fr-FR" sz="2200" dirty="0">
                <a:latin typeface="Calisto MT" pitchFamily="18" charset="0"/>
              </a:rPr>
              <a:t>: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fr-FR" sz="2200" dirty="0">
                <a:latin typeface="Calisto MT" pitchFamily="18" charset="0"/>
              </a:rPr>
              <a:t>	ρ</a:t>
            </a:r>
            <a:r>
              <a:rPr lang="fr-FR" sz="2200" baseline="-25000" dirty="0">
                <a:latin typeface="Calisto MT" pitchFamily="18" charset="0"/>
              </a:rPr>
              <a:t>1   </a:t>
            </a:r>
            <a:r>
              <a:rPr lang="fr-FR" sz="2200" dirty="0">
                <a:latin typeface="Calisto MT" pitchFamily="18" charset="0"/>
              </a:rPr>
              <a:t>=  β</a:t>
            </a:r>
            <a:r>
              <a:rPr lang="fr-FR" sz="2200" baseline="-25000" dirty="0">
                <a:latin typeface="Calisto MT" pitchFamily="18" charset="0"/>
              </a:rPr>
              <a:t>1         </a:t>
            </a:r>
            <a:r>
              <a:rPr lang="fr-FR" sz="2200" dirty="0">
                <a:latin typeface="Calisto MT" pitchFamily="18" charset="0"/>
              </a:rPr>
              <a:t>+ β</a:t>
            </a:r>
            <a:r>
              <a:rPr lang="fr-FR" sz="2200" baseline="-25000" dirty="0">
                <a:latin typeface="Calisto MT" pitchFamily="18" charset="0"/>
              </a:rPr>
              <a:t>2</a:t>
            </a:r>
            <a:r>
              <a:rPr lang="fr-FR" sz="2200" dirty="0">
                <a:latin typeface="Calisto MT" pitchFamily="18" charset="0"/>
              </a:rPr>
              <a:t>ρ</a:t>
            </a:r>
            <a:r>
              <a:rPr lang="fr-FR" sz="2200" baseline="-25000" dirty="0">
                <a:latin typeface="Calisto MT" pitchFamily="18" charset="0"/>
              </a:rPr>
              <a:t>2 </a:t>
            </a:r>
            <a:r>
              <a:rPr lang="fr-FR" sz="2200" dirty="0">
                <a:latin typeface="Calisto MT" pitchFamily="18" charset="0"/>
              </a:rPr>
              <a:t> + … + </a:t>
            </a:r>
            <a:r>
              <a:rPr lang="fr-FR" sz="2200" dirty="0" err="1">
                <a:latin typeface="Calisto MT" pitchFamily="18" charset="0"/>
              </a:rPr>
              <a:t>β</a:t>
            </a:r>
            <a:r>
              <a:rPr lang="fr-FR" sz="2200" baseline="-25000" dirty="0" err="1">
                <a:latin typeface="Calisto MT" pitchFamily="18" charset="0"/>
              </a:rPr>
              <a:t>p</a:t>
            </a:r>
            <a:r>
              <a:rPr lang="fr-FR" sz="2200" dirty="0" err="1">
                <a:latin typeface="Calisto MT" pitchFamily="18" charset="0"/>
              </a:rPr>
              <a:t>Y</a:t>
            </a:r>
            <a:r>
              <a:rPr lang="fr-FR" sz="2200" baseline="-25000" dirty="0" err="1">
                <a:latin typeface="Calisto MT" pitchFamily="18" charset="0"/>
              </a:rPr>
              <a:t>t</a:t>
            </a:r>
            <a:r>
              <a:rPr lang="fr-FR" sz="2200" baseline="-25000" dirty="0">
                <a:latin typeface="Calisto MT" pitchFamily="18" charset="0"/>
              </a:rPr>
              <a:t>-1 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fr-FR" sz="2200" dirty="0">
                <a:latin typeface="Calisto MT" pitchFamily="18" charset="0"/>
              </a:rPr>
              <a:t>	ρ</a:t>
            </a:r>
            <a:r>
              <a:rPr lang="fr-FR" sz="2200" baseline="-25000" dirty="0">
                <a:latin typeface="Calisto MT" pitchFamily="18" charset="0"/>
              </a:rPr>
              <a:t>2   </a:t>
            </a:r>
            <a:r>
              <a:rPr lang="fr-FR" sz="2200" dirty="0">
                <a:latin typeface="Calisto MT" pitchFamily="18" charset="0"/>
              </a:rPr>
              <a:t>=  β</a:t>
            </a:r>
            <a:r>
              <a:rPr lang="fr-FR" sz="2200" baseline="-25000" dirty="0">
                <a:latin typeface="Calisto MT" pitchFamily="18" charset="0"/>
              </a:rPr>
              <a:t>1</a:t>
            </a:r>
            <a:r>
              <a:rPr lang="fr-FR" sz="2200" dirty="0">
                <a:latin typeface="Calisto MT" pitchFamily="18" charset="0"/>
              </a:rPr>
              <a:t>ρ</a:t>
            </a:r>
            <a:r>
              <a:rPr lang="fr-FR" sz="2200" baseline="-25000" dirty="0">
                <a:latin typeface="Calisto MT" pitchFamily="18" charset="0"/>
              </a:rPr>
              <a:t>1    </a:t>
            </a:r>
            <a:r>
              <a:rPr lang="fr-FR" sz="2200" dirty="0">
                <a:latin typeface="Calisto MT" pitchFamily="18" charset="0"/>
              </a:rPr>
              <a:t>+ ρ</a:t>
            </a:r>
            <a:r>
              <a:rPr lang="fr-FR" sz="2200" baseline="-25000" dirty="0">
                <a:latin typeface="Calisto MT" pitchFamily="18" charset="0"/>
              </a:rPr>
              <a:t>2      </a:t>
            </a:r>
            <a:r>
              <a:rPr lang="fr-FR" sz="2200" dirty="0">
                <a:latin typeface="Calisto MT" pitchFamily="18" charset="0"/>
              </a:rPr>
              <a:t> + … + </a:t>
            </a:r>
            <a:r>
              <a:rPr lang="fr-FR" sz="2200" dirty="0" err="1">
                <a:latin typeface="Calisto MT" pitchFamily="18" charset="0"/>
              </a:rPr>
              <a:t>β</a:t>
            </a:r>
            <a:r>
              <a:rPr lang="fr-FR" sz="2200" baseline="-25000" dirty="0" err="1">
                <a:latin typeface="Calisto MT" pitchFamily="18" charset="0"/>
              </a:rPr>
              <a:t>p</a:t>
            </a:r>
            <a:r>
              <a:rPr lang="fr-FR" sz="2200" dirty="0" err="1">
                <a:latin typeface="Calisto MT" pitchFamily="18" charset="0"/>
              </a:rPr>
              <a:t>Y</a:t>
            </a:r>
            <a:r>
              <a:rPr lang="fr-FR" sz="2200" baseline="-25000" dirty="0" err="1">
                <a:latin typeface="Calisto MT" pitchFamily="18" charset="0"/>
              </a:rPr>
              <a:t>t</a:t>
            </a:r>
            <a:r>
              <a:rPr lang="fr-FR" sz="2200" baseline="-25000" dirty="0">
                <a:latin typeface="Calisto MT" pitchFamily="18" charset="0"/>
              </a:rPr>
              <a:t>-2 </a:t>
            </a:r>
            <a:r>
              <a:rPr lang="fr-FR" sz="2200" b="1" dirty="0">
                <a:latin typeface="Calisto MT" pitchFamily="18" charset="0"/>
              </a:rPr>
              <a:t>				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fr-FR" sz="2200" b="1" dirty="0">
                <a:latin typeface="Calisto MT" pitchFamily="18" charset="0"/>
              </a:rPr>
              <a:t>			.</a:t>
            </a:r>
          </a:p>
          <a:p>
            <a:pPr hangingPunct="0">
              <a:spcBef>
                <a:spcPts val="0"/>
              </a:spcBef>
              <a:buNone/>
            </a:pPr>
            <a:r>
              <a:rPr lang="fr-FR" sz="2200" b="1" i="1" dirty="0">
                <a:latin typeface="Calisto MT" pitchFamily="18" charset="0"/>
              </a:rPr>
              <a:t>                           .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fr-FR" sz="2200" dirty="0">
                <a:latin typeface="Calisto MT" pitchFamily="18" charset="0"/>
              </a:rPr>
              <a:t>	</a:t>
            </a:r>
            <a:r>
              <a:rPr lang="fr-FR" sz="2200" dirty="0" err="1">
                <a:latin typeface="Calisto MT" pitchFamily="18" charset="0"/>
              </a:rPr>
              <a:t>ρ</a:t>
            </a:r>
            <a:r>
              <a:rPr lang="fr-FR" sz="2200" baseline="-25000" dirty="0" err="1">
                <a:latin typeface="Calisto MT" pitchFamily="18" charset="0"/>
              </a:rPr>
              <a:t>p</a:t>
            </a:r>
            <a:r>
              <a:rPr lang="fr-FR" sz="2200" baseline="-25000" dirty="0">
                <a:latin typeface="Calisto MT" pitchFamily="18" charset="0"/>
              </a:rPr>
              <a:t>   </a:t>
            </a:r>
            <a:r>
              <a:rPr lang="fr-FR" sz="2200" dirty="0">
                <a:latin typeface="Calisto MT" pitchFamily="18" charset="0"/>
              </a:rPr>
              <a:t>=  β</a:t>
            </a:r>
            <a:r>
              <a:rPr lang="fr-FR" sz="2200" baseline="-25000" dirty="0">
                <a:latin typeface="Calisto MT" pitchFamily="18" charset="0"/>
              </a:rPr>
              <a:t>1</a:t>
            </a:r>
            <a:r>
              <a:rPr lang="fr-FR" sz="2200" dirty="0">
                <a:latin typeface="Calisto MT" pitchFamily="18" charset="0"/>
              </a:rPr>
              <a:t>ρ</a:t>
            </a:r>
            <a:r>
              <a:rPr lang="fr-FR" sz="2200" baseline="-25000" dirty="0">
                <a:latin typeface="Calisto MT" pitchFamily="18" charset="0"/>
              </a:rPr>
              <a:t>p-1    </a:t>
            </a:r>
            <a:r>
              <a:rPr lang="fr-FR" sz="2200" dirty="0">
                <a:latin typeface="Calisto MT" pitchFamily="18" charset="0"/>
              </a:rPr>
              <a:t>+ β</a:t>
            </a:r>
            <a:r>
              <a:rPr lang="fr-FR" sz="2200" baseline="-25000" dirty="0">
                <a:latin typeface="Calisto MT" pitchFamily="18" charset="0"/>
              </a:rPr>
              <a:t>2</a:t>
            </a:r>
            <a:r>
              <a:rPr lang="fr-FR" sz="2200" dirty="0">
                <a:latin typeface="Calisto MT" pitchFamily="18" charset="0"/>
              </a:rPr>
              <a:t>ρ</a:t>
            </a:r>
            <a:r>
              <a:rPr lang="fr-FR" sz="2200" baseline="-25000" dirty="0">
                <a:latin typeface="Calisto MT" pitchFamily="18" charset="0"/>
              </a:rPr>
              <a:t>p-2    </a:t>
            </a:r>
            <a:r>
              <a:rPr lang="fr-FR" sz="2200" dirty="0">
                <a:latin typeface="Calisto MT" pitchFamily="18" charset="0"/>
              </a:rPr>
              <a:t>+ … + </a:t>
            </a:r>
            <a:r>
              <a:rPr lang="fr-FR" sz="2200" dirty="0" err="1">
                <a:latin typeface="Calisto MT" pitchFamily="18" charset="0"/>
              </a:rPr>
              <a:t>β</a:t>
            </a:r>
            <a:r>
              <a:rPr lang="fr-FR" sz="2200" baseline="-25000" dirty="0" err="1">
                <a:latin typeface="Calisto MT" pitchFamily="18" charset="0"/>
              </a:rPr>
              <a:t>p</a:t>
            </a:r>
            <a:endParaRPr lang="en-US" sz="22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200" dirty="0">
              <a:latin typeface="Calisto MT" pitchFamily="18" charset="0"/>
            </a:endParaRPr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6922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69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286254"/>
              </p:ext>
            </p:extLst>
          </p:nvPr>
        </p:nvGraphicFramePr>
        <p:xfrm>
          <a:off x="2401957" y="3276601"/>
          <a:ext cx="40100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4" imgW="3098520" imgH="253800" progId="Equation.3">
                  <p:embed/>
                </p:oleObj>
              </mc:Choice>
              <mc:Fallback>
                <p:oleObj name="Equation" r:id="rId4" imgW="3098520" imgH="253800" progId="Equation.3">
                  <p:embed/>
                  <p:pic>
                    <p:nvPicPr>
                      <p:cNvPr id="1669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957" y="3276601"/>
                        <a:ext cx="4010025" cy="3333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24" name="Rectangle 1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69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747869"/>
              </p:ext>
            </p:extLst>
          </p:nvPr>
        </p:nvGraphicFramePr>
        <p:xfrm>
          <a:off x="2401956" y="2133600"/>
          <a:ext cx="379476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6" imgW="2374900" imgH="241300" progId="Equation.3">
                  <p:embed/>
                </p:oleObj>
              </mc:Choice>
              <mc:Fallback>
                <p:oleObj name="Equation" r:id="rId6" imgW="2374900" imgH="241300" progId="Equation.3">
                  <p:embed/>
                  <p:pic>
                    <p:nvPicPr>
                      <p:cNvPr id="1669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956" y="2133600"/>
                        <a:ext cx="3794760" cy="381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4F88C84-5F05-4E38-B1C3-BFB7383D0A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2733" y="240608"/>
            <a:ext cx="8229600" cy="914400"/>
          </a:xfrm>
        </p:spPr>
        <p:txBody>
          <a:bodyPr>
            <a:normAutofit/>
          </a:bodyPr>
          <a:lstStyle/>
          <a:p>
            <a:r>
              <a:rPr lang="en-GB" sz="3200" b="1" dirty="0"/>
              <a:t>Proses </a:t>
            </a:r>
            <a:r>
              <a:rPr lang="en-GB" sz="3200" b="1" dirty="0" err="1"/>
              <a:t>Rataan</a:t>
            </a:r>
            <a:r>
              <a:rPr lang="en-GB" sz="3200" b="1" dirty="0"/>
              <a:t> </a:t>
            </a:r>
            <a:r>
              <a:rPr lang="en-GB" sz="3200" b="1" dirty="0" err="1"/>
              <a:t>Bergerak</a:t>
            </a:r>
            <a:r>
              <a:rPr lang="en-GB" sz="3200" b="1" dirty="0"/>
              <a:t> (</a:t>
            </a:r>
            <a:r>
              <a:rPr lang="en-GB" sz="3200" b="1" i="1" dirty="0"/>
              <a:t>Moving-Average</a:t>
            </a:r>
            <a:r>
              <a:rPr lang="en-GB" sz="3200" b="1" dirty="0"/>
              <a:t>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348409"/>
            <a:ext cx="7772400" cy="5410200"/>
          </a:xfrm>
        </p:spPr>
        <p:txBody>
          <a:bodyPr>
            <a:normAutofit/>
          </a:bodyPr>
          <a:lstStyle/>
          <a:p>
            <a:pPr hangingPunct="0">
              <a:buClrTx/>
            </a:pPr>
            <a:r>
              <a:rPr lang="en-US" sz="2000" dirty="0" err="1">
                <a:latin typeface="Calisto MT" pitchFamily="18" charset="0"/>
              </a:rPr>
              <a:t>Suatu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deret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waktu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dinamakan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deret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waktu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rataan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bergerak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ordo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ke</a:t>
            </a:r>
            <a:r>
              <a:rPr lang="en-US" sz="2000" dirty="0">
                <a:latin typeface="Calisto MT" pitchFamily="18" charset="0"/>
              </a:rPr>
              <a:t> q, MA(q),  </a:t>
            </a:r>
            <a:r>
              <a:rPr lang="en-US" sz="2000" dirty="0" err="1">
                <a:latin typeface="Calisto MT" pitchFamily="18" charset="0"/>
              </a:rPr>
              <a:t>bila</a:t>
            </a:r>
            <a:r>
              <a:rPr lang="en-US" sz="2000" dirty="0">
                <a:latin typeface="Calisto MT" pitchFamily="18" charset="0"/>
              </a:rPr>
              <a:t>:</a:t>
            </a:r>
          </a:p>
          <a:p>
            <a:pPr hangingPunct="0"/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i="1" dirty="0">
                <a:latin typeface="Calisto MT" pitchFamily="18" charset="0"/>
              </a:rPr>
              <a:t>	</a:t>
            </a:r>
            <a:r>
              <a:rPr lang="en-US" sz="2000" i="1" dirty="0" err="1">
                <a:latin typeface="Calisto MT" pitchFamily="18" charset="0"/>
              </a:rPr>
              <a:t>dengan</a:t>
            </a:r>
            <a:r>
              <a:rPr lang="en-US" sz="2000" i="1" dirty="0">
                <a:latin typeface="Calisto MT" pitchFamily="18" charset="0"/>
              </a:rPr>
              <a:t> e </a:t>
            </a:r>
            <a:r>
              <a:rPr lang="en-US" sz="2000" i="1" dirty="0" err="1">
                <a:latin typeface="Calisto MT" pitchFamily="18" charset="0"/>
              </a:rPr>
              <a:t>didefinisikan</a:t>
            </a:r>
            <a:r>
              <a:rPr lang="en-US" sz="2000" i="1" dirty="0">
                <a:latin typeface="Calisto MT" pitchFamily="18" charset="0"/>
              </a:rPr>
              <a:t> </a:t>
            </a:r>
            <a:r>
              <a:rPr lang="en-US" sz="2000" i="1" dirty="0" err="1">
                <a:latin typeface="Calisto MT" pitchFamily="18" charset="0"/>
              </a:rPr>
              <a:t>sebagai</a:t>
            </a:r>
            <a:r>
              <a:rPr lang="en-US" sz="2000" i="1" dirty="0">
                <a:latin typeface="Calisto MT" pitchFamily="18" charset="0"/>
              </a:rPr>
              <a:t> </a:t>
            </a:r>
            <a:r>
              <a:rPr lang="en-US" sz="2000" i="1" dirty="0" err="1">
                <a:latin typeface="Calisto MT" pitchFamily="18" charset="0"/>
              </a:rPr>
              <a:t>ingar</a:t>
            </a:r>
            <a:r>
              <a:rPr lang="en-US" sz="2000" i="1" dirty="0">
                <a:latin typeface="Calisto MT" pitchFamily="18" charset="0"/>
              </a:rPr>
              <a:t> </a:t>
            </a:r>
            <a:r>
              <a:rPr lang="en-US" sz="2000" i="1" dirty="0" err="1">
                <a:latin typeface="Calisto MT" pitchFamily="18" charset="0"/>
              </a:rPr>
              <a:t>putih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spcBef>
                <a:spcPts val="0"/>
              </a:spcBef>
              <a:buNone/>
            </a:pPr>
            <a:r>
              <a:rPr lang="en-US" sz="2000" b="1" dirty="0">
                <a:latin typeface="Calisto MT" pitchFamily="18" charset="0"/>
              </a:rPr>
              <a:t>	</a:t>
            </a:r>
          </a:p>
          <a:p>
            <a:pPr hangingPunct="0">
              <a:spcBef>
                <a:spcPts val="0"/>
              </a:spcBef>
              <a:buNone/>
            </a:pPr>
            <a:r>
              <a:rPr lang="en-US" sz="2000" b="1" dirty="0">
                <a:latin typeface="Calisto MT" pitchFamily="18" charset="0"/>
              </a:rPr>
              <a:t>    </a:t>
            </a:r>
            <a:r>
              <a:rPr lang="en-US" sz="2000" b="1" dirty="0" err="1">
                <a:latin typeface="Calisto MT" pitchFamily="18" charset="0"/>
              </a:rPr>
              <a:t>Rataan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Bergerak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Ordo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Pertama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dirty="0">
                <a:latin typeface="Calisto MT" pitchFamily="18" charset="0"/>
              </a:rPr>
              <a:t>	Model yang paling </a:t>
            </a:r>
            <a:r>
              <a:rPr lang="en-US" sz="2000" dirty="0" err="1">
                <a:latin typeface="Calisto MT" pitchFamily="18" charset="0"/>
              </a:rPr>
              <a:t>sederhana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adalah</a:t>
            </a:r>
            <a:r>
              <a:rPr lang="en-US" sz="2000" dirty="0">
                <a:latin typeface="Calisto MT" pitchFamily="18" charset="0"/>
              </a:rPr>
              <a:t> MA(1), </a:t>
            </a:r>
            <a:r>
              <a:rPr lang="en-US" sz="2000" dirty="0" err="1">
                <a:latin typeface="Calisto MT" pitchFamily="18" charset="0"/>
              </a:rPr>
              <a:t>yaitu</a:t>
            </a:r>
            <a:r>
              <a:rPr lang="en-US" sz="2000" dirty="0">
                <a:latin typeface="Calisto MT" pitchFamily="18" charset="0"/>
              </a:rPr>
              <a:t> :</a:t>
            </a:r>
          </a:p>
          <a:p>
            <a:pPr hangingPunct="0"/>
            <a:endParaRPr lang="en-US" sz="2000" i="1" dirty="0">
              <a:latin typeface="Calisto MT" pitchFamily="18" charset="0"/>
            </a:endParaRPr>
          </a:p>
          <a:p>
            <a:pPr hangingPunct="0">
              <a:spcBef>
                <a:spcPts val="1800"/>
              </a:spcBef>
              <a:buNone/>
            </a:pPr>
            <a:r>
              <a:rPr lang="en-US" sz="2000" dirty="0">
                <a:latin typeface="Calisto MT" pitchFamily="18" charset="0"/>
              </a:rPr>
              <a:t>	</a:t>
            </a:r>
            <a:r>
              <a:rPr lang="en-US" sz="2000" dirty="0" err="1">
                <a:latin typeface="Calisto MT" pitchFamily="18" charset="0"/>
              </a:rPr>
              <a:t>Sifat-sifat</a:t>
            </a:r>
            <a:r>
              <a:rPr lang="en-US" sz="2000" dirty="0">
                <a:latin typeface="Calisto MT" pitchFamily="18" charset="0"/>
              </a:rPr>
              <a:t> model </a:t>
            </a:r>
            <a:r>
              <a:rPr lang="en-US" sz="2000" dirty="0" err="1">
                <a:latin typeface="Calisto MT" pitchFamily="18" charset="0"/>
              </a:rPr>
              <a:t>ini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adalah</a:t>
            </a:r>
            <a:r>
              <a:rPr lang="en-US" sz="2000" dirty="0">
                <a:latin typeface="Calisto MT" pitchFamily="18" charset="0"/>
              </a:rPr>
              <a:t> :</a:t>
            </a:r>
            <a:endParaRPr lang="en-US" sz="2000" i="1" dirty="0">
              <a:latin typeface="Calisto MT" pitchFamily="18" charset="0"/>
            </a:endParaRPr>
          </a:p>
          <a:p>
            <a:pPr hangingPunct="0"/>
            <a:endParaRPr lang="en-US" sz="2000" i="1" dirty="0">
              <a:latin typeface="Calisto MT" pitchFamily="18" charset="0"/>
            </a:endParaRPr>
          </a:p>
          <a:p>
            <a:pPr hangingPunct="0"/>
            <a:endParaRPr lang="en-US" sz="2000" i="1" dirty="0">
              <a:latin typeface="Calisto MT" pitchFamily="18" charset="0"/>
            </a:endParaRPr>
          </a:p>
          <a:p>
            <a:pPr hangingPunct="0"/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dirty="0">
              <a:latin typeface="Calisto MT" pitchFamily="18" charset="0"/>
            </a:endParaRPr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8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685366"/>
              </p:ext>
            </p:extLst>
          </p:nvPr>
        </p:nvGraphicFramePr>
        <p:xfrm>
          <a:off x="2286001" y="2034209"/>
          <a:ext cx="3287889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4" imgW="2222500" imgH="254000" progId="Equation.3">
                  <p:embed/>
                </p:oleObj>
              </mc:Choice>
              <mc:Fallback>
                <p:oleObj name="Equation" r:id="rId4" imgW="2222500" imgH="254000" progId="Equation.3">
                  <p:embed/>
                  <p:pic>
                    <p:nvPicPr>
                      <p:cNvPr id="1781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1" y="2034209"/>
                        <a:ext cx="3287889" cy="381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81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425345"/>
              </p:ext>
            </p:extLst>
          </p:nvPr>
        </p:nvGraphicFramePr>
        <p:xfrm>
          <a:off x="2286000" y="3786809"/>
          <a:ext cx="1508760" cy="397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6" imgW="901309" imgH="241195" progId="Equation.3">
                  <p:embed/>
                </p:oleObj>
              </mc:Choice>
              <mc:Fallback>
                <p:oleObj name="Equation" r:id="rId6" imgW="901309" imgH="241195" progId="Equation.3">
                  <p:embed/>
                  <p:pic>
                    <p:nvPicPr>
                      <p:cNvPr id="17818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86809"/>
                        <a:ext cx="1508760" cy="397042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81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490731"/>
              </p:ext>
            </p:extLst>
          </p:nvPr>
        </p:nvGraphicFramePr>
        <p:xfrm>
          <a:off x="2286000" y="4834452"/>
          <a:ext cx="2362200" cy="1649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8" imgW="1701800" imgH="1193800" progId="Equation.3">
                  <p:embed/>
                </p:oleObj>
              </mc:Choice>
              <mc:Fallback>
                <p:oleObj name="Equation" r:id="rId8" imgW="1701800" imgH="1193800" progId="Equation.3">
                  <p:embed/>
                  <p:pic>
                    <p:nvPicPr>
                      <p:cNvPr id="178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834452"/>
                        <a:ext cx="2362200" cy="1649582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7BD69759-E04D-4C30-8D1A-0195DE0BC3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3034748" y="413266"/>
            <a:ext cx="8458200" cy="6172200"/>
          </a:xfrm>
        </p:spPr>
        <p:txBody>
          <a:bodyPr>
            <a:normAutofit/>
          </a:bodyPr>
          <a:lstStyle/>
          <a:p>
            <a:pPr hangingPunct="0">
              <a:buNone/>
            </a:pPr>
            <a:r>
              <a:rPr lang="en-US" sz="2000" b="1" dirty="0"/>
              <a:t>	</a:t>
            </a:r>
            <a:r>
              <a:rPr lang="en-US" sz="2000" b="1" dirty="0" err="1">
                <a:latin typeface="Calisto MT" pitchFamily="18" charset="0"/>
              </a:rPr>
              <a:t>Rataan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Bergerak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Ordo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Kedua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spcBef>
                <a:spcPts val="1200"/>
              </a:spcBef>
              <a:buNone/>
            </a:pPr>
            <a:r>
              <a:rPr lang="en-US" sz="2000" dirty="0">
                <a:latin typeface="Calisto MT" pitchFamily="18" charset="0"/>
              </a:rPr>
              <a:t>	Model MA(2): 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i="1" dirty="0">
                <a:latin typeface="Calisto MT" pitchFamily="18" charset="0"/>
              </a:rPr>
              <a:t>	</a:t>
            </a:r>
            <a:r>
              <a:rPr lang="en-US" sz="2000" dirty="0" err="1">
                <a:solidFill>
                  <a:srgbClr val="0070C0"/>
                </a:solidFill>
                <a:latin typeface="Calisto MT" pitchFamily="18" charset="0"/>
              </a:rPr>
              <a:t>Sifat-sifat</a:t>
            </a:r>
            <a:r>
              <a:rPr lang="en-US" sz="2000" dirty="0">
                <a:solidFill>
                  <a:srgbClr val="0070C0"/>
                </a:solidFill>
                <a:latin typeface="Calisto MT" pitchFamily="18" charset="0"/>
              </a:rPr>
              <a:t> model:</a:t>
            </a:r>
          </a:p>
          <a:p>
            <a:pPr hangingPunct="0">
              <a:buNone/>
            </a:pP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b="1" dirty="0">
                <a:latin typeface="Calisto MT" pitchFamily="18" charset="0"/>
              </a:rPr>
              <a:t>	</a:t>
            </a:r>
          </a:p>
          <a:p>
            <a:pPr hangingPunct="0">
              <a:spcBef>
                <a:spcPts val="240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alisto MT" pitchFamily="18" charset="0"/>
              </a:rPr>
              <a:t>     </a:t>
            </a:r>
            <a:r>
              <a:rPr lang="en-US" sz="2000" b="1" dirty="0" err="1">
                <a:latin typeface="Calisto MT" pitchFamily="18" charset="0"/>
              </a:rPr>
              <a:t>Rataan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Bergerak</a:t>
            </a:r>
            <a:r>
              <a:rPr lang="en-US" sz="2000" b="1" dirty="0">
                <a:latin typeface="Calisto MT" pitchFamily="18" charset="0"/>
              </a:rPr>
              <a:t> </a:t>
            </a:r>
            <a:r>
              <a:rPr lang="en-US" sz="2000" b="1" dirty="0" err="1">
                <a:latin typeface="Calisto MT" pitchFamily="18" charset="0"/>
              </a:rPr>
              <a:t>Ordo</a:t>
            </a:r>
            <a:r>
              <a:rPr lang="en-US" sz="2000" b="1" dirty="0">
                <a:latin typeface="Calisto MT" pitchFamily="18" charset="0"/>
              </a:rPr>
              <a:t> q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dirty="0">
                <a:latin typeface="Calisto MT" pitchFamily="18" charset="0"/>
              </a:rPr>
              <a:t>	 Model </a:t>
            </a:r>
            <a:r>
              <a:rPr lang="en-US" sz="2000" dirty="0" err="1">
                <a:latin typeface="Calisto MT" pitchFamily="18" charset="0"/>
              </a:rPr>
              <a:t>umum</a:t>
            </a:r>
            <a:r>
              <a:rPr lang="en-US" sz="2000" dirty="0">
                <a:latin typeface="Calisto MT" pitchFamily="18" charset="0"/>
              </a:rPr>
              <a:t> MA(q) :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dirty="0">
                <a:latin typeface="Calisto MT" pitchFamily="18" charset="0"/>
              </a:rPr>
              <a:t>	 </a:t>
            </a:r>
            <a:r>
              <a:rPr lang="en-US" sz="2000" dirty="0" err="1">
                <a:latin typeface="Calisto MT" pitchFamily="18" charset="0"/>
              </a:rPr>
              <a:t>berlaku</a:t>
            </a:r>
            <a:r>
              <a:rPr lang="en-US" sz="2000" dirty="0">
                <a:latin typeface="Calisto MT" pitchFamily="18" charset="0"/>
              </a:rPr>
              <a:t> :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dirty="0">
                <a:latin typeface="Calisto MT" pitchFamily="18" charset="0"/>
              </a:rPr>
              <a:t>					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dirty="0">
                <a:latin typeface="Calisto MT" pitchFamily="18" charset="0"/>
              </a:rPr>
              <a:t>	</a:t>
            </a:r>
          </a:p>
          <a:p>
            <a:pPr hangingPunct="0">
              <a:buNone/>
            </a:pPr>
            <a:endParaRPr lang="en-US" sz="2000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0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972703"/>
              </p:ext>
            </p:extLst>
          </p:nvPr>
        </p:nvGraphicFramePr>
        <p:xfrm>
          <a:off x="5168349" y="870467"/>
          <a:ext cx="2358771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4" imgW="1435100" imgH="241300" progId="Equation.3">
                  <p:embed/>
                </p:oleObj>
              </mc:Choice>
              <mc:Fallback>
                <p:oleObj name="Equation" r:id="rId4" imgW="1435100" imgH="241300" progId="Equation.3">
                  <p:embed/>
                  <p:pic>
                    <p:nvPicPr>
                      <p:cNvPr id="1802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349" y="870467"/>
                        <a:ext cx="2358771" cy="39052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232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0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320709"/>
              </p:ext>
            </p:extLst>
          </p:nvPr>
        </p:nvGraphicFramePr>
        <p:xfrm>
          <a:off x="3872948" y="1708666"/>
          <a:ext cx="4820478" cy="2320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6" imgW="2286000" imgH="1739900" progId="Equation.3">
                  <p:embed/>
                </p:oleObj>
              </mc:Choice>
              <mc:Fallback>
                <p:oleObj name="Equation" r:id="rId6" imgW="2286000" imgH="1739900" progId="Equation.3">
                  <p:embed/>
                  <p:pic>
                    <p:nvPicPr>
                      <p:cNvPr id="1802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948" y="1708666"/>
                        <a:ext cx="4820478" cy="232029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234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0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236842"/>
              </p:ext>
            </p:extLst>
          </p:nvPr>
        </p:nvGraphicFramePr>
        <p:xfrm>
          <a:off x="6006549" y="4575692"/>
          <a:ext cx="3534481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8" imgW="2222500" imgH="254000" progId="Equation.3">
                  <p:embed/>
                </p:oleObj>
              </mc:Choice>
              <mc:Fallback>
                <p:oleObj name="Equation" r:id="rId8" imgW="2222500" imgH="254000" progId="Equation.3">
                  <p:embed/>
                  <p:pic>
                    <p:nvPicPr>
                      <p:cNvPr id="1802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549" y="4575692"/>
                        <a:ext cx="3534481" cy="4095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236" name="Rectangle 1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0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881818"/>
              </p:ext>
            </p:extLst>
          </p:nvPr>
        </p:nvGraphicFramePr>
        <p:xfrm>
          <a:off x="4534568" y="5324356"/>
          <a:ext cx="4622684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0" imgW="3657600" imgH="711000" progId="Equation.3">
                  <p:embed/>
                </p:oleObj>
              </mc:Choice>
              <mc:Fallback>
                <p:oleObj name="Equation" r:id="rId10" imgW="3657600" imgH="711000" progId="Equation.3">
                  <p:embed/>
                  <p:pic>
                    <p:nvPicPr>
                      <p:cNvPr id="1802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4568" y="5324356"/>
                        <a:ext cx="4622684" cy="9048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FBD4C62D-540A-47D0-BB72-09B225C5BB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2733" y="525131"/>
            <a:ext cx="7696200" cy="685800"/>
          </a:xfrm>
        </p:spPr>
        <p:txBody>
          <a:bodyPr>
            <a:normAutofit/>
          </a:bodyPr>
          <a:lstStyle/>
          <a:p>
            <a:r>
              <a:rPr lang="en-GB" sz="2400" b="1" dirty="0" err="1"/>
              <a:t>Proses</a:t>
            </a:r>
            <a:r>
              <a:rPr lang="en-GB" sz="2400" b="1" dirty="0"/>
              <a:t> </a:t>
            </a:r>
            <a:r>
              <a:rPr lang="en-GB" sz="2400" b="1" dirty="0" err="1"/>
              <a:t>Campuran</a:t>
            </a:r>
            <a:r>
              <a:rPr lang="en-GB" sz="2400" b="1" dirty="0"/>
              <a:t> </a:t>
            </a:r>
            <a:r>
              <a:rPr lang="en-GB" sz="2400" b="1" dirty="0" err="1"/>
              <a:t>Diri</a:t>
            </a:r>
            <a:r>
              <a:rPr lang="en-GB" sz="2400" b="1" dirty="0"/>
              <a:t> </a:t>
            </a:r>
            <a:r>
              <a:rPr lang="en-GB" sz="2400" b="1" dirty="0" err="1"/>
              <a:t>dan</a:t>
            </a:r>
            <a:r>
              <a:rPr lang="en-GB" sz="2400" b="1" dirty="0"/>
              <a:t> </a:t>
            </a:r>
            <a:r>
              <a:rPr lang="en-GB" sz="2400" b="1" dirty="0" err="1"/>
              <a:t>Rataan</a:t>
            </a:r>
            <a:r>
              <a:rPr lang="en-GB" sz="2400" b="1" dirty="0"/>
              <a:t> </a:t>
            </a:r>
            <a:r>
              <a:rPr lang="en-GB" sz="2400" b="1" dirty="0" err="1"/>
              <a:t>Bergerak</a:t>
            </a:r>
            <a:r>
              <a:rPr lang="en-GB" sz="2400" b="1" dirty="0"/>
              <a:t> (ARMA(</a:t>
            </a:r>
            <a:r>
              <a:rPr lang="en-GB" sz="2400" b="1" dirty="0" err="1"/>
              <a:t>p,q</a:t>
            </a:r>
            <a:r>
              <a:rPr lang="en-GB" sz="2400" b="1" dirty="0"/>
              <a:t>))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945518" y="1264692"/>
            <a:ext cx="9614452" cy="5410200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fr-FR" sz="2000" dirty="0" err="1">
                <a:latin typeface="Calisto MT" pitchFamily="18" charset="0"/>
              </a:rPr>
              <a:t>Jika</a:t>
            </a:r>
            <a:r>
              <a:rPr lang="fr-FR" sz="2000" dirty="0">
                <a:latin typeface="Calisto MT" pitchFamily="18" charset="0"/>
              </a:rPr>
              <a:t> model </a:t>
            </a:r>
            <a:r>
              <a:rPr lang="fr-FR" sz="2000" dirty="0" err="1">
                <a:latin typeface="Calisto MT" pitchFamily="18" charset="0"/>
              </a:rPr>
              <a:t>terdiri</a:t>
            </a:r>
            <a:r>
              <a:rPr lang="fr-FR" sz="2000" dirty="0">
                <a:latin typeface="Calisto MT" pitchFamily="18" charset="0"/>
              </a:rPr>
              <a:t> </a:t>
            </a:r>
            <a:r>
              <a:rPr lang="fr-FR" sz="2000" dirty="0" err="1">
                <a:latin typeface="Calisto MT" pitchFamily="18" charset="0"/>
              </a:rPr>
              <a:t>atas</a:t>
            </a:r>
            <a:r>
              <a:rPr lang="fr-FR" sz="2000" dirty="0">
                <a:latin typeface="Calisto MT" pitchFamily="18" charset="0"/>
              </a:rPr>
              <a:t> </a:t>
            </a:r>
            <a:r>
              <a:rPr lang="fr-FR" sz="2000" dirty="0" err="1">
                <a:latin typeface="Calisto MT" pitchFamily="18" charset="0"/>
              </a:rPr>
              <a:t>gabungan</a:t>
            </a:r>
            <a:r>
              <a:rPr lang="fr-FR" sz="2000" dirty="0">
                <a:latin typeface="Calisto MT" pitchFamily="18" charset="0"/>
              </a:rPr>
              <a:t> proses </a:t>
            </a:r>
            <a:r>
              <a:rPr lang="fr-FR" sz="2000" dirty="0" err="1">
                <a:latin typeface="Calisto MT" pitchFamily="18" charset="0"/>
              </a:rPr>
              <a:t>regresi</a:t>
            </a:r>
            <a:r>
              <a:rPr lang="fr-FR" sz="2000" dirty="0">
                <a:latin typeface="Calisto MT" pitchFamily="18" charset="0"/>
              </a:rPr>
              <a:t> </a:t>
            </a:r>
            <a:r>
              <a:rPr lang="fr-FR" sz="2000" dirty="0" err="1">
                <a:latin typeface="Calisto MT" pitchFamily="18" charset="0"/>
              </a:rPr>
              <a:t>diri</a:t>
            </a:r>
            <a:r>
              <a:rPr lang="fr-FR" sz="2000" dirty="0">
                <a:latin typeface="Calisto MT" pitchFamily="18" charset="0"/>
              </a:rPr>
              <a:t> ordo p dan </a:t>
            </a:r>
            <a:r>
              <a:rPr lang="fr-FR" sz="2000" dirty="0" err="1">
                <a:latin typeface="Calisto MT" pitchFamily="18" charset="0"/>
              </a:rPr>
              <a:t>rataan</a:t>
            </a:r>
            <a:r>
              <a:rPr lang="fr-FR" sz="2000" dirty="0">
                <a:latin typeface="Calisto MT" pitchFamily="18" charset="0"/>
              </a:rPr>
              <a:t> </a:t>
            </a:r>
            <a:r>
              <a:rPr lang="fr-FR" sz="2000" dirty="0" err="1">
                <a:latin typeface="Calisto MT" pitchFamily="18" charset="0"/>
              </a:rPr>
              <a:t>bergerak</a:t>
            </a:r>
            <a:r>
              <a:rPr lang="fr-FR" sz="2000" dirty="0">
                <a:latin typeface="Calisto MT" pitchFamily="18" charset="0"/>
              </a:rPr>
              <a:t> ordo q, </a:t>
            </a:r>
            <a:r>
              <a:rPr lang="fr-FR" sz="2000" dirty="0" err="1">
                <a:latin typeface="Calisto MT" pitchFamily="18" charset="0"/>
              </a:rPr>
              <a:t>dinamakan</a:t>
            </a:r>
            <a:r>
              <a:rPr lang="fr-FR" sz="2000" dirty="0">
                <a:latin typeface="Calisto MT" pitchFamily="18" charset="0"/>
              </a:rPr>
              <a:t> </a:t>
            </a:r>
            <a:r>
              <a:rPr lang="fr-FR" sz="2000" b="1" dirty="0">
                <a:latin typeface="Calisto MT" pitchFamily="18" charset="0"/>
              </a:rPr>
              <a:t>ARMA(</a:t>
            </a:r>
            <a:r>
              <a:rPr lang="fr-FR" sz="2000" b="1" dirty="0" err="1">
                <a:latin typeface="Calisto MT" pitchFamily="18" charset="0"/>
              </a:rPr>
              <a:t>p,q</a:t>
            </a:r>
            <a:r>
              <a:rPr lang="fr-FR" sz="2000" b="1" dirty="0">
                <a:latin typeface="Calisto MT" pitchFamily="18" charset="0"/>
              </a:rPr>
              <a:t>).</a:t>
            </a:r>
            <a:r>
              <a:rPr lang="fr-FR" sz="2000" dirty="0">
                <a:latin typeface="Calisto MT" pitchFamily="18" charset="0"/>
              </a:rPr>
              <a:t> 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fr-FR" sz="2000" dirty="0" err="1">
                <a:latin typeface="Calisto MT" pitchFamily="18" charset="0"/>
              </a:rPr>
              <a:t>Bentuk</a:t>
            </a:r>
            <a:r>
              <a:rPr lang="fr-FR" sz="2000" dirty="0">
                <a:latin typeface="Calisto MT" pitchFamily="18" charset="0"/>
              </a:rPr>
              <a:t> </a:t>
            </a:r>
            <a:r>
              <a:rPr lang="fr-FR" sz="2000" dirty="0" err="1">
                <a:latin typeface="Calisto MT" pitchFamily="18" charset="0"/>
              </a:rPr>
              <a:t>umum</a:t>
            </a:r>
            <a:r>
              <a:rPr lang="fr-FR" sz="2000" dirty="0">
                <a:latin typeface="Calisto MT" pitchFamily="18" charset="0"/>
              </a:rPr>
              <a:t> </a:t>
            </a:r>
            <a:r>
              <a:rPr lang="fr-FR" sz="2000" dirty="0" err="1">
                <a:latin typeface="Calisto MT" pitchFamily="18" charset="0"/>
              </a:rPr>
              <a:t>persamaan</a:t>
            </a:r>
            <a:r>
              <a:rPr lang="fr-FR" sz="2000" dirty="0">
                <a:latin typeface="Calisto MT" pitchFamily="18" charset="0"/>
              </a:rPr>
              <a:t> ARMA(</a:t>
            </a:r>
            <a:r>
              <a:rPr lang="fr-FR" sz="2000" dirty="0" err="1">
                <a:latin typeface="Calisto MT" pitchFamily="18" charset="0"/>
              </a:rPr>
              <a:t>p,q</a:t>
            </a:r>
            <a:r>
              <a:rPr lang="fr-FR" sz="2000" dirty="0">
                <a:latin typeface="Calisto MT" pitchFamily="18" charset="0"/>
              </a:rPr>
              <a:t>): 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fr-FR" sz="2000" b="1" dirty="0">
              <a:latin typeface="Calisto MT" pitchFamily="18" charset="0"/>
            </a:endParaRPr>
          </a:p>
          <a:p>
            <a:pPr hangingPunct="0">
              <a:lnSpc>
                <a:spcPct val="30000"/>
              </a:lnSpc>
              <a:buNone/>
            </a:pPr>
            <a:endParaRPr lang="fr-FR" sz="2000" b="1" dirty="0">
              <a:solidFill>
                <a:srgbClr val="C00000"/>
              </a:solidFill>
              <a:latin typeface="Calisto MT" pitchFamily="18" charset="0"/>
            </a:endParaRPr>
          </a:p>
          <a:p>
            <a:pPr hangingPunct="0">
              <a:buNone/>
            </a:pPr>
            <a:r>
              <a:rPr lang="fr-FR" sz="2000" b="1" dirty="0">
                <a:solidFill>
                  <a:srgbClr val="C00000"/>
                </a:solidFill>
                <a:latin typeface="Calisto MT" pitchFamily="18" charset="0"/>
              </a:rPr>
              <a:t>ARMA(1,1)</a:t>
            </a:r>
            <a:endParaRPr lang="en-US" sz="2000" i="1" dirty="0">
              <a:solidFill>
                <a:srgbClr val="C00000"/>
              </a:solidFill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dirty="0" err="1">
                <a:latin typeface="Calisto MT" pitchFamily="18" charset="0"/>
              </a:rPr>
              <a:t>Persamaan</a:t>
            </a:r>
            <a:r>
              <a:rPr lang="en-US" sz="2000" dirty="0">
                <a:latin typeface="Calisto MT" pitchFamily="18" charset="0"/>
              </a:rPr>
              <a:t> Yule Walker </a:t>
            </a:r>
            <a:r>
              <a:rPr lang="en-US" sz="2000" dirty="0" err="1">
                <a:latin typeface="Calisto MT" pitchFamily="18" charset="0"/>
              </a:rPr>
              <a:t>untuk</a:t>
            </a:r>
            <a:r>
              <a:rPr lang="en-US" sz="2000" dirty="0">
                <a:latin typeface="Calisto MT" pitchFamily="18" charset="0"/>
              </a:rPr>
              <a:t> ARMA(1,1) </a:t>
            </a:r>
            <a:r>
              <a:rPr lang="en-US" sz="2000" dirty="0" err="1">
                <a:latin typeface="Calisto MT" pitchFamily="18" charset="0"/>
              </a:rPr>
              <a:t>diberikan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oleh</a:t>
            </a:r>
            <a:r>
              <a:rPr lang="en-US" sz="2000" dirty="0">
                <a:latin typeface="Calisto MT" pitchFamily="18" charset="0"/>
              </a:rPr>
              <a:t>: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i="1" dirty="0">
                <a:latin typeface="Calisto MT" pitchFamily="18" charset="0"/>
              </a:rPr>
              <a:t>	</a:t>
            </a:r>
          </a:p>
          <a:p>
            <a:pPr marL="0" indent="0" hangingPunct="0">
              <a:lnSpc>
                <a:spcPct val="30000"/>
              </a:lnSpc>
              <a:buNone/>
            </a:pP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sz="2000" b="1" dirty="0">
              <a:solidFill>
                <a:srgbClr val="C00000"/>
              </a:solidFill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b="1" dirty="0">
                <a:solidFill>
                  <a:srgbClr val="C00000"/>
                </a:solidFill>
                <a:latin typeface="Calisto MT" pitchFamily="18" charset="0"/>
              </a:rPr>
              <a:t>ARMA(</a:t>
            </a:r>
            <a:r>
              <a:rPr lang="en-US" sz="2000" b="1" dirty="0" err="1">
                <a:solidFill>
                  <a:srgbClr val="C00000"/>
                </a:solidFill>
                <a:latin typeface="Calisto MT" pitchFamily="18" charset="0"/>
              </a:rPr>
              <a:t>p,q</a:t>
            </a:r>
            <a:r>
              <a:rPr lang="en-US" sz="2000" b="1" dirty="0">
                <a:solidFill>
                  <a:srgbClr val="C00000"/>
                </a:solidFill>
                <a:latin typeface="Calisto MT" pitchFamily="18" charset="0"/>
              </a:rPr>
              <a:t>)</a:t>
            </a:r>
            <a:endParaRPr lang="en-US" sz="2000" i="1" dirty="0">
              <a:solidFill>
                <a:srgbClr val="C00000"/>
              </a:solidFill>
              <a:latin typeface="Calisto MT" pitchFamily="18" charset="0"/>
            </a:endParaRPr>
          </a:p>
          <a:p>
            <a:pPr hangingPunct="0">
              <a:buNone/>
            </a:pPr>
            <a:r>
              <a:rPr lang="en-US" sz="2000" dirty="0" err="1">
                <a:latin typeface="Calisto MT" pitchFamily="18" charset="0"/>
              </a:rPr>
              <a:t>Persamaan</a:t>
            </a:r>
            <a:r>
              <a:rPr lang="en-US" sz="2000" dirty="0">
                <a:latin typeface="Calisto MT" pitchFamily="18" charset="0"/>
              </a:rPr>
              <a:t> Yule-Walker </a:t>
            </a:r>
            <a:r>
              <a:rPr lang="en-US" sz="2000" dirty="0" err="1">
                <a:latin typeface="Calisto MT" pitchFamily="18" charset="0"/>
              </a:rPr>
              <a:t>untuk</a:t>
            </a:r>
            <a:r>
              <a:rPr lang="en-US" sz="2000" dirty="0">
                <a:latin typeface="Calisto MT" pitchFamily="18" charset="0"/>
              </a:rPr>
              <a:t> ARMA(</a:t>
            </a:r>
            <a:r>
              <a:rPr lang="en-US" sz="2000" dirty="0" err="1">
                <a:latin typeface="Calisto MT" pitchFamily="18" charset="0"/>
              </a:rPr>
              <a:t>p,q</a:t>
            </a:r>
            <a:r>
              <a:rPr lang="en-US" sz="2000" dirty="0">
                <a:latin typeface="Calisto MT" pitchFamily="18" charset="0"/>
              </a:rPr>
              <a:t>) </a:t>
            </a:r>
            <a:r>
              <a:rPr lang="en-US" sz="2000" dirty="0" err="1">
                <a:latin typeface="Calisto MT" pitchFamily="18" charset="0"/>
              </a:rPr>
              <a:t>diberikan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oleh</a:t>
            </a:r>
            <a:r>
              <a:rPr lang="en-US" sz="2000" dirty="0">
                <a:latin typeface="Calisto MT" pitchFamily="18" charset="0"/>
              </a:rPr>
              <a:t>: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r>
              <a:rPr lang="en-US" dirty="0">
                <a:latin typeface="Calisto MT" pitchFamily="18" charset="0"/>
              </a:rPr>
              <a:t>				</a:t>
            </a:r>
            <a:endParaRPr lang="en-US" sz="2000" i="1" dirty="0">
              <a:latin typeface="Calisto MT" pitchFamily="18" charset="0"/>
            </a:endParaRPr>
          </a:p>
          <a:p>
            <a:pPr hangingPunct="0">
              <a:buNone/>
            </a:pPr>
            <a:endParaRPr lang="en-US" dirty="0"/>
          </a:p>
          <a:p>
            <a:pPr hangingPunct="0">
              <a:buNone/>
            </a:pPr>
            <a:endParaRPr lang="en-US" dirty="0"/>
          </a:p>
          <a:p>
            <a:pPr hangingPunct="0"/>
            <a:endParaRPr lang="en-US" dirty="0"/>
          </a:p>
          <a:p>
            <a:pPr hangingPunct="0"/>
            <a:endParaRPr lang="en-US" i="1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12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730691"/>
              </p:ext>
            </p:extLst>
          </p:nvPr>
        </p:nvGraphicFramePr>
        <p:xfrm>
          <a:off x="2057400" y="2468247"/>
          <a:ext cx="4876800" cy="3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4" imgW="3822480" imgH="241200" progId="Equation.3">
                  <p:embed/>
                </p:oleObj>
              </mc:Choice>
              <mc:Fallback>
                <p:oleObj name="Equation" r:id="rId4" imgW="3822480" imgH="241200" progId="Equation.3">
                  <p:embed/>
                  <p:pic>
                    <p:nvPicPr>
                      <p:cNvPr id="1812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68247"/>
                        <a:ext cx="4876800" cy="309638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12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3842266"/>
            <a:ext cx="4310063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81256" name="Rectangle 8"/>
          <p:cNvSpPr>
            <a:spLocks noChangeArrowheads="1"/>
          </p:cNvSpPr>
          <p:nvPr/>
        </p:nvSpPr>
        <p:spPr bwMode="auto">
          <a:xfrm>
            <a:off x="1524001" y="348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12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20171"/>
              </p:ext>
            </p:extLst>
          </p:nvPr>
        </p:nvGraphicFramePr>
        <p:xfrm>
          <a:off x="2057400" y="5978318"/>
          <a:ext cx="5203825" cy="422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7" imgW="2933640" imgH="241200" progId="Equation.3">
                  <p:embed/>
                </p:oleObj>
              </mc:Choice>
              <mc:Fallback>
                <p:oleObj name="Equation" r:id="rId7" imgW="2933640" imgH="241200" progId="Equation.3">
                  <p:embed/>
                  <p:pic>
                    <p:nvPicPr>
                      <p:cNvPr id="1812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978318"/>
                        <a:ext cx="5203825" cy="42228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804</Words>
  <Application>Microsoft Office PowerPoint</Application>
  <PresentationFormat>Widescreen</PresentationFormat>
  <Paragraphs>194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Aharoni</vt:lpstr>
      <vt:lpstr>Arial</vt:lpstr>
      <vt:lpstr>Calibri</vt:lpstr>
      <vt:lpstr>Calibri Light</vt:lpstr>
      <vt:lpstr>Calisto MT</vt:lpstr>
      <vt:lpstr>Perpetua</vt:lpstr>
      <vt:lpstr>Office Theme</vt:lpstr>
      <vt:lpstr>Equation</vt:lpstr>
      <vt:lpstr>PowerPoint Presentation</vt:lpstr>
      <vt:lpstr>Pengantar Teori</vt:lpstr>
      <vt:lpstr>Proses Regresi Diri (Autoregressive)</vt:lpstr>
      <vt:lpstr>PowerPoint Presentation</vt:lpstr>
      <vt:lpstr>PowerPoint Presentation</vt:lpstr>
      <vt:lpstr>PowerPoint Presentation</vt:lpstr>
      <vt:lpstr>Proses Rataan Bergerak (Moving-Average)</vt:lpstr>
      <vt:lpstr>PowerPoint Presentation</vt:lpstr>
      <vt:lpstr>Proses Campuran Diri dan Rataan Bergerak (ARMA(p,q))</vt:lpstr>
      <vt:lpstr>Model Autoregressive Integrated Moving Average (ARIMA)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Prosedur Eviews untuk Pemodelan ARIMA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ThinkPad</cp:lastModifiedBy>
  <cp:revision>11</cp:revision>
  <dcterms:created xsi:type="dcterms:W3CDTF">2021-09-06T02:19:53Z</dcterms:created>
  <dcterms:modified xsi:type="dcterms:W3CDTF">2021-10-30T10:47:05Z</dcterms:modified>
</cp:coreProperties>
</file>