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3" r:id="rId5"/>
    <p:sldId id="265" r:id="rId6"/>
    <p:sldId id="259" r:id="rId7"/>
    <p:sldId id="261" r:id="rId8"/>
    <p:sldId id="260" r:id="rId9"/>
    <p:sldId id="262" r:id="rId10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FF2B"/>
    <a:srgbClr val="0091FF"/>
    <a:srgbClr val="4C8F00"/>
    <a:srgbClr val="3C3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Introduction to Academic Writing and Publication – Yuni Sari Amalia, PhD.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B1C84-5A3A-462E-B256-FCE200DC1B47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CD5F-76D0-4AD5-A6E0-FF22FAEF03D4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38F5E-F022-4154-A5DE-DCB7E42B8902}" type="datetimeFigureOut">
              <a:rPr lang="id-ID" smtClean="0"/>
              <a:pPr/>
              <a:t>21/12/2020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AB2A7-7EE0-459D-8EFA-8885D1CB84B3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7Qvm72Q0-0" TargetMode="External"/><Relationship Id="rId3" Type="http://schemas.microsoft.com/office/2007/relationships/hdphoto" Target="../media/hdphoto1.wdp"/><Relationship Id="rId7" Type="http://schemas.openxmlformats.org/officeDocument/2006/relationships/hyperlink" Target="https://libguides.usc.edu/writingguide/academicwrit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rmingham.ac.uk/Documents/students/guide-to-academic-writing.pdf" TargetMode="External"/><Relationship Id="rId5" Type="http://schemas.openxmlformats.org/officeDocument/2006/relationships/hyperlink" Target="https://www.sydney.edu.au/students/writing.html" TargetMode="External"/><Relationship Id="rId4" Type="http://schemas.openxmlformats.org/officeDocument/2006/relationships/hyperlink" Target="https://library.leeds.ac.uk/info/14011/writing/106/academic_writing" TargetMode="External"/><Relationship Id="rId9" Type="http://schemas.openxmlformats.org/officeDocument/2006/relationships/hyperlink" Target="https://www.youtube.com/watch?v=MyTLosz6aHA&amp;t=1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FF3EA-95D3-467A-A4A5-4731457F0B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5" t="30146" r="36237" b="24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529DE77-E4B0-4F19-B088-1B2099D3889B}"/>
              </a:ext>
            </a:extLst>
          </p:cNvPr>
          <p:cNvGrpSpPr/>
          <p:nvPr/>
        </p:nvGrpSpPr>
        <p:grpSpPr>
          <a:xfrm>
            <a:off x="-1041744" y="-2685339"/>
            <a:ext cx="13969383" cy="11745410"/>
            <a:chOff x="-1041744" y="-2685339"/>
            <a:chExt cx="13969383" cy="11745410"/>
          </a:xfrm>
        </p:grpSpPr>
        <p:sp>
          <p:nvSpPr>
            <p:cNvPr id="6" name="Shaders">
              <a:extLst>
                <a:ext uri="{FF2B5EF4-FFF2-40B4-BE49-F238E27FC236}">
                  <a16:creationId xmlns:a16="http://schemas.microsoft.com/office/drawing/2014/main" id="{A2A5F0F9-0BD6-4778-A2D5-58CD3846EA2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B4AF40-A6C1-4012-96A8-4BEDB2AA5E3D}"/>
                </a:ext>
              </a:extLst>
            </p:cNvPr>
            <p:cNvSpPr/>
            <p:nvPr/>
          </p:nvSpPr>
          <p:spPr>
            <a:xfrm rot="3458975">
              <a:off x="70243" y="-3797326"/>
              <a:ext cx="11745410" cy="13969383"/>
            </a:xfrm>
            <a:custGeom>
              <a:avLst/>
              <a:gdLst>
                <a:gd name="connsiteX0" fmla="*/ 8621324 w 11745410"/>
                <a:gd name="connsiteY0" fmla="*/ 5083715 h 13969383"/>
                <a:gd name="connsiteX1" fmla="*/ 8621324 w 11745410"/>
                <a:gd name="connsiteY1" fmla="*/ 6884936 h 13969383"/>
                <a:gd name="connsiteX2" fmla="*/ 10249553 w 11745410"/>
                <a:gd name="connsiteY2" fmla="*/ 6872442 h 13969383"/>
                <a:gd name="connsiteX3" fmla="*/ 10249552 w 11745410"/>
                <a:gd name="connsiteY3" fmla="*/ 5071220 h 13969383"/>
                <a:gd name="connsiteX4" fmla="*/ 8621325 w 11745410"/>
                <a:gd name="connsiteY4" fmla="*/ 2827475 h 13969383"/>
                <a:gd name="connsiteX5" fmla="*/ 8621324 w 11745410"/>
                <a:gd name="connsiteY5" fmla="*/ 4651654 h 13969383"/>
                <a:gd name="connsiteX6" fmla="*/ 10249552 w 11745410"/>
                <a:gd name="connsiteY6" fmla="*/ 4639159 h 13969383"/>
                <a:gd name="connsiteX7" fmla="*/ 10249552 w 11745410"/>
                <a:gd name="connsiteY7" fmla="*/ 2814979 h 13969383"/>
                <a:gd name="connsiteX8" fmla="*/ 6561047 w 11745410"/>
                <a:gd name="connsiteY8" fmla="*/ 5099525 h 13969383"/>
                <a:gd name="connsiteX9" fmla="*/ 6561047 w 11745410"/>
                <a:gd name="connsiteY9" fmla="*/ 6900747 h 13969383"/>
                <a:gd name="connsiteX10" fmla="*/ 8189276 w 11745410"/>
                <a:gd name="connsiteY10" fmla="*/ 6888252 h 13969383"/>
                <a:gd name="connsiteX11" fmla="*/ 8189276 w 11745410"/>
                <a:gd name="connsiteY11" fmla="*/ 5087030 h 13969383"/>
                <a:gd name="connsiteX12" fmla="*/ 6561048 w 11745410"/>
                <a:gd name="connsiteY12" fmla="*/ 2843285 h 13969383"/>
                <a:gd name="connsiteX13" fmla="*/ 6561047 w 11745410"/>
                <a:gd name="connsiteY13" fmla="*/ 4667464 h 13969383"/>
                <a:gd name="connsiteX14" fmla="*/ 8189276 w 11745410"/>
                <a:gd name="connsiteY14" fmla="*/ 4654969 h 13969383"/>
                <a:gd name="connsiteX15" fmla="*/ 8189276 w 11745410"/>
                <a:gd name="connsiteY15" fmla="*/ 2830790 h 13969383"/>
                <a:gd name="connsiteX16" fmla="*/ 4500771 w 11745410"/>
                <a:gd name="connsiteY16" fmla="*/ 5115336 h 13969383"/>
                <a:gd name="connsiteX17" fmla="*/ 4500771 w 11745410"/>
                <a:gd name="connsiteY17" fmla="*/ 6916557 h 13969383"/>
                <a:gd name="connsiteX18" fmla="*/ 6128999 w 11745410"/>
                <a:gd name="connsiteY18" fmla="*/ 6904062 h 13969383"/>
                <a:gd name="connsiteX19" fmla="*/ 6128999 w 11745410"/>
                <a:gd name="connsiteY19" fmla="*/ 5102841 h 13969383"/>
                <a:gd name="connsiteX20" fmla="*/ 2089148 w 11745410"/>
                <a:gd name="connsiteY20" fmla="*/ 6977686 h 13969383"/>
                <a:gd name="connsiteX21" fmla="*/ 2104234 w 11745410"/>
                <a:gd name="connsiteY21" fmla="*/ 6977600 h 13969383"/>
                <a:gd name="connsiteX22" fmla="*/ 2440495 w 11745410"/>
                <a:gd name="connsiteY22" fmla="*/ 6446723 h 13969383"/>
                <a:gd name="connsiteX23" fmla="*/ 2440495 w 11745410"/>
                <a:gd name="connsiteY23" fmla="*/ 6932367 h 13969383"/>
                <a:gd name="connsiteX24" fmla="*/ 4068723 w 11745410"/>
                <a:gd name="connsiteY24" fmla="*/ 6919873 h 13969383"/>
                <a:gd name="connsiteX25" fmla="*/ 4068723 w 11745410"/>
                <a:gd name="connsiteY25" fmla="*/ 5118651 h 13969383"/>
                <a:gd name="connsiteX26" fmla="*/ 3277863 w 11745410"/>
                <a:gd name="connsiteY26" fmla="*/ 5124721 h 13969383"/>
                <a:gd name="connsiteX27" fmla="*/ 3552869 w 11745410"/>
                <a:gd name="connsiteY27" fmla="*/ 4690549 h 13969383"/>
                <a:gd name="connsiteX28" fmla="*/ 4068723 w 11745410"/>
                <a:gd name="connsiteY28" fmla="*/ 4686591 h 13969383"/>
                <a:gd name="connsiteX29" fmla="*/ 4068723 w 11745410"/>
                <a:gd name="connsiteY29" fmla="*/ 3876132 h 13969383"/>
                <a:gd name="connsiteX30" fmla="*/ 4500772 w 11745410"/>
                <a:gd name="connsiteY30" fmla="*/ 3194028 h 13969383"/>
                <a:gd name="connsiteX31" fmla="*/ 4500772 w 11745410"/>
                <a:gd name="connsiteY31" fmla="*/ 4683275 h 13969383"/>
                <a:gd name="connsiteX32" fmla="*/ 6128999 w 11745410"/>
                <a:gd name="connsiteY32" fmla="*/ 4670780 h 13969383"/>
                <a:gd name="connsiteX33" fmla="*/ 6128999 w 11745410"/>
                <a:gd name="connsiteY33" fmla="*/ 2846601 h 13969383"/>
                <a:gd name="connsiteX34" fmla="*/ 4713959 w 11745410"/>
                <a:gd name="connsiteY34" fmla="*/ 2857460 h 13969383"/>
                <a:gd name="connsiteX35" fmla="*/ 4988965 w 11745410"/>
                <a:gd name="connsiteY35" fmla="*/ 2423289 h 13969383"/>
                <a:gd name="connsiteX36" fmla="*/ 6129000 w 11745410"/>
                <a:gd name="connsiteY36" fmla="*/ 2414540 h 13969383"/>
                <a:gd name="connsiteX37" fmla="*/ 6129000 w 11745410"/>
                <a:gd name="connsiteY37" fmla="*/ 933044 h 13969383"/>
                <a:gd name="connsiteX38" fmla="*/ 5931936 w 11745410"/>
                <a:gd name="connsiteY38" fmla="*/ 934557 h 13969383"/>
                <a:gd name="connsiteX39" fmla="*/ 6129000 w 11745410"/>
                <a:gd name="connsiteY39" fmla="*/ 623440 h 13969383"/>
                <a:gd name="connsiteX40" fmla="*/ 6129000 w 11745410"/>
                <a:gd name="connsiteY40" fmla="*/ 623437 h 13969383"/>
                <a:gd name="connsiteX41" fmla="*/ 6523888 w 11745410"/>
                <a:gd name="connsiteY41" fmla="*/ 0 h 13969383"/>
                <a:gd name="connsiteX42" fmla="*/ 6561048 w 11745410"/>
                <a:gd name="connsiteY42" fmla="*/ 23537 h 13969383"/>
                <a:gd name="connsiteX43" fmla="*/ 6561048 w 11745410"/>
                <a:gd name="connsiteY43" fmla="*/ 497669 h 13969383"/>
                <a:gd name="connsiteX44" fmla="*/ 7267587 w 11745410"/>
                <a:gd name="connsiteY44" fmla="*/ 492248 h 13969383"/>
                <a:gd name="connsiteX45" fmla="*/ 7941544 w 11745410"/>
                <a:gd name="connsiteY45" fmla="*/ 919135 h 13969383"/>
                <a:gd name="connsiteX46" fmla="*/ 6561048 w 11745410"/>
                <a:gd name="connsiteY46" fmla="*/ 929729 h 13969383"/>
                <a:gd name="connsiteX47" fmla="*/ 6561048 w 11745410"/>
                <a:gd name="connsiteY47" fmla="*/ 2411224 h 13969383"/>
                <a:gd name="connsiteX48" fmla="*/ 8189276 w 11745410"/>
                <a:gd name="connsiteY48" fmla="*/ 2398729 h 13969383"/>
                <a:gd name="connsiteX49" fmla="*/ 8189276 w 11745410"/>
                <a:gd name="connsiteY49" fmla="*/ 1054867 h 13969383"/>
                <a:gd name="connsiteX50" fmla="*/ 8621325 w 11745410"/>
                <a:gd name="connsiteY50" fmla="*/ 1328529 h 13969383"/>
                <a:gd name="connsiteX51" fmla="*/ 8621325 w 11745410"/>
                <a:gd name="connsiteY51" fmla="*/ 2395413 h 13969383"/>
                <a:gd name="connsiteX52" fmla="*/ 10249552 w 11745410"/>
                <a:gd name="connsiteY52" fmla="*/ 2382918 h 13969383"/>
                <a:gd name="connsiteX53" fmla="*/ 10249552 w 11745410"/>
                <a:gd name="connsiteY53" fmla="*/ 2359858 h 13969383"/>
                <a:gd name="connsiteX54" fmla="*/ 10681601 w 11745410"/>
                <a:gd name="connsiteY54" fmla="*/ 2633520 h 13969383"/>
                <a:gd name="connsiteX55" fmla="*/ 10681601 w 11745410"/>
                <a:gd name="connsiteY55" fmla="*/ 2654704 h 13969383"/>
                <a:gd name="connsiteX56" fmla="*/ 10926438 w 11745410"/>
                <a:gd name="connsiteY56" fmla="*/ 2809785 h 13969383"/>
                <a:gd name="connsiteX57" fmla="*/ 10681601 w 11745410"/>
                <a:gd name="connsiteY57" fmla="*/ 2811664 h 13969383"/>
                <a:gd name="connsiteX58" fmla="*/ 10681601 w 11745410"/>
                <a:gd name="connsiteY58" fmla="*/ 4635843 h 13969383"/>
                <a:gd name="connsiteX59" fmla="*/ 11745410 w 11745410"/>
                <a:gd name="connsiteY59" fmla="*/ 4627679 h 13969383"/>
                <a:gd name="connsiteX60" fmla="*/ 11470403 w 11745410"/>
                <a:gd name="connsiteY60" fmla="*/ 5061851 h 13969383"/>
                <a:gd name="connsiteX61" fmla="*/ 10681601 w 11745410"/>
                <a:gd name="connsiteY61" fmla="*/ 5067904 h 13969383"/>
                <a:gd name="connsiteX62" fmla="*/ 10681601 w 11745410"/>
                <a:gd name="connsiteY62" fmla="*/ 6276072 h 13969383"/>
                <a:gd name="connsiteX63" fmla="*/ 10304122 w 11745410"/>
                <a:gd name="connsiteY63" fmla="*/ 6872023 h 13969383"/>
                <a:gd name="connsiteX64" fmla="*/ 10323925 w 11745410"/>
                <a:gd name="connsiteY64" fmla="*/ 6871871 h 13969383"/>
                <a:gd name="connsiteX65" fmla="*/ 10048919 w 11745410"/>
                <a:gd name="connsiteY65" fmla="*/ 7306041 h 13969383"/>
                <a:gd name="connsiteX66" fmla="*/ 10014011 w 11745410"/>
                <a:gd name="connsiteY66" fmla="*/ 7306308 h 13969383"/>
                <a:gd name="connsiteX67" fmla="*/ 5793578 w 11745410"/>
                <a:gd name="connsiteY67" fmla="*/ 13969383 h 13969383"/>
                <a:gd name="connsiteX68" fmla="*/ 0 w 11745410"/>
                <a:gd name="connsiteY68" fmla="*/ 10299696 h 1396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1745410" h="13969383">
                  <a:moveTo>
                    <a:pt x="8621324" y="5083715"/>
                  </a:moveTo>
                  <a:lnTo>
                    <a:pt x="8621324" y="6884936"/>
                  </a:lnTo>
                  <a:lnTo>
                    <a:pt x="10249553" y="6872442"/>
                  </a:lnTo>
                  <a:lnTo>
                    <a:pt x="10249552" y="5071220"/>
                  </a:lnTo>
                  <a:close/>
                  <a:moveTo>
                    <a:pt x="8621325" y="2827475"/>
                  </a:moveTo>
                  <a:lnTo>
                    <a:pt x="8621324" y="4651654"/>
                  </a:lnTo>
                  <a:lnTo>
                    <a:pt x="10249552" y="4639159"/>
                  </a:lnTo>
                  <a:lnTo>
                    <a:pt x="10249552" y="2814979"/>
                  </a:lnTo>
                  <a:close/>
                  <a:moveTo>
                    <a:pt x="6561047" y="5099525"/>
                  </a:moveTo>
                  <a:lnTo>
                    <a:pt x="6561047" y="6900747"/>
                  </a:lnTo>
                  <a:lnTo>
                    <a:pt x="8189276" y="6888252"/>
                  </a:lnTo>
                  <a:lnTo>
                    <a:pt x="8189276" y="5087030"/>
                  </a:lnTo>
                  <a:close/>
                  <a:moveTo>
                    <a:pt x="6561048" y="2843285"/>
                  </a:moveTo>
                  <a:lnTo>
                    <a:pt x="6561047" y="4667464"/>
                  </a:lnTo>
                  <a:lnTo>
                    <a:pt x="8189276" y="4654969"/>
                  </a:lnTo>
                  <a:lnTo>
                    <a:pt x="8189276" y="2830790"/>
                  </a:lnTo>
                  <a:close/>
                  <a:moveTo>
                    <a:pt x="4500771" y="5115336"/>
                  </a:moveTo>
                  <a:lnTo>
                    <a:pt x="4500771" y="6916557"/>
                  </a:lnTo>
                  <a:lnTo>
                    <a:pt x="6128999" y="6904062"/>
                  </a:lnTo>
                  <a:lnTo>
                    <a:pt x="6128999" y="5102841"/>
                  </a:lnTo>
                  <a:close/>
                  <a:moveTo>
                    <a:pt x="2089148" y="6977686"/>
                  </a:moveTo>
                  <a:lnTo>
                    <a:pt x="2104234" y="6977600"/>
                  </a:lnTo>
                  <a:lnTo>
                    <a:pt x="2440495" y="6446723"/>
                  </a:lnTo>
                  <a:lnTo>
                    <a:pt x="2440495" y="6932367"/>
                  </a:lnTo>
                  <a:lnTo>
                    <a:pt x="4068723" y="6919873"/>
                  </a:lnTo>
                  <a:lnTo>
                    <a:pt x="4068723" y="5118651"/>
                  </a:lnTo>
                  <a:lnTo>
                    <a:pt x="3277863" y="5124721"/>
                  </a:lnTo>
                  <a:lnTo>
                    <a:pt x="3552869" y="4690549"/>
                  </a:lnTo>
                  <a:lnTo>
                    <a:pt x="4068723" y="4686591"/>
                  </a:lnTo>
                  <a:lnTo>
                    <a:pt x="4068723" y="3876132"/>
                  </a:lnTo>
                  <a:lnTo>
                    <a:pt x="4500772" y="3194028"/>
                  </a:lnTo>
                  <a:lnTo>
                    <a:pt x="4500772" y="4683275"/>
                  </a:lnTo>
                  <a:lnTo>
                    <a:pt x="6128999" y="4670780"/>
                  </a:lnTo>
                  <a:lnTo>
                    <a:pt x="6128999" y="2846601"/>
                  </a:lnTo>
                  <a:lnTo>
                    <a:pt x="4713959" y="2857460"/>
                  </a:lnTo>
                  <a:lnTo>
                    <a:pt x="4988965" y="2423289"/>
                  </a:lnTo>
                  <a:lnTo>
                    <a:pt x="6129000" y="2414540"/>
                  </a:lnTo>
                  <a:lnTo>
                    <a:pt x="6129000" y="933044"/>
                  </a:lnTo>
                  <a:lnTo>
                    <a:pt x="5931936" y="934557"/>
                  </a:lnTo>
                  <a:lnTo>
                    <a:pt x="6129000" y="623440"/>
                  </a:lnTo>
                  <a:lnTo>
                    <a:pt x="6129000" y="623437"/>
                  </a:lnTo>
                  <a:lnTo>
                    <a:pt x="6523888" y="0"/>
                  </a:lnTo>
                  <a:lnTo>
                    <a:pt x="6561048" y="23537"/>
                  </a:lnTo>
                  <a:lnTo>
                    <a:pt x="6561048" y="497669"/>
                  </a:lnTo>
                  <a:lnTo>
                    <a:pt x="7267587" y="492248"/>
                  </a:lnTo>
                  <a:lnTo>
                    <a:pt x="7941544" y="919135"/>
                  </a:lnTo>
                  <a:lnTo>
                    <a:pt x="6561048" y="929729"/>
                  </a:lnTo>
                  <a:lnTo>
                    <a:pt x="6561048" y="2411224"/>
                  </a:lnTo>
                  <a:lnTo>
                    <a:pt x="8189276" y="2398729"/>
                  </a:lnTo>
                  <a:lnTo>
                    <a:pt x="8189276" y="1054867"/>
                  </a:lnTo>
                  <a:lnTo>
                    <a:pt x="8621325" y="1328529"/>
                  </a:lnTo>
                  <a:lnTo>
                    <a:pt x="8621325" y="2395413"/>
                  </a:lnTo>
                  <a:lnTo>
                    <a:pt x="10249552" y="2382918"/>
                  </a:lnTo>
                  <a:lnTo>
                    <a:pt x="10249552" y="2359858"/>
                  </a:lnTo>
                  <a:lnTo>
                    <a:pt x="10681601" y="2633520"/>
                  </a:lnTo>
                  <a:lnTo>
                    <a:pt x="10681601" y="2654704"/>
                  </a:lnTo>
                  <a:lnTo>
                    <a:pt x="10926438" y="2809785"/>
                  </a:lnTo>
                  <a:lnTo>
                    <a:pt x="10681601" y="2811664"/>
                  </a:lnTo>
                  <a:lnTo>
                    <a:pt x="10681601" y="4635843"/>
                  </a:lnTo>
                  <a:lnTo>
                    <a:pt x="11745410" y="4627679"/>
                  </a:lnTo>
                  <a:lnTo>
                    <a:pt x="11470403" y="5061851"/>
                  </a:lnTo>
                  <a:lnTo>
                    <a:pt x="10681601" y="5067904"/>
                  </a:lnTo>
                  <a:lnTo>
                    <a:pt x="10681601" y="6276072"/>
                  </a:lnTo>
                  <a:lnTo>
                    <a:pt x="10304122" y="6872023"/>
                  </a:lnTo>
                  <a:lnTo>
                    <a:pt x="10323925" y="6871871"/>
                  </a:lnTo>
                  <a:lnTo>
                    <a:pt x="10048919" y="7306041"/>
                  </a:lnTo>
                  <a:lnTo>
                    <a:pt x="10014011" y="7306308"/>
                  </a:lnTo>
                  <a:lnTo>
                    <a:pt x="5793578" y="13969383"/>
                  </a:lnTo>
                  <a:lnTo>
                    <a:pt x="0" y="10299696"/>
                  </a:lnTo>
                  <a:close/>
                </a:path>
              </a:pathLst>
            </a:custGeom>
            <a:solidFill>
              <a:srgbClr val="3C3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788" y="764704"/>
            <a:ext cx="5811037" cy="4661712"/>
          </a:xfrm>
        </p:spPr>
        <p:txBody>
          <a:bodyPr>
            <a:normAutofit/>
          </a:bodyPr>
          <a:lstStyle/>
          <a:p>
            <a:pPr algn="l"/>
            <a:r>
              <a:rPr lang="id-ID" b="1" dirty="0">
                <a:solidFill>
                  <a:srgbClr val="9CFF2B"/>
                </a:solidFill>
              </a:rPr>
              <a:t>Introduction to Academic Writing and Publication in 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788" y="4509120"/>
            <a:ext cx="4320668" cy="353103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Universitas Airlangga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Yuni Sari Amalia, S.S., M.A., Ph.D.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">
            <a:extLst>
              <a:ext uri="{FF2B5EF4-FFF2-40B4-BE49-F238E27FC236}">
                <a16:creationId xmlns:a16="http://schemas.microsoft.com/office/drawing/2014/main" id="{862F714E-C2F9-408A-AC51-7230A4B00B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118248" cy="6255738"/>
          </a:xfrm>
        </p:spPr>
        <p:txBody>
          <a:bodyPr>
            <a:normAutofit/>
          </a:bodyPr>
          <a:lstStyle/>
          <a:p>
            <a:r>
              <a:rPr lang="id-ID" sz="6600" dirty="0">
                <a:solidFill>
                  <a:schemeClr val="bg1"/>
                </a:solidFill>
              </a:rPr>
              <a:t>Expected Learn</a:t>
            </a:r>
            <a:r>
              <a:rPr lang="en-US" sz="6600" dirty="0" err="1">
                <a:solidFill>
                  <a:schemeClr val="bg1"/>
                </a:solidFill>
              </a:rPr>
              <a:t>ing</a:t>
            </a:r>
            <a:r>
              <a:rPr lang="id-ID" sz="6600" dirty="0">
                <a:solidFill>
                  <a:schemeClr val="bg1"/>
                </a:solidFill>
              </a:rPr>
              <a:t> Outcome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B778DD-7C47-4EBC-AEC2-5EE61DBF6568}"/>
              </a:ext>
            </a:extLst>
          </p:cNvPr>
          <p:cNvGrpSpPr/>
          <p:nvPr/>
        </p:nvGrpSpPr>
        <p:grpSpPr>
          <a:xfrm>
            <a:off x="5939644" y="4558842"/>
            <a:ext cx="5008400" cy="1805232"/>
            <a:chOff x="5939644" y="4558842"/>
            <a:chExt cx="5496338" cy="1805232"/>
          </a:xfrm>
        </p:grpSpPr>
        <p:sp>
          <p:nvSpPr>
            <p:cNvPr id="12" name="Colour Oval">
              <a:extLst>
                <a:ext uri="{FF2B5EF4-FFF2-40B4-BE49-F238E27FC236}">
                  <a16:creationId xmlns:a16="http://schemas.microsoft.com/office/drawing/2014/main" id="{3B16ECBC-964D-43F0-B8C7-EABA6B9BC845}"/>
                </a:ext>
              </a:extLst>
            </p:cNvPr>
            <p:cNvSpPr/>
            <p:nvPr/>
          </p:nvSpPr>
          <p:spPr>
            <a:xfrm>
              <a:off x="5939644" y="4558842"/>
              <a:ext cx="1805232" cy="1805232"/>
            </a:xfrm>
            <a:prstGeom prst="ellipse">
              <a:avLst/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3F1ABE-C18C-4851-B4DF-2EF1CD3319BE}"/>
                </a:ext>
              </a:extLst>
            </p:cNvPr>
            <p:cNvSpPr/>
            <p:nvPr/>
          </p:nvSpPr>
          <p:spPr>
            <a:xfrm>
              <a:off x="6686702" y="4558842"/>
              <a:ext cx="4749280" cy="1805232"/>
            </a:xfrm>
            <a:prstGeom prst="roundRect">
              <a:avLst>
                <a:gd name="adj" fmla="val 6290"/>
              </a:avLst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428A3B-4867-4D05-B5E2-446CE316DB47}"/>
                </a:ext>
              </a:extLst>
            </p:cNvPr>
            <p:cNvSpPr/>
            <p:nvPr/>
          </p:nvSpPr>
          <p:spPr>
            <a:xfrm>
              <a:off x="6842260" y="4653438"/>
              <a:ext cx="4510324" cy="1607258"/>
            </a:xfrm>
            <a:prstGeom prst="roundRect">
              <a:avLst>
                <a:gd name="adj" fmla="val 4216"/>
              </a:avLst>
            </a:prstGeom>
            <a:solidFill>
              <a:srgbClr val="0091FF"/>
            </a:solid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/>
                <a:t>What is academic writing and publication?</a:t>
              </a:r>
            </a:p>
          </p:txBody>
        </p:sp>
        <p:sp>
          <p:nvSpPr>
            <p:cNvPr id="10" name="Picture Oval">
              <a:extLst>
                <a:ext uri="{FF2B5EF4-FFF2-40B4-BE49-F238E27FC236}">
                  <a16:creationId xmlns:a16="http://schemas.microsoft.com/office/drawing/2014/main" id="{BB9DD5AC-7722-49C8-9C94-BCF97CA5D2C6}"/>
                </a:ext>
              </a:extLst>
            </p:cNvPr>
            <p:cNvSpPr/>
            <p:nvPr/>
          </p:nvSpPr>
          <p:spPr>
            <a:xfrm>
              <a:off x="6038631" y="4657829"/>
              <a:ext cx="1607258" cy="1607258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8" name="Shaders Oval">
              <a:extLst>
                <a:ext uri="{FF2B5EF4-FFF2-40B4-BE49-F238E27FC236}">
                  <a16:creationId xmlns:a16="http://schemas.microsoft.com/office/drawing/2014/main" id="{1B202B66-E6AC-4AEA-8A37-B11B17FC0032}"/>
                </a:ext>
              </a:extLst>
            </p:cNvPr>
            <p:cNvSpPr/>
            <p:nvPr/>
          </p:nvSpPr>
          <p:spPr>
            <a:xfrm>
              <a:off x="6038631" y="4667053"/>
              <a:ext cx="1607258" cy="1607258"/>
            </a:xfrm>
            <a:prstGeom prst="ellipse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0B5370-CAF5-41C7-8DD9-B6053265668D}"/>
              </a:ext>
            </a:extLst>
          </p:cNvPr>
          <p:cNvGrpSpPr/>
          <p:nvPr/>
        </p:nvGrpSpPr>
        <p:grpSpPr>
          <a:xfrm>
            <a:off x="5939644" y="2526384"/>
            <a:ext cx="5012188" cy="1805232"/>
            <a:chOff x="5939644" y="2526384"/>
            <a:chExt cx="5012188" cy="1805232"/>
          </a:xfrm>
        </p:grpSpPr>
        <p:sp>
          <p:nvSpPr>
            <p:cNvPr id="18" name="Colour Oval">
              <a:extLst>
                <a:ext uri="{FF2B5EF4-FFF2-40B4-BE49-F238E27FC236}">
                  <a16:creationId xmlns:a16="http://schemas.microsoft.com/office/drawing/2014/main" id="{E2A5AF2A-92B0-46DE-ACA7-80F525AFFB07}"/>
                </a:ext>
              </a:extLst>
            </p:cNvPr>
            <p:cNvSpPr/>
            <p:nvPr/>
          </p:nvSpPr>
          <p:spPr>
            <a:xfrm>
              <a:off x="5939644" y="2526384"/>
              <a:ext cx="1805232" cy="1805232"/>
            </a:xfrm>
            <a:prstGeom prst="ellipse">
              <a:avLst/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6340E8-1307-481A-8697-174554807474}"/>
                </a:ext>
              </a:extLst>
            </p:cNvPr>
            <p:cNvSpPr/>
            <p:nvPr/>
          </p:nvSpPr>
          <p:spPr>
            <a:xfrm>
              <a:off x="6686701" y="2526384"/>
              <a:ext cx="4265131" cy="1805232"/>
            </a:xfrm>
            <a:prstGeom prst="roundRect">
              <a:avLst>
                <a:gd name="adj" fmla="val 6290"/>
              </a:avLst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E043846-DFF1-4B32-B499-545994450806}"/>
                </a:ext>
              </a:extLst>
            </p:cNvPr>
            <p:cNvSpPr/>
            <p:nvPr/>
          </p:nvSpPr>
          <p:spPr>
            <a:xfrm>
              <a:off x="6686702" y="2620980"/>
              <a:ext cx="4161826" cy="1607258"/>
            </a:xfrm>
            <a:prstGeom prst="roundRect">
              <a:avLst>
                <a:gd name="adj" fmla="val 7377"/>
              </a:avLst>
            </a:prstGeom>
            <a:solidFill>
              <a:srgbClr val="0091FF"/>
            </a:solid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/>
                <a:t>Why is academic writing </a:t>
              </a:r>
            </a:p>
            <a:p>
              <a:pPr algn="r"/>
              <a:r>
                <a:rPr lang="en-US" sz="2000" dirty="0"/>
                <a:t>important?</a:t>
              </a:r>
            </a:p>
          </p:txBody>
        </p:sp>
        <p:sp>
          <p:nvSpPr>
            <p:cNvPr id="21" name="Picture Oval">
              <a:extLst>
                <a:ext uri="{FF2B5EF4-FFF2-40B4-BE49-F238E27FC236}">
                  <a16:creationId xmlns:a16="http://schemas.microsoft.com/office/drawing/2014/main" id="{1CE25441-A52A-4DFC-AB70-72A2DA0507F7}"/>
                </a:ext>
              </a:extLst>
            </p:cNvPr>
            <p:cNvSpPr/>
            <p:nvPr/>
          </p:nvSpPr>
          <p:spPr>
            <a:xfrm>
              <a:off x="6038631" y="2625371"/>
              <a:ext cx="1607258" cy="1607258"/>
            </a:xfrm>
            <a:prstGeom prst="ellipse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56260" t="1543" r="-21518" b="-1543"/>
              </a:stretch>
            </a:blip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6" name="Shaders Oval">
              <a:extLst>
                <a:ext uri="{FF2B5EF4-FFF2-40B4-BE49-F238E27FC236}">
                  <a16:creationId xmlns:a16="http://schemas.microsoft.com/office/drawing/2014/main" id="{0214A956-57D1-45EF-A9F0-635E6D717EE1}"/>
                </a:ext>
              </a:extLst>
            </p:cNvPr>
            <p:cNvSpPr/>
            <p:nvPr/>
          </p:nvSpPr>
          <p:spPr>
            <a:xfrm>
              <a:off x="6049037" y="2618897"/>
              <a:ext cx="1607258" cy="1607258"/>
            </a:xfrm>
            <a:prstGeom prst="ellipse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A3BB25-1FB2-4AA7-BD5F-FFEAB9E53EF2}"/>
              </a:ext>
            </a:extLst>
          </p:cNvPr>
          <p:cNvGrpSpPr/>
          <p:nvPr/>
        </p:nvGrpSpPr>
        <p:grpSpPr>
          <a:xfrm>
            <a:off x="5939644" y="493927"/>
            <a:ext cx="5008400" cy="1805232"/>
            <a:chOff x="5939644" y="493927"/>
            <a:chExt cx="5008400" cy="1805232"/>
          </a:xfrm>
        </p:grpSpPr>
        <p:sp>
          <p:nvSpPr>
            <p:cNvPr id="23" name="Colour Oval">
              <a:extLst>
                <a:ext uri="{FF2B5EF4-FFF2-40B4-BE49-F238E27FC236}">
                  <a16:creationId xmlns:a16="http://schemas.microsoft.com/office/drawing/2014/main" id="{F3A7FB68-CF46-4982-A8FF-51ED915CE171}"/>
                </a:ext>
              </a:extLst>
            </p:cNvPr>
            <p:cNvSpPr/>
            <p:nvPr/>
          </p:nvSpPr>
          <p:spPr>
            <a:xfrm>
              <a:off x="5939644" y="493927"/>
              <a:ext cx="1805232" cy="1805232"/>
            </a:xfrm>
            <a:prstGeom prst="ellipse">
              <a:avLst/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0BECFFC-EAA6-4751-A105-28AC094F2DA7}"/>
                </a:ext>
              </a:extLst>
            </p:cNvPr>
            <p:cNvSpPr/>
            <p:nvPr/>
          </p:nvSpPr>
          <p:spPr>
            <a:xfrm>
              <a:off x="6686702" y="493927"/>
              <a:ext cx="4261342" cy="1805232"/>
            </a:xfrm>
            <a:prstGeom prst="roundRect">
              <a:avLst>
                <a:gd name="adj" fmla="val 6290"/>
              </a:avLst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A48171E-97AA-47DC-9B2F-C88A6541136D}"/>
                </a:ext>
              </a:extLst>
            </p:cNvPr>
            <p:cNvSpPr/>
            <p:nvPr/>
          </p:nvSpPr>
          <p:spPr>
            <a:xfrm>
              <a:off x="6842260" y="588523"/>
              <a:ext cx="4006268" cy="1607258"/>
            </a:xfrm>
            <a:prstGeom prst="roundRect">
              <a:avLst>
                <a:gd name="adj" fmla="val 4216"/>
              </a:avLst>
            </a:prstGeom>
            <a:solidFill>
              <a:srgbClr val="0091FF"/>
            </a:solid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/>
                <a:t>What are the features of </a:t>
              </a:r>
            </a:p>
            <a:p>
              <a:pPr algn="r"/>
              <a:r>
                <a:rPr lang="en-US" sz="2000" dirty="0"/>
                <a:t>academic writing</a:t>
              </a:r>
            </a:p>
          </p:txBody>
        </p:sp>
        <p:sp>
          <p:nvSpPr>
            <p:cNvPr id="26" name="Picture Oval">
              <a:extLst>
                <a:ext uri="{FF2B5EF4-FFF2-40B4-BE49-F238E27FC236}">
                  <a16:creationId xmlns:a16="http://schemas.microsoft.com/office/drawing/2014/main" id="{D69101C2-1D30-47BC-9A9B-9A37C724472D}"/>
                </a:ext>
              </a:extLst>
            </p:cNvPr>
            <p:cNvSpPr/>
            <p:nvPr/>
          </p:nvSpPr>
          <p:spPr>
            <a:xfrm>
              <a:off x="6038631" y="592914"/>
              <a:ext cx="1607258" cy="1607258"/>
            </a:xfrm>
            <a:prstGeom prst="ellipse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30000" r="-30000"/>
              </a:stretch>
            </a:blip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2" name="Shaders Oval">
              <a:extLst>
                <a:ext uri="{FF2B5EF4-FFF2-40B4-BE49-F238E27FC236}">
                  <a16:creationId xmlns:a16="http://schemas.microsoft.com/office/drawing/2014/main" id="{5984D5BC-48C0-4EBA-8BAF-89C7318EB3D0}"/>
                </a:ext>
              </a:extLst>
            </p:cNvPr>
            <p:cNvSpPr/>
            <p:nvPr/>
          </p:nvSpPr>
          <p:spPr>
            <a:xfrm>
              <a:off x="6056131" y="582049"/>
              <a:ext cx="1607258" cy="1607258"/>
            </a:xfrm>
            <a:prstGeom prst="ellipse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448B68-B68F-489B-9679-1F69EB76F56C}"/>
              </a:ext>
            </a:extLst>
          </p:cNvPr>
          <p:cNvGrpSpPr/>
          <p:nvPr/>
        </p:nvGrpSpPr>
        <p:grpSpPr>
          <a:xfrm>
            <a:off x="962872" y="6330321"/>
            <a:ext cx="3631127" cy="400110"/>
            <a:chOff x="242788" y="5579948"/>
            <a:chExt cx="363112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F5D0CB-286E-4833-9EA5-0298FD41B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3000" r="77000">
                          <a14:foregroundMark x1="49875" y1="26190" x2="49875" y2="26190"/>
                          <a14:backgroundMark x1="49375" y1="50952" x2="49375" y2="50952"/>
                          <a14:backgroundMark x1="49125" y1="52143" x2="64625" y2="45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88" y="5589240"/>
              <a:ext cx="668636" cy="3600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EFA26E-B767-452D-A5E8-7D5A7DA5F918}"/>
                </a:ext>
              </a:extLst>
            </p:cNvPr>
            <p:cNvSpPr txBox="1"/>
            <p:nvPr/>
          </p:nvSpPr>
          <p:spPr>
            <a:xfrm>
              <a:off x="705563" y="557994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YUNI SARI AMALIA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">
            <a:extLst>
              <a:ext uri="{FF2B5EF4-FFF2-40B4-BE49-F238E27FC236}">
                <a16:creationId xmlns:a16="http://schemas.microsoft.com/office/drawing/2014/main" id="{9E14117E-B07E-4505-8290-A3CEBDF554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BF0825B-4CF1-4268-B6A0-04EDED3B3D1F}"/>
              </a:ext>
            </a:extLst>
          </p:cNvPr>
          <p:cNvSpPr/>
          <p:nvPr/>
        </p:nvSpPr>
        <p:spPr>
          <a:xfrm>
            <a:off x="22076" y="0"/>
            <a:ext cx="5186079" cy="6858000"/>
          </a:xfrm>
          <a:custGeom>
            <a:avLst/>
            <a:gdLst>
              <a:gd name="connsiteX0" fmla="*/ 0 w 5186079"/>
              <a:gd name="connsiteY0" fmla="*/ 0 h 6858000"/>
              <a:gd name="connsiteX1" fmla="*/ 3131813 w 5186079"/>
              <a:gd name="connsiteY1" fmla="*/ 0 h 6858000"/>
              <a:gd name="connsiteX2" fmla="*/ 3151105 w 5186079"/>
              <a:gd name="connsiteY2" fmla="*/ 9881 h 6858000"/>
              <a:gd name="connsiteX3" fmla="*/ 5186079 w 5186079"/>
              <a:gd name="connsiteY3" fmla="*/ 3429000 h 6858000"/>
              <a:gd name="connsiteX4" fmla="*/ 3151105 w 5186079"/>
              <a:gd name="connsiteY4" fmla="*/ 6848120 h 6858000"/>
              <a:gd name="connsiteX5" fmla="*/ 3131813 w 5186079"/>
              <a:gd name="connsiteY5" fmla="*/ 6858000 h 6858000"/>
              <a:gd name="connsiteX6" fmla="*/ 0 w 518607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6079" h="6858000">
                <a:moveTo>
                  <a:pt x="0" y="0"/>
                </a:moveTo>
                <a:lnTo>
                  <a:pt x="3131813" y="0"/>
                </a:lnTo>
                <a:lnTo>
                  <a:pt x="3151105" y="9881"/>
                </a:lnTo>
                <a:cubicBezTo>
                  <a:pt x="4363227" y="668345"/>
                  <a:pt x="5186079" y="1952579"/>
                  <a:pt x="5186079" y="3429000"/>
                </a:cubicBezTo>
                <a:cubicBezTo>
                  <a:pt x="5186079" y="4905422"/>
                  <a:pt x="4363227" y="6189655"/>
                  <a:pt x="3151105" y="6848120"/>
                </a:cubicBezTo>
                <a:lnTo>
                  <a:pt x="313181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 t="-25000" b="-25000"/>
            </a:stretch>
          </a:blipFill>
          <a:ln w="177800">
            <a:solidFill>
              <a:srgbClr val="9CF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CA543D-C7A2-4233-A1CC-5947761EA341}"/>
              </a:ext>
            </a:extLst>
          </p:cNvPr>
          <p:cNvSpPr/>
          <p:nvPr/>
        </p:nvSpPr>
        <p:spPr>
          <a:xfrm>
            <a:off x="0" y="0"/>
            <a:ext cx="5208154" cy="6858000"/>
          </a:xfrm>
          <a:custGeom>
            <a:avLst/>
            <a:gdLst>
              <a:gd name="connsiteX0" fmla="*/ 0 w 5208154"/>
              <a:gd name="connsiteY0" fmla="*/ 0 h 6858000"/>
              <a:gd name="connsiteX1" fmla="*/ 3153888 w 5208154"/>
              <a:gd name="connsiteY1" fmla="*/ 0 h 6858000"/>
              <a:gd name="connsiteX2" fmla="*/ 3173180 w 5208154"/>
              <a:gd name="connsiteY2" fmla="*/ 9881 h 6858000"/>
              <a:gd name="connsiteX3" fmla="*/ 5208154 w 5208154"/>
              <a:gd name="connsiteY3" fmla="*/ 3429000 h 6858000"/>
              <a:gd name="connsiteX4" fmla="*/ 3173180 w 5208154"/>
              <a:gd name="connsiteY4" fmla="*/ 6848120 h 6858000"/>
              <a:gd name="connsiteX5" fmla="*/ 3153888 w 5208154"/>
              <a:gd name="connsiteY5" fmla="*/ 6858000 h 6858000"/>
              <a:gd name="connsiteX6" fmla="*/ 0 w 5208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8154" h="6858000">
                <a:moveTo>
                  <a:pt x="0" y="0"/>
                </a:moveTo>
                <a:lnTo>
                  <a:pt x="3153888" y="0"/>
                </a:lnTo>
                <a:lnTo>
                  <a:pt x="3173180" y="9881"/>
                </a:lnTo>
                <a:cubicBezTo>
                  <a:pt x="4385302" y="668345"/>
                  <a:pt x="5208154" y="1952579"/>
                  <a:pt x="5208154" y="3429000"/>
                </a:cubicBezTo>
                <a:cubicBezTo>
                  <a:pt x="5208154" y="4905422"/>
                  <a:pt x="4385302" y="6189655"/>
                  <a:pt x="3173180" y="6848120"/>
                </a:cubicBezTo>
                <a:lnTo>
                  <a:pt x="315388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40000">
                <a:srgbClr val="F77924">
                  <a:alpha val="29000"/>
                </a:srgbClr>
              </a:gs>
              <a:gs pos="79000">
                <a:srgbClr val="FFCB05"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154" y="274638"/>
            <a:ext cx="6374246" cy="1143000"/>
          </a:xfrm>
        </p:spPr>
        <p:txBody>
          <a:bodyPr>
            <a:norm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What is academic writing?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8378" y="1692276"/>
            <a:ext cx="6374246" cy="489108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Academic </a:t>
            </a:r>
            <a:r>
              <a:rPr lang="id-ID" dirty="0">
                <a:solidFill>
                  <a:schemeClr val="bg1"/>
                </a:solidFill>
              </a:rPr>
              <a:t>work that is obvious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id-ID" dirty="0">
                <a:solidFill>
                  <a:schemeClr val="bg1"/>
                </a:solidFill>
              </a:rPr>
              <a:t>brief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id-ID" dirty="0">
                <a:solidFill>
                  <a:schemeClr val="bg1"/>
                </a:solidFill>
              </a:rPr>
              <a:t>emphasized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id-ID" dirty="0">
                <a:solidFill>
                  <a:schemeClr val="bg1"/>
                </a:solidFill>
              </a:rPr>
              <a:t>organized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id-ID" dirty="0">
                <a:solidFill>
                  <a:schemeClr val="bg1"/>
                </a:solidFill>
              </a:rPr>
              <a:t>supported</a:t>
            </a:r>
            <a:r>
              <a:rPr lang="en-US" dirty="0">
                <a:solidFill>
                  <a:schemeClr val="bg1"/>
                </a:solidFill>
              </a:rPr>
              <a:t> by evidence</a:t>
            </a:r>
            <a:r>
              <a:rPr lang="id-ID" dirty="0">
                <a:solidFill>
                  <a:schemeClr val="bg1"/>
                </a:solidFill>
              </a:rPr>
              <a:t> and facts</a:t>
            </a:r>
            <a:r>
              <a:rPr lang="en-US" dirty="0">
                <a:solidFill>
                  <a:schemeClr val="bg1"/>
                </a:solidFill>
              </a:rPr>
              <a:t>. It</a:t>
            </a:r>
            <a:r>
              <a:rPr lang="id-ID" dirty="0">
                <a:solidFill>
                  <a:schemeClr val="bg1"/>
                </a:solidFill>
              </a:rPr>
              <a:t> aims to enhance students’ comprehension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id-ID" dirty="0">
                <a:solidFill>
                  <a:schemeClr val="bg1"/>
                </a:solidFill>
              </a:rPr>
              <a:t> (University of Leeds, 2020)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r>
              <a:rPr lang="id-ID" dirty="0">
                <a:solidFill>
                  <a:schemeClr val="bg1"/>
                </a:solidFill>
              </a:rPr>
              <a:t>A written work that emphasizes on formality, objectivity, impersonality, and technicality. (University of Sydne</a:t>
            </a:r>
            <a:r>
              <a:rPr lang="en-US">
                <a:solidFill>
                  <a:schemeClr val="bg1"/>
                </a:solidFill>
              </a:rPr>
              <a:t>y</a:t>
            </a:r>
            <a:r>
              <a:rPr lang="id-ID">
                <a:solidFill>
                  <a:schemeClr val="bg1"/>
                </a:solidFill>
              </a:rPr>
              <a:t>, </a:t>
            </a:r>
            <a:r>
              <a:rPr lang="id-ID" dirty="0">
                <a:solidFill>
                  <a:schemeClr val="bg1"/>
                </a:solidFill>
              </a:rPr>
              <a:t>2019)</a:t>
            </a:r>
            <a:endParaRPr lang="en-US" dirty="0">
              <a:solidFill>
                <a:schemeClr val="bg1"/>
              </a:solidFill>
            </a:endParaRPr>
          </a:p>
          <a:p>
            <a:endParaRPr lang="id-ID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4E2229-1B4A-4F57-A473-F42D347A9DF1}"/>
              </a:ext>
            </a:extLst>
          </p:cNvPr>
          <p:cNvGrpSpPr/>
          <p:nvPr/>
        </p:nvGrpSpPr>
        <p:grpSpPr>
          <a:xfrm>
            <a:off x="22075" y="6383307"/>
            <a:ext cx="3631127" cy="400110"/>
            <a:chOff x="242788" y="5579948"/>
            <a:chExt cx="3631127" cy="4001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831608-0816-4DE9-8298-87A24D77A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3000" r="77000">
                          <a14:foregroundMark x1="49875" y1="26190" x2="49875" y2="26190"/>
                          <a14:backgroundMark x1="49375" y1="50952" x2="49375" y2="50952"/>
                          <a14:backgroundMark x1="49125" y1="52143" x2="64625" y2="45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88" y="5589240"/>
              <a:ext cx="668636" cy="360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A5400D-E472-4972-9CCF-9B0FF35C9F06}"/>
                </a:ext>
              </a:extLst>
            </p:cNvPr>
            <p:cNvSpPr txBox="1"/>
            <p:nvPr/>
          </p:nvSpPr>
          <p:spPr>
            <a:xfrm>
              <a:off x="705563" y="557994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YUNI SARI AMALIA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G Image">
            <a:extLst>
              <a:ext uri="{FF2B5EF4-FFF2-40B4-BE49-F238E27FC236}">
                <a16:creationId xmlns:a16="http://schemas.microsoft.com/office/drawing/2014/main" id="{160E1AE2-A392-4EC5-998E-79D8518B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Shaders">
            <a:extLst>
              <a:ext uri="{FF2B5EF4-FFF2-40B4-BE49-F238E27FC236}">
                <a16:creationId xmlns:a16="http://schemas.microsoft.com/office/drawing/2014/main" id="{C56EC00F-8BA5-4F16-A4DD-C3B00B9B1A48}"/>
              </a:ext>
            </a:extLst>
          </p:cNvPr>
          <p:cNvSpPr/>
          <p:nvPr/>
        </p:nvSpPr>
        <p:spPr>
          <a:xfrm>
            <a:off x="-9159" y="7322"/>
            <a:ext cx="12192000" cy="6858000"/>
          </a:xfrm>
          <a:prstGeom prst="rect">
            <a:avLst/>
          </a:prstGeom>
          <a:gradFill flip="none" rotWithShape="1">
            <a:gsLst>
              <a:gs pos="40000">
                <a:srgbClr val="F77924">
                  <a:alpha val="29000"/>
                </a:srgbClr>
              </a:gs>
              <a:gs pos="79000">
                <a:srgbClr val="FFCB05"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">
            <a:extLst>
              <a:ext uri="{FF2B5EF4-FFF2-40B4-BE49-F238E27FC236}">
                <a16:creationId xmlns:a16="http://schemas.microsoft.com/office/drawing/2014/main" id="{453DC036-FDFC-4549-BF90-F8420FC60644}"/>
              </a:ext>
            </a:extLst>
          </p:cNvPr>
          <p:cNvSpPr/>
          <p:nvPr/>
        </p:nvSpPr>
        <p:spPr>
          <a:xfrm>
            <a:off x="509718" y="1556792"/>
            <a:ext cx="11172564" cy="4608512"/>
          </a:xfrm>
          <a:prstGeom prst="roundRect">
            <a:avLst>
              <a:gd name="adj" fmla="val 28692"/>
            </a:avLst>
          </a:prstGeom>
          <a:solidFill>
            <a:srgbClr val="0091FF">
              <a:alpha val="90000"/>
            </a:srgbClr>
          </a:solidFill>
          <a:ln w="127000">
            <a:solidFill>
              <a:srgbClr val="9CF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publication?</a:t>
            </a:r>
          </a:p>
        </p:txBody>
      </p:sp>
      <p:sp>
        <p:nvSpPr>
          <p:cNvPr id="3" name="Content Placeholder 2" hidden="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The process where books, magazines, and other written works are published or printed which then are made accessible to public. (Oxford Dictionary, 2020)</a:t>
            </a:r>
          </a:p>
          <a:p>
            <a:r>
              <a:rPr lang="id-ID" dirty="0">
                <a:solidFill>
                  <a:schemeClr val="bg1"/>
                </a:solidFill>
              </a:rPr>
              <a:t>Publishing or making info accessible to people both online and printed (Cambridge Dictionary, 2020)</a:t>
            </a:r>
          </a:p>
          <a:p>
            <a:pPr fontAlgn="base"/>
            <a:r>
              <a:rPr lang="id-ID" dirty="0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he act or process of </a:t>
            </a:r>
            <a:r>
              <a:rPr lang="id-ID" dirty="0">
                <a:solidFill>
                  <a:schemeClr val="bg1"/>
                </a:solidFill>
              </a:rPr>
              <a:t>publishing published </a:t>
            </a:r>
            <a:r>
              <a:rPr lang="en-US" dirty="0">
                <a:solidFill>
                  <a:schemeClr val="bg1"/>
                </a:solidFill>
              </a:rPr>
              <a:t>work</a:t>
            </a:r>
            <a:r>
              <a:rPr lang="id-ID" dirty="0">
                <a:solidFill>
                  <a:schemeClr val="bg1"/>
                </a:solidFill>
              </a:rPr>
              <a:t> (Merriam-Webster, 2020)</a:t>
            </a:r>
            <a:endParaRPr lang="en-US" dirty="0">
              <a:solidFill>
                <a:schemeClr val="bg1"/>
              </a:solidFill>
            </a:endParaRPr>
          </a:p>
          <a:p>
            <a:endParaRPr lang="id-ID" dirty="0">
              <a:solidFill>
                <a:schemeClr val="bg1"/>
              </a:solidFill>
            </a:endParaRPr>
          </a:p>
        </p:txBody>
      </p:sp>
      <p:grpSp>
        <p:nvGrpSpPr>
          <p:cNvPr id="23" name="Oxford">
            <a:extLst>
              <a:ext uri="{FF2B5EF4-FFF2-40B4-BE49-F238E27FC236}">
                <a16:creationId xmlns:a16="http://schemas.microsoft.com/office/drawing/2014/main" id="{CCE2FD6E-025D-4A69-9E2A-22C2D4EA4CBB}"/>
              </a:ext>
            </a:extLst>
          </p:cNvPr>
          <p:cNvGrpSpPr/>
          <p:nvPr/>
        </p:nvGrpSpPr>
        <p:grpSpPr>
          <a:xfrm>
            <a:off x="839416" y="1988840"/>
            <a:ext cx="3384376" cy="3819244"/>
            <a:chOff x="383180" y="1988840"/>
            <a:chExt cx="3384376" cy="3819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BE2769-1859-4F78-AFC5-1B8D21197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48" y="1988840"/>
              <a:ext cx="1943840" cy="19510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C37C7B-8DC5-47AF-9392-7B3496F9B46A}"/>
                </a:ext>
              </a:extLst>
            </p:cNvPr>
            <p:cNvSpPr txBox="1"/>
            <p:nvPr/>
          </p:nvSpPr>
          <p:spPr>
            <a:xfrm>
              <a:off x="383180" y="4053758"/>
              <a:ext cx="338437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</a:rPr>
                <a:t>The </a:t>
              </a:r>
              <a:r>
                <a:rPr lang="id-ID" dirty="0" err="1">
                  <a:solidFill>
                    <a:schemeClr val="bg1"/>
                  </a:solidFill>
                </a:rPr>
                <a:t>process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where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books</a:t>
              </a:r>
              <a:r>
                <a:rPr lang="id-ID" dirty="0">
                  <a:solidFill>
                    <a:schemeClr val="bg1"/>
                  </a:solidFill>
                </a:rPr>
                <a:t>, </a:t>
              </a:r>
              <a:r>
                <a:rPr lang="id-ID" dirty="0" err="1">
                  <a:solidFill>
                    <a:schemeClr val="bg1"/>
                  </a:solidFill>
                </a:rPr>
                <a:t>magazines</a:t>
              </a:r>
              <a:r>
                <a:rPr lang="id-ID" dirty="0">
                  <a:solidFill>
                    <a:schemeClr val="bg1"/>
                  </a:solidFill>
                </a:rPr>
                <a:t>, </a:t>
              </a:r>
              <a:r>
                <a:rPr lang="id-ID" dirty="0" err="1">
                  <a:solidFill>
                    <a:schemeClr val="bg1"/>
                  </a:solidFill>
                </a:rPr>
                <a:t>and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other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written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works</a:t>
              </a:r>
              <a:r>
                <a:rPr lang="id-ID" dirty="0">
                  <a:solidFill>
                    <a:schemeClr val="bg1"/>
                  </a:solidFill>
                </a:rPr>
                <a:t> are </a:t>
              </a:r>
              <a:r>
                <a:rPr lang="id-ID" dirty="0" err="1">
                  <a:solidFill>
                    <a:schemeClr val="bg1"/>
                  </a:solidFill>
                </a:rPr>
                <a:t>published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or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printed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which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then</a:t>
              </a:r>
              <a:r>
                <a:rPr lang="id-ID" dirty="0">
                  <a:solidFill>
                    <a:schemeClr val="bg1"/>
                  </a:solidFill>
                </a:rPr>
                <a:t> are </a:t>
              </a:r>
              <a:r>
                <a:rPr lang="id-ID" dirty="0" err="1">
                  <a:solidFill>
                    <a:schemeClr val="bg1"/>
                  </a:solidFill>
                </a:rPr>
                <a:t>made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accessible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to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public</a:t>
              </a:r>
              <a:r>
                <a:rPr lang="id-ID" dirty="0">
                  <a:solidFill>
                    <a:schemeClr val="bg1"/>
                  </a:solidFill>
                </a:rPr>
                <a:t>. (Oxford </a:t>
              </a:r>
              <a:r>
                <a:rPr lang="id-ID" dirty="0" err="1">
                  <a:solidFill>
                    <a:schemeClr val="bg1"/>
                  </a:solidFill>
                </a:rPr>
                <a:t>Dictionary</a:t>
              </a:r>
              <a:r>
                <a:rPr lang="id-ID" dirty="0">
                  <a:solidFill>
                    <a:schemeClr val="bg1"/>
                  </a:solidFill>
                </a:rPr>
                <a:t>, 2020)</a:t>
              </a:r>
            </a:p>
          </p:txBody>
        </p:sp>
      </p:grpSp>
      <p:grpSp>
        <p:nvGrpSpPr>
          <p:cNvPr id="22" name="Cambridge">
            <a:extLst>
              <a:ext uri="{FF2B5EF4-FFF2-40B4-BE49-F238E27FC236}">
                <a16:creationId xmlns:a16="http://schemas.microsoft.com/office/drawing/2014/main" id="{BE2AFD62-C897-451F-8A5B-DBF3245B53D4}"/>
              </a:ext>
            </a:extLst>
          </p:cNvPr>
          <p:cNvGrpSpPr/>
          <p:nvPr/>
        </p:nvGrpSpPr>
        <p:grpSpPr>
          <a:xfrm>
            <a:off x="4403812" y="1988840"/>
            <a:ext cx="3384376" cy="3265247"/>
            <a:chOff x="4307370" y="2126267"/>
            <a:chExt cx="3384376" cy="32652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733412-FD86-4E09-A8C0-19291DA5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79" y="2126267"/>
              <a:ext cx="1676158" cy="1676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FACF03-82AF-481D-8A1E-2ACB3FBFABD5}"/>
                </a:ext>
              </a:extLst>
            </p:cNvPr>
            <p:cNvSpPr txBox="1"/>
            <p:nvPr/>
          </p:nvSpPr>
          <p:spPr>
            <a:xfrm>
              <a:off x="4307370" y="4191185"/>
              <a:ext cx="33843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d-ID" dirty="0" err="1">
                  <a:solidFill>
                    <a:schemeClr val="bg1"/>
                  </a:solidFill>
                </a:rPr>
                <a:t>Publishing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or</a:t>
              </a:r>
              <a:r>
                <a:rPr lang="id-ID" dirty="0">
                  <a:solidFill>
                    <a:schemeClr val="bg1"/>
                  </a:solidFill>
                </a:rPr>
                <a:t> making info </a:t>
              </a:r>
              <a:r>
                <a:rPr lang="id-ID" dirty="0" err="1">
                  <a:solidFill>
                    <a:schemeClr val="bg1"/>
                  </a:solidFill>
                </a:rPr>
                <a:t>accessible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to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people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both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online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and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printed</a:t>
              </a:r>
              <a:r>
                <a:rPr lang="id-ID" dirty="0">
                  <a:solidFill>
                    <a:schemeClr val="bg1"/>
                  </a:solidFill>
                </a:rPr>
                <a:t> (Cambridge </a:t>
              </a:r>
              <a:r>
                <a:rPr lang="id-ID" dirty="0" err="1">
                  <a:solidFill>
                    <a:schemeClr val="bg1"/>
                  </a:solidFill>
                </a:rPr>
                <a:t>Dictionary</a:t>
              </a:r>
              <a:r>
                <a:rPr lang="id-ID" dirty="0">
                  <a:solidFill>
                    <a:schemeClr val="bg1"/>
                  </a:solidFill>
                </a:rPr>
                <a:t>, 2020)</a:t>
              </a:r>
            </a:p>
          </p:txBody>
        </p:sp>
      </p:grpSp>
      <p:grpSp>
        <p:nvGrpSpPr>
          <p:cNvPr id="21" name="Merriam-Webster">
            <a:extLst>
              <a:ext uri="{FF2B5EF4-FFF2-40B4-BE49-F238E27FC236}">
                <a16:creationId xmlns:a16="http://schemas.microsoft.com/office/drawing/2014/main" id="{028359A8-E9B6-41D7-BB8E-92F27DD5E283}"/>
              </a:ext>
            </a:extLst>
          </p:cNvPr>
          <p:cNvGrpSpPr/>
          <p:nvPr/>
        </p:nvGrpSpPr>
        <p:grpSpPr>
          <a:xfrm>
            <a:off x="8043047" y="1988840"/>
            <a:ext cx="3384376" cy="2988248"/>
            <a:chOff x="8122211" y="2126267"/>
            <a:chExt cx="3384376" cy="29882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A69112-AF6C-4B6C-B40D-DE869480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320" y="2126267"/>
              <a:ext cx="1676158" cy="16761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E25BEF-C38F-4E98-8C17-87422FECA813}"/>
                </a:ext>
              </a:extLst>
            </p:cNvPr>
            <p:cNvSpPr txBox="1"/>
            <p:nvPr/>
          </p:nvSpPr>
          <p:spPr>
            <a:xfrm>
              <a:off x="8122211" y="4191185"/>
              <a:ext cx="33843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id-ID" dirty="0">
                  <a:solidFill>
                    <a:schemeClr val="bg1"/>
                  </a:solidFill>
                </a:rPr>
                <a:t>T</a:t>
              </a:r>
              <a:r>
                <a:rPr lang="en-US" dirty="0">
                  <a:solidFill>
                    <a:schemeClr val="bg1"/>
                  </a:solidFill>
                </a:rPr>
                <a:t>he act or process of </a:t>
              </a:r>
              <a:r>
                <a:rPr lang="id-ID" dirty="0" err="1">
                  <a:solidFill>
                    <a:schemeClr val="bg1"/>
                  </a:solidFill>
                </a:rPr>
                <a:t>publishing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id-ID" dirty="0" err="1">
                  <a:solidFill>
                    <a:schemeClr val="bg1"/>
                  </a:solidFill>
                </a:rPr>
                <a:t>published</a:t>
              </a:r>
              <a:r>
                <a:rPr lang="id-ID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work</a:t>
              </a:r>
              <a:r>
                <a:rPr lang="id-ID" dirty="0">
                  <a:solidFill>
                    <a:schemeClr val="bg1"/>
                  </a:solidFill>
                </a:rPr>
                <a:t> (</a:t>
              </a:r>
              <a:r>
                <a:rPr lang="id-ID" dirty="0" err="1">
                  <a:solidFill>
                    <a:schemeClr val="bg1"/>
                  </a:solidFill>
                </a:rPr>
                <a:t>Merriam-Webster</a:t>
              </a:r>
              <a:r>
                <a:rPr lang="id-ID" dirty="0">
                  <a:solidFill>
                    <a:schemeClr val="bg1"/>
                  </a:solidFill>
                </a:rPr>
                <a:t>, 2020)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F87656-B1A9-49B0-BD7F-0EE28913C12B}"/>
              </a:ext>
            </a:extLst>
          </p:cNvPr>
          <p:cNvGrpSpPr/>
          <p:nvPr/>
        </p:nvGrpSpPr>
        <p:grpSpPr>
          <a:xfrm>
            <a:off x="4799856" y="6354009"/>
            <a:ext cx="3631127" cy="400110"/>
            <a:chOff x="242788" y="5579948"/>
            <a:chExt cx="3631127" cy="4001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B3AF4C-4322-4CBD-8CC8-F33244141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23000" r="77000">
                          <a14:foregroundMark x1="49875" y1="26190" x2="49875" y2="26190"/>
                          <a14:backgroundMark x1="49375" y1="50952" x2="49375" y2="50952"/>
                          <a14:backgroundMark x1="49125" y1="52143" x2="64625" y2="45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88" y="5589240"/>
              <a:ext cx="668636" cy="3600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89B862-BEE2-45E2-82FE-7D3291FC955C}"/>
                </a:ext>
              </a:extLst>
            </p:cNvPr>
            <p:cNvSpPr txBox="1"/>
            <p:nvPr/>
          </p:nvSpPr>
          <p:spPr>
            <a:xfrm>
              <a:off x="705563" y="557994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YUNI SARI AMALIA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">
            <a:extLst>
              <a:ext uri="{FF2B5EF4-FFF2-40B4-BE49-F238E27FC236}">
                <a16:creationId xmlns:a16="http://schemas.microsoft.com/office/drawing/2014/main" id="{DD435D2C-2D9D-4569-88A1-B71E2F49F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0331920-3CDB-48C7-9BA7-573B2106EF8C}"/>
              </a:ext>
            </a:extLst>
          </p:cNvPr>
          <p:cNvSpPr/>
          <p:nvPr/>
        </p:nvSpPr>
        <p:spPr>
          <a:xfrm>
            <a:off x="22076" y="0"/>
            <a:ext cx="5186079" cy="6858000"/>
          </a:xfrm>
          <a:custGeom>
            <a:avLst/>
            <a:gdLst>
              <a:gd name="connsiteX0" fmla="*/ 0 w 5186079"/>
              <a:gd name="connsiteY0" fmla="*/ 0 h 6858000"/>
              <a:gd name="connsiteX1" fmla="*/ 3131813 w 5186079"/>
              <a:gd name="connsiteY1" fmla="*/ 0 h 6858000"/>
              <a:gd name="connsiteX2" fmla="*/ 3151105 w 5186079"/>
              <a:gd name="connsiteY2" fmla="*/ 9881 h 6858000"/>
              <a:gd name="connsiteX3" fmla="*/ 5186079 w 5186079"/>
              <a:gd name="connsiteY3" fmla="*/ 3429000 h 6858000"/>
              <a:gd name="connsiteX4" fmla="*/ 3151105 w 5186079"/>
              <a:gd name="connsiteY4" fmla="*/ 6848120 h 6858000"/>
              <a:gd name="connsiteX5" fmla="*/ 3131813 w 5186079"/>
              <a:gd name="connsiteY5" fmla="*/ 6858000 h 6858000"/>
              <a:gd name="connsiteX6" fmla="*/ 0 w 518607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6079" h="6858000">
                <a:moveTo>
                  <a:pt x="0" y="0"/>
                </a:moveTo>
                <a:lnTo>
                  <a:pt x="3131813" y="0"/>
                </a:lnTo>
                <a:lnTo>
                  <a:pt x="3151105" y="9881"/>
                </a:lnTo>
                <a:cubicBezTo>
                  <a:pt x="4363227" y="668345"/>
                  <a:pt x="5186079" y="1952579"/>
                  <a:pt x="5186079" y="3429000"/>
                </a:cubicBezTo>
                <a:cubicBezTo>
                  <a:pt x="5186079" y="4905422"/>
                  <a:pt x="4363227" y="6189655"/>
                  <a:pt x="3151105" y="6848120"/>
                </a:cubicBezTo>
                <a:lnTo>
                  <a:pt x="313181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rcRect/>
            <a:stretch>
              <a:fillRect l="-55053" t="-225" r="-21265" b="225"/>
            </a:stretch>
          </a:blipFill>
          <a:ln w="177800">
            <a:solidFill>
              <a:srgbClr val="9CF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7C8484-B056-4132-87EB-2E1F375A62A3}"/>
              </a:ext>
            </a:extLst>
          </p:cNvPr>
          <p:cNvSpPr/>
          <p:nvPr/>
        </p:nvSpPr>
        <p:spPr>
          <a:xfrm>
            <a:off x="0" y="0"/>
            <a:ext cx="5208154" cy="6858000"/>
          </a:xfrm>
          <a:custGeom>
            <a:avLst/>
            <a:gdLst>
              <a:gd name="connsiteX0" fmla="*/ 0 w 5208154"/>
              <a:gd name="connsiteY0" fmla="*/ 0 h 6858000"/>
              <a:gd name="connsiteX1" fmla="*/ 3153888 w 5208154"/>
              <a:gd name="connsiteY1" fmla="*/ 0 h 6858000"/>
              <a:gd name="connsiteX2" fmla="*/ 3173180 w 5208154"/>
              <a:gd name="connsiteY2" fmla="*/ 9881 h 6858000"/>
              <a:gd name="connsiteX3" fmla="*/ 5208154 w 5208154"/>
              <a:gd name="connsiteY3" fmla="*/ 3429000 h 6858000"/>
              <a:gd name="connsiteX4" fmla="*/ 3173180 w 5208154"/>
              <a:gd name="connsiteY4" fmla="*/ 6848120 h 6858000"/>
              <a:gd name="connsiteX5" fmla="*/ 3153888 w 5208154"/>
              <a:gd name="connsiteY5" fmla="*/ 6858000 h 6858000"/>
              <a:gd name="connsiteX6" fmla="*/ 0 w 5208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8154" h="6858000">
                <a:moveTo>
                  <a:pt x="0" y="0"/>
                </a:moveTo>
                <a:lnTo>
                  <a:pt x="3153888" y="0"/>
                </a:lnTo>
                <a:lnTo>
                  <a:pt x="3173180" y="9881"/>
                </a:lnTo>
                <a:cubicBezTo>
                  <a:pt x="4385302" y="668345"/>
                  <a:pt x="5208154" y="1952579"/>
                  <a:pt x="5208154" y="3429000"/>
                </a:cubicBezTo>
                <a:cubicBezTo>
                  <a:pt x="5208154" y="4905422"/>
                  <a:pt x="4385302" y="6189655"/>
                  <a:pt x="3173180" y="6848120"/>
                </a:cubicBezTo>
                <a:lnTo>
                  <a:pt x="315388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40000">
                <a:srgbClr val="F77924">
                  <a:alpha val="29000"/>
                </a:srgbClr>
              </a:gs>
              <a:gs pos="79000">
                <a:srgbClr val="FFCB05"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920" y="274638"/>
            <a:ext cx="65527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dirty="0">
                <a:solidFill>
                  <a:schemeClr val="bg1"/>
                </a:solidFill>
              </a:rPr>
              <a:t>More about Academic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20" y="1600201"/>
            <a:ext cx="6552728" cy="5141167"/>
          </a:xfrm>
        </p:spPr>
        <p:txBody>
          <a:bodyPr>
            <a:normAutofit fontScale="92500" lnSpcReduction="20000"/>
          </a:bodyPr>
          <a:lstStyle/>
          <a:p>
            <a:r>
              <a:rPr lang="id-ID" dirty="0">
                <a:solidFill>
                  <a:schemeClr val="bg1"/>
                </a:solidFill>
              </a:rPr>
              <a:t>Not just thesis written by graduates and research articles written professional scholars but also much wider varieties.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r>
              <a:rPr lang="id-ID" dirty="0">
                <a:solidFill>
                  <a:schemeClr val="bg1"/>
                </a:solidFill>
              </a:rPr>
              <a:t>Each kind of academic writing has particular</a:t>
            </a:r>
            <a:r>
              <a:rPr lang="en-US" dirty="0" err="1">
                <a:solidFill>
                  <a:schemeClr val="bg1"/>
                </a:solidFill>
              </a:rPr>
              <a:t>ly</a:t>
            </a:r>
            <a:r>
              <a:rPr lang="id-ID" dirty="0">
                <a:solidFill>
                  <a:schemeClr val="bg1"/>
                </a:solidFill>
              </a:rPr>
              <a:t> different rules.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r>
              <a:rPr lang="id-ID" dirty="0">
                <a:solidFill>
                  <a:schemeClr val="bg1"/>
                </a:solidFill>
              </a:rPr>
              <a:t>Academic writing refers to the documents produced as a record of academic work about particular fields and expertise.</a:t>
            </a:r>
          </a:p>
          <a:p>
            <a:endParaRPr lang="id-ID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3049F-BFAF-411E-8DE5-3846E0BBE7E4}"/>
              </a:ext>
            </a:extLst>
          </p:cNvPr>
          <p:cNvGrpSpPr/>
          <p:nvPr/>
        </p:nvGrpSpPr>
        <p:grpSpPr>
          <a:xfrm>
            <a:off x="249155" y="6165304"/>
            <a:ext cx="3631127" cy="400110"/>
            <a:chOff x="242788" y="5579948"/>
            <a:chExt cx="3631127" cy="400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785461-4F08-4574-B7BA-BECC29EE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000" r="77000">
                          <a14:foregroundMark x1="49875" y1="26190" x2="49875" y2="26190"/>
                          <a14:backgroundMark x1="49375" y1="50952" x2="49375" y2="50952"/>
                          <a14:backgroundMark x1="49125" y1="52143" x2="64625" y2="45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88" y="5589240"/>
              <a:ext cx="668636" cy="3600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B45F7D-59D5-49AE-A683-38E59ACCE9B4}"/>
                </a:ext>
              </a:extLst>
            </p:cNvPr>
            <p:cNvSpPr txBox="1"/>
            <p:nvPr/>
          </p:nvSpPr>
          <p:spPr>
            <a:xfrm>
              <a:off x="705563" y="557994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YUNI SARI AMALIA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">
            <a:extLst>
              <a:ext uri="{FF2B5EF4-FFF2-40B4-BE49-F238E27FC236}">
                <a16:creationId xmlns:a16="http://schemas.microsoft.com/office/drawing/2014/main" id="{2C16E1AD-5C27-47B9-B727-8333E139DC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548680"/>
            <a:ext cx="4680520" cy="5976664"/>
          </a:xfrm>
        </p:spPr>
        <p:txBody>
          <a:bodyPr>
            <a:norm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The importance of academic writing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DB5E5A-CC2B-4826-AEE7-A422B0D181BB}"/>
              </a:ext>
            </a:extLst>
          </p:cNvPr>
          <p:cNvGrpSpPr/>
          <p:nvPr/>
        </p:nvGrpSpPr>
        <p:grpSpPr>
          <a:xfrm>
            <a:off x="5495256" y="4720112"/>
            <a:ext cx="5402317" cy="1805232"/>
            <a:chOff x="5939644" y="4558842"/>
            <a:chExt cx="5402317" cy="1805232"/>
          </a:xfrm>
        </p:grpSpPr>
        <p:sp>
          <p:nvSpPr>
            <p:cNvPr id="7" name="Colour Oval">
              <a:extLst>
                <a:ext uri="{FF2B5EF4-FFF2-40B4-BE49-F238E27FC236}">
                  <a16:creationId xmlns:a16="http://schemas.microsoft.com/office/drawing/2014/main" id="{6D83A660-2826-4B86-A66B-124139D66025}"/>
                </a:ext>
              </a:extLst>
            </p:cNvPr>
            <p:cNvSpPr/>
            <p:nvPr/>
          </p:nvSpPr>
          <p:spPr>
            <a:xfrm>
              <a:off x="5939644" y="4558842"/>
              <a:ext cx="1805232" cy="1805232"/>
            </a:xfrm>
            <a:prstGeom prst="ellipse">
              <a:avLst/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86A3261-9168-4D41-8B7C-F41BAE3AC8D4}"/>
                </a:ext>
              </a:extLst>
            </p:cNvPr>
            <p:cNvSpPr/>
            <p:nvPr/>
          </p:nvSpPr>
          <p:spPr>
            <a:xfrm>
              <a:off x="6686702" y="4558842"/>
              <a:ext cx="4655259" cy="1805232"/>
            </a:xfrm>
            <a:prstGeom prst="roundRect">
              <a:avLst>
                <a:gd name="adj" fmla="val 6290"/>
              </a:avLst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EA9BB1-6CAD-45B0-94D4-68D4FBFFFB19}"/>
                </a:ext>
              </a:extLst>
            </p:cNvPr>
            <p:cNvSpPr/>
            <p:nvPr/>
          </p:nvSpPr>
          <p:spPr>
            <a:xfrm>
              <a:off x="6842260" y="4653438"/>
              <a:ext cx="4421034" cy="1607258"/>
            </a:xfrm>
            <a:prstGeom prst="roundRect">
              <a:avLst>
                <a:gd name="adj" fmla="val 4216"/>
              </a:avLst>
            </a:prstGeom>
            <a:solidFill>
              <a:srgbClr val="0091FF"/>
            </a:solid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/>
                <a:t>Improving one’s qualification</a:t>
              </a:r>
            </a:p>
          </p:txBody>
        </p:sp>
        <p:sp>
          <p:nvSpPr>
            <p:cNvPr id="10" name="Picture Oval">
              <a:extLst>
                <a:ext uri="{FF2B5EF4-FFF2-40B4-BE49-F238E27FC236}">
                  <a16:creationId xmlns:a16="http://schemas.microsoft.com/office/drawing/2014/main" id="{355C6244-4BE2-4C7F-9C6F-0F5F795494E5}"/>
                </a:ext>
              </a:extLst>
            </p:cNvPr>
            <p:cNvSpPr/>
            <p:nvPr/>
          </p:nvSpPr>
          <p:spPr>
            <a:xfrm>
              <a:off x="6038631" y="4657829"/>
              <a:ext cx="1607258" cy="1607258"/>
            </a:xfrm>
            <a:prstGeom prst="ellipse">
              <a:avLst/>
            </a:prstGeom>
            <a:blipFill>
              <a:blip r:embed="rId2"/>
              <a:srcRect/>
              <a:stretch>
                <a:fillRect l="-25019" r="-25019"/>
              </a:stretch>
            </a:blip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Shaders Oval">
              <a:extLst>
                <a:ext uri="{FF2B5EF4-FFF2-40B4-BE49-F238E27FC236}">
                  <a16:creationId xmlns:a16="http://schemas.microsoft.com/office/drawing/2014/main" id="{AFB0FA1E-F3BD-469A-A75D-A1560A70A906}"/>
                </a:ext>
              </a:extLst>
            </p:cNvPr>
            <p:cNvSpPr/>
            <p:nvPr/>
          </p:nvSpPr>
          <p:spPr>
            <a:xfrm>
              <a:off x="6038631" y="4667053"/>
              <a:ext cx="1607258" cy="1607258"/>
            </a:xfrm>
            <a:prstGeom prst="ellipse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9EB5F4-FBFB-42FB-B955-D863C88AF225}"/>
              </a:ext>
            </a:extLst>
          </p:cNvPr>
          <p:cNvGrpSpPr/>
          <p:nvPr/>
        </p:nvGrpSpPr>
        <p:grpSpPr>
          <a:xfrm>
            <a:off x="5495256" y="2687654"/>
            <a:ext cx="5402317" cy="1805232"/>
            <a:chOff x="5939644" y="2526384"/>
            <a:chExt cx="5684902" cy="1805232"/>
          </a:xfrm>
        </p:grpSpPr>
        <p:sp>
          <p:nvSpPr>
            <p:cNvPr id="13" name="Colour Oval">
              <a:extLst>
                <a:ext uri="{FF2B5EF4-FFF2-40B4-BE49-F238E27FC236}">
                  <a16:creationId xmlns:a16="http://schemas.microsoft.com/office/drawing/2014/main" id="{ED2F69C5-5611-4D0A-A86F-2F408878C9AB}"/>
                </a:ext>
              </a:extLst>
            </p:cNvPr>
            <p:cNvSpPr/>
            <p:nvPr/>
          </p:nvSpPr>
          <p:spPr>
            <a:xfrm>
              <a:off x="5939644" y="2526384"/>
              <a:ext cx="1805232" cy="1805232"/>
            </a:xfrm>
            <a:prstGeom prst="ellipse">
              <a:avLst/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0CFA28-D227-4A29-92AC-68BCCD6D98B6}"/>
                </a:ext>
              </a:extLst>
            </p:cNvPr>
            <p:cNvSpPr/>
            <p:nvPr/>
          </p:nvSpPr>
          <p:spPr>
            <a:xfrm>
              <a:off x="6686701" y="2526384"/>
              <a:ext cx="4937845" cy="1805232"/>
            </a:xfrm>
            <a:prstGeom prst="roundRect">
              <a:avLst>
                <a:gd name="adj" fmla="val 6290"/>
              </a:avLst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C73EFB6-CA11-48D5-A27A-5460BFB97ADA}"/>
                </a:ext>
              </a:extLst>
            </p:cNvPr>
            <p:cNvSpPr/>
            <p:nvPr/>
          </p:nvSpPr>
          <p:spPr>
            <a:xfrm>
              <a:off x="6686702" y="2620980"/>
              <a:ext cx="4818246" cy="1607258"/>
            </a:xfrm>
            <a:prstGeom prst="roundRect">
              <a:avLst>
                <a:gd name="adj" fmla="val 7377"/>
              </a:avLst>
            </a:prstGeom>
            <a:solidFill>
              <a:srgbClr val="0091FF"/>
            </a:solid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/>
                <a:t>Becoming a good and productive </a:t>
              </a:r>
            </a:p>
            <a:p>
              <a:pPr algn="r"/>
              <a:r>
                <a:rPr lang="en-US" sz="2000" dirty="0"/>
                <a:t>researcher and writer</a:t>
              </a:r>
            </a:p>
          </p:txBody>
        </p:sp>
        <p:sp>
          <p:nvSpPr>
            <p:cNvPr id="16" name="Picture Oval">
              <a:extLst>
                <a:ext uri="{FF2B5EF4-FFF2-40B4-BE49-F238E27FC236}">
                  <a16:creationId xmlns:a16="http://schemas.microsoft.com/office/drawing/2014/main" id="{B27624C2-4E4F-4A24-8BDE-432109DC9E8F}"/>
                </a:ext>
              </a:extLst>
            </p:cNvPr>
            <p:cNvSpPr/>
            <p:nvPr/>
          </p:nvSpPr>
          <p:spPr>
            <a:xfrm>
              <a:off x="6038631" y="2625371"/>
              <a:ext cx="1607258" cy="1607258"/>
            </a:xfrm>
            <a:prstGeom prst="ellipse">
              <a:avLst/>
            </a:prstGeom>
            <a:blipFill>
              <a:blip r:embed="rId3"/>
              <a:srcRect/>
              <a:stretch>
                <a:fillRect l="-800" r="-31504"/>
              </a:stretch>
            </a:blip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" name="Shaders Oval">
              <a:extLst>
                <a:ext uri="{FF2B5EF4-FFF2-40B4-BE49-F238E27FC236}">
                  <a16:creationId xmlns:a16="http://schemas.microsoft.com/office/drawing/2014/main" id="{BD099E62-85DE-421D-981D-E12DF4E9A469}"/>
                </a:ext>
              </a:extLst>
            </p:cNvPr>
            <p:cNvSpPr/>
            <p:nvPr/>
          </p:nvSpPr>
          <p:spPr>
            <a:xfrm>
              <a:off x="6049037" y="2618897"/>
              <a:ext cx="1607258" cy="1607258"/>
            </a:xfrm>
            <a:prstGeom prst="ellipse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48462F-09A9-4456-81E0-4AF1DA327ED4}"/>
              </a:ext>
            </a:extLst>
          </p:cNvPr>
          <p:cNvGrpSpPr/>
          <p:nvPr/>
        </p:nvGrpSpPr>
        <p:grpSpPr>
          <a:xfrm>
            <a:off x="5495256" y="655197"/>
            <a:ext cx="5323650" cy="1805232"/>
            <a:chOff x="5939644" y="493927"/>
            <a:chExt cx="5323650" cy="1805232"/>
          </a:xfrm>
        </p:grpSpPr>
        <p:sp>
          <p:nvSpPr>
            <p:cNvPr id="19" name="Colour Oval">
              <a:extLst>
                <a:ext uri="{FF2B5EF4-FFF2-40B4-BE49-F238E27FC236}">
                  <a16:creationId xmlns:a16="http://schemas.microsoft.com/office/drawing/2014/main" id="{9BA7655E-4D1D-42D9-99B8-EC00DA8CDFC1}"/>
                </a:ext>
              </a:extLst>
            </p:cNvPr>
            <p:cNvSpPr/>
            <p:nvPr/>
          </p:nvSpPr>
          <p:spPr>
            <a:xfrm>
              <a:off x="5939644" y="493927"/>
              <a:ext cx="1805232" cy="1805232"/>
            </a:xfrm>
            <a:prstGeom prst="ellipse">
              <a:avLst/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15ED44E-A179-4D4D-B14A-48B2FF7FDA7F}"/>
                </a:ext>
              </a:extLst>
            </p:cNvPr>
            <p:cNvSpPr/>
            <p:nvPr/>
          </p:nvSpPr>
          <p:spPr>
            <a:xfrm>
              <a:off x="6686702" y="493927"/>
              <a:ext cx="4576592" cy="1805232"/>
            </a:xfrm>
            <a:prstGeom prst="roundRect">
              <a:avLst>
                <a:gd name="adj" fmla="val 6290"/>
              </a:avLst>
            </a:prstGeom>
            <a:solidFill>
              <a:srgbClr val="9CFF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EF8B434-6108-49D4-8476-582921FF2B21}"/>
                </a:ext>
              </a:extLst>
            </p:cNvPr>
            <p:cNvSpPr/>
            <p:nvPr/>
          </p:nvSpPr>
          <p:spPr>
            <a:xfrm>
              <a:off x="6842260" y="588523"/>
              <a:ext cx="4302648" cy="1607258"/>
            </a:xfrm>
            <a:prstGeom prst="roundRect">
              <a:avLst>
                <a:gd name="adj" fmla="val 4216"/>
              </a:avLst>
            </a:prstGeom>
            <a:solidFill>
              <a:srgbClr val="0091FF"/>
            </a:solid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/>
                <a:t>Making contribution to</a:t>
              </a:r>
              <a:br>
                <a:rPr lang="en-US" sz="2000" dirty="0"/>
              </a:br>
              <a:r>
                <a:rPr lang="en-US" sz="2000" dirty="0"/>
                <a:t>particular area of discipline</a:t>
              </a:r>
              <a:br>
                <a:rPr lang="en-US" sz="2000" dirty="0"/>
              </a:br>
              <a:r>
                <a:rPr lang="en-US" sz="2000" dirty="0"/>
                <a:t>and expertise</a:t>
              </a:r>
            </a:p>
          </p:txBody>
        </p:sp>
        <p:sp>
          <p:nvSpPr>
            <p:cNvPr id="22" name="Picture Oval">
              <a:extLst>
                <a:ext uri="{FF2B5EF4-FFF2-40B4-BE49-F238E27FC236}">
                  <a16:creationId xmlns:a16="http://schemas.microsoft.com/office/drawing/2014/main" id="{63305BB8-F477-4F28-97EC-CF762F8727D2}"/>
                </a:ext>
              </a:extLst>
            </p:cNvPr>
            <p:cNvSpPr/>
            <p:nvPr/>
          </p:nvSpPr>
          <p:spPr>
            <a:xfrm>
              <a:off x="6038631" y="592914"/>
              <a:ext cx="1607258" cy="1607258"/>
            </a:xfrm>
            <a:prstGeom prst="ellipse">
              <a:avLst/>
            </a:prstGeom>
            <a:blipFill>
              <a:blip r:embed="rId4"/>
              <a:srcRect/>
              <a:stretch>
                <a:fillRect l="-34698" t="-63" r="-15340" b="63"/>
              </a:stretch>
            </a:blipFill>
            <a:ln>
              <a:solidFill>
                <a:srgbClr val="009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" name="Shaders Oval">
              <a:extLst>
                <a:ext uri="{FF2B5EF4-FFF2-40B4-BE49-F238E27FC236}">
                  <a16:creationId xmlns:a16="http://schemas.microsoft.com/office/drawing/2014/main" id="{01065D51-3890-48DD-A62A-40904739A061}"/>
                </a:ext>
              </a:extLst>
            </p:cNvPr>
            <p:cNvSpPr/>
            <p:nvPr/>
          </p:nvSpPr>
          <p:spPr>
            <a:xfrm>
              <a:off x="6056131" y="582049"/>
              <a:ext cx="1607258" cy="1607258"/>
            </a:xfrm>
            <a:prstGeom prst="ellipse">
              <a:avLst/>
            </a:prstGeom>
            <a:gradFill flip="none" rotWithShape="1">
              <a:gsLst>
                <a:gs pos="40000">
                  <a:srgbClr val="F77924">
                    <a:alpha val="29000"/>
                  </a:srgbClr>
                </a:gs>
                <a:gs pos="79000">
                  <a:srgbClr val="FFCB05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D596D8-924E-41E7-940E-623E0CC4075D}"/>
              </a:ext>
            </a:extLst>
          </p:cNvPr>
          <p:cNvGrpSpPr/>
          <p:nvPr/>
        </p:nvGrpSpPr>
        <p:grpSpPr>
          <a:xfrm>
            <a:off x="569702" y="6295050"/>
            <a:ext cx="3631127" cy="400110"/>
            <a:chOff x="242788" y="5579948"/>
            <a:chExt cx="3631127" cy="40011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303683-3756-46CC-9DA1-E4F6E2AA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3000" r="77000">
                          <a14:foregroundMark x1="49875" y1="26190" x2="49875" y2="26190"/>
                          <a14:backgroundMark x1="49375" y1="50952" x2="49375" y2="50952"/>
                          <a14:backgroundMark x1="49125" y1="52143" x2="64625" y2="45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88" y="5589240"/>
              <a:ext cx="668636" cy="3600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A5879F-5055-4D70-870B-41EB8F6B156F}"/>
                </a:ext>
              </a:extLst>
            </p:cNvPr>
            <p:cNvSpPr txBox="1"/>
            <p:nvPr/>
          </p:nvSpPr>
          <p:spPr>
            <a:xfrm>
              <a:off x="705563" y="557994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YUNI SARI AMALIA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">
            <a:extLst>
              <a:ext uri="{FF2B5EF4-FFF2-40B4-BE49-F238E27FC236}">
                <a16:creationId xmlns:a16="http://schemas.microsoft.com/office/drawing/2014/main" id="{41773187-E1B9-400F-BF51-FD5BA03A2D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4587BF-EC38-4263-8C81-9634B028DEE3}"/>
              </a:ext>
            </a:extLst>
          </p:cNvPr>
          <p:cNvSpPr/>
          <p:nvPr/>
        </p:nvSpPr>
        <p:spPr>
          <a:xfrm>
            <a:off x="22076" y="0"/>
            <a:ext cx="5186079" cy="6858000"/>
          </a:xfrm>
          <a:custGeom>
            <a:avLst/>
            <a:gdLst>
              <a:gd name="connsiteX0" fmla="*/ 0 w 5186079"/>
              <a:gd name="connsiteY0" fmla="*/ 0 h 6858000"/>
              <a:gd name="connsiteX1" fmla="*/ 3131813 w 5186079"/>
              <a:gd name="connsiteY1" fmla="*/ 0 h 6858000"/>
              <a:gd name="connsiteX2" fmla="*/ 3151105 w 5186079"/>
              <a:gd name="connsiteY2" fmla="*/ 9881 h 6858000"/>
              <a:gd name="connsiteX3" fmla="*/ 5186079 w 5186079"/>
              <a:gd name="connsiteY3" fmla="*/ 3429000 h 6858000"/>
              <a:gd name="connsiteX4" fmla="*/ 3151105 w 5186079"/>
              <a:gd name="connsiteY4" fmla="*/ 6848120 h 6858000"/>
              <a:gd name="connsiteX5" fmla="*/ 3131813 w 5186079"/>
              <a:gd name="connsiteY5" fmla="*/ 6858000 h 6858000"/>
              <a:gd name="connsiteX6" fmla="*/ 0 w 518607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6079" h="6858000">
                <a:moveTo>
                  <a:pt x="0" y="0"/>
                </a:moveTo>
                <a:lnTo>
                  <a:pt x="3131813" y="0"/>
                </a:lnTo>
                <a:lnTo>
                  <a:pt x="3151105" y="9881"/>
                </a:lnTo>
                <a:cubicBezTo>
                  <a:pt x="4363227" y="668345"/>
                  <a:pt x="5186079" y="1952579"/>
                  <a:pt x="5186079" y="3429000"/>
                </a:cubicBezTo>
                <a:cubicBezTo>
                  <a:pt x="5186079" y="4905422"/>
                  <a:pt x="4363227" y="6189655"/>
                  <a:pt x="3151105" y="6848120"/>
                </a:cubicBezTo>
                <a:lnTo>
                  <a:pt x="313181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 l="-67546" r="-67546"/>
            </a:stretch>
          </a:blipFill>
          <a:ln w="177800">
            <a:solidFill>
              <a:srgbClr val="9CF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A1A868-AB4A-4F0F-89E0-7221A2D1805F}"/>
              </a:ext>
            </a:extLst>
          </p:cNvPr>
          <p:cNvSpPr/>
          <p:nvPr/>
        </p:nvSpPr>
        <p:spPr>
          <a:xfrm>
            <a:off x="0" y="0"/>
            <a:ext cx="5208154" cy="6858000"/>
          </a:xfrm>
          <a:custGeom>
            <a:avLst/>
            <a:gdLst>
              <a:gd name="connsiteX0" fmla="*/ 0 w 5208154"/>
              <a:gd name="connsiteY0" fmla="*/ 0 h 6858000"/>
              <a:gd name="connsiteX1" fmla="*/ 3153888 w 5208154"/>
              <a:gd name="connsiteY1" fmla="*/ 0 h 6858000"/>
              <a:gd name="connsiteX2" fmla="*/ 3173180 w 5208154"/>
              <a:gd name="connsiteY2" fmla="*/ 9881 h 6858000"/>
              <a:gd name="connsiteX3" fmla="*/ 5208154 w 5208154"/>
              <a:gd name="connsiteY3" fmla="*/ 3429000 h 6858000"/>
              <a:gd name="connsiteX4" fmla="*/ 3173180 w 5208154"/>
              <a:gd name="connsiteY4" fmla="*/ 6848120 h 6858000"/>
              <a:gd name="connsiteX5" fmla="*/ 3153888 w 5208154"/>
              <a:gd name="connsiteY5" fmla="*/ 6858000 h 6858000"/>
              <a:gd name="connsiteX6" fmla="*/ 0 w 5208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8154" h="6858000">
                <a:moveTo>
                  <a:pt x="0" y="0"/>
                </a:moveTo>
                <a:lnTo>
                  <a:pt x="3153888" y="0"/>
                </a:lnTo>
                <a:lnTo>
                  <a:pt x="3173180" y="9881"/>
                </a:lnTo>
                <a:cubicBezTo>
                  <a:pt x="4385302" y="668345"/>
                  <a:pt x="5208154" y="1952579"/>
                  <a:pt x="5208154" y="3429000"/>
                </a:cubicBezTo>
                <a:cubicBezTo>
                  <a:pt x="5208154" y="4905422"/>
                  <a:pt x="4385302" y="6189655"/>
                  <a:pt x="3173180" y="6848120"/>
                </a:cubicBezTo>
                <a:lnTo>
                  <a:pt x="315388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40000">
                <a:srgbClr val="F77924">
                  <a:alpha val="29000"/>
                </a:srgbClr>
              </a:gs>
              <a:gs pos="79000">
                <a:srgbClr val="FFCB05"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920" y="274638"/>
            <a:ext cx="65527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dirty="0">
                <a:solidFill>
                  <a:schemeClr val="bg1"/>
                </a:solidFill>
              </a:rPr>
              <a:t>The features of academic writing?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20" y="1600201"/>
            <a:ext cx="6552728" cy="5069159"/>
          </a:xfrm>
        </p:spPr>
        <p:txBody>
          <a:bodyPr>
            <a:normAutofit fontScale="85000" lnSpcReduction="20000"/>
          </a:bodyPr>
          <a:lstStyle/>
          <a:p>
            <a:r>
              <a:rPr lang="id-ID" dirty="0">
                <a:solidFill>
                  <a:schemeClr val="bg1"/>
                </a:solidFill>
              </a:rPr>
              <a:t>There are specific and emphasized expectation</a:t>
            </a:r>
            <a:r>
              <a:rPr lang="en-US" dirty="0">
                <a:solidFill>
                  <a:schemeClr val="bg1"/>
                </a:solidFill>
              </a:rPr>
              <a:t>s and</a:t>
            </a:r>
            <a:r>
              <a:rPr lang="id-ID" dirty="0">
                <a:solidFill>
                  <a:schemeClr val="bg1"/>
                </a:solidFill>
              </a:rPr>
              <a:t> it is used to answer research questions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r>
              <a:rPr lang="id-ID" dirty="0">
                <a:solidFill>
                  <a:schemeClr val="bg1"/>
                </a:solidFill>
              </a:rPr>
              <a:t>The use of formal, precise, and concise language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r>
              <a:rPr lang="id-ID" dirty="0">
                <a:solidFill>
                  <a:schemeClr val="bg1"/>
                </a:solidFill>
              </a:rPr>
              <a:t>It focuses more on logical reasoning rather than emotional perceptions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r>
              <a:rPr lang="id-ID" dirty="0">
                <a:solidFill>
                  <a:schemeClr val="bg1"/>
                </a:solidFill>
              </a:rPr>
              <a:t>There is cohesion and coherence, which is a logical connection between sentences and paragraphs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F53F6B-9647-4648-865D-B6AC0E4F8195}"/>
              </a:ext>
            </a:extLst>
          </p:cNvPr>
          <p:cNvGrpSpPr/>
          <p:nvPr/>
        </p:nvGrpSpPr>
        <p:grpSpPr>
          <a:xfrm>
            <a:off x="255214" y="6093296"/>
            <a:ext cx="3631127" cy="400110"/>
            <a:chOff x="242788" y="5579948"/>
            <a:chExt cx="3631127" cy="400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1942BA-3B03-44BB-A562-1292710F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3000" r="77000">
                          <a14:foregroundMark x1="49875" y1="26190" x2="49875" y2="26190"/>
                          <a14:backgroundMark x1="49375" y1="50952" x2="49375" y2="50952"/>
                          <a14:backgroundMark x1="49125" y1="52143" x2="64625" y2="45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88" y="5589240"/>
              <a:ext cx="668636" cy="3600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9430FB-4B91-4055-8DC0-3EB7CDEDE841}"/>
                </a:ext>
              </a:extLst>
            </p:cNvPr>
            <p:cNvSpPr txBox="1"/>
            <p:nvPr/>
          </p:nvSpPr>
          <p:spPr>
            <a:xfrm>
              <a:off x="705563" y="557994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YUNI SARI AMALIA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E26CDD-B7DD-455D-BEBC-C694A259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46" r="39532" b="24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haders">
            <a:extLst>
              <a:ext uri="{FF2B5EF4-FFF2-40B4-BE49-F238E27FC236}">
                <a16:creationId xmlns:a16="http://schemas.microsoft.com/office/drawing/2014/main" id="{93844474-A3CC-40E9-9FBA-D0E5B038D5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0000">
                <a:srgbClr val="F77924">
                  <a:alpha val="29000"/>
                </a:srgbClr>
              </a:gs>
              <a:gs pos="79000">
                <a:srgbClr val="FFCB05"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BG">
            <a:extLst>
              <a:ext uri="{FF2B5EF4-FFF2-40B4-BE49-F238E27FC236}">
                <a16:creationId xmlns:a16="http://schemas.microsoft.com/office/drawing/2014/main" id="{6CC1AF84-6DD8-4E55-92FB-29D8304C11C8}"/>
              </a:ext>
            </a:extLst>
          </p:cNvPr>
          <p:cNvSpPr/>
          <p:nvPr/>
        </p:nvSpPr>
        <p:spPr>
          <a:xfrm>
            <a:off x="0" y="0"/>
            <a:ext cx="7824192" cy="6858000"/>
          </a:xfrm>
          <a:prstGeom prst="rect">
            <a:avLst/>
          </a:prstGeom>
          <a:solidFill>
            <a:srgbClr val="3C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83383"/>
            <a:ext cx="4032448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References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268760"/>
            <a:ext cx="7632848" cy="547260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</a:rPr>
              <a:t>Bailey, S. (2015). Academic writing: A handbook for international students.</a:t>
            </a:r>
          </a:p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https://library.leeds.ac.uk/info/14011/writing/106/academic_writing</a:t>
            </a:r>
            <a:endParaRPr lang="id-ID" sz="2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https://www.sydney.edu.au/students/writing.html</a:t>
            </a:r>
            <a:endParaRPr lang="id-ID" sz="2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https://www.birmingham.ac.uk/Documents/students/guide-to-academic-writing.pdf</a:t>
            </a:r>
            <a:endParaRPr lang="id-ID" sz="2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https://libguides.usc.edu/writingguide/academicwriting</a:t>
            </a:r>
            <a:endParaRPr lang="id-ID" sz="2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https://www.youtube.com/watch?v=Y7Qvm72Q0-0</a:t>
            </a:r>
            <a:endParaRPr lang="id-ID" sz="2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buNone/>
            </a:pPr>
            <a:r>
              <a:rPr lang="id-ID" sz="2000" dirty="0">
                <a:solidFill>
                  <a:schemeClr val="bg1"/>
                </a:solidFill>
                <a:ea typeface="Calibri"/>
                <a:cs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https://www.youtube.com/watch?v=MyTLosz6aHA&amp;t=1s</a:t>
            </a:r>
            <a:endParaRPr lang="id-ID" sz="20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unito Sans SemiBold | Nunito Light">
      <a:majorFont>
        <a:latin typeface="Nunito Sans SemiBold"/>
        <a:ea typeface=""/>
        <a:cs typeface=""/>
      </a:majorFont>
      <a:minorFont>
        <a:latin typeface="Nuni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499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Nunito Light</vt:lpstr>
      <vt:lpstr>Nunito Sans SemiBold</vt:lpstr>
      <vt:lpstr>Office Theme</vt:lpstr>
      <vt:lpstr>Custom Design</vt:lpstr>
      <vt:lpstr>Introduction to Academic Writing and Publication in English</vt:lpstr>
      <vt:lpstr>Expected Learning Outcome</vt:lpstr>
      <vt:lpstr>What is academic writing?</vt:lpstr>
      <vt:lpstr>What is publication?</vt:lpstr>
      <vt:lpstr>More about Academic Writing</vt:lpstr>
      <vt:lpstr>The importance of academic writing</vt:lpstr>
      <vt:lpstr>The features of academic writing?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nudiyam@gmail.com</cp:lastModifiedBy>
  <cp:revision>109</cp:revision>
  <dcterms:created xsi:type="dcterms:W3CDTF">2020-08-27T04:13:48Z</dcterms:created>
  <dcterms:modified xsi:type="dcterms:W3CDTF">2020-12-21T05:03:15Z</dcterms:modified>
</cp:coreProperties>
</file>