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6" r:id="rId9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89774-3AA6-4D33-8727-5296F0CEA705}" type="datetimeFigureOut">
              <a:rPr lang="en-ID" smtClean="0"/>
              <a:t>07/09/2021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2C1E4B-C9E4-4ADA-9310-E70B2273C1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5738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32BD1-17A7-4134-80F7-AF534E8278B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43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925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17542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59464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16639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530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827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3375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51788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79582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35668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394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4530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2C47CA9-61F0-4521-A4F3-72B9612FA62C}"/>
              </a:ext>
            </a:extLst>
          </p:cNvPr>
          <p:cNvSpPr txBox="1"/>
          <p:nvPr/>
        </p:nvSpPr>
        <p:spPr>
          <a:xfrm>
            <a:off x="2809461" y="3429000"/>
            <a:ext cx="57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PERTEMUAN KE-4</a:t>
            </a:r>
            <a:endParaRPr lang="en-ID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83716F-7B7C-493C-921C-E465F612C5E7}"/>
              </a:ext>
            </a:extLst>
          </p:cNvPr>
          <p:cNvSpPr txBox="1"/>
          <p:nvPr/>
        </p:nvSpPr>
        <p:spPr>
          <a:xfrm>
            <a:off x="1842052" y="2598003"/>
            <a:ext cx="7540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haroni" panose="02010803020104030203" pitchFamily="2" charset="-79"/>
                <a:cs typeface="Aharoni" panose="02010803020104030203" pitchFamily="2" charset="-79"/>
              </a:rPr>
              <a:t>TIMES SERIES: VECTOR ERROR CORRECTION MODEL</a:t>
            </a:r>
          </a:p>
          <a:p>
            <a:pPr algn="ctr"/>
            <a:r>
              <a:rPr lang="en-GB" sz="2400" dirty="0">
                <a:latin typeface="Aharoni" panose="02010803020104030203" pitchFamily="2" charset="-79"/>
                <a:cs typeface="Aharoni" panose="02010803020104030203" pitchFamily="2" charset="-79"/>
              </a:rPr>
              <a:t>(VECM)</a:t>
            </a:r>
            <a:endParaRPr lang="en-ID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69267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21E1A1-1FED-4D5B-B230-B291863628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7270" y="365125"/>
            <a:ext cx="8186530" cy="779463"/>
          </a:xfrm>
        </p:spPr>
        <p:txBody>
          <a:bodyPr/>
          <a:lstStyle/>
          <a:p>
            <a:r>
              <a:rPr lang="en-US" dirty="0" err="1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2400" dirty="0"/>
              <a:t>VECM merupakan bentuk VAR yang terestriksi. Spesifikasi VECM merestriksi hubungan jangka panjang variabel-variabel endogen agar konvergen ke dalam hubungan kointegrasinya, namun tetap membiarkan keadaan dinamisasi jangka pendek. </a:t>
            </a:r>
            <a:endParaRPr lang="en-US" sz="2400" dirty="0"/>
          </a:p>
          <a:p>
            <a:r>
              <a:rPr lang="en-US" sz="2400" dirty="0"/>
              <a:t>VECM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istilah</a:t>
            </a:r>
            <a:r>
              <a:rPr lang="en-US" sz="2400" dirty="0"/>
              <a:t> </a:t>
            </a:r>
            <a:r>
              <a:rPr lang="en-US" sz="2400" i="1" dirty="0"/>
              <a:t>error correction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model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id-ID" sz="2400" dirty="0"/>
              <a:t>deviasi terhadap keseimbangan jangka panjang dikoreksi secara bertahap melalui </a:t>
            </a:r>
            <a:r>
              <a:rPr lang="id-ID" sz="2400" i="1" dirty="0"/>
              <a:t>series</a:t>
            </a:r>
            <a:r>
              <a:rPr lang="id-ID" sz="2400" dirty="0"/>
              <a:t> parsial penyesuaian jangka pendek</a:t>
            </a:r>
            <a:r>
              <a:rPr lang="en-US" sz="2400" dirty="0"/>
              <a:t>,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i="1" dirty="0"/>
              <a:t>speed of adjustment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49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E866CF9-E9E1-43EB-8654-76FCF7FFCA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365125"/>
            <a:ext cx="8001000" cy="779463"/>
          </a:xfrm>
        </p:spPr>
        <p:txBody>
          <a:bodyPr/>
          <a:lstStyle/>
          <a:p>
            <a:r>
              <a:rPr lang="en-US" dirty="0"/>
              <a:t>Model VECM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VECM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didapat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model VAR </a:t>
            </a:r>
            <a:r>
              <a:rPr lang="en-US" dirty="0" err="1"/>
              <a:t>dikurangi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x</a:t>
            </a:r>
            <a:r>
              <a:rPr lang="en-US" baseline="-25000" dirty="0"/>
              <a:t>t-1.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matematis</a:t>
            </a:r>
            <a:r>
              <a:rPr lang="en-US" dirty="0"/>
              <a:t> </a:t>
            </a:r>
            <a:r>
              <a:rPr lang="en-US" dirty="0" err="1"/>
              <a:t>ditunjukkan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baseline="-25000" dirty="0"/>
              <a:t> </a:t>
            </a:r>
            <a:r>
              <a:rPr lang="en-US" dirty="0"/>
              <a:t>(</a:t>
            </a:r>
            <a:r>
              <a:rPr lang="en-US" dirty="0" err="1"/>
              <a:t>Achsani</a:t>
            </a:r>
            <a:r>
              <a:rPr lang="en-US" dirty="0"/>
              <a:t> et al 2005)</a:t>
            </a:r>
            <a:r>
              <a:rPr lang="id-ID" dirty="0"/>
              <a:t>: </a:t>
            </a:r>
            <a:endParaRPr lang="en-US" dirty="0"/>
          </a:p>
          <a:p>
            <a:r>
              <a:rPr lang="id-ID" i="1" dirty="0">
                <a:sym typeface="Symbol"/>
              </a:rPr>
              <a:t></a:t>
            </a:r>
            <a:r>
              <a:rPr lang="en-US" i="1" dirty="0"/>
              <a:t>x</a:t>
            </a:r>
            <a:r>
              <a:rPr lang="id-ID" i="1" baseline="-25000" dirty="0"/>
              <a:t>t</a:t>
            </a:r>
            <a:r>
              <a:rPr lang="en-US" i="1" baseline="-25000" dirty="0"/>
              <a:t>-1</a:t>
            </a:r>
            <a:r>
              <a:rPr lang="id-ID" i="1" dirty="0"/>
              <a:t> = μ</a:t>
            </a:r>
            <a:r>
              <a:rPr lang="en-US" i="1" baseline="-25000" dirty="0"/>
              <a:t>t </a:t>
            </a:r>
            <a:r>
              <a:rPr lang="id-ID" i="1" dirty="0"/>
              <a:t>+ </a:t>
            </a:r>
            <a:r>
              <a:rPr lang="id-ID" dirty="0"/>
              <a:t>Π</a:t>
            </a:r>
            <a:r>
              <a:rPr lang="en-US" i="1" dirty="0"/>
              <a:t>x</a:t>
            </a:r>
            <a:r>
              <a:rPr lang="id-ID" i="1" baseline="-25000" dirty="0"/>
              <a:t>t-1</a:t>
            </a:r>
            <a:r>
              <a:rPr lang="id-ID" i="1" dirty="0"/>
              <a:t> + </a:t>
            </a:r>
            <a:r>
              <a:rPr lang="id-ID" i="1" dirty="0">
                <a:sym typeface="Symbol"/>
              </a:rPr>
              <a:t></a:t>
            </a:r>
            <a:r>
              <a:rPr lang="en-US" i="1" dirty="0" err="1"/>
              <a:t>x</a:t>
            </a:r>
            <a:r>
              <a:rPr lang="en-US" i="1" baseline="-25000" dirty="0" err="1"/>
              <a:t>t</a:t>
            </a:r>
            <a:r>
              <a:rPr lang="id-ID" i="1" baseline="-25000" dirty="0"/>
              <a:t>-1 </a:t>
            </a:r>
            <a:r>
              <a:rPr lang="id-ID" i="1" dirty="0"/>
              <a:t>+ </a:t>
            </a:r>
            <a:r>
              <a:rPr lang="en-US" i="1" dirty="0"/>
              <a:t>u</a:t>
            </a:r>
            <a:r>
              <a:rPr lang="id-ID" i="1" baseline="-25000" dirty="0"/>
              <a:t>t</a:t>
            </a:r>
            <a:r>
              <a:rPr lang="en-US" baseline="-25000" dirty="0"/>
              <a:t>					</a:t>
            </a:r>
            <a:endParaRPr lang="en-US" dirty="0"/>
          </a:p>
          <a:p>
            <a:r>
              <a:rPr lang="en-US" dirty="0" err="1"/>
              <a:t>Keterangan</a:t>
            </a:r>
            <a:r>
              <a:rPr lang="en-US" dirty="0"/>
              <a:t>: Π </a:t>
            </a:r>
            <a:r>
              <a:rPr lang="en-US" dirty="0" err="1"/>
              <a:t>dan</a:t>
            </a:r>
            <a:r>
              <a:rPr lang="en-US" dirty="0"/>
              <a:t> Γ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Ai, </a:t>
            </a:r>
            <a:r>
              <a:rPr lang="en-US" dirty="0" err="1"/>
              <a:t>matriks</a:t>
            </a:r>
            <a:r>
              <a:rPr lang="en-US" dirty="0"/>
              <a:t> Π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didekomposisi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2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berdimensi</a:t>
            </a:r>
            <a:r>
              <a:rPr lang="en-US" dirty="0"/>
              <a:t> (n x r) α </a:t>
            </a:r>
            <a:r>
              <a:rPr lang="en-US" dirty="0" err="1"/>
              <a:t>dan</a:t>
            </a:r>
            <a:r>
              <a:rPr lang="en-US" dirty="0"/>
              <a:t> β; Π = α β</a:t>
            </a:r>
            <a:r>
              <a:rPr lang="en-US" baseline="30000" dirty="0"/>
              <a:t>T</a:t>
            </a:r>
            <a:r>
              <a:rPr lang="en-US" dirty="0"/>
              <a:t>, </a:t>
            </a:r>
            <a:r>
              <a:rPr lang="en-US" dirty="0" err="1"/>
              <a:t>dimana</a:t>
            </a:r>
            <a:r>
              <a:rPr lang="en-US" dirty="0"/>
              <a:t> α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β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dirty="0" err="1"/>
              <a:t>kointegrasi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r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i="1" dirty="0" err="1"/>
              <a:t>cointegration</a:t>
            </a:r>
            <a:r>
              <a:rPr lang="en-US" i="1" dirty="0"/>
              <a:t> rank</a:t>
            </a:r>
            <a:r>
              <a:rPr lang="en-US" dirty="0"/>
              <a:t>.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kointegrasi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variabel-variabel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terintegrasi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diuji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akar</a:t>
            </a:r>
            <a:r>
              <a:rPr lang="en-US" dirty="0"/>
              <a:t> unit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6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C3DF968-2C6A-4F15-99F2-7CF270AF97A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3286" y="365125"/>
            <a:ext cx="8080513" cy="1325563"/>
          </a:xfrm>
        </p:spPr>
        <p:txBody>
          <a:bodyPr/>
          <a:lstStyle/>
          <a:p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Kointegrasi</a:t>
            </a:r>
            <a:r>
              <a:rPr lang="en-US" dirty="0"/>
              <a:t>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Salah satu asumsi yang harus dipenuhi dalam VAR adalah semua peubah tak bebas bersifat stasioner. Apabila data tidak stasioner, maka perlu dilakukan uji kointegrasi</a:t>
            </a:r>
            <a:r>
              <a:rPr lang="en-US" dirty="0"/>
              <a:t>. J</a:t>
            </a:r>
            <a:r>
              <a:rPr lang="id-ID" dirty="0"/>
              <a:t>ika data yang tidak stasioner terkointegrasi, maka kombinasi linier antar variabel-variabel dalam sistem akan bersifat stasioner, sehingga dapat diperoleh sistem persamaan jangka panjang yang stabil (Enders </a:t>
            </a:r>
            <a:r>
              <a:rPr lang="en-US" dirty="0"/>
              <a:t>2004</a:t>
            </a:r>
            <a:r>
              <a:rPr lang="id-ID" dirty="0"/>
              <a:t>).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58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933A06-6C1D-4A8D-959B-987E6C81FA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6418" y="136525"/>
            <a:ext cx="7620000" cy="1143000"/>
          </a:xfrm>
        </p:spPr>
        <p:txBody>
          <a:bodyPr/>
          <a:lstStyle/>
          <a:p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Kointegrasi</a:t>
            </a:r>
            <a:r>
              <a:rPr lang="en-US" dirty="0"/>
              <a:t>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7409" y="1219200"/>
            <a:ext cx="10137913" cy="5181600"/>
          </a:xfrm>
        </p:spPr>
        <p:txBody>
          <a:bodyPr>
            <a:normAutofit/>
          </a:bodyPr>
          <a:lstStyle/>
          <a:p>
            <a:r>
              <a:rPr lang="id-ID" dirty="0"/>
              <a:t>Suatu deret waktu dikatakan terintegrasi pada </a:t>
            </a:r>
            <a:r>
              <a:rPr lang="id-ID" i="1" dirty="0"/>
              <a:t>lag</a:t>
            </a:r>
            <a:r>
              <a:rPr lang="id-ID" dirty="0"/>
              <a:t> ke-d atau I(d) jika data tesebut bersifat stasioner setelah pendiferensian sebanyak d kali. </a:t>
            </a:r>
            <a:endParaRPr lang="en-US" dirty="0"/>
          </a:p>
          <a:p>
            <a:r>
              <a:rPr lang="id-ID" dirty="0"/>
              <a:t>Peubah-peubah tidak stasioner yang terintegrasi pada tingkat yang sama dapat membentuk kombinasi linier yang bersifar stasioner. Komponen dari vektor y</a:t>
            </a:r>
            <a:r>
              <a:rPr lang="id-ID" baseline="-25000" dirty="0"/>
              <a:t>t</a:t>
            </a:r>
            <a:r>
              <a:rPr lang="id-ID" dirty="0"/>
              <a:t> dikatakan terkointegrasi jika ada vektor </a:t>
            </a:r>
            <a:r>
              <a:rPr lang="id-ID" i="1" dirty="0">
                <a:sym typeface="Symbol"/>
              </a:rPr>
              <a:t></a:t>
            </a:r>
            <a:r>
              <a:rPr lang="id-ID" i="1" dirty="0"/>
              <a:t> = </a:t>
            </a:r>
            <a:r>
              <a:rPr lang="id-ID" dirty="0"/>
              <a:t>(</a:t>
            </a:r>
            <a:r>
              <a:rPr lang="id-ID" i="1" dirty="0">
                <a:sym typeface="Symbol"/>
              </a:rPr>
              <a:t></a:t>
            </a:r>
            <a:r>
              <a:rPr lang="id-ID" i="1" baseline="-25000" dirty="0"/>
              <a:t>1, </a:t>
            </a:r>
            <a:r>
              <a:rPr lang="id-ID" i="1" dirty="0">
                <a:sym typeface="Symbol"/>
              </a:rPr>
              <a:t></a:t>
            </a:r>
            <a:r>
              <a:rPr lang="id-ID" i="1" baseline="-25000" dirty="0"/>
              <a:t>2,......,</a:t>
            </a:r>
            <a:r>
              <a:rPr lang="id-ID" i="1" dirty="0">
                <a:sym typeface="Symbol"/>
              </a:rPr>
              <a:t></a:t>
            </a:r>
            <a:r>
              <a:rPr lang="id-ID" i="1" baseline="-25000" dirty="0"/>
              <a:t>n</a:t>
            </a:r>
            <a:r>
              <a:rPr lang="id-ID" dirty="0"/>
              <a:t>) sehingga kombinasi linier </a:t>
            </a:r>
            <a:r>
              <a:rPr lang="id-ID" i="1" dirty="0">
                <a:sym typeface="Symbol"/>
              </a:rPr>
              <a:t></a:t>
            </a:r>
            <a:r>
              <a:rPr lang="id-ID" i="1" dirty="0"/>
              <a:t>y</a:t>
            </a:r>
            <a:r>
              <a:rPr lang="id-ID" i="1" baseline="-25000" dirty="0"/>
              <a:t>t</a:t>
            </a:r>
            <a:r>
              <a:rPr lang="id-ID" baseline="-25000" dirty="0"/>
              <a:t> </a:t>
            </a:r>
            <a:r>
              <a:rPr lang="id-ID" dirty="0"/>
              <a:t>bersifat stasioner, dengan syarat ada unsur matriks </a:t>
            </a:r>
            <a:r>
              <a:rPr lang="id-ID" i="1" dirty="0">
                <a:sym typeface="Symbol"/>
              </a:rPr>
              <a:t></a:t>
            </a:r>
            <a:r>
              <a:rPr lang="id-ID" i="1" dirty="0"/>
              <a:t> </a:t>
            </a:r>
            <a:r>
              <a:rPr lang="id-ID" dirty="0"/>
              <a:t>bernilai tidak sama dengan nol.</a:t>
            </a:r>
            <a:endParaRPr lang="en-US" dirty="0"/>
          </a:p>
          <a:p>
            <a:r>
              <a:rPr lang="id-ID" dirty="0"/>
              <a:t> Vektor </a:t>
            </a:r>
            <a:r>
              <a:rPr lang="id-ID" i="1" dirty="0">
                <a:sym typeface="Symbol"/>
              </a:rPr>
              <a:t></a:t>
            </a:r>
            <a:r>
              <a:rPr lang="id-ID" baseline="-25000" dirty="0"/>
              <a:t> </a:t>
            </a:r>
            <a:r>
              <a:rPr lang="id-ID" dirty="0"/>
              <a:t>dinamakan vektor kointegrasi. </a:t>
            </a:r>
            <a:r>
              <a:rPr lang="id-ID" i="1" dirty="0"/>
              <a:t>Rank</a:t>
            </a:r>
            <a:r>
              <a:rPr lang="id-ID" dirty="0"/>
              <a:t> kointegrasi (r) dari vektor adalah banyaknya vektor  kointegrasi yang saling bebas. Nilai (r) dapat diketahui melalui uji Johansen.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12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95CC67A-87A9-4751-B761-407156F54A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5564" y="365125"/>
            <a:ext cx="7908235" cy="1325563"/>
          </a:xfrm>
        </p:spPr>
        <p:txBody>
          <a:bodyPr/>
          <a:lstStyle/>
          <a:p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Kointegrasi</a:t>
            </a:r>
            <a:r>
              <a:rPr lang="en-US" dirty="0"/>
              <a:t>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Hipotesisnya adalah:</a:t>
            </a:r>
            <a:endParaRPr lang="en-US" dirty="0"/>
          </a:p>
          <a:p>
            <a:r>
              <a:rPr lang="id-ID" dirty="0"/>
              <a:t>H</a:t>
            </a:r>
            <a:r>
              <a:rPr lang="id-ID" baseline="-25000" dirty="0"/>
              <a:t>0 </a:t>
            </a:r>
            <a:r>
              <a:rPr lang="id-ID" dirty="0"/>
              <a:t>= rank ≤ r</a:t>
            </a:r>
            <a:endParaRPr lang="en-US" dirty="0"/>
          </a:p>
          <a:p>
            <a:r>
              <a:rPr lang="id-ID" dirty="0"/>
              <a:t>H</a:t>
            </a:r>
            <a:r>
              <a:rPr lang="id-ID" baseline="-25000" dirty="0"/>
              <a:t>1 </a:t>
            </a:r>
            <a:r>
              <a:rPr lang="id-ID" dirty="0"/>
              <a:t>= rank &gt; r</a:t>
            </a:r>
            <a:endParaRPr lang="en-US" dirty="0"/>
          </a:p>
          <a:p>
            <a:r>
              <a:rPr lang="id-ID" dirty="0"/>
              <a:t>Apabila </a:t>
            </a:r>
            <a:r>
              <a:rPr lang="id-ID" i="1" dirty="0"/>
              <a:t>rank</a:t>
            </a:r>
            <a:r>
              <a:rPr lang="id-ID" dirty="0"/>
              <a:t> kointegrasi lebih besar dari nol, maka model yang digunakan adalah VECM dan apabila rank kointegrasi sama dengan nol, maka model yang digunakan adalah VAR dengan pendiferensian sampai </a:t>
            </a:r>
            <a:r>
              <a:rPr lang="id-ID" i="1" dirty="0"/>
              <a:t>lag</a:t>
            </a:r>
            <a:r>
              <a:rPr lang="id-ID" dirty="0"/>
              <a:t> ke d.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34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5D15DA1-7903-49D7-A1AA-AFC80C940FB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328"/>
            <a:ext cx="12192000" cy="6867076"/>
          </a:xfrm>
          <a:prstGeom prst="rect">
            <a:avLst/>
          </a:prstGeom>
        </p:spPr>
      </p:pic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8086" y="304800"/>
            <a:ext cx="6099313" cy="762000"/>
          </a:xfrm>
        </p:spPr>
        <p:txBody>
          <a:bodyPr>
            <a:normAutofit/>
          </a:bodyPr>
          <a:lstStyle/>
          <a:p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Kointegrasi</a:t>
            </a:r>
            <a:r>
              <a:rPr lang="en-US" dirty="0"/>
              <a:t> (4)</a:t>
            </a:r>
            <a:endParaRPr lang="en-GB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1904999" y="1295400"/>
            <a:ext cx="9783417" cy="55626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400" dirty="0" err="1">
                <a:latin typeface="Calisto MT" pitchFamily="18" charset="0"/>
              </a:rPr>
              <a:t>Misalnya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terdapat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persamaan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berikut</a:t>
            </a:r>
            <a:r>
              <a:rPr lang="en-US" sz="2400" dirty="0">
                <a:latin typeface="Calisto MT" pitchFamily="18" charset="0"/>
              </a:rPr>
              <a:t>: </a:t>
            </a:r>
          </a:p>
          <a:p>
            <a:pPr>
              <a:spcBef>
                <a:spcPts val="1200"/>
              </a:spcBef>
            </a:pPr>
            <a:endParaRPr lang="en-US" sz="2400" dirty="0">
              <a:latin typeface="Calisto MT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2400" dirty="0" err="1">
                <a:latin typeface="Calisto MT" pitchFamily="18" charset="0"/>
              </a:rPr>
              <a:t>Kemungkinan</a:t>
            </a:r>
            <a:r>
              <a:rPr lang="en-US" sz="2400" dirty="0">
                <a:latin typeface="Calisto MT" pitchFamily="18" charset="0"/>
              </a:rPr>
              <a:t> yang </a:t>
            </a:r>
            <a:r>
              <a:rPr lang="en-US" sz="2400" dirty="0" err="1">
                <a:latin typeface="Calisto MT" pitchFamily="18" charset="0"/>
              </a:rPr>
              <a:t>bisa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terjadi</a:t>
            </a:r>
            <a:r>
              <a:rPr lang="en-US" sz="2400" dirty="0">
                <a:latin typeface="Calisto MT" pitchFamily="18" charset="0"/>
              </a:rPr>
              <a:t>: </a:t>
            </a:r>
          </a:p>
          <a:p>
            <a:pPr marL="577850" indent="-273050"/>
            <a:r>
              <a:rPr lang="en-US" sz="2400" dirty="0">
                <a:latin typeface="Calisto MT" pitchFamily="18" charset="0"/>
              </a:rPr>
              <a:t>INF </a:t>
            </a:r>
            <a:r>
              <a:rPr lang="en-US" sz="2400" dirty="0" err="1">
                <a:latin typeface="Calisto MT" pitchFamily="18" charset="0"/>
              </a:rPr>
              <a:t>terkointegrasi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secara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bersama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dengan</a:t>
            </a:r>
            <a:r>
              <a:rPr lang="en-US" sz="2400" dirty="0">
                <a:latin typeface="Calisto MT" pitchFamily="18" charset="0"/>
              </a:rPr>
              <a:t> SBI </a:t>
            </a:r>
            <a:r>
              <a:rPr lang="en-US" sz="2400" dirty="0" err="1">
                <a:latin typeface="Calisto MT" pitchFamily="18" charset="0"/>
              </a:rPr>
              <a:t>dan</a:t>
            </a:r>
            <a:r>
              <a:rPr lang="en-US" sz="2400" dirty="0">
                <a:latin typeface="Calisto MT" pitchFamily="18" charset="0"/>
              </a:rPr>
              <a:t> M1 </a:t>
            </a:r>
          </a:p>
          <a:p>
            <a:pPr marL="577850" indent="-273050"/>
            <a:r>
              <a:rPr lang="en-US" sz="2400" dirty="0">
                <a:latin typeface="Calisto MT" pitchFamily="18" charset="0"/>
              </a:rPr>
              <a:t>INF </a:t>
            </a:r>
            <a:r>
              <a:rPr lang="en-US" sz="2400" dirty="0" err="1">
                <a:latin typeface="Calisto MT" pitchFamily="18" charset="0"/>
              </a:rPr>
              <a:t>terkointegrasi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dengan</a:t>
            </a:r>
            <a:r>
              <a:rPr lang="en-US" sz="2400" dirty="0">
                <a:latin typeface="Calisto MT" pitchFamily="18" charset="0"/>
              </a:rPr>
              <a:t> SBI </a:t>
            </a:r>
            <a:r>
              <a:rPr lang="en-US" sz="2400" dirty="0" err="1">
                <a:latin typeface="Calisto MT" pitchFamily="18" charset="0"/>
              </a:rPr>
              <a:t>saja</a:t>
            </a:r>
            <a:r>
              <a:rPr lang="en-US" sz="2400" dirty="0">
                <a:latin typeface="Calisto MT" pitchFamily="18" charset="0"/>
              </a:rPr>
              <a:t> </a:t>
            </a:r>
          </a:p>
          <a:p>
            <a:pPr marL="577850" indent="-273050"/>
            <a:r>
              <a:rPr lang="en-US" sz="2400" dirty="0">
                <a:latin typeface="Calisto MT" pitchFamily="18" charset="0"/>
              </a:rPr>
              <a:t>INF </a:t>
            </a:r>
            <a:r>
              <a:rPr lang="en-US" sz="2400" dirty="0" err="1">
                <a:latin typeface="Calisto MT" pitchFamily="18" charset="0"/>
              </a:rPr>
              <a:t>terkointegrasi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dengan</a:t>
            </a:r>
            <a:r>
              <a:rPr lang="en-US" sz="2400" dirty="0">
                <a:latin typeface="Calisto MT" pitchFamily="18" charset="0"/>
              </a:rPr>
              <a:t>  M1 </a:t>
            </a:r>
            <a:r>
              <a:rPr lang="en-US" sz="2400" dirty="0" err="1">
                <a:latin typeface="Calisto MT" pitchFamily="18" charset="0"/>
              </a:rPr>
              <a:t>saja</a:t>
            </a:r>
            <a:r>
              <a:rPr lang="en-US" sz="2400" dirty="0">
                <a:latin typeface="Calisto MT" pitchFamily="18" charset="0"/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fi-FI" sz="2400" dirty="0">
                <a:latin typeface="Calisto MT" pitchFamily="18" charset="0"/>
              </a:rPr>
              <a:t>Untuk mengetahui banyaknya kemungkinan kointegrasi yang terjadi dapat digunakan </a:t>
            </a:r>
            <a:r>
              <a:rPr lang="fi-FI" sz="2400" i="1" dirty="0">
                <a:latin typeface="Calisto MT" pitchFamily="18" charset="0"/>
              </a:rPr>
              <a:t>Johansen Cointegrasion Test</a:t>
            </a:r>
            <a:r>
              <a:rPr lang="fi-FI" sz="2400" dirty="0">
                <a:latin typeface="Calisto MT" pitchFamily="18" charset="0"/>
              </a:rPr>
              <a:t>.</a:t>
            </a:r>
            <a:endParaRPr lang="en-US" sz="2400" dirty="0">
              <a:latin typeface="Calisto MT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2400" dirty="0" err="1">
                <a:latin typeface="Calisto MT" pitchFamily="18" charset="0"/>
              </a:rPr>
              <a:t>Uji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kointegrasi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dari</a:t>
            </a:r>
            <a:r>
              <a:rPr lang="en-US" sz="2400" dirty="0">
                <a:latin typeface="Calisto MT" pitchFamily="18" charset="0"/>
              </a:rPr>
              <a:t> Johansen </a:t>
            </a:r>
            <a:r>
              <a:rPr lang="en-US" sz="2400" dirty="0" err="1">
                <a:latin typeface="Calisto MT" pitchFamily="18" charset="0"/>
              </a:rPr>
              <a:t>didasarkan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atas</a:t>
            </a:r>
            <a:r>
              <a:rPr lang="en-US" sz="2400" dirty="0">
                <a:latin typeface="Calisto MT" pitchFamily="18" charset="0"/>
              </a:rPr>
              <a:t> model VAR(p) </a:t>
            </a:r>
            <a:r>
              <a:rPr lang="en-US" sz="2400" dirty="0" err="1">
                <a:latin typeface="Calisto MT" pitchFamily="18" charset="0"/>
              </a:rPr>
              <a:t>dari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sekumpulan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peubah</a:t>
            </a:r>
            <a:r>
              <a:rPr lang="en-US" sz="2400" dirty="0">
                <a:latin typeface="Calisto MT" pitchFamily="18" charset="0"/>
              </a:rPr>
              <a:t> yang </a:t>
            </a:r>
            <a:r>
              <a:rPr lang="en-US" sz="2400" dirty="0" err="1">
                <a:latin typeface="Calisto MT" pitchFamily="18" charset="0"/>
              </a:rPr>
              <a:t>tidak</a:t>
            </a:r>
            <a:r>
              <a:rPr lang="en-US" sz="2400" dirty="0">
                <a:latin typeface="Calisto MT" pitchFamily="18" charset="0"/>
              </a:rPr>
              <a:t> </a:t>
            </a:r>
            <a:r>
              <a:rPr lang="en-US" sz="2400" dirty="0" err="1">
                <a:latin typeface="Calisto MT" pitchFamily="18" charset="0"/>
              </a:rPr>
              <a:t>stasioner</a:t>
            </a:r>
            <a:r>
              <a:rPr lang="en-US" sz="2400" dirty="0">
                <a:latin typeface="Calisto MT" pitchFamily="18" charset="0"/>
              </a:rPr>
              <a:t>.</a:t>
            </a:r>
          </a:p>
          <a:p>
            <a:pPr>
              <a:buNone/>
            </a:pPr>
            <a:endParaRPr lang="en-US" sz="2000" dirty="0"/>
          </a:p>
          <a:p>
            <a:endParaRPr lang="en-US" sz="2000" dirty="0"/>
          </a:p>
          <a:p>
            <a:pPr marL="609600" indent="-609600">
              <a:buNone/>
            </a:pPr>
            <a:endParaRPr lang="en-GB" sz="2000" dirty="0"/>
          </a:p>
        </p:txBody>
      </p:sp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145" name="Object 1"/>
          <p:cNvGraphicFramePr>
            <a:graphicFrameLocks noChangeAspect="1"/>
          </p:cNvGraphicFramePr>
          <p:nvPr/>
        </p:nvGraphicFramePr>
        <p:xfrm>
          <a:off x="2362200" y="1828800"/>
          <a:ext cx="266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4" imgW="1866090" imgH="266584" progId="Equation.3">
                  <p:embed/>
                </p:oleObj>
              </mc:Choice>
              <mc:Fallback>
                <p:oleObj name="Equation" r:id="rId4" imgW="1866090" imgH="266584" progId="Equation.3">
                  <p:embed/>
                  <p:pic>
                    <p:nvPicPr>
                      <p:cNvPr id="6145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828800"/>
                        <a:ext cx="2667000" cy="3810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8926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A297BE8-8B4A-47D7-B2B7-C752341D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9445" y="2284761"/>
            <a:ext cx="3800381" cy="469762"/>
          </a:xfrm>
        </p:spPr>
        <p:txBody>
          <a:bodyPr>
            <a:noAutofit/>
          </a:bodyPr>
          <a:lstStyle/>
          <a:p>
            <a:r>
              <a:rPr lang="en-ID" sz="2800" b="1" spc="-3" dirty="0">
                <a:latin typeface="Arial"/>
                <a:cs typeface="Arial"/>
              </a:rPr>
              <a:t>TERIMAKASIH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1465345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500</Words>
  <Application>Microsoft Office PowerPoint</Application>
  <PresentationFormat>Widescreen</PresentationFormat>
  <Paragraphs>38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Aharoni</vt:lpstr>
      <vt:lpstr>Arial</vt:lpstr>
      <vt:lpstr>Calibri</vt:lpstr>
      <vt:lpstr>Calibri Light</vt:lpstr>
      <vt:lpstr>Calisto MT</vt:lpstr>
      <vt:lpstr>Office Theme</vt:lpstr>
      <vt:lpstr>Equation</vt:lpstr>
      <vt:lpstr>PowerPoint Presentation</vt:lpstr>
      <vt:lpstr>Pendahuluan</vt:lpstr>
      <vt:lpstr>Model VECM</vt:lpstr>
      <vt:lpstr>Uji Kointegrasi (1)</vt:lpstr>
      <vt:lpstr>Uji Kointegrasi (2)</vt:lpstr>
      <vt:lpstr>Uji Kointegrasi (3)</vt:lpstr>
      <vt:lpstr>Uji Kointegrasi (4)</vt:lpstr>
      <vt:lpstr>TERIMAKASIH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ThinkPad</dc:creator>
  <cp:lastModifiedBy>User</cp:lastModifiedBy>
  <cp:revision>8</cp:revision>
  <dcterms:created xsi:type="dcterms:W3CDTF">2021-09-06T02:19:53Z</dcterms:created>
  <dcterms:modified xsi:type="dcterms:W3CDTF">2021-09-06T22:46:25Z</dcterms:modified>
</cp:coreProperties>
</file>