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media/image19.jp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9" r:id="rId14"/>
    <p:sldId id="270" r:id="rId15"/>
    <p:sldId id="271" r:id="rId16"/>
    <p:sldId id="272" r:id="rId17"/>
    <p:sldId id="273" r:id="rId18"/>
    <p:sldId id="274" r:id="rId19"/>
    <p:sldId id="268" r:id="rId20"/>
  </p:sldIdLst>
  <p:sldSz cx="12192000" cy="6858000"/>
  <p:notesSz cx="12192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5" d="100"/>
          <a:sy n="85" d="100"/>
        </p:scale>
        <p:origin x="-416" y="-80"/>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printerSettings" Target="printerSettings/printerSettings1.bin"/><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10/17/21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400" b="0" i="0">
                <a:solidFill>
                  <a:srgbClr val="262626"/>
                </a:solidFill>
                <a:latin typeface="Arial MT"/>
                <a:cs typeface="Arial MT"/>
              </a:defRPr>
            </a:lvl1pPr>
          </a:lstStyle>
          <a:p>
            <a:endParaRPr/>
          </a:p>
        </p:txBody>
      </p:sp>
      <p:sp>
        <p:nvSpPr>
          <p:cNvPr id="3" name="Holder 3"/>
          <p:cNvSpPr>
            <a:spLocks noGrp="1"/>
          </p:cNvSpPr>
          <p:nvPr>
            <p:ph type="body" idx="1"/>
          </p:nvPr>
        </p:nvSpPr>
        <p:spPr/>
        <p:txBody>
          <a:bodyPr lIns="0" tIns="0" rIns="0" bIns="0"/>
          <a:lstStyle>
            <a:lvl1pPr>
              <a:defRPr sz="2000" b="1" i="0">
                <a:solidFill>
                  <a:srgbClr val="FD2906"/>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10/17/21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400" b="0" i="0">
                <a:solidFill>
                  <a:srgbClr val="262626"/>
                </a:solidFill>
                <a:latin typeface="Arial MT"/>
                <a:cs typeface="Arial MT"/>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10/17/21</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400" b="0" i="0">
                <a:solidFill>
                  <a:srgbClr val="262626"/>
                </a:solidFill>
                <a:latin typeface="Arial MT"/>
                <a:cs typeface="Arial MT"/>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10/17/21</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0"/>
            <a:ext cx="12192000" cy="6857999"/>
          </a:xfrm>
          <a:prstGeom prst="rect">
            <a:avLst/>
          </a:prstGeom>
        </p:spPr>
      </p:pic>
      <p:sp>
        <p:nvSpPr>
          <p:cNvPr id="17" name="bg object 17"/>
          <p:cNvSpPr/>
          <p:nvPr/>
        </p:nvSpPr>
        <p:spPr>
          <a:xfrm>
            <a:off x="-544" y="5387137"/>
            <a:ext cx="12192000" cy="708025"/>
          </a:xfrm>
          <a:custGeom>
            <a:avLst/>
            <a:gdLst/>
            <a:ahLst/>
            <a:cxnLst/>
            <a:rect l="l" t="t" r="r" b="b"/>
            <a:pathLst>
              <a:path w="12192000" h="708025">
                <a:moveTo>
                  <a:pt x="12191998" y="0"/>
                </a:moveTo>
                <a:lnTo>
                  <a:pt x="0" y="0"/>
                </a:lnTo>
                <a:lnTo>
                  <a:pt x="0" y="707885"/>
                </a:lnTo>
                <a:lnTo>
                  <a:pt x="12191998" y="707885"/>
                </a:lnTo>
                <a:lnTo>
                  <a:pt x="12191998" y="0"/>
                </a:lnTo>
                <a:close/>
              </a:path>
            </a:pathLst>
          </a:custGeom>
          <a:solidFill>
            <a:srgbClr val="262626">
              <a:alpha val="50199"/>
            </a:srgbClr>
          </a:solid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10/17/21</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057753" y="215900"/>
            <a:ext cx="10076493" cy="848360"/>
          </a:xfrm>
          <a:prstGeom prst="rect">
            <a:avLst/>
          </a:prstGeom>
        </p:spPr>
        <p:txBody>
          <a:bodyPr wrap="square" lIns="0" tIns="0" rIns="0" bIns="0">
            <a:spAutoFit/>
          </a:bodyPr>
          <a:lstStyle>
            <a:lvl1pPr>
              <a:defRPr sz="5400" b="0" i="0">
                <a:solidFill>
                  <a:srgbClr val="262626"/>
                </a:solidFill>
                <a:latin typeface="Arial MT"/>
                <a:cs typeface="Arial MT"/>
              </a:defRPr>
            </a:lvl1pPr>
          </a:lstStyle>
          <a:p>
            <a:endParaRPr/>
          </a:p>
        </p:txBody>
      </p:sp>
      <p:sp>
        <p:nvSpPr>
          <p:cNvPr id="3" name="Holder 3"/>
          <p:cNvSpPr>
            <a:spLocks noGrp="1"/>
          </p:cNvSpPr>
          <p:nvPr>
            <p:ph type="body" idx="1"/>
          </p:nvPr>
        </p:nvSpPr>
        <p:spPr>
          <a:xfrm>
            <a:off x="4734800" y="1421214"/>
            <a:ext cx="6683375" cy="4199890"/>
          </a:xfrm>
          <a:prstGeom prst="rect">
            <a:avLst/>
          </a:prstGeom>
        </p:spPr>
        <p:txBody>
          <a:bodyPr wrap="square" lIns="0" tIns="0" rIns="0" bIns="0">
            <a:spAutoFit/>
          </a:bodyPr>
          <a:lstStyle>
            <a:lvl1pPr>
              <a:defRPr sz="2000" b="1" i="0">
                <a:solidFill>
                  <a:srgbClr val="FD2906"/>
                </a:solidFill>
                <a:latin typeface="Arial"/>
                <a:cs typeface="Arial"/>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10/17/21</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 Id="rId3" Type="http://schemas.openxmlformats.org/officeDocument/2006/relationships/image" Target="../media/image19.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0.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2.png"/><Relationship Id="rId7" Type="http://schemas.openxmlformats.org/officeDocument/2006/relationships/image" Target="../media/image13.png"/><Relationship Id="rId8" Type="http://schemas.openxmlformats.org/officeDocument/2006/relationships/image" Target="../media/image14.png"/><Relationship Id="rId9"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41749" y="5390557"/>
            <a:ext cx="10507345" cy="623570"/>
          </a:xfrm>
          <a:prstGeom prst="rect">
            <a:avLst/>
          </a:prstGeom>
        </p:spPr>
        <p:txBody>
          <a:bodyPr vert="horz" wrap="square" lIns="0" tIns="15240" rIns="0" bIns="0" rtlCol="0">
            <a:spAutoFit/>
          </a:bodyPr>
          <a:lstStyle/>
          <a:p>
            <a:pPr marL="12700">
              <a:lnSpc>
                <a:spcPct val="100000"/>
              </a:lnSpc>
              <a:spcBef>
                <a:spcPts val="120"/>
              </a:spcBef>
            </a:pPr>
            <a:r>
              <a:rPr sz="3900" spc="20" dirty="0">
                <a:solidFill>
                  <a:srgbClr val="FFFFFF"/>
                </a:solidFill>
                <a:latin typeface="Calibri Light"/>
                <a:cs typeface="Calibri Light"/>
              </a:rPr>
              <a:t>PROFESIONALITAS</a:t>
            </a:r>
            <a:r>
              <a:rPr sz="3900" spc="25" dirty="0">
                <a:solidFill>
                  <a:srgbClr val="FFFFFF"/>
                </a:solidFill>
                <a:latin typeface="Calibri Light"/>
                <a:cs typeface="Calibri Light"/>
              </a:rPr>
              <a:t> </a:t>
            </a:r>
            <a:r>
              <a:rPr sz="3900" spc="40" dirty="0">
                <a:solidFill>
                  <a:srgbClr val="FFFFFF"/>
                </a:solidFill>
                <a:latin typeface="Calibri Light"/>
                <a:cs typeface="Calibri Light"/>
              </a:rPr>
              <a:t>PENGELOLA</a:t>
            </a:r>
            <a:r>
              <a:rPr sz="3900" spc="15" dirty="0">
                <a:solidFill>
                  <a:srgbClr val="FFFFFF"/>
                </a:solidFill>
                <a:latin typeface="Calibri Light"/>
                <a:cs typeface="Calibri Light"/>
              </a:rPr>
              <a:t> </a:t>
            </a:r>
            <a:r>
              <a:rPr sz="3900" spc="45" dirty="0">
                <a:solidFill>
                  <a:srgbClr val="FFFFFF"/>
                </a:solidFill>
                <a:latin typeface="Calibri Light"/>
                <a:cs typeface="Calibri Light"/>
              </a:rPr>
              <a:t>DANA</a:t>
            </a:r>
            <a:r>
              <a:rPr sz="3900" spc="15" dirty="0">
                <a:solidFill>
                  <a:srgbClr val="FFFFFF"/>
                </a:solidFill>
                <a:latin typeface="Calibri Light"/>
                <a:cs typeface="Calibri Light"/>
              </a:rPr>
              <a:t> </a:t>
            </a:r>
            <a:r>
              <a:rPr sz="3900" spc="45" dirty="0">
                <a:solidFill>
                  <a:srgbClr val="FFFFFF"/>
                </a:solidFill>
                <a:latin typeface="Calibri Light"/>
                <a:cs typeface="Calibri Light"/>
              </a:rPr>
              <a:t>SOSIAL</a:t>
            </a:r>
            <a:r>
              <a:rPr sz="3900" spc="20" dirty="0">
                <a:solidFill>
                  <a:srgbClr val="FFFFFF"/>
                </a:solidFill>
                <a:latin typeface="Calibri Light"/>
                <a:cs typeface="Calibri Light"/>
              </a:rPr>
              <a:t> </a:t>
            </a:r>
            <a:r>
              <a:rPr sz="3900" spc="45" dirty="0">
                <a:solidFill>
                  <a:srgbClr val="FFFFFF"/>
                </a:solidFill>
                <a:latin typeface="Calibri Light"/>
                <a:cs typeface="Calibri Light"/>
              </a:rPr>
              <a:t>ISLAM</a:t>
            </a:r>
            <a:endParaRPr sz="3900">
              <a:latin typeface="Calibri Light"/>
              <a:cs typeface="Calibri Light"/>
            </a:endParaRPr>
          </a:p>
        </p:txBody>
      </p:sp>
      <p:sp>
        <p:nvSpPr>
          <p:cNvPr id="3" name="object 3"/>
          <p:cNvSpPr txBox="1"/>
          <p:nvPr/>
        </p:nvSpPr>
        <p:spPr>
          <a:xfrm>
            <a:off x="4676799" y="6162040"/>
            <a:ext cx="2838450" cy="314960"/>
          </a:xfrm>
          <a:prstGeom prst="rect">
            <a:avLst/>
          </a:prstGeom>
        </p:spPr>
        <p:txBody>
          <a:bodyPr vert="horz" wrap="square" lIns="0" tIns="12700" rIns="0" bIns="0" rtlCol="0">
            <a:spAutoFit/>
          </a:bodyPr>
          <a:lstStyle/>
          <a:p>
            <a:pPr marL="12700">
              <a:lnSpc>
                <a:spcPct val="100000"/>
              </a:lnSpc>
              <a:spcBef>
                <a:spcPts val="100"/>
              </a:spcBef>
            </a:pPr>
            <a:r>
              <a:rPr sz="1900" i="1" spc="-65" dirty="0">
                <a:solidFill>
                  <a:srgbClr val="262626"/>
                </a:solidFill>
                <a:latin typeface="Calibri"/>
                <a:cs typeface="Calibri"/>
              </a:rPr>
              <a:t>Dr.</a:t>
            </a:r>
            <a:r>
              <a:rPr sz="1900" i="1" spc="-15" dirty="0">
                <a:solidFill>
                  <a:srgbClr val="262626"/>
                </a:solidFill>
                <a:latin typeface="Calibri"/>
                <a:cs typeface="Calibri"/>
              </a:rPr>
              <a:t> </a:t>
            </a:r>
            <a:r>
              <a:rPr sz="1900" i="1" spc="-30" dirty="0">
                <a:solidFill>
                  <a:srgbClr val="262626"/>
                </a:solidFill>
                <a:latin typeface="Calibri"/>
                <a:cs typeface="Calibri"/>
              </a:rPr>
              <a:t>Tika</a:t>
            </a:r>
            <a:r>
              <a:rPr sz="1900" i="1" spc="-20" dirty="0">
                <a:solidFill>
                  <a:srgbClr val="262626"/>
                </a:solidFill>
                <a:latin typeface="Calibri"/>
                <a:cs typeface="Calibri"/>
              </a:rPr>
              <a:t> Widiastuti</a:t>
            </a:r>
            <a:r>
              <a:rPr sz="1900" i="1" spc="-25" dirty="0">
                <a:solidFill>
                  <a:srgbClr val="262626"/>
                </a:solidFill>
                <a:latin typeface="Calibri"/>
                <a:cs typeface="Calibri"/>
              </a:rPr>
              <a:t> </a:t>
            </a:r>
            <a:r>
              <a:rPr sz="1900" i="1" spc="-10" dirty="0">
                <a:solidFill>
                  <a:srgbClr val="262626"/>
                </a:solidFill>
                <a:latin typeface="Calibri"/>
                <a:cs typeface="Calibri"/>
              </a:rPr>
              <a:t>S.E.,</a:t>
            </a:r>
            <a:r>
              <a:rPr sz="1900" i="1" spc="-20" dirty="0">
                <a:solidFill>
                  <a:srgbClr val="262626"/>
                </a:solidFill>
                <a:latin typeface="Calibri"/>
                <a:cs typeface="Calibri"/>
              </a:rPr>
              <a:t> </a:t>
            </a:r>
            <a:r>
              <a:rPr sz="1900" i="1" spc="-15" dirty="0">
                <a:solidFill>
                  <a:srgbClr val="262626"/>
                </a:solidFill>
                <a:latin typeface="Calibri"/>
                <a:cs typeface="Calibri"/>
              </a:rPr>
              <a:t>M.Si.,</a:t>
            </a:r>
            <a:endParaRPr sz="1900">
              <a:latin typeface="Calibri"/>
              <a:cs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666478" y="1003449"/>
            <a:ext cx="6100070" cy="5854550"/>
          </a:xfrm>
          <a:prstGeom prst="rect">
            <a:avLst/>
          </a:prstGeom>
        </p:spPr>
      </p:pic>
      <p:sp>
        <p:nvSpPr>
          <p:cNvPr id="3" name="object 3"/>
          <p:cNvSpPr txBox="1">
            <a:spLocks noGrp="1"/>
          </p:cNvSpPr>
          <p:nvPr>
            <p:ph type="body" idx="1"/>
          </p:nvPr>
        </p:nvSpPr>
        <p:spPr>
          <a:xfrm>
            <a:off x="4734800" y="1421214"/>
            <a:ext cx="6683375" cy="4244223"/>
          </a:xfrm>
          <a:prstGeom prst="rect">
            <a:avLst/>
          </a:prstGeom>
        </p:spPr>
        <p:txBody>
          <a:bodyPr vert="horz" wrap="square" lIns="0" tIns="156210" rIns="0" bIns="0" rtlCol="0">
            <a:spAutoFit/>
          </a:bodyPr>
          <a:lstStyle/>
          <a:p>
            <a:pPr marL="293370" indent="-281305">
              <a:lnSpc>
                <a:spcPct val="100000"/>
              </a:lnSpc>
              <a:spcBef>
                <a:spcPts val="1230"/>
              </a:spcBef>
              <a:buAutoNum type="arabicPeriod"/>
              <a:tabLst>
                <a:tab pos="294005" algn="l"/>
              </a:tabLst>
            </a:pPr>
            <a:r>
              <a:rPr spc="-5" dirty="0"/>
              <a:t>Seleksi</a:t>
            </a:r>
            <a:r>
              <a:rPr spc="-30" dirty="0"/>
              <a:t> </a:t>
            </a:r>
            <a:r>
              <a:rPr dirty="0"/>
              <a:t>dan</a:t>
            </a:r>
            <a:r>
              <a:rPr spc="-25" dirty="0"/>
              <a:t> </a:t>
            </a:r>
            <a:r>
              <a:rPr spc="-5" dirty="0"/>
              <a:t>Sertifikasi</a:t>
            </a:r>
            <a:r>
              <a:rPr spc="-30" dirty="0"/>
              <a:t> </a:t>
            </a:r>
            <a:r>
              <a:rPr spc="-5" dirty="0"/>
              <a:t>Pengelola</a:t>
            </a:r>
          </a:p>
          <a:p>
            <a:pPr marL="413384" marR="2533650">
              <a:lnSpc>
                <a:spcPct val="97500"/>
              </a:lnSpc>
              <a:spcBef>
                <a:spcPts val="720"/>
              </a:spcBef>
            </a:pPr>
            <a:r>
              <a:rPr sz="1200" b="0" spc="-10" dirty="0">
                <a:solidFill>
                  <a:srgbClr val="404040"/>
                </a:solidFill>
                <a:latin typeface="Arial MT"/>
                <a:cs typeface="Arial MT"/>
              </a:rPr>
              <a:t>Pemilihan</a:t>
            </a:r>
            <a:r>
              <a:rPr sz="1200" b="0" spc="-5" dirty="0">
                <a:solidFill>
                  <a:srgbClr val="404040"/>
                </a:solidFill>
                <a:latin typeface="Arial MT"/>
                <a:cs typeface="Arial MT"/>
              </a:rPr>
              <a:t> nazhir</a:t>
            </a:r>
            <a:r>
              <a:rPr sz="1200" b="0" dirty="0">
                <a:solidFill>
                  <a:srgbClr val="404040"/>
                </a:solidFill>
                <a:latin typeface="Arial MT"/>
                <a:cs typeface="Arial MT"/>
              </a:rPr>
              <a:t> </a:t>
            </a:r>
            <a:r>
              <a:rPr sz="1200" b="0" spc="-5" dirty="0">
                <a:solidFill>
                  <a:srgbClr val="404040"/>
                </a:solidFill>
                <a:latin typeface="Arial MT"/>
                <a:cs typeface="Arial MT"/>
              </a:rPr>
              <a:t>yang kompeten dibidangnya ditambah </a:t>
            </a:r>
            <a:r>
              <a:rPr sz="1200" b="0" spc="-320" dirty="0">
                <a:solidFill>
                  <a:srgbClr val="404040"/>
                </a:solidFill>
                <a:latin typeface="Arial MT"/>
                <a:cs typeface="Arial MT"/>
              </a:rPr>
              <a:t> </a:t>
            </a:r>
            <a:r>
              <a:rPr sz="1200" b="0" spc="-5" dirty="0">
                <a:solidFill>
                  <a:srgbClr val="404040"/>
                </a:solidFill>
                <a:latin typeface="Arial MT"/>
                <a:cs typeface="Arial MT"/>
              </a:rPr>
              <a:t>dengan sertifiaksi khusus</a:t>
            </a:r>
            <a:r>
              <a:rPr sz="1200" b="0" dirty="0">
                <a:solidFill>
                  <a:srgbClr val="404040"/>
                </a:solidFill>
                <a:latin typeface="Arial MT"/>
                <a:cs typeface="Arial MT"/>
              </a:rPr>
              <a:t> </a:t>
            </a:r>
            <a:r>
              <a:rPr sz="1200" b="0" spc="-5" dirty="0">
                <a:solidFill>
                  <a:srgbClr val="404040"/>
                </a:solidFill>
                <a:latin typeface="Arial MT"/>
                <a:cs typeface="Arial MT"/>
              </a:rPr>
              <a:t>(seperti ahli pasar</a:t>
            </a:r>
            <a:r>
              <a:rPr sz="1200" b="0" dirty="0">
                <a:solidFill>
                  <a:srgbClr val="404040"/>
                </a:solidFill>
                <a:latin typeface="Arial MT"/>
                <a:cs typeface="Arial MT"/>
              </a:rPr>
              <a:t> </a:t>
            </a:r>
            <a:r>
              <a:rPr sz="1200" b="0" spc="-5" dirty="0">
                <a:solidFill>
                  <a:srgbClr val="404040"/>
                </a:solidFill>
                <a:latin typeface="Arial MT"/>
                <a:cs typeface="Arial MT"/>
              </a:rPr>
              <a:t>modal, </a:t>
            </a:r>
            <a:r>
              <a:rPr sz="1200" b="0" dirty="0">
                <a:solidFill>
                  <a:srgbClr val="404040"/>
                </a:solidFill>
                <a:latin typeface="Arial MT"/>
                <a:cs typeface="Arial MT"/>
              </a:rPr>
              <a:t> </a:t>
            </a:r>
            <a:r>
              <a:rPr sz="1200" b="0" spc="-5" dirty="0">
                <a:solidFill>
                  <a:srgbClr val="404040"/>
                </a:solidFill>
                <a:latin typeface="Arial MT"/>
                <a:cs typeface="Arial MT"/>
              </a:rPr>
              <a:t>manajemen</a:t>
            </a:r>
            <a:r>
              <a:rPr sz="1200" b="0" spc="-10" dirty="0">
                <a:solidFill>
                  <a:srgbClr val="404040"/>
                </a:solidFill>
                <a:latin typeface="Arial MT"/>
                <a:cs typeface="Arial MT"/>
              </a:rPr>
              <a:t> </a:t>
            </a:r>
            <a:r>
              <a:rPr sz="1200" b="0" spc="-5" dirty="0">
                <a:solidFill>
                  <a:srgbClr val="404040"/>
                </a:solidFill>
                <a:latin typeface="Arial MT"/>
                <a:cs typeface="Arial MT"/>
              </a:rPr>
              <a:t>investasi,</a:t>
            </a:r>
            <a:r>
              <a:rPr sz="1200" b="0" spc="5" dirty="0">
                <a:solidFill>
                  <a:srgbClr val="404040"/>
                </a:solidFill>
                <a:latin typeface="Arial MT"/>
                <a:cs typeface="Arial MT"/>
              </a:rPr>
              <a:t> </a:t>
            </a:r>
            <a:r>
              <a:rPr sz="1200" b="0" spc="-5" dirty="0">
                <a:solidFill>
                  <a:srgbClr val="404040"/>
                </a:solidFill>
                <a:latin typeface="Arial MT"/>
                <a:cs typeface="Arial MT"/>
              </a:rPr>
              <a:t>dan </a:t>
            </a:r>
            <a:r>
              <a:rPr sz="1200" b="0" spc="-5" dirty="0" smtClean="0">
                <a:solidFill>
                  <a:srgbClr val="404040"/>
                </a:solidFill>
                <a:latin typeface="Arial MT"/>
                <a:cs typeface="Arial MT"/>
              </a:rPr>
              <a:t>akuntans</a:t>
            </a:r>
            <a:r>
              <a:rPr lang="x-none" sz="1200" b="0" spc="-5" dirty="0" smtClean="0">
                <a:solidFill>
                  <a:srgbClr val="404040"/>
                </a:solidFill>
                <a:latin typeface="Arial MT"/>
                <a:cs typeface="Arial MT"/>
              </a:rPr>
              <a:t>i</a:t>
            </a:r>
            <a:r>
              <a:rPr lang="x-none" sz="1200" b="0" spc="-5" dirty="0">
                <a:solidFill>
                  <a:srgbClr val="404040"/>
                </a:solidFill>
                <a:latin typeface="Arial MT"/>
                <a:cs typeface="Arial MT"/>
              </a:rPr>
              <a:t> </a:t>
            </a:r>
            <a:r>
              <a:rPr sz="1200" b="0" spc="-5" dirty="0" smtClean="0">
                <a:solidFill>
                  <a:srgbClr val="404040"/>
                </a:solidFill>
                <a:latin typeface="Arial MT"/>
                <a:cs typeface="Arial MT"/>
              </a:rPr>
              <a:t>wakaf</a:t>
            </a:r>
            <a:r>
              <a:rPr sz="1200" b="0" spc="-5" dirty="0">
                <a:solidFill>
                  <a:srgbClr val="404040"/>
                </a:solidFill>
                <a:latin typeface="Arial MT"/>
                <a:cs typeface="Arial MT"/>
              </a:rPr>
              <a:t>)</a:t>
            </a:r>
            <a:endParaRPr sz="1200" dirty="0">
              <a:latin typeface="Arial MT"/>
              <a:cs typeface="Arial MT"/>
            </a:endParaRPr>
          </a:p>
          <a:p>
            <a:pPr>
              <a:lnSpc>
                <a:spcPct val="100000"/>
              </a:lnSpc>
            </a:pPr>
            <a:endParaRPr sz="1300" dirty="0">
              <a:latin typeface="Arial MT"/>
              <a:cs typeface="Arial MT"/>
            </a:endParaRPr>
          </a:p>
          <a:p>
            <a:pPr>
              <a:lnSpc>
                <a:spcPct val="100000"/>
              </a:lnSpc>
            </a:pPr>
            <a:endParaRPr sz="1300" dirty="0">
              <a:latin typeface="Arial MT"/>
              <a:cs typeface="Arial MT"/>
            </a:endParaRPr>
          </a:p>
          <a:p>
            <a:pPr marL="1157605" marR="1382395">
              <a:lnSpc>
                <a:spcPct val="100000"/>
              </a:lnSpc>
              <a:buAutoNum type="arabicPeriod" startAt="2"/>
              <a:tabLst>
                <a:tab pos="1439545" algn="l"/>
              </a:tabLst>
            </a:pPr>
            <a:r>
              <a:rPr spc="-5" dirty="0">
                <a:solidFill>
                  <a:srgbClr val="262626"/>
                </a:solidFill>
              </a:rPr>
              <a:t>Pengadaan Peralatan Mumpuni </a:t>
            </a:r>
            <a:r>
              <a:rPr dirty="0">
                <a:solidFill>
                  <a:srgbClr val="262626"/>
                </a:solidFill>
              </a:rPr>
              <a:t> </a:t>
            </a:r>
            <a:r>
              <a:rPr spc="-5" dirty="0">
                <a:solidFill>
                  <a:srgbClr val="262626"/>
                </a:solidFill>
              </a:rPr>
              <a:t>untuk</a:t>
            </a:r>
            <a:r>
              <a:rPr spc="-10" dirty="0">
                <a:solidFill>
                  <a:srgbClr val="262626"/>
                </a:solidFill>
              </a:rPr>
              <a:t> </a:t>
            </a:r>
            <a:r>
              <a:rPr spc="-5" dirty="0">
                <a:solidFill>
                  <a:srgbClr val="262626"/>
                </a:solidFill>
              </a:rPr>
              <a:t>mendukung aktivitas</a:t>
            </a:r>
            <a:r>
              <a:rPr spc="-10" dirty="0">
                <a:solidFill>
                  <a:srgbClr val="262626"/>
                </a:solidFill>
              </a:rPr>
              <a:t> </a:t>
            </a:r>
            <a:r>
              <a:rPr spc="-5" dirty="0">
                <a:solidFill>
                  <a:srgbClr val="262626"/>
                </a:solidFill>
              </a:rPr>
              <a:t>Nazhir</a:t>
            </a:r>
          </a:p>
          <a:p>
            <a:pPr marL="1558925" marR="1290955">
              <a:lnSpc>
                <a:spcPct val="97500"/>
              </a:lnSpc>
              <a:spcBef>
                <a:spcPts val="260"/>
              </a:spcBef>
            </a:pPr>
            <a:r>
              <a:rPr sz="1200" b="0" spc="-10" dirty="0">
                <a:solidFill>
                  <a:srgbClr val="404040"/>
                </a:solidFill>
                <a:latin typeface="Arial MT"/>
                <a:cs typeface="Arial MT"/>
              </a:rPr>
              <a:t>Sarana dan</a:t>
            </a:r>
            <a:r>
              <a:rPr sz="1200" b="0" dirty="0">
                <a:solidFill>
                  <a:srgbClr val="404040"/>
                </a:solidFill>
                <a:latin typeface="Arial MT"/>
                <a:cs typeface="Arial MT"/>
              </a:rPr>
              <a:t> </a:t>
            </a:r>
            <a:r>
              <a:rPr sz="1200" b="0" spc="-5" dirty="0">
                <a:solidFill>
                  <a:srgbClr val="404040"/>
                </a:solidFill>
                <a:latin typeface="Arial MT"/>
                <a:cs typeface="Arial MT"/>
              </a:rPr>
              <a:t>Prasarana pengelola</a:t>
            </a:r>
            <a:r>
              <a:rPr sz="1200" b="0" spc="-10" dirty="0">
                <a:solidFill>
                  <a:srgbClr val="404040"/>
                </a:solidFill>
                <a:latin typeface="Arial MT"/>
                <a:cs typeface="Arial MT"/>
              </a:rPr>
              <a:t> </a:t>
            </a:r>
            <a:r>
              <a:rPr sz="1200" b="0" spc="-5" dirty="0">
                <a:solidFill>
                  <a:srgbClr val="404040"/>
                </a:solidFill>
                <a:latin typeface="Arial MT"/>
                <a:cs typeface="Arial MT"/>
              </a:rPr>
              <a:t>dibutuhkan untuk </a:t>
            </a:r>
            <a:r>
              <a:rPr sz="1200" b="0" dirty="0">
                <a:solidFill>
                  <a:srgbClr val="404040"/>
                </a:solidFill>
                <a:latin typeface="Arial MT"/>
                <a:cs typeface="Arial MT"/>
              </a:rPr>
              <a:t> </a:t>
            </a:r>
            <a:r>
              <a:rPr sz="1200" b="0" spc="-5" dirty="0">
                <a:solidFill>
                  <a:srgbClr val="404040"/>
                </a:solidFill>
                <a:latin typeface="Arial MT"/>
                <a:cs typeface="Arial MT"/>
              </a:rPr>
              <a:t>melaksanakan aktivitas</a:t>
            </a:r>
            <a:r>
              <a:rPr sz="1200" b="0" dirty="0">
                <a:solidFill>
                  <a:srgbClr val="404040"/>
                </a:solidFill>
                <a:latin typeface="Arial MT"/>
                <a:cs typeface="Arial MT"/>
              </a:rPr>
              <a:t> </a:t>
            </a:r>
            <a:r>
              <a:rPr sz="1200" b="0" spc="-5" dirty="0">
                <a:solidFill>
                  <a:srgbClr val="404040"/>
                </a:solidFill>
                <a:latin typeface="Arial MT"/>
                <a:cs typeface="Arial MT"/>
              </a:rPr>
              <a:t>operasional </a:t>
            </a:r>
            <a:r>
              <a:rPr sz="1200" b="0" dirty="0">
                <a:solidFill>
                  <a:srgbClr val="404040"/>
                </a:solidFill>
                <a:latin typeface="Arial MT"/>
                <a:cs typeface="Arial MT"/>
              </a:rPr>
              <a:t>yg</a:t>
            </a:r>
            <a:r>
              <a:rPr sz="1200" b="0" spc="-5" dirty="0">
                <a:solidFill>
                  <a:srgbClr val="404040"/>
                </a:solidFill>
                <a:latin typeface="Arial MT"/>
                <a:cs typeface="Arial MT"/>
              </a:rPr>
              <a:t> efektif</a:t>
            </a:r>
            <a:r>
              <a:rPr sz="1200" b="0" spc="5" dirty="0">
                <a:solidFill>
                  <a:srgbClr val="404040"/>
                </a:solidFill>
                <a:latin typeface="Arial MT"/>
                <a:cs typeface="Arial MT"/>
              </a:rPr>
              <a:t> </a:t>
            </a:r>
            <a:r>
              <a:rPr sz="1200" b="0" spc="-5" dirty="0">
                <a:solidFill>
                  <a:srgbClr val="404040"/>
                </a:solidFill>
                <a:latin typeface="Arial MT"/>
                <a:cs typeface="Arial MT"/>
              </a:rPr>
              <a:t>dan efisien </a:t>
            </a:r>
            <a:r>
              <a:rPr sz="1200" b="0" spc="-315" dirty="0">
                <a:solidFill>
                  <a:srgbClr val="404040"/>
                </a:solidFill>
                <a:latin typeface="Arial MT"/>
                <a:cs typeface="Arial MT"/>
              </a:rPr>
              <a:t> </a:t>
            </a:r>
            <a:r>
              <a:rPr sz="1200" b="0" spc="-5" dirty="0">
                <a:solidFill>
                  <a:srgbClr val="404040"/>
                </a:solidFill>
                <a:latin typeface="Arial MT"/>
                <a:cs typeface="Arial MT"/>
              </a:rPr>
              <a:t>(contohnya</a:t>
            </a:r>
            <a:r>
              <a:rPr sz="1200" b="0" spc="-10" dirty="0">
                <a:solidFill>
                  <a:srgbClr val="404040"/>
                </a:solidFill>
                <a:latin typeface="Arial MT"/>
                <a:cs typeface="Arial MT"/>
              </a:rPr>
              <a:t> </a:t>
            </a:r>
            <a:r>
              <a:rPr sz="1200" b="0" spc="-5" dirty="0">
                <a:solidFill>
                  <a:srgbClr val="404040"/>
                </a:solidFill>
                <a:latin typeface="Arial MT"/>
                <a:cs typeface="Arial MT"/>
              </a:rPr>
              <a:t>seperti kendaraan operasional,</a:t>
            </a:r>
            <a:r>
              <a:rPr sz="1200" b="0" spc="5" dirty="0">
                <a:solidFill>
                  <a:srgbClr val="404040"/>
                </a:solidFill>
                <a:latin typeface="Arial MT"/>
                <a:cs typeface="Arial MT"/>
              </a:rPr>
              <a:t> </a:t>
            </a:r>
            <a:r>
              <a:rPr sz="1200" b="0" spc="-5" dirty="0">
                <a:solidFill>
                  <a:srgbClr val="404040"/>
                </a:solidFill>
                <a:latin typeface="Arial MT"/>
                <a:cs typeface="Arial MT"/>
              </a:rPr>
              <a:t>dll)</a:t>
            </a:r>
            <a:endParaRPr sz="1200" dirty="0">
              <a:latin typeface="Arial MT"/>
              <a:cs typeface="Arial MT"/>
            </a:endParaRPr>
          </a:p>
          <a:p>
            <a:pPr marL="2303145" marR="452120">
              <a:lnSpc>
                <a:spcPct val="100000"/>
              </a:lnSpc>
              <a:spcBef>
                <a:spcPts val="1070"/>
              </a:spcBef>
              <a:buAutoNum type="arabicPeriod" startAt="3"/>
              <a:tabLst>
                <a:tab pos="2584450" algn="l"/>
              </a:tabLst>
            </a:pPr>
            <a:r>
              <a:rPr spc="-5" dirty="0"/>
              <a:t>Evaluasi kinerja Nazhir secara </a:t>
            </a:r>
            <a:r>
              <a:rPr spc="-545" dirty="0"/>
              <a:t> </a:t>
            </a:r>
            <a:r>
              <a:rPr spc="-5" dirty="0"/>
              <a:t>berkala</a:t>
            </a:r>
          </a:p>
          <a:p>
            <a:pPr marL="2578100" marR="5080">
              <a:lnSpc>
                <a:spcPct val="99400"/>
              </a:lnSpc>
              <a:spcBef>
                <a:spcPts val="545"/>
              </a:spcBef>
            </a:pPr>
            <a:r>
              <a:rPr sz="1200" b="0" spc="-5" dirty="0">
                <a:solidFill>
                  <a:srgbClr val="404040"/>
                </a:solidFill>
                <a:latin typeface="Arial MT"/>
                <a:cs typeface="Arial MT"/>
              </a:rPr>
              <a:t>Jika</a:t>
            </a:r>
            <a:r>
              <a:rPr sz="1200" b="0" spc="-10" dirty="0">
                <a:solidFill>
                  <a:srgbClr val="404040"/>
                </a:solidFill>
                <a:latin typeface="Arial MT"/>
                <a:cs typeface="Arial MT"/>
              </a:rPr>
              <a:t> </a:t>
            </a:r>
            <a:r>
              <a:rPr sz="1200" b="0" spc="-5" dirty="0">
                <a:solidFill>
                  <a:srgbClr val="404040"/>
                </a:solidFill>
                <a:latin typeface="Arial MT"/>
                <a:cs typeface="Arial MT"/>
              </a:rPr>
              <a:t>pengelola dana sosial islam diwajibkan untuk</a:t>
            </a:r>
            <a:r>
              <a:rPr sz="1200" b="0" dirty="0">
                <a:solidFill>
                  <a:srgbClr val="404040"/>
                </a:solidFill>
                <a:latin typeface="Arial MT"/>
                <a:cs typeface="Arial MT"/>
              </a:rPr>
              <a:t> </a:t>
            </a:r>
            <a:r>
              <a:rPr sz="1200" b="0" spc="-5" dirty="0">
                <a:solidFill>
                  <a:srgbClr val="404040"/>
                </a:solidFill>
                <a:latin typeface="Arial MT"/>
                <a:cs typeface="Arial MT"/>
              </a:rPr>
              <a:t>bekerja </a:t>
            </a:r>
            <a:r>
              <a:rPr sz="1200" b="0" dirty="0">
                <a:solidFill>
                  <a:srgbClr val="404040"/>
                </a:solidFill>
                <a:latin typeface="Arial MT"/>
                <a:cs typeface="Arial MT"/>
              </a:rPr>
              <a:t> </a:t>
            </a:r>
            <a:r>
              <a:rPr sz="1200" b="0" spc="-5" dirty="0">
                <a:solidFill>
                  <a:srgbClr val="404040"/>
                </a:solidFill>
                <a:latin typeface="Arial MT"/>
                <a:cs typeface="Arial MT"/>
              </a:rPr>
              <a:t>secara professional,</a:t>
            </a:r>
            <a:r>
              <a:rPr sz="1200" b="0" spc="5" dirty="0">
                <a:solidFill>
                  <a:srgbClr val="404040"/>
                </a:solidFill>
                <a:latin typeface="Arial MT"/>
                <a:cs typeface="Arial MT"/>
              </a:rPr>
              <a:t> </a:t>
            </a:r>
            <a:r>
              <a:rPr sz="1200" b="0" spc="-5" dirty="0">
                <a:solidFill>
                  <a:srgbClr val="404040"/>
                </a:solidFill>
                <a:latin typeface="Arial MT"/>
                <a:cs typeface="Arial MT"/>
              </a:rPr>
              <a:t>maka harus</a:t>
            </a:r>
            <a:r>
              <a:rPr sz="1200" b="0" spc="5" dirty="0">
                <a:solidFill>
                  <a:srgbClr val="404040"/>
                </a:solidFill>
                <a:latin typeface="Arial MT"/>
                <a:cs typeface="Arial MT"/>
              </a:rPr>
              <a:t> </a:t>
            </a:r>
            <a:r>
              <a:rPr sz="1200" b="0" spc="-5" dirty="0">
                <a:solidFill>
                  <a:srgbClr val="404040"/>
                </a:solidFill>
                <a:latin typeface="Arial MT"/>
                <a:cs typeface="Arial MT"/>
              </a:rPr>
              <a:t>diiringi oleh evaluasi kinerja </a:t>
            </a:r>
            <a:r>
              <a:rPr sz="1200" b="0" spc="-315" dirty="0">
                <a:solidFill>
                  <a:srgbClr val="404040"/>
                </a:solidFill>
                <a:latin typeface="Arial MT"/>
                <a:cs typeface="Arial MT"/>
              </a:rPr>
              <a:t> </a:t>
            </a:r>
            <a:r>
              <a:rPr sz="1200" b="0" spc="-5" dirty="0">
                <a:solidFill>
                  <a:srgbClr val="404040"/>
                </a:solidFill>
                <a:latin typeface="Arial MT"/>
                <a:cs typeface="Arial MT"/>
              </a:rPr>
              <a:t>dan konsekuensi </a:t>
            </a:r>
            <a:r>
              <a:rPr sz="1200" b="0" dirty="0">
                <a:solidFill>
                  <a:srgbClr val="404040"/>
                </a:solidFill>
                <a:latin typeface="Arial MT"/>
                <a:cs typeface="Arial MT"/>
              </a:rPr>
              <a:t>yg</a:t>
            </a:r>
            <a:r>
              <a:rPr sz="1200" b="0" spc="-5" dirty="0">
                <a:solidFill>
                  <a:srgbClr val="404040"/>
                </a:solidFill>
                <a:latin typeface="Arial MT"/>
                <a:cs typeface="Arial MT"/>
              </a:rPr>
              <a:t> diberikan jika tidak</a:t>
            </a:r>
            <a:r>
              <a:rPr sz="1200" b="0" dirty="0">
                <a:solidFill>
                  <a:srgbClr val="404040"/>
                </a:solidFill>
                <a:latin typeface="Arial MT"/>
                <a:cs typeface="Arial MT"/>
              </a:rPr>
              <a:t> </a:t>
            </a:r>
            <a:r>
              <a:rPr sz="1200" b="0" spc="-5" dirty="0">
                <a:solidFill>
                  <a:srgbClr val="404040"/>
                </a:solidFill>
                <a:latin typeface="Arial MT"/>
                <a:cs typeface="Arial MT"/>
              </a:rPr>
              <a:t>memenuhi kriteria </a:t>
            </a:r>
            <a:r>
              <a:rPr sz="1200" b="0" dirty="0">
                <a:solidFill>
                  <a:srgbClr val="404040"/>
                </a:solidFill>
                <a:latin typeface="Arial MT"/>
                <a:cs typeface="Arial MT"/>
              </a:rPr>
              <a:t> </a:t>
            </a:r>
            <a:r>
              <a:rPr sz="1200" b="0" spc="-5" dirty="0">
                <a:solidFill>
                  <a:srgbClr val="404040"/>
                </a:solidFill>
                <a:latin typeface="Arial MT"/>
                <a:cs typeface="Arial MT"/>
              </a:rPr>
              <a:t>profesionalitas</a:t>
            </a:r>
            <a:endParaRPr sz="1200" dirty="0">
              <a:latin typeface="Arial MT"/>
              <a:cs typeface="Arial MT"/>
            </a:endParaRPr>
          </a:p>
        </p:txBody>
      </p:sp>
      <p:sp>
        <p:nvSpPr>
          <p:cNvPr id="4" name="object 4"/>
          <p:cNvSpPr txBox="1">
            <a:spLocks noGrp="1"/>
          </p:cNvSpPr>
          <p:nvPr>
            <p:ph type="title"/>
          </p:nvPr>
        </p:nvSpPr>
        <p:spPr>
          <a:xfrm>
            <a:off x="2878490" y="241299"/>
            <a:ext cx="6519545" cy="1244600"/>
          </a:xfrm>
          <a:prstGeom prst="rect">
            <a:avLst/>
          </a:prstGeom>
        </p:spPr>
        <p:txBody>
          <a:bodyPr vert="horz" wrap="square" lIns="0" tIns="12700" rIns="0" bIns="0" rtlCol="0">
            <a:spAutoFit/>
          </a:bodyPr>
          <a:lstStyle/>
          <a:p>
            <a:pPr marL="12700" marR="5080">
              <a:lnSpc>
                <a:spcPct val="100000"/>
              </a:lnSpc>
              <a:spcBef>
                <a:spcPts val="100"/>
              </a:spcBef>
            </a:pPr>
            <a:r>
              <a:rPr sz="4000" dirty="0" smtClean="0">
                <a:solidFill>
                  <a:srgbClr val="000000"/>
                </a:solidFill>
              </a:rPr>
              <a:t>Impleme</a:t>
            </a:r>
            <a:r>
              <a:rPr lang="x-none" sz="4000" dirty="0" smtClean="0">
                <a:solidFill>
                  <a:srgbClr val="000000"/>
                </a:solidFill>
              </a:rPr>
              <a:t>n</a:t>
            </a:r>
            <a:r>
              <a:rPr sz="4000" dirty="0" smtClean="0">
                <a:solidFill>
                  <a:srgbClr val="000000"/>
                </a:solidFill>
              </a:rPr>
              <a:t>tasi </a:t>
            </a:r>
            <a:r>
              <a:rPr sz="4000" spc="-5" dirty="0">
                <a:solidFill>
                  <a:srgbClr val="000000"/>
                </a:solidFill>
              </a:rPr>
              <a:t>Profesionalitas </a:t>
            </a:r>
            <a:r>
              <a:rPr sz="4000" dirty="0">
                <a:solidFill>
                  <a:srgbClr val="000000"/>
                </a:solidFill>
              </a:rPr>
              <a:t> </a:t>
            </a:r>
            <a:r>
              <a:rPr sz="4000" spc="-5" dirty="0">
                <a:solidFill>
                  <a:srgbClr val="000000"/>
                </a:solidFill>
              </a:rPr>
              <a:t>Pengelola</a:t>
            </a:r>
            <a:r>
              <a:rPr sz="4000" spc="-20" dirty="0">
                <a:solidFill>
                  <a:srgbClr val="000000"/>
                </a:solidFill>
              </a:rPr>
              <a:t> </a:t>
            </a:r>
            <a:r>
              <a:rPr sz="4000" spc="-5" dirty="0">
                <a:solidFill>
                  <a:srgbClr val="000000"/>
                </a:solidFill>
              </a:rPr>
              <a:t>Dana Sosial</a:t>
            </a:r>
            <a:r>
              <a:rPr sz="4000" spc="-15" dirty="0">
                <a:solidFill>
                  <a:srgbClr val="000000"/>
                </a:solidFill>
              </a:rPr>
              <a:t> </a:t>
            </a:r>
            <a:r>
              <a:rPr sz="4000" spc="-5" dirty="0">
                <a:solidFill>
                  <a:srgbClr val="000000"/>
                </a:solidFill>
              </a:rPr>
              <a:t>Islam</a:t>
            </a:r>
            <a:endParaRPr sz="40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481770" y="10668"/>
            <a:ext cx="10557829" cy="1309974"/>
          </a:xfrm>
          <a:prstGeom prst="rect">
            <a:avLst/>
          </a:prstGeom>
        </p:spPr>
        <p:txBody>
          <a:bodyPr vert="horz" wrap="square" lIns="0" tIns="95885" rIns="0" bIns="0" rtlCol="0">
            <a:spAutoFit/>
          </a:bodyPr>
          <a:lstStyle/>
          <a:p>
            <a:pPr marL="820419" marR="5080" indent="-808355">
              <a:lnSpc>
                <a:spcPts val="4680"/>
              </a:lnSpc>
              <a:spcBef>
                <a:spcPts val="755"/>
              </a:spcBef>
            </a:pPr>
            <a:r>
              <a:rPr sz="4400" spc="-5" dirty="0"/>
              <a:t>Bagaimana</a:t>
            </a:r>
            <a:r>
              <a:rPr sz="4400" spc="15" dirty="0"/>
              <a:t> </a:t>
            </a:r>
            <a:r>
              <a:rPr lang="en-US" sz="4400" spc="-5" dirty="0" smtClean="0"/>
              <a:t>Mengukur</a:t>
            </a:r>
            <a:r>
              <a:rPr lang="en-US" sz="4400" spc="5" dirty="0"/>
              <a:t> </a:t>
            </a:r>
            <a:r>
              <a:rPr lang="en-US" sz="4400" spc="-5" dirty="0" smtClean="0"/>
              <a:t>Profesionalitas </a:t>
            </a:r>
            <a:r>
              <a:rPr lang="en-US" sz="4400" spc="-1205" dirty="0" smtClean="0"/>
              <a:t> </a:t>
            </a:r>
            <a:r>
              <a:rPr sz="4400" spc="-5" dirty="0" smtClean="0"/>
              <a:t>Pengelola</a:t>
            </a:r>
            <a:r>
              <a:rPr sz="4400" dirty="0" smtClean="0"/>
              <a:t> </a:t>
            </a:r>
            <a:r>
              <a:rPr sz="4400" spc="-5" dirty="0"/>
              <a:t>Dana</a:t>
            </a:r>
            <a:r>
              <a:rPr sz="4400" spc="5" dirty="0"/>
              <a:t> </a:t>
            </a:r>
            <a:r>
              <a:rPr sz="4400" spc="-5" dirty="0"/>
              <a:t>Sosial Islam </a:t>
            </a:r>
            <a:r>
              <a:rPr sz="4400" dirty="0"/>
              <a:t>?</a:t>
            </a:r>
          </a:p>
        </p:txBody>
      </p:sp>
      <p:sp>
        <p:nvSpPr>
          <p:cNvPr id="3" name="object 3"/>
          <p:cNvSpPr/>
          <p:nvPr/>
        </p:nvSpPr>
        <p:spPr>
          <a:xfrm>
            <a:off x="1435394" y="1572031"/>
            <a:ext cx="9161145" cy="421640"/>
          </a:xfrm>
          <a:custGeom>
            <a:avLst/>
            <a:gdLst/>
            <a:ahLst/>
            <a:cxnLst/>
            <a:rect l="l" t="t" r="r" b="b"/>
            <a:pathLst>
              <a:path w="9161145" h="421639">
                <a:moveTo>
                  <a:pt x="9090343" y="0"/>
                </a:moveTo>
                <a:lnTo>
                  <a:pt x="70196" y="0"/>
                </a:lnTo>
                <a:lnTo>
                  <a:pt x="42873" y="5516"/>
                </a:lnTo>
                <a:lnTo>
                  <a:pt x="20560" y="20561"/>
                </a:lnTo>
                <a:lnTo>
                  <a:pt x="5516" y="42874"/>
                </a:lnTo>
                <a:lnTo>
                  <a:pt x="0" y="70199"/>
                </a:lnTo>
                <a:lnTo>
                  <a:pt x="0" y="351002"/>
                </a:lnTo>
                <a:lnTo>
                  <a:pt x="5516" y="378326"/>
                </a:lnTo>
                <a:lnTo>
                  <a:pt x="20560" y="400640"/>
                </a:lnTo>
                <a:lnTo>
                  <a:pt x="42873" y="415684"/>
                </a:lnTo>
                <a:lnTo>
                  <a:pt x="70196" y="421200"/>
                </a:lnTo>
                <a:lnTo>
                  <a:pt x="9090343" y="421200"/>
                </a:lnTo>
                <a:lnTo>
                  <a:pt x="9117667" y="415684"/>
                </a:lnTo>
                <a:lnTo>
                  <a:pt x="9139980" y="400640"/>
                </a:lnTo>
                <a:lnTo>
                  <a:pt x="9155023" y="378326"/>
                </a:lnTo>
                <a:lnTo>
                  <a:pt x="9160540" y="351002"/>
                </a:lnTo>
                <a:lnTo>
                  <a:pt x="9160540" y="70199"/>
                </a:lnTo>
                <a:lnTo>
                  <a:pt x="9155023" y="42874"/>
                </a:lnTo>
                <a:lnTo>
                  <a:pt x="9139980" y="20561"/>
                </a:lnTo>
                <a:lnTo>
                  <a:pt x="9117667" y="5516"/>
                </a:lnTo>
                <a:lnTo>
                  <a:pt x="9090343" y="0"/>
                </a:lnTo>
                <a:close/>
              </a:path>
            </a:pathLst>
          </a:custGeom>
          <a:solidFill>
            <a:srgbClr val="FD2906"/>
          </a:solidFill>
        </p:spPr>
        <p:txBody>
          <a:bodyPr wrap="square" lIns="0" tIns="0" rIns="0" bIns="0" rtlCol="0"/>
          <a:lstStyle/>
          <a:p>
            <a:endParaRPr/>
          </a:p>
        </p:txBody>
      </p:sp>
      <p:sp>
        <p:nvSpPr>
          <p:cNvPr id="4" name="object 4"/>
          <p:cNvSpPr/>
          <p:nvPr/>
        </p:nvSpPr>
        <p:spPr>
          <a:xfrm>
            <a:off x="1435394" y="2449667"/>
            <a:ext cx="9161145" cy="421640"/>
          </a:xfrm>
          <a:custGeom>
            <a:avLst/>
            <a:gdLst/>
            <a:ahLst/>
            <a:cxnLst/>
            <a:rect l="l" t="t" r="r" b="b"/>
            <a:pathLst>
              <a:path w="9161145" h="421639">
                <a:moveTo>
                  <a:pt x="9090343" y="0"/>
                </a:moveTo>
                <a:lnTo>
                  <a:pt x="70196" y="0"/>
                </a:lnTo>
                <a:lnTo>
                  <a:pt x="42873" y="5516"/>
                </a:lnTo>
                <a:lnTo>
                  <a:pt x="20560" y="20560"/>
                </a:lnTo>
                <a:lnTo>
                  <a:pt x="5516" y="42873"/>
                </a:lnTo>
                <a:lnTo>
                  <a:pt x="0" y="70197"/>
                </a:lnTo>
                <a:lnTo>
                  <a:pt x="0" y="351001"/>
                </a:lnTo>
                <a:lnTo>
                  <a:pt x="5516" y="378325"/>
                </a:lnTo>
                <a:lnTo>
                  <a:pt x="20560" y="400638"/>
                </a:lnTo>
                <a:lnTo>
                  <a:pt x="42873" y="415682"/>
                </a:lnTo>
                <a:lnTo>
                  <a:pt x="70196" y="421199"/>
                </a:lnTo>
                <a:lnTo>
                  <a:pt x="9090343" y="421199"/>
                </a:lnTo>
                <a:lnTo>
                  <a:pt x="9117667" y="415682"/>
                </a:lnTo>
                <a:lnTo>
                  <a:pt x="9139980" y="400638"/>
                </a:lnTo>
                <a:lnTo>
                  <a:pt x="9155023" y="378325"/>
                </a:lnTo>
                <a:lnTo>
                  <a:pt x="9160540" y="351001"/>
                </a:lnTo>
                <a:lnTo>
                  <a:pt x="9160540" y="70197"/>
                </a:lnTo>
                <a:lnTo>
                  <a:pt x="9155023" y="42873"/>
                </a:lnTo>
                <a:lnTo>
                  <a:pt x="9139980" y="20560"/>
                </a:lnTo>
                <a:lnTo>
                  <a:pt x="9117667" y="5516"/>
                </a:lnTo>
                <a:lnTo>
                  <a:pt x="9090343" y="0"/>
                </a:lnTo>
                <a:close/>
              </a:path>
            </a:pathLst>
          </a:custGeom>
          <a:solidFill>
            <a:srgbClr val="B92D1C"/>
          </a:solidFill>
        </p:spPr>
        <p:txBody>
          <a:bodyPr wrap="square" lIns="0" tIns="0" rIns="0" bIns="0" rtlCol="0"/>
          <a:lstStyle/>
          <a:p>
            <a:endParaRPr/>
          </a:p>
        </p:txBody>
      </p:sp>
      <p:sp>
        <p:nvSpPr>
          <p:cNvPr id="5" name="object 5"/>
          <p:cNvSpPr/>
          <p:nvPr/>
        </p:nvSpPr>
        <p:spPr>
          <a:xfrm>
            <a:off x="1435394" y="3327302"/>
            <a:ext cx="9161145" cy="421640"/>
          </a:xfrm>
          <a:custGeom>
            <a:avLst/>
            <a:gdLst/>
            <a:ahLst/>
            <a:cxnLst/>
            <a:rect l="l" t="t" r="r" b="b"/>
            <a:pathLst>
              <a:path w="9161145" h="421639">
                <a:moveTo>
                  <a:pt x="9090343" y="0"/>
                </a:moveTo>
                <a:lnTo>
                  <a:pt x="70196" y="0"/>
                </a:lnTo>
                <a:lnTo>
                  <a:pt x="42873" y="5516"/>
                </a:lnTo>
                <a:lnTo>
                  <a:pt x="20560" y="20560"/>
                </a:lnTo>
                <a:lnTo>
                  <a:pt x="5516" y="42873"/>
                </a:lnTo>
                <a:lnTo>
                  <a:pt x="0" y="70197"/>
                </a:lnTo>
                <a:lnTo>
                  <a:pt x="0" y="351001"/>
                </a:lnTo>
                <a:lnTo>
                  <a:pt x="5516" y="378325"/>
                </a:lnTo>
                <a:lnTo>
                  <a:pt x="20560" y="400638"/>
                </a:lnTo>
                <a:lnTo>
                  <a:pt x="42873" y="415682"/>
                </a:lnTo>
                <a:lnTo>
                  <a:pt x="70196" y="421199"/>
                </a:lnTo>
                <a:lnTo>
                  <a:pt x="9090343" y="421199"/>
                </a:lnTo>
                <a:lnTo>
                  <a:pt x="9117667" y="415682"/>
                </a:lnTo>
                <a:lnTo>
                  <a:pt x="9139980" y="400638"/>
                </a:lnTo>
                <a:lnTo>
                  <a:pt x="9155023" y="378325"/>
                </a:lnTo>
                <a:lnTo>
                  <a:pt x="9160540" y="351001"/>
                </a:lnTo>
                <a:lnTo>
                  <a:pt x="9160540" y="70197"/>
                </a:lnTo>
                <a:lnTo>
                  <a:pt x="9155023" y="42873"/>
                </a:lnTo>
                <a:lnTo>
                  <a:pt x="9139980" y="20560"/>
                </a:lnTo>
                <a:lnTo>
                  <a:pt x="9117667" y="5516"/>
                </a:lnTo>
                <a:lnTo>
                  <a:pt x="9090343" y="0"/>
                </a:lnTo>
                <a:close/>
              </a:path>
            </a:pathLst>
          </a:custGeom>
          <a:solidFill>
            <a:srgbClr val="7D302B"/>
          </a:solidFill>
        </p:spPr>
        <p:txBody>
          <a:bodyPr wrap="square" lIns="0" tIns="0" rIns="0" bIns="0" rtlCol="0"/>
          <a:lstStyle/>
          <a:p>
            <a:endParaRPr/>
          </a:p>
        </p:txBody>
      </p:sp>
      <p:sp>
        <p:nvSpPr>
          <p:cNvPr id="6" name="object 6"/>
          <p:cNvSpPr/>
          <p:nvPr/>
        </p:nvSpPr>
        <p:spPr>
          <a:xfrm>
            <a:off x="1435394" y="4204937"/>
            <a:ext cx="9161145" cy="421640"/>
          </a:xfrm>
          <a:custGeom>
            <a:avLst/>
            <a:gdLst/>
            <a:ahLst/>
            <a:cxnLst/>
            <a:rect l="l" t="t" r="r" b="b"/>
            <a:pathLst>
              <a:path w="9161145" h="421639">
                <a:moveTo>
                  <a:pt x="9090343" y="0"/>
                </a:moveTo>
                <a:lnTo>
                  <a:pt x="70196" y="0"/>
                </a:lnTo>
                <a:lnTo>
                  <a:pt x="42873" y="5516"/>
                </a:lnTo>
                <a:lnTo>
                  <a:pt x="20560" y="20560"/>
                </a:lnTo>
                <a:lnTo>
                  <a:pt x="5516" y="42873"/>
                </a:lnTo>
                <a:lnTo>
                  <a:pt x="0" y="70197"/>
                </a:lnTo>
                <a:lnTo>
                  <a:pt x="0" y="351001"/>
                </a:lnTo>
                <a:lnTo>
                  <a:pt x="5516" y="378325"/>
                </a:lnTo>
                <a:lnTo>
                  <a:pt x="20560" y="400638"/>
                </a:lnTo>
                <a:lnTo>
                  <a:pt x="42873" y="415682"/>
                </a:lnTo>
                <a:lnTo>
                  <a:pt x="70196" y="421199"/>
                </a:lnTo>
                <a:lnTo>
                  <a:pt x="9090343" y="421199"/>
                </a:lnTo>
                <a:lnTo>
                  <a:pt x="9117667" y="415682"/>
                </a:lnTo>
                <a:lnTo>
                  <a:pt x="9139980" y="400638"/>
                </a:lnTo>
                <a:lnTo>
                  <a:pt x="9155023" y="378325"/>
                </a:lnTo>
                <a:lnTo>
                  <a:pt x="9160540" y="351001"/>
                </a:lnTo>
                <a:lnTo>
                  <a:pt x="9160540" y="70197"/>
                </a:lnTo>
                <a:lnTo>
                  <a:pt x="9155023" y="42873"/>
                </a:lnTo>
                <a:lnTo>
                  <a:pt x="9139980" y="20560"/>
                </a:lnTo>
                <a:lnTo>
                  <a:pt x="9117667" y="5516"/>
                </a:lnTo>
                <a:lnTo>
                  <a:pt x="9090343" y="0"/>
                </a:lnTo>
                <a:close/>
              </a:path>
            </a:pathLst>
          </a:custGeom>
          <a:solidFill>
            <a:srgbClr val="4C2F2E"/>
          </a:solidFill>
        </p:spPr>
        <p:txBody>
          <a:bodyPr wrap="square" lIns="0" tIns="0" rIns="0" bIns="0" rtlCol="0"/>
          <a:lstStyle/>
          <a:p>
            <a:endParaRPr/>
          </a:p>
        </p:txBody>
      </p:sp>
      <p:sp>
        <p:nvSpPr>
          <p:cNvPr id="7" name="object 7"/>
          <p:cNvSpPr/>
          <p:nvPr/>
        </p:nvSpPr>
        <p:spPr>
          <a:xfrm>
            <a:off x="1435394" y="5315446"/>
            <a:ext cx="9161145" cy="421640"/>
          </a:xfrm>
          <a:custGeom>
            <a:avLst/>
            <a:gdLst/>
            <a:ahLst/>
            <a:cxnLst/>
            <a:rect l="l" t="t" r="r" b="b"/>
            <a:pathLst>
              <a:path w="9161145" h="421639">
                <a:moveTo>
                  <a:pt x="9090343" y="0"/>
                </a:moveTo>
                <a:lnTo>
                  <a:pt x="70196" y="0"/>
                </a:lnTo>
                <a:lnTo>
                  <a:pt x="42873" y="5516"/>
                </a:lnTo>
                <a:lnTo>
                  <a:pt x="20560" y="20560"/>
                </a:lnTo>
                <a:lnTo>
                  <a:pt x="5516" y="42874"/>
                </a:lnTo>
                <a:lnTo>
                  <a:pt x="0" y="70199"/>
                </a:lnTo>
                <a:lnTo>
                  <a:pt x="0" y="351002"/>
                </a:lnTo>
                <a:lnTo>
                  <a:pt x="5516" y="378326"/>
                </a:lnTo>
                <a:lnTo>
                  <a:pt x="20560" y="400639"/>
                </a:lnTo>
                <a:lnTo>
                  <a:pt x="42873" y="415683"/>
                </a:lnTo>
                <a:lnTo>
                  <a:pt x="70196" y="421200"/>
                </a:lnTo>
                <a:lnTo>
                  <a:pt x="9090343" y="421200"/>
                </a:lnTo>
                <a:lnTo>
                  <a:pt x="9117667" y="415683"/>
                </a:lnTo>
                <a:lnTo>
                  <a:pt x="9139980" y="400639"/>
                </a:lnTo>
                <a:lnTo>
                  <a:pt x="9155023" y="378326"/>
                </a:lnTo>
                <a:lnTo>
                  <a:pt x="9160540" y="351002"/>
                </a:lnTo>
                <a:lnTo>
                  <a:pt x="9160540" y="70199"/>
                </a:lnTo>
                <a:lnTo>
                  <a:pt x="9155023" y="42874"/>
                </a:lnTo>
                <a:lnTo>
                  <a:pt x="9139980" y="20560"/>
                </a:lnTo>
                <a:lnTo>
                  <a:pt x="9117667" y="5516"/>
                </a:lnTo>
                <a:lnTo>
                  <a:pt x="9090343" y="0"/>
                </a:lnTo>
                <a:close/>
              </a:path>
            </a:pathLst>
          </a:custGeom>
          <a:solidFill>
            <a:srgbClr val="262626"/>
          </a:solidFill>
        </p:spPr>
        <p:txBody>
          <a:bodyPr wrap="square" lIns="0" tIns="0" rIns="0" bIns="0" rtlCol="0"/>
          <a:lstStyle/>
          <a:p>
            <a:endParaRPr/>
          </a:p>
        </p:txBody>
      </p:sp>
      <p:sp>
        <p:nvSpPr>
          <p:cNvPr id="8" name="object 8"/>
          <p:cNvSpPr txBox="1"/>
          <p:nvPr/>
        </p:nvSpPr>
        <p:spPr>
          <a:xfrm>
            <a:off x="1511835" y="1502591"/>
            <a:ext cx="8870315" cy="4672330"/>
          </a:xfrm>
          <a:prstGeom prst="rect">
            <a:avLst/>
          </a:prstGeom>
        </p:spPr>
        <p:txBody>
          <a:bodyPr vert="horz" wrap="square" lIns="0" tIns="125095" rIns="0" bIns="0" rtlCol="0">
            <a:spAutoFit/>
          </a:bodyPr>
          <a:lstStyle/>
          <a:p>
            <a:pPr marL="12700">
              <a:lnSpc>
                <a:spcPct val="100000"/>
              </a:lnSpc>
              <a:spcBef>
                <a:spcPts val="985"/>
              </a:spcBef>
            </a:pPr>
            <a:r>
              <a:rPr sz="1800" spc="-5" dirty="0">
                <a:solidFill>
                  <a:srgbClr val="FFFFFF"/>
                </a:solidFill>
                <a:latin typeface="Arial MT"/>
                <a:cs typeface="Arial MT"/>
              </a:rPr>
              <a:t>Kuantitas</a:t>
            </a:r>
            <a:r>
              <a:rPr sz="1800" spc="-35" dirty="0">
                <a:solidFill>
                  <a:srgbClr val="FFFFFF"/>
                </a:solidFill>
                <a:latin typeface="Arial MT"/>
                <a:cs typeface="Arial MT"/>
              </a:rPr>
              <a:t> </a:t>
            </a:r>
            <a:r>
              <a:rPr sz="1800" spc="-5" dirty="0">
                <a:solidFill>
                  <a:srgbClr val="FFFFFF"/>
                </a:solidFill>
                <a:latin typeface="Arial MT"/>
                <a:cs typeface="Arial MT"/>
              </a:rPr>
              <a:t>Pekerjaan.</a:t>
            </a:r>
            <a:endParaRPr sz="1800">
              <a:latin typeface="Arial MT"/>
              <a:cs typeface="Arial MT"/>
            </a:endParaRPr>
          </a:p>
          <a:p>
            <a:pPr marL="328295" indent="-114935">
              <a:lnSpc>
                <a:spcPct val="100000"/>
              </a:lnSpc>
              <a:spcBef>
                <a:spcPts val="685"/>
              </a:spcBef>
              <a:buChar char="•"/>
              <a:tabLst>
                <a:tab pos="328930" algn="l"/>
              </a:tabLst>
            </a:pPr>
            <a:r>
              <a:rPr sz="1400" spc="-5" dirty="0">
                <a:latin typeface="Arial MT"/>
                <a:cs typeface="Arial MT"/>
              </a:rPr>
              <a:t>Melakukan pekerjaan</a:t>
            </a:r>
            <a:r>
              <a:rPr sz="1400" dirty="0">
                <a:latin typeface="Arial MT"/>
                <a:cs typeface="Arial MT"/>
              </a:rPr>
              <a:t> </a:t>
            </a:r>
            <a:r>
              <a:rPr sz="1400" spc="-5" dirty="0">
                <a:latin typeface="Arial MT"/>
                <a:cs typeface="Arial MT"/>
              </a:rPr>
              <a:t>sesuai</a:t>
            </a:r>
            <a:r>
              <a:rPr sz="1400" dirty="0">
                <a:latin typeface="Arial MT"/>
                <a:cs typeface="Arial MT"/>
              </a:rPr>
              <a:t> </a:t>
            </a:r>
            <a:r>
              <a:rPr sz="1400" spc="-5" dirty="0">
                <a:latin typeface="Arial MT"/>
                <a:cs typeface="Arial MT"/>
              </a:rPr>
              <a:t>dengan</a:t>
            </a:r>
            <a:r>
              <a:rPr sz="1400" dirty="0">
                <a:latin typeface="Arial MT"/>
                <a:cs typeface="Arial MT"/>
              </a:rPr>
              <a:t> </a:t>
            </a:r>
            <a:r>
              <a:rPr sz="1400" spc="-5" dirty="0">
                <a:latin typeface="Arial MT"/>
                <a:cs typeface="Arial MT"/>
              </a:rPr>
              <a:t>target</a:t>
            </a:r>
            <a:r>
              <a:rPr sz="1400" spc="5" dirty="0">
                <a:latin typeface="Arial MT"/>
                <a:cs typeface="Arial MT"/>
              </a:rPr>
              <a:t> </a:t>
            </a:r>
            <a:r>
              <a:rPr sz="1400" spc="-5" dirty="0">
                <a:latin typeface="Arial MT"/>
                <a:cs typeface="Arial MT"/>
              </a:rPr>
              <a:t>output</a:t>
            </a:r>
            <a:r>
              <a:rPr sz="1400" spc="5" dirty="0">
                <a:latin typeface="Arial MT"/>
                <a:cs typeface="Arial MT"/>
              </a:rPr>
              <a:t> </a:t>
            </a:r>
            <a:r>
              <a:rPr sz="1400" spc="-5" dirty="0">
                <a:latin typeface="Arial MT"/>
                <a:cs typeface="Arial MT"/>
              </a:rPr>
              <a:t>yang</a:t>
            </a:r>
            <a:r>
              <a:rPr sz="1400" dirty="0">
                <a:latin typeface="Arial MT"/>
                <a:cs typeface="Arial MT"/>
              </a:rPr>
              <a:t> </a:t>
            </a:r>
            <a:r>
              <a:rPr sz="1400" spc="-5" dirty="0">
                <a:latin typeface="Arial MT"/>
                <a:cs typeface="Arial MT"/>
              </a:rPr>
              <a:t>harus</a:t>
            </a:r>
            <a:r>
              <a:rPr sz="1400" dirty="0">
                <a:latin typeface="Arial MT"/>
                <a:cs typeface="Arial MT"/>
              </a:rPr>
              <a:t> </a:t>
            </a:r>
            <a:r>
              <a:rPr sz="1400" spc="-5" dirty="0">
                <a:latin typeface="Arial MT"/>
                <a:cs typeface="Arial MT"/>
              </a:rPr>
              <a:t>dihasilkan</a:t>
            </a:r>
            <a:r>
              <a:rPr sz="1400" dirty="0">
                <a:latin typeface="Arial MT"/>
                <a:cs typeface="Arial MT"/>
              </a:rPr>
              <a:t> </a:t>
            </a:r>
            <a:r>
              <a:rPr sz="1400" spc="-5" dirty="0">
                <a:latin typeface="Arial MT"/>
                <a:cs typeface="Arial MT"/>
              </a:rPr>
              <a:t>perorang</a:t>
            </a:r>
            <a:r>
              <a:rPr sz="1400" dirty="0">
                <a:latin typeface="Arial MT"/>
                <a:cs typeface="Arial MT"/>
              </a:rPr>
              <a:t> </a:t>
            </a:r>
            <a:r>
              <a:rPr sz="1400" spc="-5" dirty="0">
                <a:latin typeface="Arial MT"/>
                <a:cs typeface="Arial MT"/>
              </a:rPr>
              <a:t>per</a:t>
            </a:r>
            <a:r>
              <a:rPr sz="1400" spc="5" dirty="0">
                <a:latin typeface="Arial MT"/>
                <a:cs typeface="Arial MT"/>
              </a:rPr>
              <a:t> </a:t>
            </a:r>
            <a:r>
              <a:rPr sz="1400" dirty="0">
                <a:latin typeface="Arial MT"/>
                <a:cs typeface="Arial MT"/>
              </a:rPr>
              <a:t>satu</a:t>
            </a:r>
            <a:r>
              <a:rPr sz="1400" spc="-5" dirty="0">
                <a:latin typeface="Arial MT"/>
                <a:cs typeface="Arial MT"/>
              </a:rPr>
              <a:t> jam</a:t>
            </a:r>
            <a:r>
              <a:rPr sz="1400" spc="5" dirty="0">
                <a:latin typeface="Arial MT"/>
                <a:cs typeface="Arial MT"/>
              </a:rPr>
              <a:t> </a:t>
            </a:r>
            <a:r>
              <a:rPr sz="1400" spc="-5" dirty="0">
                <a:latin typeface="Arial MT"/>
                <a:cs typeface="Arial MT"/>
              </a:rPr>
              <a:t>kerja.</a:t>
            </a:r>
            <a:endParaRPr sz="1400">
              <a:latin typeface="Arial MT"/>
              <a:cs typeface="Arial MT"/>
            </a:endParaRPr>
          </a:p>
          <a:p>
            <a:pPr marL="328295" indent="-114935">
              <a:lnSpc>
                <a:spcPct val="100000"/>
              </a:lnSpc>
              <a:spcBef>
                <a:spcPts val="25"/>
              </a:spcBef>
              <a:buChar char="•"/>
              <a:tabLst>
                <a:tab pos="328930" algn="l"/>
              </a:tabLst>
            </a:pPr>
            <a:r>
              <a:rPr sz="1400" spc="-5" dirty="0">
                <a:latin typeface="Arial MT"/>
                <a:cs typeface="Arial MT"/>
              </a:rPr>
              <a:t>Melakukan</a:t>
            </a:r>
            <a:r>
              <a:rPr sz="1400" dirty="0">
                <a:latin typeface="Arial MT"/>
                <a:cs typeface="Arial MT"/>
              </a:rPr>
              <a:t> </a:t>
            </a:r>
            <a:r>
              <a:rPr sz="1400" spc="-5" dirty="0">
                <a:latin typeface="Arial MT"/>
                <a:cs typeface="Arial MT"/>
              </a:rPr>
              <a:t>pekerjaan</a:t>
            </a:r>
            <a:r>
              <a:rPr sz="1400" dirty="0">
                <a:latin typeface="Arial MT"/>
                <a:cs typeface="Arial MT"/>
              </a:rPr>
              <a:t> </a:t>
            </a:r>
            <a:r>
              <a:rPr sz="1400" spc="-5" dirty="0">
                <a:latin typeface="Arial MT"/>
                <a:cs typeface="Arial MT"/>
              </a:rPr>
              <a:t>sesuai</a:t>
            </a:r>
            <a:r>
              <a:rPr sz="1400" dirty="0">
                <a:latin typeface="Arial MT"/>
                <a:cs typeface="Arial MT"/>
              </a:rPr>
              <a:t> </a:t>
            </a:r>
            <a:r>
              <a:rPr sz="1400" spc="-5" dirty="0">
                <a:latin typeface="Arial MT"/>
                <a:cs typeface="Arial MT"/>
              </a:rPr>
              <a:t>dengan</a:t>
            </a:r>
            <a:r>
              <a:rPr sz="1400" spc="5" dirty="0">
                <a:latin typeface="Arial MT"/>
                <a:cs typeface="Arial MT"/>
              </a:rPr>
              <a:t> </a:t>
            </a:r>
            <a:r>
              <a:rPr sz="1400" spc="-5" dirty="0">
                <a:latin typeface="Arial MT"/>
                <a:cs typeface="Arial MT"/>
              </a:rPr>
              <a:t>jumlah</a:t>
            </a:r>
            <a:r>
              <a:rPr sz="1400" dirty="0">
                <a:latin typeface="Arial MT"/>
                <a:cs typeface="Arial MT"/>
              </a:rPr>
              <a:t> </a:t>
            </a:r>
            <a:r>
              <a:rPr sz="1400" spc="-5" dirty="0">
                <a:latin typeface="Arial MT"/>
                <a:cs typeface="Arial MT"/>
              </a:rPr>
              <a:t>siklus</a:t>
            </a:r>
            <a:r>
              <a:rPr sz="1400" dirty="0">
                <a:latin typeface="Arial MT"/>
                <a:cs typeface="Arial MT"/>
              </a:rPr>
              <a:t> </a:t>
            </a:r>
            <a:r>
              <a:rPr sz="1400" spc="-5" dirty="0">
                <a:latin typeface="Arial MT"/>
                <a:cs typeface="Arial MT"/>
              </a:rPr>
              <a:t>aktifitas</a:t>
            </a:r>
            <a:r>
              <a:rPr sz="1400" spc="10" dirty="0">
                <a:latin typeface="Arial MT"/>
                <a:cs typeface="Arial MT"/>
              </a:rPr>
              <a:t> </a:t>
            </a:r>
            <a:r>
              <a:rPr sz="1400" spc="-5" dirty="0">
                <a:latin typeface="Arial MT"/>
                <a:cs typeface="Arial MT"/>
              </a:rPr>
              <a:t>pengelolaan</a:t>
            </a:r>
            <a:r>
              <a:rPr sz="1400" dirty="0">
                <a:latin typeface="Arial MT"/>
                <a:cs typeface="Arial MT"/>
              </a:rPr>
              <a:t> </a:t>
            </a:r>
            <a:r>
              <a:rPr sz="1400" spc="-5" dirty="0">
                <a:latin typeface="Arial MT"/>
                <a:cs typeface="Arial MT"/>
              </a:rPr>
              <a:t>ZIS</a:t>
            </a:r>
            <a:r>
              <a:rPr sz="1400" spc="5" dirty="0">
                <a:latin typeface="Arial MT"/>
                <a:cs typeface="Arial MT"/>
              </a:rPr>
              <a:t> </a:t>
            </a:r>
            <a:r>
              <a:rPr sz="1400" spc="-5" dirty="0">
                <a:latin typeface="Arial MT"/>
                <a:cs typeface="Arial MT"/>
              </a:rPr>
              <a:t>yang</a:t>
            </a:r>
            <a:r>
              <a:rPr sz="1400" spc="5" dirty="0">
                <a:latin typeface="Arial MT"/>
                <a:cs typeface="Arial MT"/>
              </a:rPr>
              <a:t> </a:t>
            </a:r>
            <a:r>
              <a:rPr sz="1400" dirty="0">
                <a:latin typeface="Arial MT"/>
                <a:cs typeface="Arial MT"/>
              </a:rPr>
              <a:t>telah </a:t>
            </a:r>
            <a:r>
              <a:rPr sz="1400" spc="-5" dirty="0">
                <a:latin typeface="Arial MT"/>
                <a:cs typeface="Arial MT"/>
              </a:rPr>
              <a:t>disepakati</a:t>
            </a:r>
            <a:endParaRPr sz="1400">
              <a:latin typeface="Arial MT"/>
              <a:cs typeface="Arial MT"/>
            </a:endParaRPr>
          </a:p>
          <a:p>
            <a:pPr marL="12700">
              <a:lnSpc>
                <a:spcPct val="100000"/>
              </a:lnSpc>
              <a:spcBef>
                <a:spcPts val="680"/>
              </a:spcBef>
            </a:pPr>
            <a:r>
              <a:rPr sz="1800" spc="-5" dirty="0">
                <a:solidFill>
                  <a:srgbClr val="FFFFFF"/>
                </a:solidFill>
                <a:latin typeface="Arial MT"/>
                <a:cs typeface="Arial MT"/>
              </a:rPr>
              <a:t>Kualitas</a:t>
            </a:r>
            <a:r>
              <a:rPr sz="1800" spc="-35" dirty="0">
                <a:solidFill>
                  <a:srgbClr val="FFFFFF"/>
                </a:solidFill>
                <a:latin typeface="Arial MT"/>
                <a:cs typeface="Arial MT"/>
              </a:rPr>
              <a:t> </a:t>
            </a:r>
            <a:r>
              <a:rPr sz="1800" spc="-5" dirty="0">
                <a:solidFill>
                  <a:srgbClr val="FFFFFF"/>
                </a:solidFill>
                <a:latin typeface="Arial MT"/>
                <a:cs typeface="Arial MT"/>
              </a:rPr>
              <a:t>Pekerjaan</a:t>
            </a:r>
            <a:endParaRPr sz="1800">
              <a:latin typeface="Arial MT"/>
              <a:cs typeface="Arial MT"/>
            </a:endParaRPr>
          </a:p>
          <a:p>
            <a:pPr marL="213995" marR="3726179">
              <a:lnSpc>
                <a:spcPct val="101400"/>
              </a:lnSpc>
              <a:spcBef>
                <a:spcPts val="665"/>
              </a:spcBef>
            </a:pPr>
            <a:r>
              <a:rPr sz="1400" spc="-5" dirty="0">
                <a:latin typeface="Arial MT"/>
                <a:cs typeface="Arial MT"/>
              </a:rPr>
              <a:t>1.Melakukan pekerjaan sesuai dengan </a:t>
            </a:r>
            <a:r>
              <a:rPr sz="1400" dirty="0">
                <a:latin typeface="Arial MT"/>
                <a:cs typeface="Arial MT"/>
              </a:rPr>
              <a:t>SOP </a:t>
            </a:r>
            <a:r>
              <a:rPr sz="1400" spc="-5" dirty="0">
                <a:latin typeface="Arial MT"/>
                <a:cs typeface="Arial MT"/>
              </a:rPr>
              <a:t>lembaga </a:t>
            </a:r>
            <a:r>
              <a:rPr sz="1400" dirty="0">
                <a:latin typeface="Arial MT"/>
                <a:cs typeface="Arial MT"/>
              </a:rPr>
              <a:t> </a:t>
            </a:r>
            <a:r>
              <a:rPr sz="1400" spc="-5" dirty="0">
                <a:latin typeface="Arial MT"/>
                <a:cs typeface="Arial MT"/>
              </a:rPr>
              <a:t>2.Melakukan pekerjaan</a:t>
            </a:r>
            <a:r>
              <a:rPr sz="1400" dirty="0">
                <a:latin typeface="Arial MT"/>
                <a:cs typeface="Arial MT"/>
              </a:rPr>
              <a:t> </a:t>
            </a:r>
            <a:r>
              <a:rPr sz="1400" spc="-5" dirty="0">
                <a:latin typeface="Arial MT"/>
                <a:cs typeface="Arial MT"/>
              </a:rPr>
              <a:t>sesuai dengan</a:t>
            </a:r>
            <a:r>
              <a:rPr sz="1400" dirty="0">
                <a:latin typeface="Arial MT"/>
                <a:cs typeface="Arial MT"/>
              </a:rPr>
              <a:t> </a:t>
            </a:r>
            <a:r>
              <a:rPr sz="1400" spc="-5" dirty="0">
                <a:latin typeface="Arial MT"/>
                <a:cs typeface="Arial MT"/>
              </a:rPr>
              <a:t>kriteria</a:t>
            </a:r>
            <a:r>
              <a:rPr sz="1400" dirty="0">
                <a:latin typeface="Arial MT"/>
                <a:cs typeface="Arial MT"/>
              </a:rPr>
              <a:t> </a:t>
            </a:r>
            <a:r>
              <a:rPr sz="1400" spc="-5" dirty="0">
                <a:latin typeface="Arial MT"/>
                <a:cs typeface="Arial MT"/>
              </a:rPr>
              <a:t>standar kualitas</a:t>
            </a:r>
            <a:endParaRPr sz="1400">
              <a:latin typeface="Arial MT"/>
              <a:cs typeface="Arial MT"/>
            </a:endParaRPr>
          </a:p>
          <a:p>
            <a:pPr marL="12700">
              <a:lnSpc>
                <a:spcPct val="100000"/>
              </a:lnSpc>
              <a:spcBef>
                <a:spcPts val="655"/>
              </a:spcBef>
            </a:pPr>
            <a:r>
              <a:rPr sz="1800" spc="-5" dirty="0">
                <a:solidFill>
                  <a:srgbClr val="FFFFFF"/>
                </a:solidFill>
                <a:latin typeface="Arial MT"/>
                <a:cs typeface="Arial MT"/>
              </a:rPr>
              <a:t>Ketepatan</a:t>
            </a:r>
            <a:r>
              <a:rPr sz="1800" spc="-35" dirty="0">
                <a:solidFill>
                  <a:srgbClr val="FFFFFF"/>
                </a:solidFill>
                <a:latin typeface="Arial MT"/>
                <a:cs typeface="Arial MT"/>
              </a:rPr>
              <a:t> </a:t>
            </a:r>
            <a:r>
              <a:rPr sz="1800" spc="-20" dirty="0">
                <a:solidFill>
                  <a:srgbClr val="FFFFFF"/>
                </a:solidFill>
                <a:latin typeface="Arial MT"/>
                <a:cs typeface="Arial MT"/>
              </a:rPr>
              <a:t>Waktu</a:t>
            </a:r>
            <a:endParaRPr sz="1800">
              <a:latin typeface="Arial MT"/>
              <a:cs typeface="Arial MT"/>
            </a:endParaRPr>
          </a:p>
          <a:p>
            <a:pPr marL="363220" indent="-149860">
              <a:lnSpc>
                <a:spcPct val="100000"/>
              </a:lnSpc>
              <a:spcBef>
                <a:spcPts val="715"/>
              </a:spcBef>
              <a:buSzPct val="92857"/>
              <a:buAutoNum type="arabicPeriod"/>
              <a:tabLst>
                <a:tab pos="363855" algn="l"/>
              </a:tabLst>
            </a:pPr>
            <a:r>
              <a:rPr sz="1400" spc="-5" dirty="0">
                <a:latin typeface="Arial MT"/>
                <a:cs typeface="Arial MT"/>
              </a:rPr>
              <a:t>Menyelesaikan pekerjaan</a:t>
            </a:r>
            <a:r>
              <a:rPr sz="1400" dirty="0">
                <a:latin typeface="Arial MT"/>
                <a:cs typeface="Arial MT"/>
              </a:rPr>
              <a:t> </a:t>
            </a:r>
            <a:r>
              <a:rPr sz="1400" spc="-5" dirty="0">
                <a:latin typeface="Arial MT"/>
                <a:cs typeface="Arial MT"/>
              </a:rPr>
              <a:t>sesuai dengan</a:t>
            </a:r>
            <a:r>
              <a:rPr sz="1400" dirty="0">
                <a:latin typeface="Arial MT"/>
                <a:cs typeface="Arial MT"/>
              </a:rPr>
              <a:t> </a:t>
            </a:r>
            <a:r>
              <a:rPr sz="1400" spc="-5" dirty="0">
                <a:latin typeface="Arial MT"/>
                <a:cs typeface="Arial MT"/>
              </a:rPr>
              <a:t>deadline</a:t>
            </a:r>
            <a:r>
              <a:rPr sz="1400" spc="5" dirty="0">
                <a:latin typeface="Arial MT"/>
                <a:cs typeface="Arial MT"/>
              </a:rPr>
              <a:t> </a:t>
            </a:r>
            <a:r>
              <a:rPr sz="1400" spc="-5" dirty="0">
                <a:latin typeface="Arial MT"/>
                <a:cs typeface="Arial MT"/>
              </a:rPr>
              <a:t>yang </a:t>
            </a:r>
            <a:r>
              <a:rPr sz="1400" dirty="0">
                <a:latin typeface="Arial MT"/>
                <a:cs typeface="Arial MT"/>
              </a:rPr>
              <a:t>telah </a:t>
            </a:r>
            <a:r>
              <a:rPr sz="1400" spc="-5" dirty="0">
                <a:latin typeface="Arial MT"/>
                <a:cs typeface="Arial MT"/>
              </a:rPr>
              <a:t>ditentukan.</a:t>
            </a:r>
            <a:endParaRPr sz="1400">
              <a:latin typeface="Arial MT"/>
              <a:cs typeface="Arial MT"/>
            </a:endParaRPr>
          </a:p>
          <a:p>
            <a:pPr marL="363220" indent="-149860">
              <a:lnSpc>
                <a:spcPct val="100000"/>
              </a:lnSpc>
              <a:spcBef>
                <a:spcPts val="20"/>
              </a:spcBef>
              <a:buSzPct val="92857"/>
              <a:buAutoNum type="arabicPeriod"/>
              <a:tabLst>
                <a:tab pos="363855" algn="l"/>
              </a:tabLst>
            </a:pPr>
            <a:r>
              <a:rPr sz="1400" spc="-5" dirty="0">
                <a:latin typeface="Arial MT"/>
                <a:cs typeface="Arial MT"/>
              </a:rPr>
              <a:t>Memanfaatkan</a:t>
            </a:r>
            <a:r>
              <a:rPr sz="1400" dirty="0">
                <a:latin typeface="Arial MT"/>
                <a:cs typeface="Arial MT"/>
              </a:rPr>
              <a:t> </a:t>
            </a:r>
            <a:r>
              <a:rPr sz="1400" spc="-5" dirty="0">
                <a:latin typeface="Arial MT"/>
                <a:cs typeface="Arial MT"/>
              </a:rPr>
              <a:t>waktu</a:t>
            </a:r>
            <a:r>
              <a:rPr sz="1400" spc="5" dirty="0">
                <a:latin typeface="Arial MT"/>
                <a:cs typeface="Arial MT"/>
              </a:rPr>
              <a:t> </a:t>
            </a:r>
            <a:r>
              <a:rPr sz="1400" spc="-5" dirty="0">
                <a:latin typeface="Arial MT"/>
                <a:cs typeface="Arial MT"/>
              </a:rPr>
              <a:t>pekerjaan</a:t>
            </a:r>
            <a:r>
              <a:rPr sz="1400" dirty="0">
                <a:latin typeface="Arial MT"/>
                <a:cs typeface="Arial MT"/>
              </a:rPr>
              <a:t> </a:t>
            </a:r>
            <a:r>
              <a:rPr sz="1400" spc="-5" dirty="0">
                <a:latin typeface="Arial MT"/>
                <a:cs typeface="Arial MT"/>
              </a:rPr>
              <a:t>secara</a:t>
            </a:r>
            <a:r>
              <a:rPr sz="1400" dirty="0">
                <a:latin typeface="Arial MT"/>
                <a:cs typeface="Arial MT"/>
              </a:rPr>
              <a:t> </a:t>
            </a:r>
            <a:r>
              <a:rPr sz="1400" spc="-5" dirty="0">
                <a:latin typeface="Arial MT"/>
                <a:cs typeface="Arial MT"/>
              </a:rPr>
              <a:t>optimal</a:t>
            </a:r>
            <a:r>
              <a:rPr sz="1400" spc="5" dirty="0">
                <a:latin typeface="Arial MT"/>
                <a:cs typeface="Arial MT"/>
              </a:rPr>
              <a:t> </a:t>
            </a:r>
            <a:r>
              <a:rPr sz="1400" spc="-5" dirty="0">
                <a:latin typeface="Arial MT"/>
                <a:cs typeface="Arial MT"/>
              </a:rPr>
              <a:t>untuk</a:t>
            </a:r>
            <a:r>
              <a:rPr sz="1400" spc="5" dirty="0">
                <a:latin typeface="Arial MT"/>
                <a:cs typeface="Arial MT"/>
              </a:rPr>
              <a:t> </a:t>
            </a:r>
            <a:r>
              <a:rPr sz="1400" spc="-5" dirty="0">
                <a:latin typeface="Arial MT"/>
                <a:cs typeface="Arial MT"/>
              </a:rPr>
              <a:t>menghasilkan</a:t>
            </a:r>
            <a:r>
              <a:rPr sz="1400" dirty="0">
                <a:latin typeface="Arial MT"/>
                <a:cs typeface="Arial MT"/>
              </a:rPr>
              <a:t> </a:t>
            </a:r>
            <a:r>
              <a:rPr sz="1400" spc="-5" dirty="0">
                <a:latin typeface="Arial MT"/>
                <a:cs typeface="Arial MT"/>
              </a:rPr>
              <a:t>ouput</a:t>
            </a:r>
            <a:r>
              <a:rPr sz="1400" dirty="0">
                <a:latin typeface="Arial MT"/>
                <a:cs typeface="Arial MT"/>
              </a:rPr>
              <a:t> </a:t>
            </a:r>
            <a:r>
              <a:rPr sz="1400" spc="-5" dirty="0">
                <a:latin typeface="Arial MT"/>
                <a:cs typeface="Arial MT"/>
              </a:rPr>
              <a:t>yang</a:t>
            </a:r>
            <a:r>
              <a:rPr sz="1400" dirty="0">
                <a:latin typeface="Arial MT"/>
                <a:cs typeface="Arial MT"/>
              </a:rPr>
              <a:t> </a:t>
            </a:r>
            <a:r>
              <a:rPr sz="1400" spc="-5" dirty="0">
                <a:latin typeface="Arial MT"/>
                <a:cs typeface="Arial MT"/>
              </a:rPr>
              <a:t>diharapkan</a:t>
            </a:r>
            <a:r>
              <a:rPr sz="1400" dirty="0">
                <a:latin typeface="Arial MT"/>
                <a:cs typeface="Arial MT"/>
              </a:rPr>
              <a:t> </a:t>
            </a:r>
            <a:r>
              <a:rPr sz="1400" spc="-5" dirty="0">
                <a:latin typeface="Arial MT"/>
                <a:cs typeface="Arial MT"/>
              </a:rPr>
              <a:t>perusahaan</a:t>
            </a:r>
            <a:endParaRPr sz="1400">
              <a:latin typeface="Arial MT"/>
              <a:cs typeface="Arial MT"/>
            </a:endParaRPr>
          </a:p>
          <a:p>
            <a:pPr marL="12700">
              <a:lnSpc>
                <a:spcPct val="100000"/>
              </a:lnSpc>
              <a:spcBef>
                <a:spcPts val="660"/>
              </a:spcBef>
            </a:pPr>
            <a:r>
              <a:rPr sz="1800" spc="-5" dirty="0">
                <a:solidFill>
                  <a:srgbClr val="FFFFFF"/>
                </a:solidFill>
                <a:latin typeface="Arial MT"/>
                <a:cs typeface="Arial MT"/>
              </a:rPr>
              <a:t>Kemampuan</a:t>
            </a:r>
            <a:r>
              <a:rPr sz="1800" spc="-30" dirty="0">
                <a:solidFill>
                  <a:srgbClr val="FFFFFF"/>
                </a:solidFill>
                <a:latin typeface="Arial MT"/>
                <a:cs typeface="Arial MT"/>
              </a:rPr>
              <a:t> </a:t>
            </a:r>
            <a:r>
              <a:rPr sz="1800" spc="-5" dirty="0">
                <a:solidFill>
                  <a:srgbClr val="FFFFFF"/>
                </a:solidFill>
                <a:latin typeface="Arial MT"/>
                <a:cs typeface="Arial MT"/>
              </a:rPr>
              <a:t>Kerja</a:t>
            </a:r>
            <a:r>
              <a:rPr sz="1800" spc="-30" dirty="0">
                <a:solidFill>
                  <a:srgbClr val="FFFFFF"/>
                </a:solidFill>
                <a:latin typeface="Arial MT"/>
                <a:cs typeface="Arial MT"/>
              </a:rPr>
              <a:t> </a:t>
            </a:r>
            <a:r>
              <a:rPr sz="1800" spc="-5" dirty="0">
                <a:solidFill>
                  <a:srgbClr val="FFFFFF"/>
                </a:solidFill>
                <a:latin typeface="Arial MT"/>
                <a:cs typeface="Arial MT"/>
              </a:rPr>
              <a:t>Sama</a:t>
            </a:r>
            <a:endParaRPr sz="1800">
              <a:latin typeface="Arial MT"/>
              <a:cs typeface="Arial MT"/>
            </a:endParaRPr>
          </a:p>
          <a:p>
            <a:pPr marL="328295" indent="-114935">
              <a:lnSpc>
                <a:spcPct val="100000"/>
              </a:lnSpc>
              <a:spcBef>
                <a:spcPts val="710"/>
              </a:spcBef>
              <a:buChar char="•"/>
              <a:tabLst>
                <a:tab pos="328930" algn="l"/>
              </a:tabLst>
            </a:pPr>
            <a:r>
              <a:rPr sz="1400" spc="-5" dirty="0">
                <a:latin typeface="Arial MT"/>
                <a:cs typeface="Arial MT"/>
              </a:rPr>
              <a:t>Membantu</a:t>
            </a:r>
            <a:r>
              <a:rPr sz="1400" spc="5" dirty="0">
                <a:latin typeface="Arial MT"/>
                <a:cs typeface="Arial MT"/>
              </a:rPr>
              <a:t> </a:t>
            </a:r>
            <a:r>
              <a:rPr sz="1400" spc="-5" dirty="0">
                <a:latin typeface="Arial MT"/>
                <a:cs typeface="Arial MT"/>
              </a:rPr>
              <a:t>atasan</a:t>
            </a:r>
            <a:r>
              <a:rPr sz="1400" dirty="0">
                <a:latin typeface="Arial MT"/>
                <a:cs typeface="Arial MT"/>
              </a:rPr>
              <a:t> </a:t>
            </a:r>
            <a:r>
              <a:rPr sz="1400" spc="-5" dirty="0">
                <a:latin typeface="Arial MT"/>
                <a:cs typeface="Arial MT"/>
              </a:rPr>
              <a:t>dengan</a:t>
            </a:r>
            <a:r>
              <a:rPr sz="1400" dirty="0">
                <a:latin typeface="Arial MT"/>
                <a:cs typeface="Arial MT"/>
              </a:rPr>
              <a:t> </a:t>
            </a:r>
            <a:r>
              <a:rPr sz="1400" spc="-5" dirty="0">
                <a:latin typeface="Arial MT"/>
                <a:cs typeface="Arial MT"/>
              </a:rPr>
              <a:t>memberikan</a:t>
            </a:r>
            <a:r>
              <a:rPr sz="1400" dirty="0">
                <a:latin typeface="Arial MT"/>
                <a:cs typeface="Arial MT"/>
              </a:rPr>
              <a:t> </a:t>
            </a:r>
            <a:r>
              <a:rPr sz="1400" spc="-5" dirty="0">
                <a:latin typeface="Arial MT"/>
                <a:cs typeface="Arial MT"/>
              </a:rPr>
              <a:t>sarana</a:t>
            </a:r>
            <a:r>
              <a:rPr sz="1400" spc="5" dirty="0">
                <a:latin typeface="Arial MT"/>
                <a:cs typeface="Arial MT"/>
              </a:rPr>
              <a:t> </a:t>
            </a:r>
            <a:r>
              <a:rPr sz="1400" spc="-5" dirty="0">
                <a:latin typeface="Arial MT"/>
                <a:cs typeface="Arial MT"/>
              </a:rPr>
              <a:t>untuk</a:t>
            </a:r>
            <a:r>
              <a:rPr sz="1400" spc="5" dirty="0">
                <a:latin typeface="Arial MT"/>
                <a:cs typeface="Arial MT"/>
              </a:rPr>
              <a:t> </a:t>
            </a:r>
            <a:r>
              <a:rPr sz="1400" spc="-5" dirty="0">
                <a:latin typeface="Arial MT"/>
                <a:cs typeface="Arial MT"/>
              </a:rPr>
              <a:t>meningkatkan</a:t>
            </a:r>
            <a:r>
              <a:rPr sz="1400" dirty="0">
                <a:latin typeface="Arial MT"/>
                <a:cs typeface="Arial MT"/>
              </a:rPr>
              <a:t> </a:t>
            </a:r>
            <a:r>
              <a:rPr sz="1400" spc="-5" dirty="0">
                <a:latin typeface="Arial MT"/>
                <a:cs typeface="Arial MT"/>
              </a:rPr>
              <a:t>produktivitas</a:t>
            </a:r>
            <a:r>
              <a:rPr sz="1400" dirty="0">
                <a:latin typeface="Arial MT"/>
                <a:cs typeface="Arial MT"/>
              </a:rPr>
              <a:t> </a:t>
            </a:r>
            <a:r>
              <a:rPr sz="1400" spc="-5" dirty="0">
                <a:latin typeface="Arial MT"/>
                <a:cs typeface="Arial MT"/>
              </a:rPr>
              <a:t>lembaga</a:t>
            </a:r>
            <a:r>
              <a:rPr sz="1400" spc="5" dirty="0">
                <a:latin typeface="Arial MT"/>
                <a:cs typeface="Arial MT"/>
              </a:rPr>
              <a:t> </a:t>
            </a:r>
            <a:r>
              <a:rPr sz="1400" spc="-5" dirty="0">
                <a:latin typeface="Arial MT"/>
                <a:cs typeface="Arial MT"/>
              </a:rPr>
              <a:t>dana</a:t>
            </a:r>
            <a:r>
              <a:rPr sz="1400" spc="5" dirty="0">
                <a:latin typeface="Arial MT"/>
                <a:cs typeface="Arial MT"/>
              </a:rPr>
              <a:t> </a:t>
            </a:r>
            <a:r>
              <a:rPr sz="1400" spc="-5" dirty="0">
                <a:latin typeface="Arial MT"/>
                <a:cs typeface="Arial MT"/>
              </a:rPr>
              <a:t>sosial</a:t>
            </a:r>
            <a:r>
              <a:rPr sz="1400" dirty="0">
                <a:latin typeface="Arial MT"/>
                <a:cs typeface="Arial MT"/>
              </a:rPr>
              <a:t> </a:t>
            </a:r>
            <a:r>
              <a:rPr sz="1400" spc="-5" dirty="0">
                <a:latin typeface="Arial MT"/>
                <a:cs typeface="Arial MT"/>
              </a:rPr>
              <a:t>Islam</a:t>
            </a:r>
            <a:endParaRPr sz="1400">
              <a:latin typeface="Arial MT"/>
              <a:cs typeface="Arial MT"/>
            </a:endParaRPr>
          </a:p>
          <a:p>
            <a:pPr marL="328295" indent="-114935">
              <a:lnSpc>
                <a:spcPct val="100000"/>
              </a:lnSpc>
              <a:spcBef>
                <a:spcPts val="25"/>
              </a:spcBef>
              <a:buChar char="•"/>
              <a:tabLst>
                <a:tab pos="328930" algn="l"/>
              </a:tabLst>
            </a:pPr>
            <a:r>
              <a:rPr sz="1400" spc="-5" dirty="0">
                <a:latin typeface="Arial MT"/>
                <a:cs typeface="Arial MT"/>
              </a:rPr>
              <a:t>Menghargai</a:t>
            </a:r>
            <a:r>
              <a:rPr sz="1400" spc="-10" dirty="0">
                <a:latin typeface="Arial MT"/>
                <a:cs typeface="Arial MT"/>
              </a:rPr>
              <a:t> </a:t>
            </a:r>
            <a:r>
              <a:rPr sz="1400" spc="-5" dirty="0">
                <a:latin typeface="Arial MT"/>
                <a:cs typeface="Arial MT"/>
              </a:rPr>
              <a:t>rekan</a:t>
            </a:r>
            <a:r>
              <a:rPr sz="1400" spc="-15" dirty="0">
                <a:latin typeface="Arial MT"/>
                <a:cs typeface="Arial MT"/>
              </a:rPr>
              <a:t> </a:t>
            </a:r>
            <a:r>
              <a:rPr sz="1400" spc="-5" dirty="0">
                <a:latin typeface="Arial MT"/>
                <a:cs typeface="Arial MT"/>
              </a:rPr>
              <a:t>kerja</a:t>
            </a:r>
            <a:r>
              <a:rPr sz="1400" spc="-10" dirty="0">
                <a:latin typeface="Arial MT"/>
                <a:cs typeface="Arial MT"/>
              </a:rPr>
              <a:t> </a:t>
            </a:r>
            <a:r>
              <a:rPr sz="1400" dirty="0">
                <a:latin typeface="Arial MT"/>
                <a:cs typeface="Arial MT"/>
              </a:rPr>
              <a:t>satu</a:t>
            </a:r>
            <a:r>
              <a:rPr sz="1400" spc="-15" dirty="0">
                <a:latin typeface="Arial MT"/>
                <a:cs typeface="Arial MT"/>
              </a:rPr>
              <a:t> </a:t>
            </a:r>
            <a:r>
              <a:rPr sz="1400" spc="-5" dirty="0">
                <a:latin typeface="Arial MT"/>
                <a:cs typeface="Arial MT"/>
              </a:rPr>
              <a:t>sama</a:t>
            </a:r>
            <a:r>
              <a:rPr sz="1400" spc="-15" dirty="0">
                <a:latin typeface="Arial MT"/>
                <a:cs typeface="Arial MT"/>
              </a:rPr>
              <a:t> </a:t>
            </a:r>
            <a:r>
              <a:rPr sz="1400" spc="-5" dirty="0">
                <a:latin typeface="Arial MT"/>
                <a:cs typeface="Arial MT"/>
              </a:rPr>
              <a:t>lain</a:t>
            </a:r>
            <a:endParaRPr sz="1400">
              <a:latin typeface="Arial MT"/>
              <a:cs typeface="Arial MT"/>
            </a:endParaRPr>
          </a:p>
          <a:p>
            <a:pPr marL="328295" indent="-114935">
              <a:lnSpc>
                <a:spcPct val="100000"/>
              </a:lnSpc>
              <a:spcBef>
                <a:spcPts val="120"/>
              </a:spcBef>
              <a:buChar char="•"/>
              <a:tabLst>
                <a:tab pos="328930" algn="l"/>
              </a:tabLst>
            </a:pPr>
            <a:r>
              <a:rPr sz="1400" spc="-5" dirty="0">
                <a:latin typeface="Arial MT"/>
                <a:cs typeface="Arial MT"/>
              </a:rPr>
              <a:t>Bekerja</a:t>
            </a:r>
            <a:r>
              <a:rPr sz="1400" spc="-10" dirty="0">
                <a:latin typeface="Arial MT"/>
                <a:cs typeface="Arial MT"/>
              </a:rPr>
              <a:t> </a:t>
            </a:r>
            <a:r>
              <a:rPr sz="1400" spc="-5" dirty="0">
                <a:latin typeface="Arial MT"/>
                <a:cs typeface="Arial MT"/>
              </a:rPr>
              <a:t>sama dengan rekan kerja secara baik</a:t>
            </a:r>
            <a:endParaRPr sz="1400">
              <a:latin typeface="Arial MT"/>
              <a:cs typeface="Arial MT"/>
            </a:endParaRPr>
          </a:p>
          <a:p>
            <a:pPr marL="12700">
              <a:lnSpc>
                <a:spcPct val="100000"/>
              </a:lnSpc>
              <a:spcBef>
                <a:spcPts val="705"/>
              </a:spcBef>
            </a:pPr>
            <a:r>
              <a:rPr sz="1800" spc="-5" dirty="0">
                <a:solidFill>
                  <a:srgbClr val="FFFFFF"/>
                </a:solidFill>
                <a:latin typeface="Arial MT"/>
                <a:cs typeface="Arial MT"/>
              </a:rPr>
              <a:t>Kehadiran</a:t>
            </a:r>
            <a:endParaRPr sz="1800">
              <a:latin typeface="Arial MT"/>
              <a:cs typeface="Arial MT"/>
            </a:endParaRPr>
          </a:p>
          <a:p>
            <a:pPr marL="363220" indent="-149860">
              <a:lnSpc>
                <a:spcPct val="100000"/>
              </a:lnSpc>
              <a:spcBef>
                <a:spcPts val="710"/>
              </a:spcBef>
              <a:buSzPct val="92857"/>
              <a:buAutoNum type="arabicPeriod"/>
              <a:tabLst>
                <a:tab pos="363855" algn="l"/>
              </a:tabLst>
            </a:pPr>
            <a:r>
              <a:rPr sz="1400" spc="-5" dirty="0">
                <a:latin typeface="Arial MT"/>
                <a:cs typeface="Arial MT"/>
              </a:rPr>
              <a:t>Datang</a:t>
            </a:r>
            <a:r>
              <a:rPr sz="1400" spc="-25" dirty="0">
                <a:latin typeface="Arial MT"/>
                <a:cs typeface="Arial MT"/>
              </a:rPr>
              <a:t> </a:t>
            </a:r>
            <a:r>
              <a:rPr sz="1400" spc="-5" dirty="0">
                <a:latin typeface="Arial MT"/>
                <a:cs typeface="Arial MT"/>
              </a:rPr>
              <a:t>tepat</a:t>
            </a:r>
            <a:r>
              <a:rPr sz="1400" spc="-20" dirty="0">
                <a:latin typeface="Arial MT"/>
                <a:cs typeface="Arial MT"/>
              </a:rPr>
              <a:t> </a:t>
            </a:r>
            <a:r>
              <a:rPr sz="1400" spc="-5" dirty="0">
                <a:latin typeface="Arial MT"/>
                <a:cs typeface="Arial MT"/>
              </a:rPr>
              <a:t>waktu</a:t>
            </a:r>
            <a:endParaRPr sz="1400">
              <a:latin typeface="Arial MT"/>
              <a:cs typeface="Arial MT"/>
            </a:endParaRPr>
          </a:p>
          <a:p>
            <a:pPr marL="363220" indent="-149860">
              <a:lnSpc>
                <a:spcPct val="100000"/>
              </a:lnSpc>
              <a:buSzPct val="92857"/>
              <a:buAutoNum type="arabicPeriod"/>
              <a:tabLst>
                <a:tab pos="363855" algn="l"/>
              </a:tabLst>
            </a:pPr>
            <a:r>
              <a:rPr sz="1400" spc="-5" dirty="0">
                <a:latin typeface="Arial MT"/>
                <a:cs typeface="Arial MT"/>
              </a:rPr>
              <a:t>Melakukan pekerjaan</a:t>
            </a:r>
            <a:r>
              <a:rPr sz="1400" dirty="0">
                <a:latin typeface="Arial MT"/>
                <a:cs typeface="Arial MT"/>
              </a:rPr>
              <a:t> </a:t>
            </a:r>
            <a:r>
              <a:rPr sz="1400" spc="-5" dirty="0">
                <a:latin typeface="Arial MT"/>
                <a:cs typeface="Arial MT"/>
              </a:rPr>
              <a:t>sesuai dengan</a:t>
            </a:r>
            <a:r>
              <a:rPr sz="1400" dirty="0">
                <a:latin typeface="Arial MT"/>
                <a:cs typeface="Arial MT"/>
              </a:rPr>
              <a:t> </a:t>
            </a:r>
            <a:r>
              <a:rPr sz="1400" spc="-5" dirty="0">
                <a:latin typeface="Arial MT"/>
                <a:cs typeface="Arial MT"/>
              </a:rPr>
              <a:t>jam</a:t>
            </a:r>
            <a:r>
              <a:rPr sz="1400" spc="5" dirty="0">
                <a:latin typeface="Arial MT"/>
                <a:cs typeface="Arial MT"/>
              </a:rPr>
              <a:t> </a:t>
            </a:r>
            <a:r>
              <a:rPr sz="1400" spc="-5" dirty="0">
                <a:latin typeface="Arial MT"/>
                <a:cs typeface="Arial MT"/>
              </a:rPr>
              <a:t>kerja yang</a:t>
            </a:r>
            <a:r>
              <a:rPr sz="1400" dirty="0">
                <a:latin typeface="Arial MT"/>
                <a:cs typeface="Arial MT"/>
              </a:rPr>
              <a:t> telah </a:t>
            </a:r>
            <a:r>
              <a:rPr sz="1400" spc="-5" dirty="0">
                <a:latin typeface="Arial MT"/>
                <a:cs typeface="Arial MT"/>
              </a:rPr>
              <a:t>ditentukan.</a:t>
            </a:r>
            <a:endParaRPr sz="1400">
              <a:latin typeface="Arial MT"/>
              <a:cs typeface="Arial M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73745" y="64515"/>
            <a:ext cx="10673080" cy="1181100"/>
          </a:xfrm>
          <a:prstGeom prst="rect">
            <a:avLst/>
          </a:prstGeom>
        </p:spPr>
        <p:txBody>
          <a:bodyPr vert="horz" wrap="square" lIns="0" tIns="83820" rIns="0" bIns="0" rtlCol="0">
            <a:spAutoFit/>
          </a:bodyPr>
          <a:lstStyle/>
          <a:p>
            <a:pPr marL="1748155" marR="5080" indent="-1736089">
              <a:lnSpc>
                <a:spcPts val="4300"/>
              </a:lnSpc>
              <a:spcBef>
                <a:spcPts val="660"/>
              </a:spcBef>
              <a:tabLst>
                <a:tab pos="8641080" algn="l"/>
              </a:tabLst>
            </a:pPr>
            <a:r>
              <a:rPr sz="4000" spc="-5" dirty="0"/>
              <a:t>Bagaimana </a:t>
            </a:r>
            <a:r>
              <a:rPr sz="4000" dirty="0"/>
              <a:t>dampak </a:t>
            </a:r>
            <a:r>
              <a:rPr sz="4000" spc="-5" dirty="0"/>
              <a:t>jika </a:t>
            </a:r>
            <a:r>
              <a:rPr sz="4000" dirty="0"/>
              <a:t>pengelola </a:t>
            </a:r>
            <a:r>
              <a:rPr sz="4000" spc="-5" dirty="0"/>
              <a:t>Dana Sosial </a:t>
            </a:r>
            <a:r>
              <a:rPr sz="4000" spc="-1100" dirty="0"/>
              <a:t> </a:t>
            </a:r>
            <a:r>
              <a:rPr sz="4000" spc="-5" dirty="0"/>
              <a:t>Islam</a:t>
            </a:r>
            <a:r>
              <a:rPr sz="4000" spc="10" dirty="0"/>
              <a:t> </a:t>
            </a:r>
            <a:r>
              <a:rPr sz="4000" dirty="0"/>
              <a:t>berperilaku</a:t>
            </a:r>
            <a:r>
              <a:rPr sz="4000" spc="5" dirty="0"/>
              <a:t> </a:t>
            </a:r>
            <a:r>
              <a:rPr sz="4000" dirty="0"/>
              <a:t>professional	?</a:t>
            </a:r>
            <a:endParaRPr sz="4000"/>
          </a:p>
        </p:txBody>
      </p:sp>
      <p:grpSp>
        <p:nvGrpSpPr>
          <p:cNvPr id="3" name="object 3"/>
          <p:cNvGrpSpPr/>
          <p:nvPr/>
        </p:nvGrpSpPr>
        <p:grpSpPr>
          <a:xfrm>
            <a:off x="4438759" y="1782112"/>
            <a:ext cx="3309620" cy="3837304"/>
            <a:chOff x="4438759" y="1782112"/>
            <a:chExt cx="3309620" cy="3837304"/>
          </a:xfrm>
        </p:grpSpPr>
        <p:sp>
          <p:nvSpPr>
            <p:cNvPr id="4" name="object 4"/>
            <p:cNvSpPr/>
            <p:nvPr/>
          </p:nvSpPr>
          <p:spPr>
            <a:xfrm>
              <a:off x="5252567" y="3088364"/>
              <a:ext cx="1658620" cy="1658620"/>
            </a:xfrm>
            <a:custGeom>
              <a:avLst/>
              <a:gdLst/>
              <a:ahLst/>
              <a:cxnLst/>
              <a:rect l="l" t="t" r="r" b="b"/>
              <a:pathLst>
                <a:path w="1658620" h="1658620">
                  <a:moveTo>
                    <a:pt x="0" y="829213"/>
                  </a:moveTo>
                  <a:lnTo>
                    <a:pt x="1407" y="780490"/>
                  </a:lnTo>
                  <a:lnTo>
                    <a:pt x="5578" y="732509"/>
                  </a:lnTo>
                  <a:lnTo>
                    <a:pt x="12435" y="685347"/>
                  </a:lnTo>
                  <a:lnTo>
                    <a:pt x="21900" y="639082"/>
                  </a:lnTo>
                  <a:lnTo>
                    <a:pt x="33894" y="593791"/>
                  </a:lnTo>
                  <a:lnTo>
                    <a:pt x="48342" y="549553"/>
                  </a:lnTo>
                  <a:lnTo>
                    <a:pt x="65163" y="506446"/>
                  </a:lnTo>
                  <a:lnTo>
                    <a:pt x="84282" y="464546"/>
                  </a:lnTo>
                  <a:lnTo>
                    <a:pt x="105619" y="423932"/>
                  </a:lnTo>
                  <a:lnTo>
                    <a:pt x="129098" y="384681"/>
                  </a:lnTo>
                  <a:lnTo>
                    <a:pt x="154640" y="346872"/>
                  </a:lnTo>
                  <a:lnTo>
                    <a:pt x="182168" y="310582"/>
                  </a:lnTo>
                  <a:lnTo>
                    <a:pt x="211604" y="275889"/>
                  </a:lnTo>
                  <a:lnTo>
                    <a:pt x="242871" y="242871"/>
                  </a:lnTo>
                  <a:lnTo>
                    <a:pt x="275889" y="211604"/>
                  </a:lnTo>
                  <a:lnTo>
                    <a:pt x="310582" y="182168"/>
                  </a:lnTo>
                  <a:lnTo>
                    <a:pt x="346872" y="154640"/>
                  </a:lnTo>
                  <a:lnTo>
                    <a:pt x="384681" y="129098"/>
                  </a:lnTo>
                  <a:lnTo>
                    <a:pt x="423932" y="105619"/>
                  </a:lnTo>
                  <a:lnTo>
                    <a:pt x="464546" y="84282"/>
                  </a:lnTo>
                  <a:lnTo>
                    <a:pt x="506446" y="65163"/>
                  </a:lnTo>
                  <a:lnTo>
                    <a:pt x="549553" y="48342"/>
                  </a:lnTo>
                  <a:lnTo>
                    <a:pt x="593791" y="33894"/>
                  </a:lnTo>
                  <a:lnTo>
                    <a:pt x="639082" y="21900"/>
                  </a:lnTo>
                  <a:lnTo>
                    <a:pt x="685347" y="12435"/>
                  </a:lnTo>
                  <a:lnTo>
                    <a:pt x="732509" y="5578"/>
                  </a:lnTo>
                  <a:lnTo>
                    <a:pt x="780490" y="1407"/>
                  </a:lnTo>
                  <a:lnTo>
                    <a:pt x="829213" y="0"/>
                  </a:lnTo>
                  <a:lnTo>
                    <a:pt x="877936" y="1407"/>
                  </a:lnTo>
                  <a:lnTo>
                    <a:pt x="925917" y="5578"/>
                  </a:lnTo>
                  <a:lnTo>
                    <a:pt x="973079" y="12435"/>
                  </a:lnTo>
                  <a:lnTo>
                    <a:pt x="1019344" y="21900"/>
                  </a:lnTo>
                  <a:lnTo>
                    <a:pt x="1064634" y="33894"/>
                  </a:lnTo>
                  <a:lnTo>
                    <a:pt x="1108872" y="48342"/>
                  </a:lnTo>
                  <a:lnTo>
                    <a:pt x="1151980" y="65163"/>
                  </a:lnTo>
                  <a:lnTo>
                    <a:pt x="1193880" y="84282"/>
                  </a:lnTo>
                  <a:lnTo>
                    <a:pt x="1234494" y="105619"/>
                  </a:lnTo>
                  <a:lnTo>
                    <a:pt x="1273744" y="129098"/>
                  </a:lnTo>
                  <a:lnTo>
                    <a:pt x="1311554" y="154640"/>
                  </a:lnTo>
                  <a:lnTo>
                    <a:pt x="1347844" y="182168"/>
                  </a:lnTo>
                  <a:lnTo>
                    <a:pt x="1382537" y="211604"/>
                  </a:lnTo>
                  <a:lnTo>
                    <a:pt x="1415555" y="242871"/>
                  </a:lnTo>
                  <a:lnTo>
                    <a:pt x="1446821" y="275889"/>
                  </a:lnTo>
                  <a:lnTo>
                    <a:pt x="1476257" y="310582"/>
                  </a:lnTo>
                  <a:lnTo>
                    <a:pt x="1503786" y="346872"/>
                  </a:lnTo>
                  <a:lnTo>
                    <a:pt x="1529328" y="384681"/>
                  </a:lnTo>
                  <a:lnTo>
                    <a:pt x="1552807" y="423932"/>
                  </a:lnTo>
                  <a:lnTo>
                    <a:pt x="1574144" y="464546"/>
                  </a:lnTo>
                  <a:lnTo>
                    <a:pt x="1593263" y="506446"/>
                  </a:lnTo>
                  <a:lnTo>
                    <a:pt x="1610084" y="549553"/>
                  </a:lnTo>
                  <a:lnTo>
                    <a:pt x="1624532" y="593791"/>
                  </a:lnTo>
                  <a:lnTo>
                    <a:pt x="1636526" y="639082"/>
                  </a:lnTo>
                  <a:lnTo>
                    <a:pt x="1645991" y="685347"/>
                  </a:lnTo>
                  <a:lnTo>
                    <a:pt x="1652848" y="732509"/>
                  </a:lnTo>
                  <a:lnTo>
                    <a:pt x="1657019" y="780490"/>
                  </a:lnTo>
                  <a:lnTo>
                    <a:pt x="1658427" y="829213"/>
                  </a:lnTo>
                  <a:lnTo>
                    <a:pt x="1657019" y="877936"/>
                  </a:lnTo>
                  <a:lnTo>
                    <a:pt x="1652848" y="925917"/>
                  </a:lnTo>
                  <a:lnTo>
                    <a:pt x="1645991" y="973079"/>
                  </a:lnTo>
                  <a:lnTo>
                    <a:pt x="1636526" y="1019344"/>
                  </a:lnTo>
                  <a:lnTo>
                    <a:pt x="1624532" y="1064634"/>
                  </a:lnTo>
                  <a:lnTo>
                    <a:pt x="1610084" y="1108872"/>
                  </a:lnTo>
                  <a:lnTo>
                    <a:pt x="1593263" y="1151980"/>
                  </a:lnTo>
                  <a:lnTo>
                    <a:pt x="1574144" y="1193880"/>
                  </a:lnTo>
                  <a:lnTo>
                    <a:pt x="1552807" y="1234494"/>
                  </a:lnTo>
                  <a:lnTo>
                    <a:pt x="1529328" y="1273744"/>
                  </a:lnTo>
                  <a:lnTo>
                    <a:pt x="1503786" y="1311554"/>
                  </a:lnTo>
                  <a:lnTo>
                    <a:pt x="1476257" y="1347844"/>
                  </a:lnTo>
                  <a:lnTo>
                    <a:pt x="1446821" y="1382537"/>
                  </a:lnTo>
                  <a:lnTo>
                    <a:pt x="1415555" y="1415555"/>
                  </a:lnTo>
                  <a:lnTo>
                    <a:pt x="1382537" y="1446821"/>
                  </a:lnTo>
                  <a:lnTo>
                    <a:pt x="1347844" y="1476257"/>
                  </a:lnTo>
                  <a:lnTo>
                    <a:pt x="1311554" y="1503786"/>
                  </a:lnTo>
                  <a:lnTo>
                    <a:pt x="1273744" y="1529328"/>
                  </a:lnTo>
                  <a:lnTo>
                    <a:pt x="1234494" y="1552807"/>
                  </a:lnTo>
                  <a:lnTo>
                    <a:pt x="1193880" y="1574144"/>
                  </a:lnTo>
                  <a:lnTo>
                    <a:pt x="1151980" y="1593263"/>
                  </a:lnTo>
                  <a:lnTo>
                    <a:pt x="1108872" y="1610084"/>
                  </a:lnTo>
                  <a:lnTo>
                    <a:pt x="1064634" y="1624532"/>
                  </a:lnTo>
                  <a:lnTo>
                    <a:pt x="1019344" y="1636526"/>
                  </a:lnTo>
                  <a:lnTo>
                    <a:pt x="973079" y="1645991"/>
                  </a:lnTo>
                  <a:lnTo>
                    <a:pt x="925917" y="1652848"/>
                  </a:lnTo>
                  <a:lnTo>
                    <a:pt x="877936" y="1657019"/>
                  </a:lnTo>
                  <a:lnTo>
                    <a:pt x="829213" y="1658427"/>
                  </a:lnTo>
                  <a:lnTo>
                    <a:pt x="780490" y="1657019"/>
                  </a:lnTo>
                  <a:lnTo>
                    <a:pt x="732509" y="1652848"/>
                  </a:lnTo>
                  <a:lnTo>
                    <a:pt x="685347" y="1645991"/>
                  </a:lnTo>
                  <a:lnTo>
                    <a:pt x="639082" y="1636526"/>
                  </a:lnTo>
                  <a:lnTo>
                    <a:pt x="593791" y="1624532"/>
                  </a:lnTo>
                  <a:lnTo>
                    <a:pt x="549553" y="1610084"/>
                  </a:lnTo>
                  <a:lnTo>
                    <a:pt x="506446" y="1593263"/>
                  </a:lnTo>
                  <a:lnTo>
                    <a:pt x="464546" y="1574144"/>
                  </a:lnTo>
                  <a:lnTo>
                    <a:pt x="423932" y="1552807"/>
                  </a:lnTo>
                  <a:lnTo>
                    <a:pt x="384681" y="1529328"/>
                  </a:lnTo>
                  <a:lnTo>
                    <a:pt x="346872" y="1503786"/>
                  </a:lnTo>
                  <a:lnTo>
                    <a:pt x="310582" y="1476257"/>
                  </a:lnTo>
                  <a:lnTo>
                    <a:pt x="275889" y="1446821"/>
                  </a:lnTo>
                  <a:lnTo>
                    <a:pt x="242871" y="1415555"/>
                  </a:lnTo>
                  <a:lnTo>
                    <a:pt x="211604" y="1382537"/>
                  </a:lnTo>
                  <a:lnTo>
                    <a:pt x="182168" y="1347844"/>
                  </a:lnTo>
                  <a:lnTo>
                    <a:pt x="154640" y="1311554"/>
                  </a:lnTo>
                  <a:lnTo>
                    <a:pt x="129098" y="1273744"/>
                  </a:lnTo>
                  <a:lnTo>
                    <a:pt x="105619" y="1234494"/>
                  </a:lnTo>
                  <a:lnTo>
                    <a:pt x="84282" y="1193880"/>
                  </a:lnTo>
                  <a:lnTo>
                    <a:pt x="65163" y="1151980"/>
                  </a:lnTo>
                  <a:lnTo>
                    <a:pt x="48342" y="1108872"/>
                  </a:lnTo>
                  <a:lnTo>
                    <a:pt x="33894" y="1064634"/>
                  </a:lnTo>
                  <a:lnTo>
                    <a:pt x="21900" y="1019344"/>
                  </a:lnTo>
                  <a:lnTo>
                    <a:pt x="12435" y="973079"/>
                  </a:lnTo>
                  <a:lnTo>
                    <a:pt x="5578" y="925917"/>
                  </a:lnTo>
                  <a:lnTo>
                    <a:pt x="1407" y="877936"/>
                  </a:lnTo>
                  <a:lnTo>
                    <a:pt x="0" y="829213"/>
                  </a:lnTo>
                  <a:close/>
                </a:path>
              </a:pathLst>
            </a:custGeom>
            <a:ln w="63500">
              <a:solidFill>
                <a:srgbClr val="BFBFBF"/>
              </a:solidFill>
            </a:ln>
          </p:spPr>
          <p:txBody>
            <a:bodyPr wrap="square" lIns="0" tIns="0" rIns="0" bIns="0" rtlCol="0"/>
            <a:lstStyle/>
            <a:p>
              <a:endParaRPr/>
            </a:p>
          </p:txBody>
        </p:sp>
        <p:sp>
          <p:nvSpPr>
            <p:cNvPr id="5" name="object 5"/>
            <p:cNvSpPr/>
            <p:nvPr/>
          </p:nvSpPr>
          <p:spPr>
            <a:xfrm>
              <a:off x="4438759" y="2316915"/>
              <a:ext cx="3309620" cy="3302000"/>
            </a:xfrm>
            <a:custGeom>
              <a:avLst/>
              <a:gdLst/>
              <a:ahLst/>
              <a:cxnLst/>
              <a:rect l="l" t="t" r="r" b="b"/>
              <a:pathLst>
                <a:path w="3309620" h="3302000">
                  <a:moveTo>
                    <a:pt x="1890907" y="3289300"/>
                  </a:moveTo>
                  <a:lnTo>
                    <a:pt x="1418656" y="3289300"/>
                  </a:lnTo>
                  <a:lnTo>
                    <a:pt x="1465132" y="3302000"/>
                  </a:lnTo>
                  <a:lnTo>
                    <a:pt x="1844431" y="3302000"/>
                  </a:lnTo>
                  <a:lnTo>
                    <a:pt x="1890907" y="3289300"/>
                  </a:lnTo>
                  <a:close/>
                </a:path>
                <a:path w="3309620" h="3302000">
                  <a:moveTo>
                    <a:pt x="1982605" y="25400"/>
                  </a:moveTo>
                  <a:lnTo>
                    <a:pt x="1326958" y="25400"/>
                  </a:lnTo>
                  <a:lnTo>
                    <a:pt x="1063213" y="101600"/>
                  </a:lnTo>
                  <a:lnTo>
                    <a:pt x="1021104" y="127000"/>
                  </a:lnTo>
                  <a:lnTo>
                    <a:pt x="979571" y="139700"/>
                  </a:lnTo>
                  <a:lnTo>
                    <a:pt x="938635" y="165100"/>
                  </a:lnTo>
                  <a:lnTo>
                    <a:pt x="898312" y="177800"/>
                  </a:lnTo>
                  <a:lnTo>
                    <a:pt x="858621" y="203200"/>
                  </a:lnTo>
                  <a:lnTo>
                    <a:pt x="819581" y="228600"/>
                  </a:lnTo>
                  <a:lnTo>
                    <a:pt x="781211" y="254000"/>
                  </a:lnTo>
                  <a:lnTo>
                    <a:pt x="743527" y="266700"/>
                  </a:lnTo>
                  <a:lnTo>
                    <a:pt x="706550" y="292100"/>
                  </a:lnTo>
                  <a:lnTo>
                    <a:pt x="670297" y="317500"/>
                  </a:lnTo>
                  <a:lnTo>
                    <a:pt x="634787" y="355600"/>
                  </a:lnTo>
                  <a:lnTo>
                    <a:pt x="600037" y="381000"/>
                  </a:lnTo>
                  <a:lnTo>
                    <a:pt x="566067" y="406400"/>
                  </a:lnTo>
                  <a:lnTo>
                    <a:pt x="532896" y="431800"/>
                  </a:lnTo>
                  <a:lnTo>
                    <a:pt x="500540" y="469900"/>
                  </a:lnTo>
                  <a:lnTo>
                    <a:pt x="469019" y="495300"/>
                  </a:lnTo>
                  <a:lnTo>
                    <a:pt x="438351" y="533400"/>
                  </a:lnTo>
                  <a:lnTo>
                    <a:pt x="408555" y="558800"/>
                  </a:lnTo>
                  <a:lnTo>
                    <a:pt x="379648" y="596900"/>
                  </a:lnTo>
                  <a:lnTo>
                    <a:pt x="351650" y="635000"/>
                  </a:lnTo>
                  <a:lnTo>
                    <a:pt x="324578" y="673100"/>
                  </a:lnTo>
                  <a:lnTo>
                    <a:pt x="298451" y="711200"/>
                  </a:lnTo>
                  <a:lnTo>
                    <a:pt x="273288" y="736600"/>
                  </a:lnTo>
                  <a:lnTo>
                    <a:pt x="249107" y="774700"/>
                  </a:lnTo>
                  <a:lnTo>
                    <a:pt x="225926" y="812800"/>
                  </a:lnTo>
                  <a:lnTo>
                    <a:pt x="203763" y="863600"/>
                  </a:lnTo>
                  <a:lnTo>
                    <a:pt x="182638" y="901700"/>
                  </a:lnTo>
                  <a:lnTo>
                    <a:pt x="162568" y="939800"/>
                  </a:lnTo>
                  <a:lnTo>
                    <a:pt x="143572" y="977900"/>
                  </a:lnTo>
                  <a:lnTo>
                    <a:pt x="125668" y="1016000"/>
                  </a:lnTo>
                  <a:lnTo>
                    <a:pt x="108875" y="1066800"/>
                  </a:lnTo>
                  <a:lnTo>
                    <a:pt x="93210" y="1104900"/>
                  </a:lnTo>
                  <a:lnTo>
                    <a:pt x="78694" y="1143000"/>
                  </a:lnTo>
                  <a:lnTo>
                    <a:pt x="65342" y="1193800"/>
                  </a:lnTo>
                  <a:lnTo>
                    <a:pt x="53176" y="1231900"/>
                  </a:lnTo>
                  <a:lnTo>
                    <a:pt x="42211" y="1282700"/>
                  </a:lnTo>
                  <a:lnTo>
                    <a:pt x="32468" y="1320800"/>
                  </a:lnTo>
                  <a:lnTo>
                    <a:pt x="23965" y="1371600"/>
                  </a:lnTo>
                  <a:lnTo>
                    <a:pt x="16719" y="1422400"/>
                  </a:lnTo>
                  <a:lnTo>
                    <a:pt x="10749" y="1460500"/>
                  </a:lnTo>
                  <a:lnTo>
                    <a:pt x="6074" y="1511300"/>
                  </a:lnTo>
                  <a:lnTo>
                    <a:pt x="2711" y="1562100"/>
                  </a:lnTo>
                  <a:lnTo>
                    <a:pt x="681" y="1600200"/>
                  </a:lnTo>
                  <a:lnTo>
                    <a:pt x="0" y="1651000"/>
                  </a:lnTo>
                  <a:lnTo>
                    <a:pt x="681" y="1701800"/>
                  </a:lnTo>
                  <a:lnTo>
                    <a:pt x="2711" y="1752600"/>
                  </a:lnTo>
                  <a:lnTo>
                    <a:pt x="6074" y="1790700"/>
                  </a:lnTo>
                  <a:lnTo>
                    <a:pt x="10749" y="1841500"/>
                  </a:lnTo>
                  <a:lnTo>
                    <a:pt x="16719" y="1892300"/>
                  </a:lnTo>
                  <a:lnTo>
                    <a:pt x="23965" y="1930400"/>
                  </a:lnTo>
                  <a:lnTo>
                    <a:pt x="32468" y="1981200"/>
                  </a:lnTo>
                  <a:lnTo>
                    <a:pt x="42211" y="2032000"/>
                  </a:lnTo>
                  <a:lnTo>
                    <a:pt x="53176" y="2070100"/>
                  </a:lnTo>
                  <a:lnTo>
                    <a:pt x="65342" y="2120900"/>
                  </a:lnTo>
                  <a:lnTo>
                    <a:pt x="78694" y="2159000"/>
                  </a:lnTo>
                  <a:lnTo>
                    <a:pt x="93210" y="2197100"/>
                  </a:lnTo>
                  <a:lnTo>
                    <a:pt x="108875" y="2247900"/>
                  </a:lnTo>
                  <a:lnTo>
                    <a:pt x="125668" y="2286000"/>
                  </a:lnTo>
                  <a:lnTo>
                    <a:pt x="143572" y="2324100"/>
                  </a:lnTo>
                  <a:lnTo>
                    <a:pt x="162568" y="2374900"/>
                  </a:lnTo>
                  <a:lnTo>
                    <a:pt x="182638" y="2413000"/>
                  </a:lnTo>
                  <a:lnTo>
                    <a:pt x="203763" y="2451100"/>
                  </a:lnTo>
                  <a:lnTo>
                    <a:pt x="225926" y="2489200"/>
                  </a:lnTo>
                  <a:lnTo>
                    <a:pt x="249107" y="2527300"/>
                  </a:lnTo>
                  <a:lnTo>
                    <a:pt x="273288" y="2565400"/>
                  </a:lnTo>
                  <a:lnTo>
                    <a:pt x="298451" y="2603500"/>
                  </a:lnTo>
                  <a:lnTo>
                    <a:pt x="324578" y="2641600"/>
                  </a:lnTo>
                  <a:lnTo>
                    <a:pt x="351650" y="2679700"/>
                  </a:lnTo>
                  <a:lnTo>
                    <a:pt x="379648" y="2705100"/>
                  </a:lnTo>
                  <a:lnTo>
                    <a:pt x="408555" y="2743200"/>
                  </a:lnTo>
                  <a:lnTo>
                    <a:pt x="438351" y="2781300"/>
                  </a:lnTo>
                  <a:lnTo>
                    <a:pt x="469019" y="2806700"/>
                  </a:lnTo>
                  <a:lnTo>
                    <a:pt x="500540" y="2844800"/>
                  </a:lnTo>
                  <a:lnTo>
                    <a:pt x="532896" y="2870200"/>
                  </a:lnTo>
                  <a:lnTo>
                    <a:pt x="566067" y="2895600"/>
                  </a:lnTo>
                  <a:lnTo>
                    <a:pt x="600037" y="2933700"/>
                  </a:lnTo>
                  <a:lnTo>
                    <a:pt x="634787" y="2959100"/>
                  </a:lnTo>
                  <a:lnTo>
                    <a:pt x="670297" y="2984500"/>
                  </a:lnTo>
                  <a:lnTo>
                    <a:pt x="706550" y="3009900"/>
                  </a:lnTo>
                  <a:lnTo>
                    <a:pt x="743527" y="3035300"/>
                  </a:lnTo>
                  <a:lnTo>
                    <a:pt x="781211" y="3060700"/>
                  </a:lnTo>
                  <a:lnTo>
                    <a:pt x="819581" y="3086100"/>
                  </a:lnTo>
                  <a:lnTo>
                    <a:pt x="858621" y="3098800"/>
                  </a:lnTo>
                  <a:lnTo>
                    <a:pt x="898312" y="3124200"/>
                  </a:lnTo>
                  <a:lnTo>
                    <a:pt x="938635" y="3149600"/>
                  </a:lnTo>
                  <a:lnTo>
                    <a:pt x="979571" y="3162300"/>
                  </a:lnTo>
                  <a:lnTo>
                    <a:pt x="1021104" y="3187700"/>
                  </a:lnTo>
                  <a:lnTo>
                    <a:pt x="1105881" y="3213100"/>
                  </a:lnTo>
                  <a:lnTo>
                    <a:pt x="1372592" y="3289300"/>
                  </a:lnTo>
                  <a:lnTo>
                    <a:pt x="1936971" y="3289300"/>
                  </a:lnTo>
                  <a:lnTo>
                    <a:pt x="2160474" y="3225800"/>
                  </a:lnTo>
                  <a:lnTo>
                    <a:pt x="1511579" y="3225800"/>
                  </a:lnTo>
                  <a:lnTo>
                    <a:pt x="1464618" y="3213100"/>
                  </a:lnTo>
                  <a:lnTo>
                    <a:pt x="1418078" y="3213100"/>
                  </a:lnTo>
                  <a:lnTo>
                    <a:pt x="1326342" y="3187700"/>
                  </a:lnTo>
                  <a:lnTo>
                    <a:pt x="1281188" y="3187700"/>
                  </a:lnTo>
                  <a:lnTo>
                    <a:pt x="1148825" y="3149600"/>
                  </a:lnTo>
                  <a:lnTo>
                    <a:pt x="1105807" y="3124200"/>
                  </a:lnTo>
                  <a:lnTo>
                    <a:pt x="1021546" y="3098800"/>
                  </a:lnTo>
                  <a:lnTo>
                    <a:pt x="980345" y="3073400"/>
                  </a:lnTo>
                  <a:lnTo>
                    <a:pt x="939792" y="3060700"/>
                  </a:lnTo>
                  <a:lnTo>
                    <a:pt x="899906" y="3035300"/>
                  </a:lnTo>
                  <a:lnTo>
                    <a:pt x="860708" y="3009900"/>
                  </a:lnTo>
                  <a:lnTo>
                    <a:pt x="822219" y="2984500"/>
                  </a:lnTo>
                  <a:lnTo>
                    <a:pt x="784459" y="2959100"/>
                  </a:lnTo>
                  <a:lnTo>
                    <a:pt x="747449" y="2933700"/>
                  </a:lnTo>
                  <a:lnTo>
                    <a:pt x="711210" y="2908300"/>
                  </a:lnTo>
                  <a:lnTo>
                    <a:pt x="675762" y="2882900"/>
                  </a:lnTo>
                  <a:lnTo>
                    <a:pt x="641125" y="2857500"/>
                  </a:lnTo>
                  <a:lnTo>
                    <a:pt x="607321" y="2832100"/>
                  </a:lnTo>
                  <a:lnTo>
                    <a:pt x="574370" y="2794000"/>
                  </a:lnTo>
                  <a:lnTo>
                    <a:pt x="542291" y="2768600"/>
                  </a:lnTo>
                  <a:lnTo>
                    <a:pt x="511107" y="2730500"/>
                  </a:lnTo>
                  <a:lnTo>
                    <a:pt x="480838" y="2705100"/>
                  </a:lnTo>
                  <a:lnTo>
                    <a:pt x="451503" y="2667000"/>
                  </a:lnTo>
                  <a:lnTo>
                    <a:pt x="423124" y="2628900"/>
                  </a:lnTo>
                  <a:lnTo>
                    <a:pt x="395721" y="2590800"/>
                  </a:lnTo>
                  <a:lnTo>
                    <a:pt x="369315" y="2565400"/>
                  </a:lnTo>
                  <a:lnTo>
                    <a:pt x="343927" y="2527300"/>
                  </a:lnTo>
                  <a:lnTo>
                    <a:pt x="319576" y="2489200"/>
                  </a:lnTo>
                  <a:lnTo>
                    <a:pt x="296284" y="2451100"/>
                  </a:lnTo>
                  <a:lnTo>
                    <a:pt x="274071" y="2413000"/>
                  </a:lnTo>
                  <a:lnTo>
                    <a:pt x="252958" y="2374900"/>
                  </a:lnTo>
                  <a:lnTo>
                    <a:pt x="232965" y="2324100"/>
                  </a:lnTo>
                  <a:lnTo>
                    <a:pt x="214112" y="2286000"/>
                  </a:lnTo>
                  <a:lnTo>
                    <a:pt x="196421" y="2247900"/>
                  </a:lnTo>
                  <a:lnTo>
                    <a:pt x="179912" y="2197100"/>
                  </a:lnTo>
                  <a:lnTo>
                    <a:pt x="164606" y="2159000"/>
                  </a:lnTo>
                  <a:lnTo>
                    <a:pt x="150522" y="2120900"/>
                  </a:lnTo>
                  <a:lnTo>
                    <a:pt x="137682" y="2070100"/>
                  </a:lnTo>
                  <a:lnTo>
                    <a:pt x="126107" y="2032000"/>
                  </a:lnTo>
                  <a:lnTo>
                    <a:pt x="115816" y="1981200"/>
                  </a:lnTo>
                  <a:lnTo>
                    <a:pt x="106831" y="1930400"/>
                  </a:lnTo>
                  <a:lnTo>
                    <a:pt x="99171" y="1892300"/>
                  </a:lnTo>
                  <a:lnTo>
                    <a:pt x="92858" y="1841500"/>
                  </a:lnTo>
                  <a:lnTo>
                    <a:pt x="87912" y="1790700"/>
                  </a:lnTo>
                  <a:lnTo>
                    <a:pt x="84354" y="1752600"/>
                  </a:lnTo>
                  <a:lnTo>
                    <a:pt x="82204" y="1701800"/>
                  </a:lnTo>
                  <a:lnTo>
                    <a:pt x="81483" y="1651000"/>
                  </a:lnTo>
                  <a:lnTo>
                    <a:pt x="82204" y="1600200"/>
                  </a:lnTo>
                  <a:lnTo>
                    <a:pt x="84354" y="1562100"/>
                  </a:lnTo>
                  <a:lnTo>
                    <a:pt x="87912" y="1511300"/>
                  </a:lnTo>
                  <a:lnTo>
                    <a:pt x="92858" y="1460500"/>
                  </a:lnTo>
                  <a:lnTo>
                    <a:pt x="99171" y="1422400"/>
                  </a:lnTo>
                  <a:lnTo>
                    <a:pt x="106831" y="1371600"/>
                  </a:lnTo>
                  <a:lnTo>
                    <a:pt x="115816" y="1320800"/>
                  </a:lnTo>
                  <a:lnTo>
                    <a:pt x="126107" y="1282700"/>
                  </a:lnTo>
                  <a:lnTo>
                    <a:pt x="137682" y="1231900"/>
                  </a:lnTo>
                  <a:lnTo>
                    <a:pt x="150522" y="1193800"/>
                  </a:lnTo>
                  <a:lnTo>
                    <a:pt x="164606" y="1143000"/>
                  </a:lnTo>
                  <a:lnTo>
                    <a:pt x="179912" y="1104900"/>
                  </a:lnTo>
                  <a:lnTo>
                    <a:pt x="196421" y="1066800"/>
                  </a:lnTo>
                  <a:lnTo>
                    <a:pt x="214112" y="1016000"/>
                  </a:lnTo>
                  <a:lnTo>
                    <a:pt x="232965" y="977900"/>
                  </a:lnTo>
                  <a:lnTo>
                    <a:pt x="252958" y="939800"/>
                  </a:lnTo>
                  <a:lnTo>
                    <a:pt x="274071" y="901700"/>
                  </a:lnTo>
                  <a:lnTo>
                    <a:pt x="296284" y="863600"/>
                  </a:lnTo>
                  <a:lnTo>
                    <a:pt x="319576" y="825500"/>
                  </a:lnTo>
                  <a:lnTo>
                    <a:pt x="343927" y="787400"/>
                  </a:lnTo>
                  <a:lnTo>
                    <a:pt x="369315" y="749300"/>
                  </a:lnTo>
                  <a:lnTo>
                    <a:pt x="395721" y="711200"/>
                  </a:lnTo>
                  <a:lnTo>
                    <a:pt x="423124" y="673100"/>
                  </a:lnTo>
                  <a:lnTo>
                    <a:pt x="451503" y="635000"/>
                  </a:lnTo>
                  <a:lnTo>
                    <a:pt x="480838" y="609600"/>
                  </a:lnTo>
                  <a:lnTo>
                    <a:pt x="511107" y="571500"/>
                  </a:lnTo>
                  <a:lnTo>
                    <a:pt x="542291" y="546100"/>
                  </a:lnTo>
                  <a:lnTo>
                    <a:pt x="574370" y="508000"/>
                  </a:lnTo>
                  <a:lnTo>
                    <a:pt x="607321" y="482600"/>
                  </a:lnTo>
                  <a:lnTo>
                    <a:pt x="641125" y="444500"/>
                  </a:lnTo>
                  <a:lnTo>
                    <a:pt x="675762" y="419100"/>
                  </a:lnTo>
                  <a:lnTo>
                    <a:pt x="711210" y="393700"/>
                  </a:lnTo>
                  <a:lnTo>
                    <a:pt x="747449" y="368300"/>
                  </a:lnTo>
                  <a:lnTo>
                    <a:pt x="784459" y="342900"/>
                  </a:lnTo>
                  <a:lnTo>
                    <a:pt x="822219" y="317500"/>
                  </a:lnTo>
                  <a:lnTo>
                    <a:pt x="860708" y="292100"/>
                  </a:lnTo>
                  <a:lnTo>
                    <a:pt x="899906" y="266700"/>
                  </a:lnTo>
                  <a:lnTo>
                    <a:pt x="939792" y="254000"/>
                  </a:lnTo>
                  <a:lnTo>
                    <a:pt x="980345" y="228600"/>
                  </a:lnTo>
                  <a:lnTo>
                    <a:pt x="1021546" y="215900"/>
                  </a:lnTo>
                  <a:lnTo>
                    <a:pt x="1063373" y="190500"/>
                  </a:lnTo>
                  <a:lnTo>
                    <a:pt x="1281188" y="127000"/>
                  </a:lnTo>
                  <a:lnTo>
                    <a:pt x="1371979" y="101600"/>
                  </a:lnTo>
                  <a:lnTo>
                    <a:pt x="1418078" y="101600"/>
                  </a:lnTo>
                  <a:lnTo>
                    <a:pt x="1464618" y="88900"/>
                  </a:lnTo>
                  <a:lnTo>
                    <a:pt x="1558941" y="88900"/>
                  </a:lnTo>
                  <a:lnTo>
                    <a:pt x="1606682" y="76200"/>
                  </a:lnTo>
                  <a:lnTo>
                    <a:pt x="2160474" y="76200"/>
                  </a:lnTo>
                  <a:lnTo>
                    <a:pt x="1982605" y="25400"/>
                  </a:lnTo>
                  <a:close/>
                </a:path>
                <a:path w="3309620" h="3302000">
                  <a:moveTo>
                    <a:pt x="2160474" y="76200"/>
                  </a:moveTo>
                  <a:lnTo>
                    <a:pt x="1702882" y="76200"/>
                  </a:lnTo>
                  <a:lnTo>
                    <a:pt x="1750623" y="88900"/>
                  </a:lnTo>
                  <a:lnTo>
                    <a:pt x="1844945" y="88900"/>
                  </a:lnTo>
                  <a:lnTo>
                    <a:pt x="1891485" y="101600"/>
                  </a:lnTo>
                  <a:lnTo>
                    <a:pt x="1937584" y="101600"/>
                  </a:lnTo>
                  <a:lnTo>
                    <a:pt x="2028376" y="127000"/>
                  </a:lnTo>
                  <a:lnTo>
                    <a:pt x="2246190" y="190500"/>
                  </a:lnTo>
                  <a:lnTo>
                    <a:pt x="2288018" y="215900"/>
                  </a:lnTo>
                  <a:lnTo>
                    <a:pt x="2329219" y="228600"/>
                  </a:lnTo>
                  <a:lnTo>
                    <a:pt x="2369772" y="254000"/>
                  </a:lnTo>
                  <a:lnTo>
                    <a:pt x="2409658" y="266700"/>
                  </a:lnTo>
                  <a:lnTo>
                    <a:pt x="2448856" y="292100"/>
                  </a:lnTo>
                  <a:lnTo>
                    <a:pt x="2487345" y="317500"/>
                  </a:lnTo>
                  <a:lnTo>
                    <a:pt x="2525105" y="342900"/>
                  </a:lnTo>
                  <a:lnTo>
                    <a:pt x="2562115" y="368300"/>
                  </a:lnTo>
                  <a:lnTo>
                    <a:pt x="2598354" y="393700"/>
                  </a:lnTo>
                  <a:lnTo>
                    <a:pt x="2633802" y="419100"/>
                  </a:lnTo>
                  <a:lnTo>
                    <a:pt x="2668439" y="444500"/>
                  </a:lnTo>
                  <a:lnTo>
                    <a:pt x="2702243" y="482600"/>
                  </a:lnTo>
                  <a:lnTo>
                    <a:pt x="2735195" y="508000"/>
                  </a:lnTo>
                  <a:lnTo>
                    <a:pt x="2767273" y="546100"/>
                  </a:lnTo>
                  <a:lnTo>
                    <a:pt x="2798457" y="571500"/>
                  </a:lnTo>
                  <a:lnTo>
                    <a:pt x="2828727" y="609600"/>
                  </a:lnTo>
                  <a:lnTo>
                    <a:pt x="2858061" y="635000"/>
                  </a:lnTo>
                  <a:lnTo>
                    <a:pt x="2886440" y="673100"/>
                  </a:lnTo>
                  <a:lnTo>
                    <a:pt x="2913843" y="711200"/>
                  </a:lnTo>
                  <a:lnTo>
                    <a:pt x="2940249" y="749300"/>
                  </a:lnTo>
                  <a:lnTo>
                    <a:pt x="2965637" y="787400"/>
                  </a:lnTo>
                  <a:lnTo>
                    <a:pt x="2989988" y="825500"/>
                  </a:lnTo>
                  <a:lnTo>
                    <a:pt x="3013280" y="863600"/>
                  </a:lnTo>
                  <a:lnTo>
                    <a:pt x="3035493" y="901700"/>
                  </a:lnTo>
                  <a:lnTo>
                    <a:pt x="3056607" y="939800"/>
                  </a:lnTo>
                  <a:lnTo>
                    <a:pt x="3076600" y="977900"/>
                  </a:lnTo>
                  <a:lnTo>
                    <a:pt x="3095452" y="1016000"/>
                  </a:lnTo>
                  <a:lnTo>
                    <a:pt x="3113143" y="1066800"/>
                  </a:lnTo>
                  <a:lnTo>
                    <a:pt x="3129652" y="1104900"/>
                  </a:lnTo>
                  <a:lnTo>
                    <a:pt x="3144959" y="1143000"/>
                  </a:lnTo>
                  <a:lnTo>
                    <a:pt x="3159042" y="1193800"/>
                  </a:lnTo>
                  <a:lnTo>
                    <a:pt x="3171882" y="1231900"/>
                  </a:lnTo>
                  <a:lnTo>
                    <a:pt x="3183457" y="1282700"/>
                  </a:lnTo>
                  <a:lnTo>
                    <a:pt x="3193748" y="1320800"/>
                  </a:lnTo>
                  <a:lnTo>
                    <a:pt x="3202734" y="1371600"/>
                  </a:lnTo>
                  <a:lnTo>
                    <a:pt x="3210393" y="1422400"/>
                  </a:lnTo>
                  <a:lnTo>
                    <a:pt x="3216706" y="1460500"/>
                  </a:lnTo>
                  <a:lnTo>
                    <a:pt x="3221652" y="1511300"/>
                  </a:lnTo>
                  <a:lnTo>
                    <a:pt x="3225210" y="1562100"/>
                  </a:lnTo>
                  <a:lnTo>
                    <a:pt x="3227360" y="1600200"/>
                  </a:lnTo>
                  <a:lnTo>
                    <a:pt x="3228082" y="1651000"/>
                  </a:lnTo>
                  <a:lnTo>
                    <a:pt x="3227360" y="1701800"/>
                  </a:lnTo>
                  <a:lnTo>
                    <a:pt x="3225210" y="1752600"/>
                  </a:lnTo>
                  <a:lnTo>
                    <a:pt x="3221652" y="1790700"/>
                  </a:lnTo>
                  <a:lnTo>
                    <a:pt x="3216706" y="1841500"/>
                  </a:lnTo>
                  <a:lnTo>
                    <a:pt x="3210393" y="1892300"/>
                  </a:lnTo>
                  <a:lnTo>
                    <a:pt x="3202734" y="1930400"/>
                  </a:lnTo>
                  <a:lnTo>
                    <a:pt x="3193748" y="1981200"/>
                  </a:lnTo>
                  <a:lnTo>
                    <a:pt x="3183457" y="2032000"/>
                  </a:lnTo>
                  <a:lnTo>
                    <a:pt x="3171882" y="2070100"/>
                  </a:lnTo>
                  <a:lnTo>
                    <a:pt x="3159042" y="2120900"/>
                  </a:lnTo>
                  <a:lnTo>
                    <a:pt x="3144959" y="2159000"/>
                  </a:lnTo>
                  <a:lnTo>
                    <a:pt x="3129652" y="2197100"/>
                  </a:lnTo>
                  <a:lnTo>
                    <a:pt x="3113143" y="2247900"/>
                  </a:lnTo>
                  <a:lnTo>
                    <a:pt x="3095452" y="2286000"/>
                  </a:lnTo>
                  <a:lnTo>
                    <a:pt x="3076600" y="2324100"/>
                  </a:lnTo>
                  <a:lnTo>
                    <a:pt x="3056607" y="2374900"/>
                  </a:lnTo>
                  <a:lnTo>
                    <a:pt x="3035493" y="2413000"/>
                  </a:lnTo>
                  <a:lnTo>
                    <a:pt x="3013280" y="2451100"/>
                  </a:lnTo>
                  <a:lnTo>
                    <a:pt x="2989988" y="2489200"/>
                  </a:lnTo>
                  <a:lnTo>
                    <a:pt x="2965637" y="2527300"/>
                  </a:lnTo>
                  <a:lnTo>
                    <a:pt x="2940249" y="2565400"/>
                  </a:lnTo>
                  <a:lnTo>
                    <a:pt x="2913843" y="2590800"/>
                  </a:lnTo>
                  <a:lnTo>
                    <a:pt x="2886440" y="2628900"/>
                  </a:lnTo>
                  <a:lnTo>
                    <a:pt x="2858061" y="2667000"/>
                  </a:lnTo>
                  <a:lnTo>
                    <a:pt x="2828727" y="2705100"/>
                  </a:lnTo>
                  <a:lnTo>
                    <a:pt x="2798457" y="2730500"/>
                  </a:lnTo>
                  <a:lnTo>
                    <a:pt x="2767273" y="2768600"/>
                  </a:lnTo>
                  <a:lnTo>
                    <a:pt x="2735195" y="2794000"/>
                  </a:lnTo>
                  <a:lnTo>
                    <a:pt x="2702243" y="2832100"/>
                  </a:lnTo>
                  <a:lnTo>
                    <a:pt x="2668439" y="2857500"/>
                  </a:lnTo>
                  <a:lnTo>
                    <a:pt x="2633802" y="2882900"/>
                  </a:lnTo>
                  <a:lnTo>
                    <a:pt x="2598354" y="2908300"/>
                  </a:lnTo>
                  <a:lnTo>
                    <a:pt x="2562115" y="2933700"/>
                  </a:lnTo>
                  <a:lnTo>
                    <a:pt x="2525105" y="2959100"/>
                  </a:lnTo>
                  <a:lnTo>
                    <a:pt x="2487345" y="2984500"/>
                  </a:lnTo>
                  <a:lnTo>
                    <a:pt x="2448856" y="3009900"/>
                  </a:lnTo>
                  <a:lnTo>
                    <a:pt x="2409658" y="3035300"/>
                  </a:lnTo>
                  <a:lnTo>
                    <a:pt x="2369772" y="3060700"/>
                  </a:lnTo>
                  <a:lnTo>
                    <a:pt x="2329219" y="3073400"/>
                  </a:lnTo>
                  <a:lnTo>
                    <a:pt x="2288018" y="3098800"/>
                  </a:lnTo>
                  <a:lnTo>
                    <a:pt x="2203757" y="3124200"/>
                  </a:lnTo>
                  <a:lnTo>
                    <a:pt x="2160738" y="3149600"/>
                  </a:lnTo>
                  <a:lnTo>
                    <a:pt x="2028376" y="3187700"/>
                  </a:lnTo>
                  <a:lnTo>
                    <a:pt x="1983221" y="3187700"/>
                  </a:lnTo>
                  <a:lnTo>
                    <a:pt x="1891485" y="3213100"/>
                  </a:lnTo>
                  <a:lnTo>
                    <a:pt x="1844945" y="3213100"/>
                  </a:lnTo>
                  <a:lnTo>
                    <a:pt x="1797984" y="3225800"/>
                  </a:lnTo>
                  <a:lnTo>
                    <a:pt x="2160474" y="3225800"/>
                  </a:lnTo>
                  <a:lnTo>
                    <a:pt x="2288460" y="3187700"/>
                  </a:lnTo>
                  <a:lnTo>
                    <a:pt x="2329992" y="3162300"/>
                  </a:lnTo>
                  <a:lnTo>
                    <a:pt x="2370929" y="3149600"/>
                  </a:lnTo>
                  <a:lnTo>
                    <a:pt x="2411252" y="3124200"/>
                  </a:lnTo>
                  <a:lnTo>
                    <a:pt x="2450942" y="3098800"/>
                  </a:lnTo>
                  <a:lnTo>
                    <a:pt x="2489982" y="3086100"/>
                  </a:lnTo>
                  <a:lnTo>
                    <a:pt x="2528353" y="3060700"/>
                  </a:lnTo>
                  <a:lnTo>
                    <a:pt x="2566036" y="3035300"/>
                  </a:lnTo>
                  <a:lnTo>
                    <a:pt x="2603014" y="3009900"/>
                  </a:lnTo>
                  <a:lnTo>
                    <a:pt x="2639267" y="2984500"/>
                  </a:lnTo>
                  <a:lnTo>
                    <a:pt x="2674777" y="2959100"/>
                  </a:lnTo>
                  <a:lnTo>
                    <a:pt x="2709526" y="2933700"/>
                  </a:lnTo>
                  <a:lnTo>
                    <a:pt x="2743496" y="2895600"/>
                  </a:lnTo>
                  <a:lnTo>
                    <a:pt x="2776668" y="2870200"/>
                  </a:lnTo>
                  <a:lnTo>
                    <a:pt x="2809024" y="2844800"/>
                  </a:lnTo>
                  <a:lnTo>
                    <a:pt x="2840545" y="2806700"/>
                  </a:lnTo>
                  <a:lnTo>
                    <a:pt x="2871213" y="2781300"/>
                  </a:lnTo>
                  <a:lnTo>
                    <a:pt x="2901009" y="2743200"/>
                  </a:lnTo>
                  <a:lnTo>
                    <a:pt x="2929916" y="2705100"/>
                  </a:lnTo>
                  <a:lnTo>
                    <a:pt x="2957914" y="2679700"/>
                  </a:lnTo>
                  <a:lnTo>
                    <a:pt x="2984986" y="2641600"/>
                  </a:lnTo>
                  <a:lnTo>
                    <a:pt x="3011113" y="2603500"/>
                  </a:lnTo>
                  <a:lnTo>
                    <a:pt x="3036276" y="2565400"/>
                  </a:lnTo>
                  <a:lnTo>
                    <a:pt x="3060457" y="2527300"/>
                  </a:lnTo>
                  <a:lnTo>
                    <a:pt x="3083638" y="2489200"/>
                  </a:lnTo>
                  <a:lnTo>
                    <a:pt x="3105801" y="2451100"/>
                  </a:lnTo>
                  <a:lnTo>
                    <a:pt x="3126926" y="2413000"/>
                  </a:lnTo>
                  <a:lnTo>
                    <a:pt x="3146996" y="2374900"/>
                  </a:lnTo>
                  <a:lnTo>
                    <a:pt x="3165992" y="2324100"/>
                  </a:lnTo>
                  <a:lnTo>
                    <a:pt x="3183896" y="2286000"/>
                  </a:lnTo>
                  <a:lnTo>
                    <a:pt x="3200690" y="2247900"/>
                  </a:lnTo>
                  <a:lnTo>
                    <a:pt x="3216354" y="2197100"/>
                  </a:lnTo>
                  <a:lnTo>
                    <a:pt x="3230871" y="2159000"/>
                  </a:lnTo>
                  <a:lnTo>
                    <a:pt x="3244222" y="2120900"/>
                  </a:lnTo>
                  <a:lnTo>
                    <a:pt x="3256389" y="2070100"/>
                  </a:lnTo>
                  <a:lnTo>
                    <a:pt x="3267353" y="2032000"/>
                  </a:lnTo>
                  <a:lnTo>
                    <a:pt x="3277096" y="1981200"/>
                  </a:lnTo>
                  <a:lnTo>
                    <a:pt x="3285600" y="1930400"/>
                  </a:lnTo>
                  <a:lnTo>
                    <a:pt x="3292846" y="1892300"/>
                  </a:lnTo>
                  <a:lnTo>
                    <a:pt x="3298816" y="1841500"/>
                  </a:lnTo>
                  <a:lnTo>
                    <a:pt x="3303491" y="1790700"/>
                  </a:lnTo>
                  <a:lnTo>
                    <a:pt x="3306853" y="1752600"/>
                  </a:lnTo>
                  <a:lnTo>
                    <a:pt x="3308884" y="1701800"/>
                  </a:lnTo>
                  <a:lnTo>
                    <a:pt x="3309565" y="1651000"/>
                  </a:lnTo>
                  <a:lnTo>
                    <a:pt x="3308884" y="1600200"/>
                  </a:lnTo>
                  <a:lnTo>
                    <a:pt x="3306853" y="1562100"/>
                  </a:lnTo>
                  <a:lnTo>
                    <a:pt x="3303491" y="1511300"/>
                  </a:lnTo>
                  <a:lnTo>
                    <a:pt x="3298816" y="1460500"/>
                  </a:lnTo>
                  <a:lnTo>
                    <a:pt x="3292846" y="1422400"/>
                  </a:lnTo>
                  <a:lnTo>
                    <a:pt x="3285600" y="1371600"/>
                  </a:lnTo>
                  <a:lnTo>
                    <a:pt x="3277096" y="1320800"/>
                  </a:lnTo>
                  <a:lnTo>
                    <a:pt x="3267353" y="1282700"/>
                  </a:lnTo>
                  <a:lnTo>
                    <a:pt x="3256389" y="1231900"/>
                  </a:lnTo>
                  <a:lnTo>
                    <a:pt x="3244222" y="1193800"/>
                  </a:lnTo>
                  <a:lnTo>
                    <a:pt x="3230871" y="1143000"/>
                  </a:lnTo>
                  <a:lnTo>
                    <a:pt x="3216354" y="1104900"/>
                  </a:lnTo>
                  <a:lnTo>
                    <a:pt x="3200690" y="1066800"/>
                  </a:lnTo>
                  <a:lnTo>
                    <a:pt x="3183896" y="1016000"/>
                  </a:lnTo>
                  <a:lnTo>
                    <a:pt x="3165992" y="977900"/>
                  </a:lnTo>
                  <a:lnTo>
                    <a:pt x="3146996" y="939800"/>
                  </a:lnTo>
                  <a:lnTo>
                    <a:pt x="3126926" y="901700"/>
                  </a:lnTo>
                  <a:lnTo>
                    <a:pt x="3105801" y="863600"/>
                  </a:lnTo>
                  <a:lnTo>
                    <a:pt x="3083638" y="812800"/>
                  </a:lnTo>
                  <a:lnTo>
                    <a:pt x="3060457" y="774700"/>
                  </a:lnTo>
                  <a:lnTo>
                    <a:pt x="3036276" y="736600"/>
                  </a:lnTo>
                  <a:lnTo>
                    <a:pt x="3011113" y="711200"/>
                  </a:lnTo>
                  <a:lnTo>
                    <a:pt x="2984986" y="673100"/>
                  </a:lnTo>
                  <a:lnTo>
                    <a:pt x="2957914" y="635000"/>
                  </a:lnTo>
                  <a:lnTo>
                    <a:pt x="2929916" y="596900"/>
                  </a:lnTo>
                  <a:lnTo>
                    <a:pt x="2901009" y="558800"/>
                  </a:lnTo>
                  <a:lnTo>
                    <a:pt x="2871213" y="533400"/>
                  </a:lnTo>
                  <a:lnTo>
                    <a:pt x="2840545" y="495300"/>
                  </a:lnTo>
                  <a:lnTo>
                    <a:pt x="2809024" y="469900"/>
                  </a:lnTo>
                  <a:lnTo>
                    <a:pt x="2776668" y="431800"/>
                  </a:lnTo>
                  <a:lnTo>
                    <a:pt x="2743496" y="406400"/>
                  </a:lnTo>
                  <a:lnTo>
                    <a:pt x="2709526" y="381000"/>
                  </a:lnTo>
                  <a:lnTo>
                    <a:pt x="2674777" y="355600"/>
                  </a:lnTo>
                  <a:lnTo>
                    <a:pt x="2639267" y="317500"/>
                  </a:lnTo>
                  <a:lnTo>
                    <a:pt x="2603014" y="292100"/>
                  </a:lnTo>
                  <a:lnTo>
                    <a:pt x="2566036" y="266700"/>
                  </a:lnTo>
                  <a:lnTo>
                    <a:pt x="2528353" y="254000"/>
                  </a:lnTo>
                  <a:lnTo>
                    <a:pt x="2489982" y="228600"/>
                  </a:lnTo>
                  <a:lnTo>
                    <a:pt x="2450942" y="203200"/>
                  </a:lnTo>
                  <a:lnTo>
                    <a:pt x="2411252" y="177800"/>
                  </a:lnTo>
                  <a:lnTo>
                    <a:pt x="2370929" y="165100"/>
                  </a:lnTo>
                  <a:lnTo>
                    <a:pt x="2329992" y="139700"/>
                  </a:lnTo>
                  <a:lnTo>
                    <a:pt x="2288460" y="127000"/>
                  </a:lnTo>
                  <a:lnTo>
                    <a:pt x="2246350" y="101600"/>
                  </a:lnTo>
                  <a:lnTo>
                    <a:pt x="2160474" y="76200"/>
                  </a:lnTo>
                  <a:close/>
                </a:path>
                <a:path w="3309620" h="3302000">
                  <a:moveTo>
                    <a:pt x="1890907" y="12700"/>
                  </a:moveTo>
                  <a:lnTo>
                    <a:pt x="1418656" y="12700"/>
                  </a:lnTo>
                  <a:lnTo>
                    <a:pt x="1372592" y="25400"/>
                  </a:lnTo>
                  <a:lnTo>
                    <a:pt x="1936971" y="25400"/>
                  </a:lnTo>
                  <a:lnTo>
                    <a:pt x="1890907" y="12700"/>
                  </a:lnTo>
                  <a:close/>
                </a:path>
                <a:path w="3309620" h="3302000">
                  <a:moveTo>
                    <a:pt x="1797563" y="0"/>
                  </a:moveTo>
                  <a:lnTo>
                    <a:pt x="1512001" y="0"/>
                  </a:lnTo>
                  <a:lnTo>
                    <a:pt x="1465132" y="12700"/>
                  </a:lnTo>
                  <a:lnTo>
                    <a:pt x="1844431" y="12700"/>
                  </a:lnTo>
                  <a:lnTo>
                    <a:pt x="1797563" y="0"/>
                  </a:lnTo>
                  <a:close/>
                </a:path>
              </a:pathLst>
            </a:custGeom>
            <a:solidFill>
              <a:srgbClr val="D9D9D9"/>
            </a:solidFill>
          </p:spPr>
          <p:txBody>
            <a:bodyPr wrap="square" lIns="0" tIns="0" rIns="0" bIns="0" rtlCol="0"/>
            <a:lstStyle/>
            <a:p>
              <a:endParaRPr/>
            </a:p>
          </p:txBody>
        </p:sp>
        <p:sp>
          <p:nvSpPr>
            <p:cNvPr id="6" name="object 6"/>
            <p:cNvSpPr/>
            <p:nvPr/>
          </p:nvSpPr>
          <p:spPr>
            <a:xfrm>
              <a:off x="4707007" y="1813862"/>
              <a:ext cx="991235" cy="991235"/>
            </a:xfrm>
            <a:custGeom>
              <a:avLst/>
              <a:gdLst/>
              <a:ahLst/>
              <a:cxnLst/>
              <a:rect l="l" t="t" r="r" b="b"/>
              <a:pathLst>
                <a:path w="991235" h="991235">
                  <a:moveTo>
                    <a:pt x="884796" y="0"/>
                  </a:moveTo>
                  <a:lnTo>
                    <a:pt x="106183" y="0"/>
                  </a:lnTo>
                  <a:lnTo>
                    <a:pt x="64852" y="8344"/>
                  </a:lnTo>
                  <a:lnTo>
                    <a:pt x="31100" y="31100"/>
                  </a:lnTo>
                  <a:lnTo>
                    <a:pt x="8344" y="64852"/>
                  </a:lnTo>
                  <a:lnTo>
                    <a:pt x="0" y="106183"/>
                  </a:lnTo>
                  <a:lnTo>
                    <a:pt x="0" y="884796"/>
                  </a:lnTo>
                  <a:lnTo>
                    <a:pt x="8344" y="926127"/>
                  </a:lnTo>
                  <a:lnTo>
                    <a:pt x="31100" y="959879"/>
                  </a:lnTo>
                  <a:lnTo>
                    <a:pt x="64852" y="982635"/>
                  </a:lnTo>
                  <a:lnTo>
                    <a:pt x="106183" y="990979"/>
                  </a:lnTo>
                  <a:lnTo>
                    <a:pt x="884796" y="990979"/>
                  </a:lnTo>
                  <a:lnTo>
                    <a:pt x="926127" y="982635"/>
                  </a:lnTo>
                  <a:lnTo>
                    <a:pt x="959879" y="959879"/>
                  </a:lnTo>
                  <a:lnTo>
                    <a:pt x="982635" y="926127"/>
                  </a:lnTo>
                  <a:lnTo>
                    <a:pt x="990979" y="884796"/>
                  </a:lnTo>
                  <a:lnTo>
                    <a:pt x="990979" y="106183"/>
                  </a:lnTo>
                  <a:lnTo>
                    <a:pt x="982635" y="64852"/>
                  </a:lnTo>
                  <a:lnTo>
                    <a:pt x="959879" y="31100"/>
                  </a:lnTo>
                  <a:lnTo>
                    <a:pt x="926127" y="8344"/>
                  </a:lnTo>
                  <a:lnTo>
                    <a:pt x="884796" y="0"/>
                  </a:lnTo>
                  <a:close/>
                </a:path>
              </a:pathLst>
            </a:custGeom>
            <a:solidFill>
              <a:srgbClr val="FFFFFF"/>
            </a:solidFill>
          </p:spPr>
          <p:txBody>
            <a:bodyPr wrap="square" lIns="0" tIns="0" rIns="0" bIns="0" rtlCol="0"/>
            <a:lstStyle/>
            <a:p>
              <a:endParaRPr/>
            </a:p>
          </p:txBody>
        </p:sp>
        <p:sp>
          <p:nvSpPr>
            <p:cNvPr id="7" name="object 7"/>
            <p:cNvSpPr/>
            <p:nvPr/>
          </p:nvSpPr>
          <p:spPr>
            <a:xfrm>
              <a:off x="4707007" y="1813862"/>
              <a:ext cx="991235" cy="991235"/>
            </a:xfrm>
            <a:custGeom>
              <a:avLst/>
              <a:gdLst/>
              <a:ahLst/>
              <a:cxnLst/>
              <a:rect l="l" t="t" r="r" b="b"/>
              <a:pathLst>
                <a:path w="991235" h="991235">
                  <a:moveTo>
                    <a:pt x="0" y="106183"/>
                  </a:moveTo>
                  <a:lnTo>
                    <a:pt x="8344" y="64852"/>
                  </a:lnTo>
                  <a:lnTo>
                    <a:pt x="31100" y="31100"/>
                  </a:lnTo>
                  <a:lnTo>
                    <a:pt x="64852" y="8344"/>
                  </a:lnTo>
                  <a:lnTo>
                    <a:pt x="106183" y="0"/>
                  </a:lnTo>
                  <a:lnTo>
                    <a:pt x="884797" y="0"/>
                  </a:lnTo>
                  <a:lnTo>
                    <a:pt x="926128" y="8344"/>
                  </a:lnTo>
                  <a:lnTo>
                    <a:pt x="959880" y="31100"/>
                  </a:lnTo>
                  <a:lnTo>
                    <a:pt x="982636" y="64852"/>
                  </a:lnTo>
                  <a:lnTo>
                    <a:pt x="990981" y="106183"/>
                  </a:lnTo>
                  <a:lnTo>
                    <a:pt x="990981" y="884796"/>
                  </a:lnTo>
                  <a:lnTo>
                    <a:pt x="982636" y="926127"/>
                  </a:lnTo>
                  <a:lnTo>
                    <a:pt x="959880" y="959879"/>
                  </a:lnTo>
                  <a:lnTo>
                    <a:pt x="926128" y="982635"/>
                  </a:lnTo>
                  <a:lnTo>
                    <a:pt x="884797" y="990979"/>
                  </a:lnTo>
                  <a:lnTo>
                    <a:pt x="106183" y="990979"/>
                  </a:lnTo>
                  <a:lnTo>
                    <a:pt x="64852" y="982635"/>
                  </a:lnTo>
                  <a:lnTo>
                    <a:pt x="31100" y="959879"/>
                  </a:lnTo>
                  <a:lnTo>
                    <a:pt x="8344" y="926127"/>
                  </a:lnTo>
                  <a:lnTo>
                    <a:pt x="0" y="884796"/>
                  </a:lnTo>
                  <a:lnTo>
                    <a:pt x="0" y="106183"/>
                  </a:lnTo>
                  <a:close/>
                </a:path>
              </a:pathLst>
            </a:custGeom>
            <a:ln w="63500">
              <a:solidFill>
                <a:srgbClr val="FD2906"/>
              </a:solidFill>
            </a:ln>
          </p:spPr>
          <p:txBody>
            <a:bodyPr wrap="square" lIns="0" tIns="0" rIns="0" bIns="0" rtlCol="0"/>
            <a:lstStyle/>
            <a:p>
              <a:endParaRPr/>
            </a:p>
          </p:txBody>
        </p:sp>
      </p:grpSp>
      <p:sp>
        <p:nvSpPr>
          <p:cNvPr id="8" name="object 8"/>
          <p:cNvSpPr txBox="1"/>
          <p:nvPr/>
        </p:nvSpPr>
        <p:spPr>
          <a:xfrm>
            <a:off x="5094546" y="2076703"/>
            <a:ext cx="216535" cy="436880"/>
          </a:xfrm>
          <a:prstGeom prst="rect">
            <a:avLst/>
          </a:prstGeom>
        </p:spPr>
        <p:txBody>
          <a:bodyPr vert="horz" wrap="square" lIns="0" tIns="12700" rIns="0" bIns="0" rtlCol="0">
            <a:spAutoFit/>
          </a:bodyPr>
          <a:lstStyle/>
          <a:p>
            <a:pPr marL="12700">
              <a:lnSpc>
                <a:spcPct val="100000"/>
              </a:lnSpc>
              <a:spcBef>
                <a:spcPts val="100"/>
              </a:spcBef>
            </a:pPr>
            <a:r>
              <a:rPr sz="2700" dirty="0">
                <a:solidFill>
                  <a:srgbClr val="FD2906"/>
                </a:solidFill>
                <a:latin typeface="Arial MT"/>
                <a:cs typeface="Arial MT"/>
              </a:rPr>
              <a:t>6</a:t>
            </a:r>
            <a:endParaRPr sz="2700">
              <a:latin typeface="Arial MT"/>
              <a:cs typeface="Arial MT"/>
            </a:endParaRPr>
          </a:p>
        </p:txBody>
      </p:sp>
      <p:grpSp>
        <p:nvGrpSpPr>
          <p:cNvPr id="9" name="object 9"/>
          <p:cNvGrpSpPr/>
          <p:nvPr/>
        </p:nvGrpSpPr>
        <p:grpSpPr>
          <a:xfrm>
            <a:off x="6500887" y="1782112"/>
            <a:ext cx="1054735" cy="1054735"/>
            <a:chOff x="6500887" y="1782112"/>
            <a:chExt cx="1054735" cy="1054735"/>
          </a:xfrm>
        </p:grpSpPr>
        <p:sp>
          <p:nvSpPr>
            <p:cNvPr id="10" name="object 10"/>
            <p:cNvSpPr/>
            <p:nvPr/>
          </p:nvSpPr>
          <p:spPr>
            <a:xfrm>
              <a:off x="6532637" y="1813862"/>
              <a:ext cx="991235" cy="991235"/>
            </a:xfrm>
            <a:custGeom>
              <a:avLst/>
              <a:gdLst/>
              <a:ahLst/>
              <a:cxnLst/>
              <a:rect l="l" t="t" r="r" b="b"/>
              <a:pathLst>
                <a:path w="991234" h="991235">
                  <a:moveTo>
                    <a:pt x="884796" y="0"/>
                  </a:moveTo>
                  <a:lnTo>
                    <a:pt x="106183" y="0"/>
                  </a:lnTo>
                  <a:lnTo>
                    <a:pt x="64852" y="8344"/>
                  </a:lnTo>
                  <a:lnTo>
                    <a:pt x="31100" y="31100"/>
                  </a:lnTo>
                  <a:lnTo>
                    <a:pt x="8344" y="64852"/>
                  </a:lnTo>
                  <a:lnTo>
                    <a:pt x="0" y="106183"/>
                  </a:lnTo>
                  <a:lnTo>
                    <a:pt x="0" y="884796"/>
                  </a:lnTo>
                  <a:lnTo>
                    <a:pt x="8344" y="926127"/>
                  </a:lnTo>
                  <a:lnTo>
                    <a:pt x="31100" y="959879"/>
                  </a:lnTo>
                  <a:lnTo>
                    <a:pt x="64852" y="982635"/>
                  </a:lnTo>
                  <a:lnTo>
                    <a:pt x="106183" y="990979"/>
                  </a:lnTo>
                  <a:lnTo>
                    <a:pt x="884796" y="990979"/>
                  </a:lnTo>
                  <a:lnTo>
                    <a:pt x="926128" y="982635"/>
                  </a:lnTo>
                  <a:lnTo>
                    <a:pt x="959880" y="959879"/>
                  </a:lnTo>
                  <a:lnTo>
                    <a:pt x="982636" y="926127"/>
                  </a:lnTo>
                  <a:lnTo>
                    <a:pt x="990980" y="884796"/>
                  </a:lnTo>
                  <a:lnTo>
                    <a:pt x="990980" y="106183"/>
                  </a:lnTo>
                  <a:lnTo>
                    <a:pt x="982636" y="64852"/>
                  </a:lnTo>
                  <a:lnTo>
                    <a:pt x="959880" y="31100"/>
                  </a:lnTo>
                  <a:lnTo>
                    <a:pt x="926128" y="8344"/>
                  </a:lnTo>
                  <a:lnTo>
                    <a:pt x="884796" y="0"/>
                  </a:lnTo>
                  <a:close/>
                </a:path>
              </a:pathLst>
            </a:custGeom>
            <a:solidFill>
              <a:srgbClr val="FFFFFF"/>
            </a:solidFill>
          </p:spPr>
          <p:txBody>
            <a:bodyPr wrap="square" lIns="0" tIns="0" rIns="0" bIns="0" rtlCol="0"/>
            <a:lstStyle/>
            <a:p>
              <a:endParaRPr/>
            </a:p>
          </p:txBody>
        </p:sp>
        <p:sp>
          <p:nvSpPr>
            <p:cNvPr id="11" name="object 11"/>
            <p:cNvSpPr/>
            <p:nvPr/>
          </p:nvSpPr>
          <p:spPr>
            <a:xfrm>
              <a:off x="6532637" y="1813862"/>
              <a:ext cx="991235" cy="991235"/>
            </a:xfrm>
            <a:custGeom>
              <a:avLst/>
              <a:gdLst/>
              <a:ahLst/>
              <a:cxnLst/>
              <a:rect l="l" t="t" r="r" b="b"/>
              <a:pathLst>
                <a:path w="991234" h="991235">
                  <a:moveTo>
                    <a:pt x="0" y="106183"/>
                  </a:moveTo>
                  <a:lnTo>
                    <a:pt x="8344" y="64852"/>
                  </a:lnTo>
                  <a:lnTo>
                    <a:pt x="31100" y="31100"/>
                  </a:lnTo>
                  <a:lnTo>
                    <a:pt x="64852" y="8344"/>
                  </a:lnTo>
                  <a:lnTo>
                    <a:pt x="106183" y="0"/>
                  </a:lnTo>
                  <a:lnTo>
                    <a:pt x="884797" y="0"/>
                  </a:lnTo>
                  <a:lnTo>
                    <a:pt x="926128" y="8344"/>
                  </a:lnTo>
                  <a:lnTo>
                    <a:pt x="959880" y="31100"/>
                  </a:lnTo>
                  <a:lnTo>
                    <a:pt x="982636" y="64852"/>
                  </a:lnTo>
                  <a:lnTo>
                    <a:pt x="990981" y="106183"/>
                  </a:lnTo>
                  <a:lnTo>
                    <a:pt x="990981" y="884796"/>
                  </a:lnTo>
                  <a:lnTo>
                    <a:pt x="982636" y="926127"/>
                  </a:lnTo>
                  <a:lnTo>
                    <a:pt x="959880" y="959879"/>
                  </a:lnTo>
                  <a:lnTo>
                    <a:pt x="926128" y="982635"/>
                  </a:lnTo>
                  <a:lnTo>
                    <a:pt x="884797" y="990979"/>
                  </a:lnTo>
                  <a:lnTo>
                    <a:pt x="106183" y="990979"/>
                  </a:lnTo>
                  <a:lnTo>
                    <a:pt x="64852" y="982635"/>
                  </a:lnTo>
                  <a:lnTo>
                    <a:pt x="31100" y="959879"/>
                  </a:lnTo>
                  <a:lnTo>
                    <a:pt x="8344" y="926127"/>
                  </a:lnTo>
                  <a:lnTo>
                    <a:pt x="0" y="884796"/>
                  </a:lnTo>
                  <a:lnTo>
                    <a:pt x="0" y="106183"/>
                  </a:lnTo>
                  <a:close/>
                </a:path>
              </a:pathLst>
            </a:custGeom>
            <a:ln w="63500">
              <a:solidFill>
                <a:srgbClr val="262626"/>
              </a:solidFill>
            </a:ln>
          </p:spPr>
          <p:txBody>
            <a:bodyPr wrap="square" lIns="0" tIns="0" rIns="0" bIns="0" rtlCol="0"/>
            <a:lstStyle/>
            <a:p>
              <a:endParaRPr/>
            </a:p>
          </p:txBody>
        </p:sp>
      </p:grpSp>
      <p:sp>
        <p:nvSpPr>
          <p:cNvPr id="12" name="object 12"/>
          <p:cNvSpPr txBox="1"/>
          <p:nvPr/>
        </p:nvSpPr>
        <p:spPr>
          <a:xfrm>
            <a:off x="6920177" y="2076703"/>
            <a:ext cx="216535" cy="436880"/>
          </a:xfrm>
          <a:prstGeom prst="rect">
            <a:avLst/>
          </a:prstGeom>
        </p:spPr>
        <p:txBody>
          <a:bodyPr vert="horz" wrap="square" lIns="0" tIns="12700" rIns="0" bIns="0" rtlCol="0">
            <a:spAutoFit/>
          </a:bodyPr>
          <a:lstStyle/>
          <a:p>
            <a:pPr marL="12700">
              <a:lnSpc>
                <a:spcPct val="100000"/>
              </a:lnSpc>
              <a:spcBef>
                <a:spcPts val="100"/>
              </a:spcBef>
            </a:pPr>
            <a:r>
              <a:rPr sz="2700" dirty="0">
                <a:latin typeface="Arial MT"/>
                <a:cs typeface="Arial MT"/>
              </a:rPr>
              <a:t>1</a:t>
            </a:r>
            <a:endParaRPr sz="2700">
              <a:latin typeface="Arial MT"/>
              <a:cs typeface="Arial MT"/>
            </a:endParaRPr>
          </a:p>
        </p:txBody>
      </p:sp>
      <p:grpSp>
        <p:nvGrpSpPr>
          <p:cNvPr id="13" name="object 13"/>
          <p:cNvGrpSpPr/>
          <p:nvPr/>
        </p:nvGrpSpPr>
        <p:grpSpPr>
          <a:xfrm>
            <a:off x="4675257" y="4998556"/>
            <a:ext cx="1054735" cy="1054735"/>
            <a:chOff x="4675257" y="4998556"/>
            <a:chExt cx="1054735" cy="1054735"/>
          </a:xfrm>
        </p:grpSpPr>
        <p:sp>
          <p:nvSpPr>
            <p:cNvPr id="14" name="object 14"/>
            <p:cNvSpPr/>
            <p:nvPr/>
          </p:nvSpPr>
          <p:spPr>
            <a:xfrm>
              <a:off x="4707007" y="5030306"/>
              <a:ext cx="991235" cy="991235"/>
            </a:xfrm>
            <a:custGeom>
              <a:avLst/>
              <a:gdLst/>
              <a:ahLst/>
              <a:cxnLst/>
              <a:rect l="l" t="t" r="r" b="b"/>
              <a:pathLst>
                <a:path w="991235" h="991235">
                  <a:moveTo>
                    <a:pt x="884796" y="0"/>
                  </a:moveTo>
                  <a:lnTo>
                    <a:pt x="106183" y="0"/>
                  </a:lnTo>
                  <a:lnTo>
                    <a:pt x="64852" y="8344"/>
                  </a:lnTo>
                  <a:lnTo>
                    <a:pt x="31100" y="31101"/>
                  </a:lnTo>
                  <a:lnTo>
                    <a:pt x="8344" y="64853"/>
                  </a:lnTo>
                  <a:lnTo>
                    <a:pt x="0" y="106184"/>
                  </a:lnTo>
                  <a:lnTo>
                    <a:pt x="0" y="884796"/>
                  </a:lnTo>
                  <a:lnTo>
                    <a:pt x="8344" y="926128"/>
                  </a:lnTo>
                  <a:lnTo>
                    <a:pt x="31100" y="959880"/>
                  </a:lnTo>
                  <a:lnTo>
                    <a:pt x="64852" y="982636"/>
                  </a:lnTo>
                  <a:lnTo>
                    <a:pt x="106183" y="990980"/>
                  </a:lnTo>
                  <a:lnTo>
                    <a:pt x="884796" y="990980"/>
                  </a:lnTo>
                  <a:lnTo>
                    <a:pt x="926127" y="982636"/>
                  </a:lnTo>
                  <a:lnTo>
                    <a:pt x="959879" y="959880"/>
                  </a:lnTo>
                  <a:lnTo>
                    <a:pt x="982635" y="926128"/>
                  </a:lnTo>
                  <a:lnTo>
                    <a:pt x="990979" y="884796"/>
                  </a:lnTo>
                  <a:lnTo>
                    <a:pt x="990979" y="106184"/>
                  </a:lnTo>
                  <a:lnTo>
                    <a:pt x="982635" y="64853"/>
                  </a:lnTo>
                  <a:lnTo>
                    <a:pt x="959879" y="31101"/>
                  </a:lnTo>
                  <a:lnTo>
                    <a:pt x="926127" y="8344"/>
                  </a:lnTo>
                  <a:lnTo>
                    <a:pt x="884796" y="0"/>
                  </a:lnTo>
                  <a:close/>
                </a:path>
              </a:pathLst>
            </a:custGeom>
            <a:solidFill>
              <a:srgbClr val="FFFFFF"/>
            </a:solidFill>
          </p:spPr>
          <p:txBody>
            <a:bodyPr wrap="square" lIns="0" tIns="0" rIns="0" bIns="0" rtlCol="0"/>
            <a:lstStyle/>
            <a:p>
              <a:endParaRPr/>
            </a:p>
          </p:txBody>
        </p:sp>
        <p:sp>
          <p:nvSpPr>
            <p:cNvPr id="15" name="object 15"/>
            <p:cNvSpPr/>
            <p:nvPr/>
          </p:nvSpPr>
          <p:spPr>
            <a:xfrm>
              <a:off x="4707007" y="5030306"/>
              <a:ext cx="991235" cy="991235"/>
            </a:xfrm>
            <a:custGeom>
              <a:avLst/>
              <a:gdLst/>
              <a:ahLst/>
              <a:cxnLst/>
              <a:rect l="l" t="t" r="r" b="b"/>
              <a:pathLst>
                <a:path w="991235" h="991235">
                  <a:moveTo>
                    <a:pt x="0" y="106183"/>
                  </a:moveTo>
                  <a:lnTo>
                    <a:pt x="8344" y="64852"/>
                  </a:lnTo>
                  <a:lnTo>
                    <a:pt x="31100" y="31100"/>
                  </a:lnTo>
                  <a:lnTo>
                    <a:pt x="64852" y="8344"/>
                  </a:lnTo>
                  <a:lnTo>
                    <a:pt x="106183" y="0"/>
                  </a:lnTo>
                  <a:lnTo>
                    <a:pt x="884797" y="0"/>
                  </a:lnTo>
                  <a:lnTo>
                    <a:pt x="926128" y="8344"/>
                  </a:lnTo>
                  <a:lnTo>
                    <a:pt x="959880" y="31100"/>
                  </a:lnTo>
                  <a:lnTo>
                    <a:pt x="982636" y="64852"/>
                  </a:lnTo>
                  <a:lnTo>
                    <a:pt x="990981" y="106183"/>
                  </a:lnTo>
                  <a:lnTo>
                    <a:pt x="990981" y="884796"/>
                  </a:lnTo>
                  <a:lnTo>
                    <a:pt x="982636" y="926127"/>
                  </a:lnTo>
                  <a:lnTo>
                    <a:pt x="959880" y="959879"/>
                  </a:lnTo>
                  <a:lnTo>
                    <a:pt x="926128" y="982635"/>
                  </a:lnTo>
                  <a:lnTo>
                    <a:pt x="884797" y="990979"/>
                  </a:lnTo>
                  <a:lnTo>
                    <a:pt x="106183" y="990979"/>
                  </a:lnTo>
                  <a:lnTo>
                    <a:pt x="64852" y="982635"/>
                  </a:lnTo>
                  <a:lnTo>
                    <a:pt x="31100" y="959879"/>
                  </a:lnTo>
                  <a:lnTo>
                    <a:pt x="8344" y="926127"/>
                  </a:lnTo>
                  <a:lnTo>
                    <a:pt x="0" y="884796"/>
                  </a:lnTo>
                  <a:lnTo>
                    <a:pt x="0" y="106183"/>
                  </a:lnTo>
                  <a:close/>
                </a:path>
              </a:pathLst>
            </a:custGeom>
            <a:ln w="63500">
              <a:solidFill>
                <a:srgbClr val="FD2906"/>
              </a:solidFill>
            </a:ln>
          </p:spPr>
          <p:txBody>
            <a:bodyPr wrap="square" lIns="0" tIns="0" rIns="0" bIns="0" rtlCol="0"/>
            <a:lstStyle/>
            <a:p>
              <a:endParaRPr/>
            </a:p>
          </p:txBody>
        </p:sp>
      </p:grpSp>
      <p:sp>
        <p:nvSpPr>
          <p:cNvPr id="16" name="object 16"/>
          <p:cNvSpPr txBox="1"/>
          <p:nvPr/>
        </p:nvSpPr>
        <p:spPr>
          <a:xfrm>
            <a:off x="5094546" y="5295391"/>
            <a:ext cx="216535" cy="436880"/>
          </a:xfrm>
          <a:prstGeom prst="rect">
            <a:avLst/>
          </a:prstGeom>
        </p:spPr>
        <p:txBody>
          <a:bodyPr vert="horz" wrap="square" lIns="0" tIns="12700" rIns="0" bIns="0" rtlCol="0">
            <a:spAutoFit/>
          </a:bodyPr>
          <a:lstStyle/>
          <a:p>
            <a:pPr marL="12700">
              <a:lnSpc>
                <a:spcPct val="100000"/>
              </a:lnSpc>
              <a:spcBef>
                <a:spcPts val="100"/>
              </a:spcBef>
            </a:pPr>
            <a:r>
              <a:rPr sz="2700" dirty="0">
                <a:solidFill>
                  <a:srgbClr val="FD2906"/>
                </a:solidFill>
                <a:latin typeface="Arial MT"/>
                <a:cs typeface="Arial MT"/>
              </a:rPr>
              <a:t>4</a:t>
            </a:r>
            <a:endParaRPr sz="2700">
              <a:latin typeface="Arial MT"/>
              <a:cs typeface="Arial MT"/>
            </a:endParaRPr>
          </a:p>
        </p:txBody>
      </p:sp>
      <p:grpSp>
        <p:nvGrpSpPr>
          <p:cNvPr id="17" name="object 17"/>
          <p:cNvGrpSpPr/>
          <p:nvPr/>
        </p:nvGrpSpPr>
        <p:grpSpPr>
          <a:xfrm>
            <a:off x="6500887" y="4998556"/>
            <a:ext cx="1054735" cy="1054735"/>
            <a:chOff x="6500887" y="4998556"/>
            <a:chExt cx="1054735" cy="1054735"/>
          </a:xfrm>
        </p:grpSpPr>
        <p:sp>
          <p:nvSpPr>
            <p:cNvPr id="18" name="object 18"/>
            <p:cNvSpPr/>
            <p:nvPr/>
          </p:nvSpPr>
          <p:spPr>
            <a:xfrm>
              <a:off x="6532637" y="5030306"/>
              <a:ext cx="991235" cy="991235"/>
            </a:xfrm>
            <a:custGeom>
              <a:avLst/>
              <a:gdLst/>
              <a:ahLst/>
              <a:cxnLst/>
              <a:rect l="l" t="t" r="r" b="b"/>
              <a:pathLst>
                <a:path w="991234" h="991235">
                  <a:moveTo>
                    <a:pt x="884796" y="0"/>
                  </a:moveTo>
                  <a:lnTo>
                    <a:pt x="106183" y="0"/>
                  </a:lnTo>
                  <a:lnTo>
                    <a:pt x="64852" y="8344"/>
                  </a:lnTo>
                  <a:lnTo>
                    <a:pt x="31100" y="31101"/>
                  </a:lnTo>
                  <a:lnTo>
                    <a:pt x="8344" y="64853"/>
                  </a:lnTo>
                  <a:lnTo>
                    <a:pt x="0" y="106184"/>
                  </a:lnTo>
                  <a:lnTo>
                    <a:pt x="0" y="884796"/>
                  </a:lnTo>
                  <a:lnTo>
                    <a:pt x="8344" y="926128"/>
                  </a:lnTo>
                  <a:lnTo>
                    <a:pt x="31100" y="959880"/>
                  </a:lnTo>
                  <a:lnTo>
                    <a:pt x="64852" y="982636"/>
                  </a:lnTo>
                  <a:lnTo>
                    <a:pt x="106183" y="990980"/>
                  </a:lnTo>
                  <a:lnTo>
                    <a:pt x="884796" y="990980"/>
                  </a:lnTo>
                  <a:lnTo>
                    <a:pt x="926128" y="982636"/>
                  </a:lnTo>
                  <a:lnTo>
                    <a:pt x="959880" y="959880"/>
                  </a:lnTo>
                  <a:lnTo>
                    <a:pt x="982636" y="926128"/>
                  </a:lnTo>
                  <a:lnTo>
                    <a:pt x="990980" y="884796"/>
                  </a:lnTo>
                  <a:lnTo>
                    <a:pt x="990980" y="106184"/>
                  </a:lnTo>
                  <a:lnTo>
                    <a:pt x="982636" y="64853"/>
                  </a:lnTo>
                  <a:lnTo>
                    <a:pt x="959880" y="31101"/>
                  </a:lnTo>
                  <a:lnTo>
                    <a:pt x="926128" y="8344"/>
                  </a:lnTo>
                  <a:lnTo>
                    <a:pt x="884796" y="0"/>
                  </a:lnTo>
                  <a:close/>
                </a:path>
              </a:pathLst>
            </a:custGeom>
            <a:solidFill>
              <a:srgbClr val="FFFFFF"/>
            </a:solidFill>
          </p:spPr>
          <p:txBody>
            <a:bodyPr wrap="square" lIns="0" tIns="0" rIns="0" bIns="0" rtlCol="0"/>
            <a:lstStyle/>
            <a:p>
              <a:endParaRPr/>
            </a:p>
          </p:txBody>
        </p:sp>
        <p:sp>
          <p:nvSpPr>
            <p:cNvPr id="19" name="object 19"/>
            <p:cNvSpPr/>
            <p:nvPr/>
          </p:nvSpPr>
          <p:spPr>
            <a:xfrm>
              <a:off x="6532637" y="5030306"/>
              <a:ext cx="991235" cy="991235"/>
            </a:xfrm>
            <a:custGeom>
              <a:avLst/>
              <a:gdLst/>
              <a:ahLst/>
              <a:cxnLst/>
              <a:rect l="l" t="t" r="r" b="b"/>
              <a:pathLst>
                <a:path w="991234" h="991235">
                  <a:moveTo>
                    <a:pt x="0" y="106183"/>
                  </a:moveTo>
                  <a:lnTo>
                    <a:pt x="8344" y="64852"/>
                  </a:lnTo>
                  <a:lnTo>
                    <a:pt x="31100" y="31100"/>
                  </a:lnTo>
                  <a:lnTo>
                    <a:pt x="64852" y="8344"/>
                  </a:lnTo>
                  <a:lnTo>
                    <a:pt x="106183" y="0"/>
                  </a:lnTo>
                  <a:lnTo>
                    <a:pt x="884797" y="0"/>
                  </a:lnTo>
                  <a:lnTo>
                    <a:pt x="926128" y="8344"/>
                  </a:lnTo>
                  <a:lnTo>
                    <a:pt x="959880" y="31100"/>
                  </a:lnTo>
                  <a:lnTo>
                    <a:pt x="982636" y="64852"/>
                  </a:lnTo>
                  <a:lnTo>
                    <a:pt x="990981" y="106183"/>
                  </a:lnTo>
                  <a:lnTo>
                    <a:pt x="990981" y="884796"/>
                  </a:lnTo>
                  <a:lnTo>
                    <a:pt x="982636" y="926127"/>
                  </a:lnTo>
                  <a:lnTo>
                    <a:pt x="959880" y="959879"/>
                  </a:lnTo>
                  <a:lnTo>
                    <a:pt x="926128" y="982635"/>
                  </a:lnTo>
                  <a:lnTo>
                    <a:pt x="884797" y="990979"/>
                  </a:lnTo>
                  <a:lnTo>
                    <a:pt x="106183" y="990979"/>
                  </a:lnTo>
                  <a:lnTo>
                    <a:pt x="64852" y="982635"/>
                  </a:lnTo>
                  <a:lnTo>
                    <a:pt x="31100" y="959879"/>
                  </a:lnTo>
                  <a:lnTo>
                    <a:pt x="8344" y="926127"/>
                  </a:lnTo>
                  <a:lnTo>
                    <a:pt x="0" y="884796"/>
                  </a:lnTo>
                  <a:lnTo>
                    <a:pt x="0" y="106183"/>
                  </a:lnTo>
                  <a:close/>
                </a:path>
              </a:pathLst>
            </a:custGeom>
            <a:ln w="63500">
              <a:solidFill>
                <a:srgbClr val="262626"/>
              </a:solidFill>
            </a:ln>
          </p:spPr>
          <p:txBody>
            <a:bodyPr wrap="square" lIns="0" tIns="0" rIns="0" bIns="0" rtlCol="0"/>
            <a:lstStyle/>
            <a:p>
              <a:endParaRPr/>
            </a:p>
          </p:txBody>
        </p:sp>
      </p:grpSp>
      <p:sp>
        <p:nvSpPr>
          <p:cNvPr id="20" name="object 20"/>
          <p:cNvSpPr txBox="1"/>
          <p:nvPr/>
        </p:nvSpPr>
        <p:spPr>
          <a:xfrm>
            <a:off x="6920177" y="5295391"/>
            <a:ext cx="216535" cy="436880"/>
          </a:xfrm>
          <a:prstGeom prst="rect">
            <a:avLst/>
          </a:prstGeom>
        </p:spPr>
        <p:txBody>
          <a:bodyPr vert="horz" wrap="square" lIns="0" tIns="12700" rIns="0" bIns="0" rtlCol="0">
            <a:spAutoFit/>
          </a:bodyPr>
          <a:lstStyle/>
          <a:p>
            <a:pPr marL="12700">
              <a:lnSpc>
                <a:spcPct val="100000"/>
              </a:lnSpc>
              <a:spcBef>
                <a:spcPts val="100"/>
              </a:spcBef>
            </a:pPr>
            <a:r>
              <a:rPr sz="2700" dirty="0">
                <a:latin typeface="Arial MT"/>
                <a:cs typeface="Arial MT"/>
              </a:rPr>
              <a:t>3</a:t>
            </a:r>
            <a:endParaRPr sz="2700">
              <a:latin typeface="Arial MT"/>
              <a:cs typeface="Arial MT"/>
            </a:endParaRPr>
          </a:p>
        </p:txBody>
      </p:sp>
      <p:grpSp>
        <p:nvGrpSpPr>
          <p:cNvPr id="21" name="object 21"/>
          <p:cNvGrpSpPr/>
          <p:nvPr/>
        </p:nvGrpSpPr>
        <p:grpSpPr>
          <a:xfrm>
            <a:off x="4019586" y="3394399"/>
            <a:ext cx="1054735" cy="1054735"/>
            <a:chOff x="4019586" y="3394399"/>
            <a:chExt cx="1054735" cy="1054735"/>
          </a:xfrm>
        </p:grpSpPr>
        <p:sp>
          <p:nvSpPr>
            <p:cNvPr id="22" name="object 22"/>
            <p:cNvSpPr/>
            <p:nvPr/>
          </p:nvSpPr>
          <p:spPr>
            <a:xfrm>
              <a:off x="4051336" y="3426149"/>
              <a:ext cx="991235" cy="991235"/>
            </a:xfrm>
            <a:custGeom>
              <a:avLst/>
              <a:gdLst/>
              <a:ahLst/>
              <a:cxnLst/>
              <a:rect l="l" t="t" r="r" b="b"/>
              <a:pathLst>
                <a:path w="991235" h="991235">
                  <a:moveTo>
                    <a:pt x="884797" y="0"/>
                  </a:moveTo>
                  <a:lnTo>
                    <a:pt x="106183" y="0"/>
                  </a:lnTo>
                  <a:lnTo>
                    <a:pt x="64852" y="8344"/>
                  </a:lnTo>
                  <a:lnTo>
                    <a:pt x="31100" y="31100"/>
                  </a:lnTo>
                  <a:lnTo>
                    <a:pt x="8344" y="64852"/>
                  </a:lnTo>
                  <a:lnTo>
                    <a:pt x="0" y="106183"/>
                  </a:lnTo>
                  <a:lnTo>
                    <a:pt x="0" y="884796"/>
                  </a:lnTo>
                  <a:lnTo>
                    <a:pt x="8344" y="926127"/>
                  </a:lnTo>
                  <a:lnTo>
                    <a:pt x="31100" y="959879"/>
                  </a:lnTo>
                  <a:lnTo>
                    <a:pt x="64852" y="982635"/>
                  </a:lnTo>
                  <a:lnTo>
                    <a:pt x="106183" y="990979"/>
                  </a:lnTo>
                  <a:lnTo>
                    <a:pt x="884797" y="990979"/>
                  </a:lnTo>
                  <a:lnTo>
                    <a:pt x="926128" y="982635"/>
                  </a:lnTo>
                  <a:lnTo>
                    <a:pt x="959880" y="959879"/>
                  </a:lnTo>
                  <a:lnTo>
                    <a:pt x="982636" y="926127"/>
                  </a:lnTo>
                  <a:lnTo>
                    <a:pt x="990980" y="884796"/>
                  </a:lnTo>
                  <a:lnTo>
                    <a:pt x="990980" y="106183"/>
                  </a:lnTo>
                  <a:lnTo>
                    <a:pt x="982636" y="64852"/>
                  </a:lnTo>
                  <a:lnTo>
                    <a:pt x="959880" y="31100"/>
                  </a:lnTo>
                  <a:lnTo>
                    <a:pt x="926128" y="8344"/>
                  </a:lnTo>
                  <a:lnTo>
                    <a:pt x="884797" y="0"/>
                  </a:lnTo>
                  <a:close/>
                </a:path>
              </a:pathLst>
            </a:custGeom>
            <a:solidFill>
              <a:srgbClr val="FFFFFF"/>
            </a:solidFill>
          </p:spPr>
          <p:txBody>
            <a:bodyPr wrap="square" lIns="0" tIns="0" rIns="0" bIns="0" rtlCol="0"/>
            <a:lstStyle/>
            <a:p>
              <a:endParaRPr/>
            </a:p>
          </p:txBody>
        </p:sp>
        <p:sp>
          <p:nvSpPr>
            <p:cNvPr id="23" name="object 23"/>
            <p:cNvSpPr/>
            <p:nvPr/>
          </p:nvSpPr>
          <p:spPr>
            <a:xfrm>
              <a:off x="4051336" y="3426149"/>
              <a:ext cx="991235" cy="991235"/>
            </a:xfrm>
            <a:custGeom>
              <a:avLst/>
              <a:gdLst/>
              <a:ahLst/>
              <a:cxnLst/>
              <a:rect l="l" t="t" r="r" b="b"/>
              <a:pathLst>
                <a:path w="991235" h="991235">
                  <a:moveTo>
                    <a:pt x="0" y="106183"/>
                  </a:moveTo>
                  <a:lnTo>
                    <a:pt x="8344" y="64852"/>
                  </a:lnTo>
                  <a:lnTo>
                    <a:pt x="31100" y="31100"/>
                  </a:lnTo>
                  <a:lnTo>
                    <a:pt x="64852" y="8344"/>
                  </a:lnTo>
                  <a:lnTo>
                    <a:pt x="106183" y="0"/>
                  </a:lnTo>
                  <a:lnTo>
                    <a:pt x="884797" y="0"/>
                  </a:lnTo>
                  <a:lnTo>
                    <a:pt x="926128" y="8344"/>
                  </a:lnTo>
                  <a:lnTo>
                    <a:pt x="959880" y="31100"/>
                  </a:lnTo>
                  <a:lnTo>
                    <a:pt x="982636" y="64852"/>
                  </a:lnTo>
                  <a:lnTo>
                    <a:pt x="990981" y="106183"/>
                  </a:lnTo>
                  <a:lnTo>
                    <a:pt x="990981" y="884796"/>
                  </a:lnTo>
                  <a:lnTo>
                    <a:pt x="982636" y="926127"/>
                  </a:lnTo>
                  <a:lnTo>
                    <a:pt x="959880" y="959879"/>
                  </a:lnTo>
                  <a:lnTo>
                    <a:pt x="926128" y="982635"/>
                  </a:lnTo>
                  <a:lnTo>
                    <a:pt x="884797" y="990979"/>
                  </a:lnTo>
                  <a:lnTo>
                    <a:pt x="106183" y="990979"/>
                  </a:lnTo>
                  <a:lnTo>
                    <a:pt x="64852" y="982635"/>
                  </a:lnTo>
                  <a:lnTo>
                    <a:pt x="31100" y="959879"/>
                  </a:lnTo>
                  <a:lnTo>
                    <a:pt x="8344" y="926127"/>
                  </a:lnTo>
                  <a:lnTo>
                    <a:pt x="0" y="884796"/>
                  </a:lnTo>
                  <a:lnTo>
                    <a:pt x="0" y="106183"/>
                  </a:lnTo>
                  <a:close/>
                </a:path>
              </a:pathLst>
            </a:custGeom>
            <a:ln w="63500">
              <a:solidFill>
                <a:srgbClr val="262626"/>
              </a:solidFill>
            </a:ln>
          </p:spPr>
          <p:txBody>
            <a:bodyPr wrap="square" lIns="0" tIns="0" rIns="0" bIns="0" rtlCol="0"/>
            <a:lstStyle/>
            <a:p>
              <a:endParaRPr/>
            </a:p>
          </p:txBody>
        </p:sp>
      </p:grpSp>
      <p:sp>
        <p:nvSpPr>
          <p:cNvPr id="24" name="object 24"/>
          <p:cNvSpPr txBox="1"/>
          <p:nvPr/>
        </p:nvSpPr>
        <p:spPr>
          <a:xfrm>
            <a:off x="4438877" y="3689095"/>
            <a:ext cx="216535" cy="436880"/>
          </a:xfrm>
          <a:prstGeom prst="rect">
            <a:avLst/>
          </a:prstGeom>
        </p:spPr>
        <p:txBody>
          <a:bodyPr vert="horz" wrap="square" lIns="0" tIns="12700" rIns="0" bIns="0" rtlCol="0">
            <a:spAutoFit/>
          </a:bodyPr>
          <a:lstStyle/>
          <a:p>
            <a:pPr marL="12700">
              <a:lnSpc>
                <a:spcPct val="100000"/>
              </a:lnSpc>
              <a:spcBef>
                <a:spcPts val="100"/>
              </a:spcBef>
            </a:pPr>
            <a:r>
              <a:rPr sz="2700" dirty="0">
                <a:latin typeface="Arial MT"/>
                <a:cs typeface="Arial MT"/>
              </a:rPr>
              <a:t>5</a:t>
            </a:r>
            <a:endParaRPr sz="2700">
              <a:latin typeface="Arial MT"/>
              <a:cs typeface="Arial MT"/>
            </a:endParaRPr>
          </a:p>
        </p:txBody>
      </p:sp>
      <p:grpSp>
        <p:nvGrpSpPr>
          <p:cNvPr id="25" name="object 25"/>
          <p:cNvGrpSpPr/>
          <p:nvPr/>
        </p:nvGrpSpPr>
        <p:grpSpPr>
          <a:xfrm>
            <a:off x="7089494" y="3394399"/>
            <a:ext cx="1054735" cy="1054735"/>
            <a:chOff x="7089494" y="3394399"/>
            <a:chExt cx="1054735" cy="1054735"/>
          </a:xfrm>
        </p:grpSpPr>
        <p:sp>
          <p:nvSpPr>
            <p:cNvPr id="26" name="object 26"/>
            <p:cNvSpPr/>
            <p:nvPr/>
          </p:nvSpPr>
          <p:spPr>
            <a:xfrm>
              <a:off x="7121244" y="3426149"/>
              <a:ext cx="991235" cy="991235"/>
            </a:xfrm>
            <a:custGeom>
              <a:avLst/>
              <a:gdLst/>
              <a:ahLst/>
              <a:cxnLst/>
              <a:rect l="l" t="t" r="r" b="b"/>
              <a:pathLst>
                <a:path w="991234" h="991235">
                  <a:moveTo>
                    <a:pt x="884797" y="0"/>
                  </a:moveTo>
                  <a:lnTo>
                    <a:pt x="106184" y="0"/>
                  </a:lnTo>
                  <a:lnTo>
                    <a:pt x="64852" y="8344"/>
                  </a:lnTo>
                  <a:lnTo>
                    <a:pt x="31100" y="31100"/>
                  </a:lnTo>
                  <a:lnTo>
                    <a:pt x="8344" y="64852"/>
                  </a:lnTo>
                  <a:lnTo>
                    <a:pt x="0" y="106183"/>
                  </a:lnTo>
                  <a:lnTo>
                    <a:pt x="0" y="884796"/>
                  </a:lnTo>
                  <a:lnTo>
                    <a:pt x="8344" y="926127"/>
                  </a:lnTo>
                  <a:lnTo>
                    <a:pt x="31100" y="959879"/>
                  </a:lnTo>
                  <a:lnTo>
                    <a:pt x="64852" y="982635"/>
                  </a:lnTo>
                  <a:lnTo>
                    <a:pt x="106184" y="990979"/>
                  </a:lnTo>
                  <a:lnTo>
                    <a:pt x="884797" y="990979"/>
                  </a:lnTo>
                  <a:lnTo>
                    <a:pt x="926128" y="982635"/>
                  </a:lnTo>
                  <a:lnTo>
                    <a:pt x="959880" y="959879"/>
                  </a:lnTo>
                  <a:lnTo>
                    <a:pt x="982636" y="926127"/>
                  </a:lnTo>
                  <a:lnTo>
                    <a:pt x="990980" y="884796"/>
                  </a:lnTo>
                  <a:lnTo>
                    <a:pt x="990980" y="106183"/>
                  </a:lnTo>
                  <a:lnTo>
                    <a:pt x="982636" y="64852"/>
                  </a:lnTo>
                  <a:lnTo>
                    <a:pt x="959880" y="31100"/>
                  </a:lnTo>
                  <a:lnTo>
                    <a:pt x="926128" y="8344"/>
                  </a:lnTo>
                  <a:lnTo>
                    <a:pt x="884797" y="0"/>
                  </a:lnTo>
                  <a:close/>
                </a:path>
              </a:pathLst>
            </a:custGeom>
            <a:solidFill>
              <a:srgbClr val="FFFFFF"/>
            </a:solidFill>
          </p:spPr>
          <p:txBody>
            <a:bodyPr wrap="square" lIns="0" tIns="0" rIns="0" bIns="0" rtlCol="0"/>
            <a:lstStyle/>
            <a:p>
              <a:endParaRPr/>
            </a:p>
          </p:txBody>
        </p:sp>
        <p:sp>
          <p:nvSpPr>
            <p:cNvPr id="27" name="object 27"/>
            <p:cNvSpPr/>
            <p:nvPr/>
          </p:nvSpPr>
          <p:spPr>
            <a:xfrm>
              <a:off x="7121244" y="3426149"/>
              <a:ext cx="991235" cy="991235"/>
            </a:xfrm>
            <a:custGeom>
              <a:avLst/>
              <a:gdLst/>
              <a:ahLst/>
              <a:cxnLst/>
              <a:rect l="l" t="t" r="r" b="b"/>
              <a:pathLst>
                <a:path w="991234" h="991235">
                  <a:moveTo>
                    <a:pt x="0" y="106183"/>
                  </a:moveTo>
                  <a:lnTo>
                    <a:pt x="8344" y="64852"/>
                  </a:lnTo>
                  <a:lnTo>
                    <a:pt x="31100" y="31100"/>
                  </a:lnTo>
                  <a:lnTo>
                    <a:pt x="64852" y="8344"/>
                  </a:lnTo>
                  <a:lnTo>
                    <a:pt x="106183" y="0"/>
                  </a:lnTo>
                  <a:lnTo>
                    <a:pt x="884797" y="0"/>
                  </a:lnTo>
                  <a:lnTo>
                    <a:pt x="926128" y="8344"/>
                  </a:lnTo>
                  <a:lnTo>
                    <a:pt x="959880" y="31100"/>
                  </a:lnTo>
                  <a:lnTo>
                    <a:pt x="982636" y="64852"/>
                  </a:lnTo>
                  <a:lnTo>
                    <a:pt x="990981" y="106183"/>
                  </a:lnTo>
                  <a:lnTo>
                    <a:pt x="990981" y="884796"/>
                  </a:lnTo>
                  <a:lnTo>
                    <a:pt x="982636" y="926127"/>
                  </a:lnTo>
                  <a:lnTo>
                    <a:pt x="959880" y="959879"/>
                  </a:lnTo>
                  <a:lnTo>
                    <a:pt x="926128" y="982635"/>
                  </a:lnTo>
                  <a:lnTo>
                    <a:pt x="884797" y="990979"/>
                  </a:lnTo>
                  <a:lnTo>
                    <a:pt x="106183" y="990979"/>
                  </a:lnTo>
                  <a:lnTo>
                    <a:pt x="64852" y="982635"/>
                  </a:lnTo>
                  <a:lnTo>
                    <a:pt x="31100" y="959879"/>
                  </a:lnTo>
                  <a:lnTo>
                    <a:pt x="8344" y="926127"/>
                  </a:lnTo>
                  <a:lnTo>
                    <a:pt x="0" y="884796"/>
                  </a:lnTo>
                  <a:lnTo>
                    <a:pt x="0" y="106183"/>
                  </a:lnTo>
                  <a:close/>
                </a:path>
              </a:pathLst>
            </a:custGeom>
            <a:ln w="63500">
              <a:solidFill>
                <a:srgbClr val="FD2906"/>
              </a:solidFill>
            </a:ln>
          </p:spPr>
          <p:txBody>
            <a:bodyPr wrap="square" lIns="0" tIns="0" rIns="0" bIns="0" rtlCol="0"/>
            <a:lstStyle/>
            <a:p>
              <a:endParaRPr/>
            </a:p>
          </p:txBody>
        </p:sp>
      </p:grpSp>
      <p:sp>
        <p:nvSpPr>
          <p:cNvPr id="28" name="object 28"/>
          <p:cNvSpPr txBox="1"/>
          <p:nvPr/>
        </p:nvSpPr>
        <p:spPr>
          <a:xfrm>
            <a:off x="7508785" y="3689095"/>
            <a:ext cx="216535" cy="436880"/>
          </a:xfrm>
          <a:prstGeom prst="rect">
            <a:avLst/>
          </a:prstGeom>
        </p:spPr>
        <p:txBody>
          <a:bodyPr vert="horz" wrap="square" lIns="0" tIns="12700" rIns="0" bIns="0" rtlCol="0">
            <a:spAutoFit/>
          </a:bodyPr>
          <a:lstStyle/>
          <a:p>
            <a:pPr marL="12700">
              <a:lnSpc>
                <a:spcPct val="100000"/>
              </a:lnSpc>
              <a:spcBef>
                <a:spcPts val="100"/>
              </a:spcBef>
            </a:pPr>
            <a:r>
              <a:rPr sz="2700" dirty="0">
                <a:solidFill>
                  <a:srgbClr val="FD2906"/>
                </a:solidFill>
                <a:latin typeface="Arial MT"/>
                <a:cs typeface="Arial MT"/>
              </a:rPr>
              <a:t>2</a:t>
            </a:r>
            <a:endParaRPr sz="2700">
              <a:latin typeface="Arial MT"/>
              <a:cs typeface="Arial MT"/>
            </a:endParaRPr>
          </a:p>
        </p:txBody>
      </p:sp>
      <p:sp>
        <p:nvSpPr>
          <p:cNvPr id="29" name="object 29"/>
          <p:cNvSpPr txBox="1"/>
          <p:nvPr/>
        </p:nvSpPr>
        <p:spPr>
          <a:xfrm>
            <a:off x="7783621" y="5134355"/>
            <a:ext cx="2918460" cy="656590"/>
          </a:xfrm>
          <a:prstGeom prst="rect">
            <a:avLst/>
          </a:prstGeom>
        </p:spPr>
        <p:txBody>
          <a:bodyPr vert="horz" wrap="square" lIns="0" tIns="17145" rIns="0" bIns="0" rtlCol="0">
            <a:spAutoFit/>
          </a:bodyPr>
          <a:lstStyle/>
          <a:p>
            <a:pPr marL="12700" marR="5080">
              <a:lnSpc>
                <a:spcPct val="97900"/>
              </a:lnSpc>
              <a:spcBef>
                <a:spcPts val="135"/>
              </a:spcBef>
            </a:pPr>
            <a:r>
              <a:rPr sz="1400" b="1" spc="-5" dirty="0">
                <a:solidFill>
                  <a:srgbClr val="404040"/>
                </a:solidFill>
                <a:latin typeface="Arial"/>
                <a:cs typeface="Arial"/>
              </a:rPr>
              <a:t>Dana kelolaan semakin </a:t>
            </a:r>
            <a:r>
              <a:rPr sz="1400" b="1" spc="-20" dirty="0">
                <a:solidFill>
                  <a:srgbClr val="404040"/>
                </a:solidFill>
                <a:latin typeface="Arial"/>
                <a:cs typeface="Arial"/>
              </a:rPr>
              <a:t>besar, </a:t>
            </a:r>
            <a:r>
              <a:rPr sz="1400" b="1" spc="-5" dirty="0">
                <a:solidFill>
                  <a:srgbClr val="404040"/>
                </a:solidFill>
                <a:latin typeface="Arial"/>
                <a:cs typeface="Arial"/>
              </a:rPr>
              <a:t>dan </a:t>
            </a:r>
            <a:r>
              <a:rPr sz="1400" b="1" spc="-375" dirty="0">
                <a:solidFill>
                  <a:srgbClr val="404040"/>
                </a:solidFill>
                <a:latin typeface="Arial"/>
                <a:cs typeface="Arial"/>
              </a:rPr>
              <a:t> </a:t>
            </a:r>
            <a:r>
              <a:rPr sz="1400" b="1" spc="-5" dirty="0" smtClean="0">
                <a:solidFill>
                  <a:srgbClr val="404040"/>
                </a:solidFill>
                <a:latin typeface="Arial"/>
                <a:cs typeface="Arial"/>
              </a:rPr>
              <a:t>diikuti </a:t>
            </a:r>
            <a:r>
              <a:rPr sz="1400" b="1" spc="-5" dirty="0">
                <a:solidFill>
                  <a:srgbClr val="404040"/>
                </a:solidFill>
                <a:latin typeface="Arial"/>
                <a:cs typeface="Arial"/>
              </a:rPr>
              <a:t>oleh besarnya hasil </a:t>
            </a:r>
            <a:r>
              <a:rPr sz="1400" b="1" dirty="0">
                <a:solidFill>
                  <a:srgbClr val="404040"/>
                </a:solidFill>
                <a:latin typeface="Arial"/>
                <a:cs typeface="Arial"/>
              </a:rPr>
              <a:t> </a:t>
            </a:r>
            <a:r>
              <a:rPr sz="1400" b="1" spc="-5" dirty="0">
                <a:solidFill>
                  <a:srgbClr val="404040"/>
                </a:solidFill>
                <a:latin typeface="Arial"/>
                <a:cs typeface="Arial"/>
              </a:rPr>
              <a:t>investasi</a:t>
            </a:r>
            <a:r>
              <a:rPr sz="1400" b="1" spc="-20" dirty="0">
                <a:solidFill>
                  <a:srgbClr val="404040"/>
                </a:solidFill>
                <a:latin typeface="Arial"/>
                <a:cs typeface="Arial"/>
              </a:rPr>
              <a:t> </a:t>
            </a:r>
            <a:r>
              <a:rPr sz="1400" b="1" spc="-10" dirty="0">
                <a:solidFill>
                  <a:srgbClr val="404040"/>
                </a:solidFill>
                <a:latin typeface="Arial"/>
                <a:cs typeface="Arial"/>
              </a:rPr>
              <a:t>dana</a:t>
            </a:r>
            <a:r>
              <a:rPr sz="1400" b="1" spc="-25" dirty="0">
                <a:solidFill>
                  <a:srgbClr val="404040"/>
                </a:solidFill>
                <a:latin typeface="Arial"/>
                <a:cs typeface="Arial"/>
              </a:rPr>
              <a:t> </a:t>
            </a:r>
            <a:r>
              <a:rPr sz="1400" b="1" spc="-10" dirty="0">
                <a:solidFill>
                  <a:srgbClr val="404040"/>
                </a:solidFill>
                <a:latin typeface="Arial"/>
                <a:cs typeface="Arial"/>
              </a:rPr>
              <a:t>abadi</a:t>
            </a:r>
            <a:r>
              <a:rPr sz="1400" b="1" spc="-20" dirty="0">
                <a:solidFill>
                  <a:srgbClr val="404040"/>
                </a:solidFill>
                <a:latin typeface="Arial"/>
                <a:cs typeface="Arial"/>
              </a:rPr>
              <a:t> </a:t>
            </a:r>
            <a:r>
              <a:rPr sz="1400" b="1" spc="-5" dirty="0">
                <a:solidFill>
                  <a:srgbClr val="404040"/>
                </a:solidFill>
                <a:latin typeface="Arial"/>
                <a:cs typeface="Arial"/>
              </a:rPr>
              <a:t>islam</a:t>
            </a:r>
            <a:r>
              <a:rPr sz="1400" b="1" spc="-15" dirty="0">
                <a:solidFill>
                  <a:srgbClr val="404040"/>
                </a:solidFill>
                <a:latin typeface="Arial"/>
                <a:cs typeface="Arial"/>
              </a:rPr>
              <a:t> </a:t>
            </a:r>
            <a:r>
              <a:rPr sz="1400" b="1" spc="-5" dirty="0">
                <a:solidFill>
                  <a:srgbClr val="404040"/>
                </a:solidFill>
                <a:latin typeface="Arial"/>
                <a:cs typeface="Arial"/>
              </a:rPr>
              <a:t>(wakaf)</a:t>
            </a:r>
            <a:endParaRPr sz="1400" dirty="0">
              <a:latin typeface="Arial"/>
              <a:cs typeface="Arial"/>
            </a:endParaRPr>
          </a:p>
        </p:txBody>
      </p:sp>
      <p:sp>
        <p:nvSpPr>
          <p:cNvPr id="30" name="object 30"/>
          <p:cNvSpPr txBox="1"/>
          <p:nvPr/>
        </p:nvSpPr>
        <p:spPr>
          <a:xfrm>
            <a:off x="1449363" y="5134355"/>
            <a:ext cx="3007995" cy="856965"/>
          </a:xfrm>
          <a:prstGeom prst="rect">
            <a:avLst/>
          </a:prstGeom>
        </p:spPr>
        <p:txBody>
          <a:bodyPr vert="horz" wrap="square" lIns="0" tIns="26670" rIns="0" bIns="0" rtlCol="0">
            <a:spAutoFit/>
          </a:bodyPr>
          <a:lstStyle/>
          <a:p>
            <a:pPr marL="12700" marR="5080" indent="77470" algn="r">
              <a:lnSpc>
                <a:spcPts val="1610"/>
              </a:lnSpc>
              <a:spcBef>
                <a:spcPts val="210"/>
              </a:spcBef>
            </a:pPr>
            <a:r>
              <a:rPr sz="1400" b="1" spc="-5" dirty="0" smtClean="0">
                <a:solidFill>
                  <a:srgbClr val="404040"/>
                </a:solidFill>
                <a:latin typeface="Arial"/>
                <a:cs typeface="Arial"/>
              </a:rPr>
              <a:t>Hasi</a:t>
            </a:r>
            <a:r>
              <a:rPr lang="x-none" sz="1400" b="1" spc="-5" dirty="0" smtClean="0">
                <a:solidFill>
                  <a:srgbClr val="404040"/>
                </a:solidFill>
                <a:latin typeface="Arial"/>
                <a:cs typeface="Arial"/>
              </a:rPr>
              <a:t>l</a:t>
            </a:r>
            <a:r>
              <a:rPr sz="1400" b="1" spc="-5" dirty="0" smtClean="0">
                <a:solidFill>
                  <a:srgbClr val="404040"/>
                </a:solidFill>
                <a:latin typeface="Arial"/>
                <a:cs typeface="Arial"/>
              </a:rPr>
              <a:t> </a:t>
            </a:r>
            <a:r>
              <a:rPr sz="1400" b="1" i="1" spc="-5" dirty="0">
                <a:solidFill>
                  <a:srgbClr val="404040"/>
                </a:solidFill>
                <a:latin typeface="Arial"/>
                <a:cs typeface="Arial"/>
              </a:rPr>
              <a:t>fundraising </a:t>
            </a:r>
            <a:r>
              <a:rPr sz="1400" b="1" spc="-10" dirty="0">
                <a:solidFill>
                  <a:srgbClr val="404040"/>
                </a:solidFill>
                <a:latin typeface="Arial"/>
                <a:cs typeface="Arial"/>
              </a:rPr>
              <a:t>dana </a:t>
            </a:r>
            <a:r>
              <a:rPr sz="1400" b="1" spc="-5" dirty="0">
                <a:solidFill>
                  <a:srgbClr val="404040"/>
                </a:solidFill>
                <a:latin typeface="Arial"/>
                <a:cs typeface="Arial"/>
              </a:rPr>
              <a:t>sosial islam </a:t>
            </a:r>
            <a:r>
              <a:rPr sz="1400" b="1" spc="-375" dirty="0">
                <a:solidFill>
                  <a:srgbClr val="404040"/>
                </a:solidFill>
                <a:latin typeface="Arial"/>
                <a:cs typeface="Arial"/>
              </a:rPr>
              <a:t> </a:t>
            </a:r>
            <a:r>
              <a:rPr sz="1400" b="1" spc="-5" dirty="0">
                <a:solidFill>
                  <a:srgbClr val="404040"/>
                </a:solidFill>
                <a:latin typeface="Arial"/>
                <a:cs typeface="Arial"/>
              </a:rPr>
              <a:t>meningkat</a:t>
            </a:r>
            <a:r>
              <a:rPr sz="1400" b="1" spc="-25" dirty="0">
                <a:solidFill>
                  <a:srgbClr val="404040"/>
                </a:solidFill>
                <a:latin typeface="Arial"/>
                <a:cs typeface="Arial"/>
              </a:rPr>
              <a:t> </a:t>
            </a:r>
            <a:r>
              <a:rPr sz="1400" b="1" spc="-5" dirty="0">
                <a:solidFill>
                  <a:srgbClr val="404040"/>
                </a:solidFill>
                <a:latin typeface="Arial"/>
                <a:cs typeface="Arial"/>
              </a:rPr>
              <a:t>secara</a:t>
            </a:r>
            <a:r>
              <a:rPr sz="1400" b="1" spc="355" dirty="0">
                <a:solidFill>
                  <a:srgbClr val="404040"/>
                </a:solidFill>
                <a:latin typeface="Arial"/>
                <a:cs typeface="Arial"/>
              </a:rPr>
              <a:t> </a:t>
            </a:r>
            <a:r>
              <a:rPr sz="1400" b="1" spc="-10" dirty="0">
                <a:solidFill>
                  <a:srgbClr val="404040"/>
                </a:solidFill>
                <a:latin typeface="Arial"/>
                <a:cs typeface="Arial"/>
              </a:rPr>
              <a:t>konsisten</a:t>
            </a:r>
            <a:r>
              <a:rPr sz="1400" b="1" spc="-20" dirty="0">
                <a:solidFill>
                  <a:srgbClr val="404040"/>
                </a:solidFill>
                <a:latin typeface="Arial"/>
                <a:cs typeface="Arial"/>
              </a:rPr>
              <a:t> </a:t>
            </a:r>
            <a:r>
              <a:rPr sz="1400" b="1" spc="-5" dirty="0">
                <a:solidFill>
                  <a:srgbClr val="404040"/>
                </a:solidFill>
                <a:latin typeface="Arial"/>
                <a:cs typeface="Arial"/>
              </a:rPr>
              <a:t>setiap</a:t>
            </a:r>
            <a:endParaRPr sz="1400" dirty="0">
              <a:latin typeface="Arial"/>
              <a:cs typeface="Arial"/>
            </a:endParaRPr>
          </a:p>
          <a:p>
            <a:pPr marR="5080" algn="r">
              <a:lnSpc>
                <a:spcPts val="1635"/>
              </a:lnSpc>
            </a:pPr>
            <a:r>
              <a:rPr sz="1400" b="1" spc="-5" dirty="0">
                <a:solidFill>
                  <a:srgbClr val="404040"/>
                </a:solidFill>
                <a:latin typeface="Arial"/>
                <a:cs typeface="Arial"/>
              </a:rPr>
              <a:t>tahun</a:t>
            </a:r>
            <a:endParaRPr sz="1400" dirty="0">
              <a:latin typeface="Arial"/>
              <a:cs typeface="Arial"/>
            </a:endParaRPr>
          </a:p>
        </p:txBody>
      </p:sp>
      <p:sp>
        <p:nvSpPr>
          <p:cNvPr id="31" name="object 31"/>
          <p:cNvSpPr txBox="1"/>
          <p:nvPr/>
        </p:nvSpPr>
        <p:spPr>
          <a:xfrm>
            <a:off x="1763688" y="1924811"/>
            <a:ext cx="2693670" cy="876300"/>
          </a:xfrm>
          <a:prstGeom prst="rect">
            <a:avLst/>
          </a:prstGeom>
        </p:spPr>
        <p:txBody>
          <a:bodyPr vert="horz" wrap="square" lIns="0" tIns="15240" rIns="0" bIns="0" rtlCol="0">
            <a:spAutoFit/>
          </a:bodyPr>
          <a:lstStyle/>
          <a:p>
            <a:pPr marL="131445" marR="5080" indent="-119380" algn="r">
              <a:lnSpc>
                <a:spcPct val="98600"/>
              </a:lnSpc>
              <a:spcBef>
                <a:spcPts val="120"/>
              </a:spcBef>
            </a:pPr>
            <a:r>
              <a:rPr sz="1400" b="1" spc="-5" dirty="0">
                <a:solidFill>
                  <a:srgbClr val="404040"/>
                </a:solidFill>
                <a:latin typeface="Arial"/>
                <a:cs typeface="Arial"/>
              </a:rPr>
              <a:t>Kontribusi lembaga </a:t>
            </a:r>
            <a:r>
              <a:rPr sz="1400" b="1" spc="-10" dirty="0">
                <a:solidFill>
                  <a:srgbClr val="404040"/>
                </a:solidFill>
                <a:latin typeface="Arial"/>
                <a:cs typeface="Arial"/>
              </a:rPr>
              <a:t>dana sosial </a:t>
            </a:r>
            <a:r>
              <a:rPr sz="1400" b="1" spc="-375" dirty="0">
                <a:solidFill>
                  <a:srgbClr val="404040"/>
                </a:solidFill>
                <a:latin typeface="Arial"/>
                <a:cs typeface="Arial"/>
              </a:rPr>
              <a:t> </a:t>
            </a:r>
            <a:r>
              <a:rPr sz="1400" b="1" spc="-5" dirty="0">
                <a:solidFill>
                  <a:srgbClr val="404040"/>
                </a:solidFill>
                <a:latin typeface="Arial"/>
                <a:cs typeface="Arial"/>
              </a:rPr>
              <a:t>Islam </a:t>
            </a:r>
            <a:r>
              <a:rPr sz="1400" b="1" spc="-10" dirty="0">
                <a:solidFill>
                  <a:srgbClr val="404040"/>
                </a:solidFill>
                <a:latin typeface="Arial"/>
                <a:cs typeface="Arial"/>
              </a:rPr>
              <a:t>sangat </a:t>
            </a:r>
            <a:r>
              <a:rPr sz="1400" b="1" spc="-5" dirty="0">
                <a:solidFill>
                  <a:srgbClr val="404040"/>
                </a:solidFill>
                <a:latin typeface="Arial"/>
                <a:cs typeface="Arial"/>
              </a:rPr>
              <a:t>besar dan </a:t>
            </a:r>
            <a:r>
              <a:rPr sz="1400" b="1" dirty="0">
                <a:solidFill>
                  <a:srgbClr val="404040"/>
                </a:solidFill>
                <a:latin typeface="Arial"/>
                <a:cs typeface="Arial"/>
              </a:rPr>
              <a:t> </a:t>
            </a:r>
            <a:r>
              <a:rPr sz="1400" b="1" spc="-5" dirty="0">
                <a:solidFill>
                  <a:srgbClr val="404040"/>
                </a:solidFill>
                <a:latin typeface="Arial"/>
                <a:cs typeface="Arial"/>
              </a:rPr>
              <a:t>berpengaruh</a:t>
            </a:r>
            <a:r>
              <a:rPr sz="1400" b="1" spc="-50" dirty="0">
                <a:solidFill>
                  <a:srgbClr val="404040"/>
                </a:solidFill>
                <a:latin typeface="Arial"/>
                <a:cs typeface="Arial"/>
              </a:rPr>
              <a:t> </a:t>
            </a:r>
            <a:r>
              <a:rPr sz="1400" b="1" spc="-5" dirty="0">
                <a:solidFill>
                  <a:srgbClr val="404040"/>
                </a:solidFill>
                <a:latin typeface="Arial"/>
                <a:cs typeface="Arial"/>
              </a:rPr>
              <a:t>terhadap</a:t>
            </a:r>
            <a:r>
              <a:rPr sz="1400" b="1" spc="-45" dirty="0">
                <a:solidFill>
                  <a:srgbClr val="404040"/>
                </a:solidFill>
                <a:latin typeface="Arial"/>
                <a:cs typeface="Arial"/>
              </a:rPr>
              <a:t> </a:t>
            </a:r>
            <a:r>
              <a:rPr sz="1400" b="1" spc="-10" dirty="0">
                <a:solidFill>
                  <a:srgbClr val="404040"/>
                </a:solidFill>
                <a:latin typeface="Arial"/>
                <a:cs typeface="Arial"/>
              </a:rPr>
              <a:t>sebuah</a:t>
            </a:r>
            <a:endParaRPr sz="1400">
              <a:latin typeface="Arial"/>
              <a:cs typeface="Arial"/>
            </a:endParaRPr>
          </a:p>
          <a:p>
            <a:pPr marR="5080" algn="r">
              <a:lnSpc>
                <a:spcPct val="100000"/>
              </a:lnSpc>
              <a:spcBef>
                <a:spcPts val="25"/>
              </a:spcBef>
            </a:pPr>
            <a:r>
              <a:rPr sz="1400" b="1" spc="-5" dirty="0">
                <a:solidFill>
                  <a:srgbClr val="404040"/>
                </a:solidFill>
                <a:latin typeface="Arial"/>
                <a:cs typeface="Arial"/>
              </a:rPr>
              <a:t>negara</a:t>
            </a:r>
            <a:endParaRPr sz="1400">
              <a:latin typeface="Arial"/>
              <a:cs typeface="Arial"/>
            </a:endParaRPr>
          </a:p>
        </p:txBody>
      </p:sp>
      <p:sp>
        <p:nvSpPr>
          <p:cNvPr id="32" name="object 32"/>
          <p:cNvSpPr txBox="1"/>
          <p:nvPr/>
        </p:nvSpPr>
        <p:spPr>
          <a:xfrm>
            <a:off x="7783621" y="2065020"/>
            <a:ext cx="2606040" cy="443230"/>
          </a:xfrm>
          <a:prstGeom prst="rect">
            <a:avLst/>
          </a:prstGeom>
        </p:spPr>
        <p:txBody>
          <a:bodyPr vert="horz" wrap="square" lIns="0" tIns="26670" rIns="0" bIns="0" rtlCol="0">
            <a:spAutoFit/>
          </a:bodyPr>
          <a:lstStyle/>
          <a:p>
            <a:pPr marL="12700" marR="5080">
              <a:lnSpc>
                <a:spcPts val="1610"/>
              </a:lnSpc>
              <a:spcBef>
                <a:spcPts val="210"/>
              </a:spcBef>
            </a:pPr>
            <a:r>
              <a:rPr sz="1400" b="1" spc="-5" dirty="0">
                <a:solidFill>
                  <a:srgbClr val="404040"/>
                </a:solidFill>
                <a:latin typeface="Arial"/>
                <a:cs typeface="Arial"/>
              </a:rPr>
              <a:t>Akan </a:t>
            </a:r>
            <a:r>
              <a:rPr sz="1400" b="1" spc="-10" dirty="0">
                <a:solidFill>
                  <a:srgbClr val="404040"/>
                </a:solidFill>
                <a:latin typeface="Arial"/>
                <a:cs typeface="Arial"/>
              </a:rPr>
              <a:t>banyak </a:t>
            </a:r>
            <a:r>
              <a:rPr sz="1400" b="1" spc="-5" dirty="0">
                <a:solidFill>
                  <a:srgbClr val="404040"/>
                </a:solidFill>
                <a:latin typeface="Arial"/>
                <a:cs typeface="Arial"/>
              </a:rPr>
              <a:t>masyarakat yang </a:t>
            </a:r>
            <a:r>
              <a:rPr sz="1400" b="1" spc="-380" dirty="0">
                <a:solidFill>
                  <a:srgbClr val="404040"/>
                </a:solidFill>
                <a:latin typeface="Arial"/>
                <a:cs typeface="Arial"/>
              </a:rPr>
              <a:t> </a:t>
            </a:r>
            <a:r>
              <a:rPr sz="1400" b="1" spc="-5" dirty="0">
                <a:solidFill>
                  <a:srgbClr val="404040"/>
                </a:solidFill>
                <a:latin typeface="Arial"/>
                <a:cs typeface="Arial"/>
              </a:rPr>
              <a:t>keluar</a:t>
            </a:r>
            <a:r>
              <a:rPr sz="1400" b="1" spc="-15" dirty="0">
                <a:solidFill>
                  <a:srgbClr val="404040"/>
                </a:solidFill>
                <a:latin typeface="Arial"/>
                <a:cs typeface="Arial"/>
              </a:rPr>
              <a:t> </a:t>
            </a:r>
            <a:r>
              <a:rPr sz="1400" b="1" spc="-5" dirty="0">
                <a:solidFill>
                  <a:srgbClr val="404040"/>
                </a:solidFill>
                <a:latin typeface="Arial"/>
                <a:cs typeface="Arial"/>
              </a:rPr>
              <a:t>dari</a:t>
            </a:r>
            <a:r>
              <a:rPr sz="1400" b="1" spc="-25" dirty="0">
                <a:solidFill>
                  <a:srgbClr val="404040"/>
                </a:solidFill>
                <a:latin typeface="Arial"/>
                <a:cs typeface="Arial"/>
              </a:rPr>
              <a:t> </a:t>
            </a:r>
            <a:r>
              <a:rPr sz="1400" b="1" spc="-5" dirty="0">
                <a:solidFill>
                  <a:srgbClr val="404040"/>
                </a:solidFill>
                <a:latin typeface="Arial"/>
                <a:cs typeface="Arial"/>
              </a:rPr>
              <a:t>jurang</a:t>
            </a:r>
            <a:r>
              <a:rPr sz="1400" b="1" spc="-25" dirty="0">
                <a:solidFill>
                  <a:srgbClr val="404040"/>
                </a:solidFill>
                <a:latin typeface="Arial"/>
                <a:cs typeface="Arial"/>
              </a:rPr>
              <a:t> </a:t>
            </a:r>
            <a:r>
              <a:rPr sz="1400" b="1" spc="-5" dirty="0">
                <a:solidFill>
                  <a:srgbClr val="404040"/>
                </a:solidFill>
                <a:latin typeface="Arial"/>
                <a:cs typeface="Arial"/>
              </a:rPr>
              <a:t>kemiskinan</a:t>
            </a:r>
            <a:endParaRPr sz="1400">
              <a:latin typeface="Arial"/>
              <a:cs typeface="Arial"/>
            </a:endParaRPr>
          </a:p>
        </p:txBody>
      </p:sp>
      <p:sp>
        <p:nvSpPr>
          <p:cNvPr id="33" name="object 33"/>
          <p:cNvSpPr txBox="1"/>
          <p:nvPr/>
        </p:nvSpPr>
        <p:spPr>
          <a:xfrm>
            <a:off x="776395" y="3531108"/>
            <a:ext cx="3082290" cy="443230"/>
          </a:xfrm>
          <a:prstGeom prst="rect">
            <a:avLst/>
          </a:prstGeom>
        </p:spPr>
        <p:txBody>
          <a:bodyPr vert="horz" wrap="square" lIns="0" tIns="26670" rIns="0" bIns="0" rtlCol="0">
            <a:spAutoFit/>
          </a:bodyPr>
          <a:lstStyle/>
          <a:p>
            <a:pPr marL="674370" marR="5080" indent="-662305">
              <a:lnSpc>
                <a:spcPts val="1610"/>
              </a:lnSpc>
              <a:spcBef>
                <a:spcPts val="210"/>
              </a:spcBef>
            </a:pPr>
            <a:r>
              <a:rPr sz="1400" b="1" spc="-10" dirty="0">
                <a:solidFill>
                  <a:srgbClr val="404040"/>
                </a:solidFill>
                <a:latin typeface="Arial"/>
                <a:cs typeface="Arial"/>
              </a:rPr>
              <a:t>Tingkat </a:t>
            </a:r>
            <a:r>
              <a:rPr sz="1400" b="1" spc="-5" dirty="0">
                <a:solidFill>
                  <a:srgbClr val="404040"/>
                </a:solidFill>
                <a:latin typeface="Arial"/>
                <a:cs typeface="Arial"/>
              </a:rPr>
              <a:t>kepercayaan </a:t>
            </a:r>
            <a:r>
              <a:rPr sz="1400" b="1" spc="-10" dirty="0">
                <a:solidFill>
                  <a:srgbClr val="404040"/>
                </a:solidFill>
                <a:latin typeface="Arial"/>
                <a:cs typeface="Arial"/>
              </a:rPr>
              <a:t>donator </a:t>
            </a:r>
            <a:r>
              <a:rPr sz="1400" b="1" spc="-5" dirty="0">
                <a:solidFill>
                  <a:srgbClr val="404040"/>
                </a:solidFill>
                <a:latin typeface="Arial"/>
                <a:cs typeface="Arial"/>
              </a:rPr>
              <a:t>(wakif, </a:t>
            </a:r>
            <a:r>
              <a:rPr sz="1400" b="1" spc="-375" dirty="0">
                <a:solidFill>
                  <a:srgbClr val="404040"/>
                </a:solidFill>
                <a:latin typeface="Arial"/>
                <a:cs typeface="Arial"/>
              </a:rPr>
              <a:t> </a:t>
            </a:r>
            <a:r>
              <a:rPr sz="1400" b="1" spc="-5" dirty="0">
                <a:solidFill>
                  <a:srgbClr val="404040"/>
                </a:solidFill>
                <a:latin typeface="Arial"/>
                <a:cs typeface="Arial"/>
              </a:rPr>
              <a:t>muzakki,</a:t>
            </a:r>
            <a:r>
              <a:rPr sz="1400" b="1" spc="-25" dirty="0">
                <a:solidFill>
                  <a:srgbClr val="404040"/>
                </a:solidFill>
                <a:latin typeface="Arial"/>
                <a:cs typeface="Arial"/>
              </a:rPr>
              <a:t> </a:t>
            </a:r>
            <a:r>
              <a:rPr sz="1400" b="1" spc="-5" dirty="0">
                <a:solidFill>
                  <a:srgbClr val="404040"/>
                </a:solidFill>
                <a:latin typeface="Arial"/>
                <a:cs typeface="Arial"/>
              </a:rPr>
              <a:t>dll)</a:t>
            </a:r>
            <a:r>
              <a:rPr sz="1400" b="1" spc="-30" dirty="0">
                <a:solidFill>
                  <a:srgbClr val="404040"/>
                </a:solidFill>
                <a:latin typeface="Arial"/>
                <a:cs typeface="Arial"/>
              </a:rPr>
              <a:t> </a:t>
            </a:r>
            <a:r>
              <a:rPr sz="1400" b="1" spc="-5" dirty="0">
                <a:solidFill>
                  <a:srgbClr val="404040"/>
                </a:solidFill>
                <a:latin typeface="Arial"/>
                <a:cs typeface="Arial"/>
              </a:rPr>
              <a:t>semakin</a:t>
            </a:r>
            <a:r>
              <a:rPr sz="1400" b="1" spc="-25" dirty="0">
                <a:solidFill>
                  <a:srgbClr val="404040"/>
                </a:solidFill>
                <a:latin typeface="Arial"/>
                <a:cs typeface="Arial"/>
              </a:rPr>
              <a:t> </a:t>
            </a:r>
            <a:r>
              <a:rPr sz="1400" b="1" spc="-5" dirty="0">
                <a:solidFill>
                  <a:srgbClr val="404040"/>
                </a:solidFill>
                <a:latin typeface="Arial"/>
                <a:cs typeface="Arial"/>
              </a:rPr>
              <a:t>besar</a:t>
            </a:r>
            <a:endParaRPr sz="1400">
              <a:latin typeface="Arial"/>
              <a:cs typeface="Arial"/>
            </a:endParaRPr>
          </a:p>
        </p:txBody>
      </p:sp>
      <p:sp>
        <p:nvSpPr>
          <p:cNvPr id="34" name="object 34"/>
          <p:cNvSpPr txBox="1"/>
          <p:nvPr/>
        </p:nvSpPr>
        <p:spPr>
          <a:xfrm>
            <a:off x="8549328" y="3613404"/>
            <a:ext cx="3017520" cy="659765"/>
          </a:xfrm>
          <a:prstGeom prst="rect">
            <a:avLst/>
          </a:prstGeom>
        </p:spPr>
        <p:txBody>
          <a:bodyPr vert="horz" wrap="square" lIns="0" tIns="15240" rIns="0" bIns="0" rtlCol="0">
            <a:spAutoFit/>
          </a:bodyPr>
          <a:lstStyle/>
          <a:p>
            <a:pPr marL="12700" marR="5080">
              <a:lnSpc>
                <a:spcPct val="98600"/>
              </a:lnSpc>
              <a:spcBef>
                <a:spcPts val="120"/>
              </a:spcBef>
            </a:pPr>
            <a:r>
              <a:rPr sz="1400" b="1" spc="-5" dirty="0">
                <a:solidFill>
                  <a:srgbClr val="404040"/>
                </a:solidFill>
                <a:latin typeface="Arial"/>
                <a:cs typeface="Arial"/>
              </a:rPr>
              <a:t>Profesi </a:t>
            </a:r>
            <a:r>
              <a:rPr sz="1400" b="1" spc="-10" dirty="0">
                <a:solidFill>
                  <a:srgbClr val="404040"/>
                </a:solidFill>
                <a:latin typeface="Arial"/>
                <a:cs typeface="Arial"/>
              </a:rPr>
              <a:t>pengelola dana </a:t>
            </a:r>
            <a:r>
              <a:rPr sz="1400" b="1" spc="-5" dirty="0">
                <a:solidFill>
                  <a:srgbClr val="404040"/>
                </a:solidFill>
                <a:latin typeface="Arial"/>
                <a:cs typeface="Arial"/>
              </a:rPr>
              <a:t>sosial islam </a:t>
            </a:r>
            <a:r>
              <a:rPr sz="1400" b="1" spc="-375" dirty="0">
                <a:solidFill>
                  <a:srgbClr val="404040"/>
                </a:solidFill>
                <a:latin typeface="Arial"/>
                <a:cs typeface="Arial"/>
              </a:rPr>
              <a:t> </a:t>
            </a:r>
            <a:r>
              <a:rPr sz="1400" b="1" spc="-5" dirty="0">
                <a:solidFill>
                  <a:srgbClr val="404040"/>
                </a:solidFill>
                <a:latin typeface="Arial"/>
                <a:cs typeface="Arial"/>
              </a:rPr>
              <a:t>akan menjadi idaman dan cita-cita </a:t>
            </a:r>
            <a:r>
              <a:rPr sz="1400" b="1" dirty="0">
                <a:solidFill>
                  <a:srgbClr val="404040"/>
                </a:solidFill>
                <a:latin typeface="Arial"/>
                <a:cs typeface="Arial"/>
              </a:rPr>
              <a:t> </a:t>
            </a:r>
            <a:r>
              <a:rPr sz="1400" b="1" spc="-5" dirty="0">
                <a:solidFill>
                  <a:srgbClr val="404040"/>
                </a:solidFill>
                <a:latin typeface="Arial"/>
                <a:cs typeface="Arial"/>
              </a:rPr>
              <a:t>para</a:t>
            </a:r>
            <a:r>
              <a:rPr sz="1400" b="1" spc="-10" dirty="0">
                <a:solidFill>
                  <a:srgbClr val="404040"/>
                </a:solidFill>
                <a:latin typeface="Arial"/>
                <a:cs typeface="Arial"/>
              </a:rPr>
              <a:t> pemuda</a:t>
            </a:r>
            <a:endParaRPr sz="1400">
              <a:latin typeface="Arial"/>
              <a:cs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09600"/>
            <a:ext cx="11582399" cy="923330"/>
          </a:xfrm>
        </p:spPr>
        <p:txBody>
          <a:bodyPr/>
          <a:lstStyle/>
          <a:p>
            <a:pPr algn="just"/>
            <a:r>
              <a:rPr lang="en-US" sz="2000" dirty="0" err="1" smtClean="0"/>
              <a:t>Untuk</a:t>
            </a:r>
            <a:r>
              <a:rPr lang="en-US" sz="2000" dirty="0"/>
              <a:t> </a:t>
            </a:r>
            <a:r>
              <a:rPr lang="en-US" sz="2000" dirty="0" err="1" smtClean="0"/>
              <a:t>meningkatkan</a:t>
            </a:r>
            <a:r>
              <a:rPr lang="en-US" sz="2000" dirty="0" smtClean="0"/>
              <a:t> </a:t>
            </a:r>
            <a:r>
              <a:rPr lang="en-US" sz="2000" dirty="0" err="1" smtClean="0"/>
              <a:t>profesionalitas</a:t>
            </a:r>
            <a:r>
              <a:rPr lang="en-US" sz="2000" dirty="0" smtClean="0"/>
              <a:t> </a:t>
            </a:r>
            <a:r>
              <a:rPr lang="en-US" sz="2000" dirty="0" err="1" smtClean="0"/>
              <a:t>lembaga</a:t>
            </a:r>
            <a:r>
              <a:rPr lang="en-US" sz="2000" dirty="0" smtClean="0"/>
              <a:t> </a:t>
            </a:r>
            <a:r>
              <a:rPr lang="en-US" sz="2000" dirty="0" err="1" smtClean="0"/>
              <a:t>dana</a:t>
            </a:r>
            <a:r>
              <a:rPr lang="en-US" sz="2000" dirty="0" smtClean="0"/>
              <a:t> </a:t>
            </a:r>
            <a:r>
              <a:rPr lang="en-US" sz="2000" dirty="0" err="1" smtClean="0"/>
              <a:t>sosial</a:t>
            </a:r>
            <a:r>
              <a:rPr lang="en-US" sz="2000" dirty="0" smtClean="0"/>
              <a:t> Islam, </a:t>
            </a:r>
            <a:r>
              <a:rPr lang="en-US" sz="2000" dirty="0" err="1" smtClean="0"/>
              <a:t>maka</a:t>
            </a:r>
            <a:r>
              <a:rPr lang="en-US" sz="2000" dirty="0" smtClean="0"/>
              <a:t> </a:t>
            </a:r>
            <a:r>
              <a:rPr lang="en-US" sz="2000" dirty="0" err="1" smtClean="0"/>
              <a:t>dibentuk</a:t>
            </a:r>
            <a:r>
              <a:rPr lang="en-US" sz="2000" dirty="0"/>
              <a:t> </a:t>
            </a:r>
            <a:r>
              <a:rPr lang="en-US" sz="2000" dirty="0" smtClean="0"/>
              <a:t>Zakat Core Principles (ZCP) </a:t>
            </a:r>
            <a:r>
              <a:rPr lang="en-US" sz="2000" dirty="0" err="1" smtClean="0"/>
              <a:t>dan</a:t>
            </a:r>
            <a:r>
              <a:rPr lang="en-US" sz="2000" dirty="0" smtClean="0"/>
              <a:t> </a:t>
            </a:r>
            <a:r>
              <a:rPr lang="en-US" sz="2000" dirty="0" err="1" smtClean="0"/>
              <a:t>Waqf</a:t>
            </a:r>
            <a:r>
              <a:rPr lang="en-US" sz="2000" dirty="0" smtClean="0"/>
              <a:t> Core Principles (WCP) yang di </a:t>
            </a:r>
            <a:r>
              <a:rPr lang="en-US" sz="2000" dirty="0" err="1" smtClean="0"/>
              <a:t>dalamnya</a:t>
            </a:r>
            <a:r>
              <a:rPr lang="en-US" sz="2000" dirty="0" smtClean="0"/>
              <a:t> </a:t>
            </a:r>
            <a:r>
              <a:rPr lang="en-US" sz="2000" dirty="0" err="1" smtClean="0"/>
              <a:t>memuat</a:t>
            </a:r>
            <a:r>
              <a:rPr lang="en-US" sz="2000" dirty="0" smtClean="0"/>
              <a:t> </a:t>
            </a:r>
            <a:r>
              <a:rPr lang="en-US" sz="2000" dirty="0" err="1" smtClean="0"/>
              <a:t>sejumlah</a:t>
            </a:r>
            <a:r>
              <a:rPr lang="en-US" sz="2000" dirty="0" smtClean="0"/>
              <a:t> </a:t>
            </a:r>
            <a:r>
              <a:rPr lang="en-US" sz="2000" dirty="0" err="1" smtClean="0"/>
              <a:t>prinsip</a:t>
            </a:r>
            <a:r>
              <a:rPr lang="en-US" sz="2000" dirty="0" smtClean="0"/>
              <a:t> yang </a:t>
            </a:r>
            <a:r>
              <a:rPr lang="en-US" sz="2000" dirty="0" err="1" smtClean="0"/>
              <a:t>perlu</a:t>
            </a:r>
            <a:r>
              <a:rPr lang="en-US" sz="2000" dirty="0" smtClean="0"/>
              <a:t> </a:t>
            </a:r>
            <a:r>
              <a:rPr lang="en-US" sz="2000" dirty="0" err="1" smtClean="0"/>
              <a:t>dipenuhi</a:t>
            </a:r>
            <a:r>
              <a:rPr lang="en-US" sz="2000" dirty="0"/>
              <a:t> </a:t>
            </a:r>
            <a:r>
              <a:rPr lang="en-US" sz="2000" dirty="0" err="1" smtClean="0"/>
              <a:t>dalam</a:t>
            </a:r>
            <a:r>
              <a:rPr lang="en-US" sz="2000" dirty="0" smtClean="0"/>
              <a:t> </a:t>
            </a:r>
            <a:r>
              <a:rPr lang="en-US" sz="2000" dirty="0" err="1" smtClean="0"/>
              <a:t>pengelolaan</a:t>
            </a:r>
            <a:r>
              <a:rPr lang="en-US" sz="2000" dirty="0" smtClean="0"/>
              <a:t> </a:t>
            </a:r>
            <a:r>
              <a:rPr lang="en-US" sz="2000" dirty="0" err="1" smtClean="0"/>
              <a:t>dana</a:t>
            </a:r>
            <a:r>
              <a:rPr lang="en-US" sz="2000" dirty="0" smtClean="0"/>
              <a:t> </a:t>
            </a:r>
            <a:r>
              <a:rPr lang="en-US" sz="2000" dirty="0" err="1" smtClean="0"/>
              <a:t>sosial</a:t>
            </a:r>
            <a:r>
              <a:rPr lang="en-US" sz="2000" dirty="0" smtClean="0"/>
              <a:t> Islam yang </a:t>
            </a:r>
            <a:r>
              <a:rPr lang="en-US" sz="2000" dirty="0" err="1" smtClean="0"/>
              <a:t>profesional</a:t>
            </a:r>
            <a:endParaRPr lang="en-US" sz="2000" dirty="0"/>
          </a:p>
        </p:txBody>
      </p:sp>
      <p:graphicFrame>
        <p:nvGraphicFramePr>
          <p:cNvPr id="4" name="Table 3"/>
          <p:cNvGraphicFramePr>
            <a:graphicFrameLocks noGrp="1"/>
          </p:cNvGraphicFramePr>
          <p:nvPr>
            <p:extLst>
              <p:ext uri="{D42A27DB-BD31-4B8C-83A1-F6EECF244321}">
                <p14:modId xmlns:p14="http://schemas.microsoft.com/office/powerpoint/2010/main" val="3568095722"/>
              </p:ext>
            </p:extLst>
          </p:nvPr>
        </p:nvGraphicFramePr>
        <p:xfrm>
          <a:off x="1524000" y="2057400"/>
          <a:ext cx="9220200" cy="3276602"/>
        </p:xfrm>
        <a:graphic>
          <a:graphicData uri="http://schemas.openxmlformats.org/drawingml/2006/table">
            <a:tbl>
              <a:tblPr firstRow="1" bandRow="1">
                <a:tableStyleId>{21E4AEA4-8DFA-4A89-87EB-49C32662AFE0}</a:tableStyleId>
              </a:tblPr>
              <a:tblGrid>
                <a:gridCol w="4610100"/>
                <a:gridCol w="4610100"/>
              </a:tblGrid>
              <a:tr h="468086">
                <a:tc>
                  <a:txBody>
                    <a:bodyPr/>
                    <a:lstStyle/>
                    <a:p>
                      <a:r>
                        <a:rPr lang="en-US" dirty="0" smtClean="0"/>
                        <a:t>Zakat Core Principles</a:t>
                      </a:r>
                      <a:endParaRPr lang="en-US" dirty="0"/>
                    </a:p>
                  </a:txBody>
                  <a:tcPr/>
                </a:tc>
                <a:tc>
                  <a:txBody>
                    <a:bodyPr/>
                    <a:lstStyle/>
                    <a:p>
                      <a:r>
                        <a:rPr lang="en-US" dirty="0" err="1" smtClean="0"/>
                        <a:t>Waqf</a:t>
                      </a:r>
                      <a:r>
                        <a:rPr lang="en-US" dirty="0" smtClean="0"/>
                        <a:t> Core Principles</a:t>
                      </a:r>
                      <a:endParaRPr lang="en-US" dirty="0"/>
                    </a:p>
                  </a:txBody>
                  <a:tcPr/>
                </a:tc>
              </a:tr>
              <a:tr h="468086">
                <a:tc>
                  <a:txBody>
                    <a:bodyPr/>
                    <a:lstStyle/>
                    <a:p>
                      <a:r>
                        <a:rPr lang="en-US" dirty="0" err="1" smtClean="0"/>
                        <a:t>Dasar</a:t>
                      </a:r>
                      <a:r>
                        <a:rPr lang="en-US" baseline="0" dirty="0" smtClean="0"/>
                        <a:t> </a:t>
                      </a:r>
                      <a:r>
                        <a:rPr lang="en-US" baseline="0" dirty="0" err="1" smtClean="0"/>
                        <a:t>Hukum</a:t>
                      </a:r>
                      <a:endParaRPr lang="en-US" dirty="0"/>
                    </a:p>
                  </a:txBody>
                  <a:tcPr/>
                </a:tc>
                <a:tc>
                  <a:txBody>
                    <a:bodyPr/>
                    <a:lstStyle/>
                    <a:p>
                      <a:r>
                        <a:rPr lang="en-US" dirty="0" err="1" smtClean="0"/>
                        <a:t>Dasar</a:t>
                      </a:r>
                      <a:r>
                        <a:rPr lang="en-US" baseline="0" dirty="0" smtClean="0"/>
                        <a:t> </a:t>
                      </a:r>
                      <a:r>
                        <a:rPr lang="en-US" baseline="0" dirty="0" err="1" smtClean="0"/>
                        <a:t>Hukum</a:t>
                      </a:r>
                      <a:endParaRPr lang="en-US" dirty="0"/>
                    </a:p>
                  </a:txBody>
                  <a:tcPr/>
                </a:tc>
              </a:tr>
              <a:tr h="468086">
                <a:tc>
                  <a:txBody>
                    <a:bodyPr/>
                    <a:lstStyle/>
                    <a:p>
                      <a:r>
                        <a:rPr lang="en-US" dirty="0" err="1" smtClean="0"/>
                        <a:t>Pengawasan</a:t>
                      </a:r>
                      <a:r>
                        <a:rPr lang="en-US" dirty="0" smtClean="0"/>
                        <a:t> Zakat</a:t>
                      </a:r>
                      <a:endParaRPr lang="en-US" dirty="0"/>
                    </a:p>
                  </a:txBody>
                  <a:tcPr/>
                </a:tc>
                <a:tc>
                  <a:txBody>
                    <a:bodyPr/>
                    <a:lstStyle/>
                    <a:p>
                      <a:r>
                        <a:rPr lang="en-US" dirty="0" err="1" smtClean="0"/>
                        <a:t>Pengawasan</a:t>
                      </a:r>
                      <a:r>
                        <a:rPr lang="en-US" dirty="0" smtClean="0"/>
                        <a:t> Zakat</a:t>
                      </a:r>
                      <a:endParaRPr lang="en-US" dirty="0"/>
                    </a:p>
                  </a:txBody>
                  <a:tcPr/>
                </a:tc>
              </a:tr>
              <a:tr h="468086">
                <a:tc>
                  <a:txBody>
                    <a:bodyPr/>
                    <a:lstStyle/>
                    <a:p>
                      <a:r>
                        <a:rPr lang="en-US" dirty="0" smtClean="0"/>
                        <a:t>Tata </a:t>
                      </a:r>
                      <a:r>
                        <a:rPr lang="en-US" dirty="0" err="1" smtClean="0"/>
                        <a:t>Kelola</a:t>
                      </a:r>
                      <a:r>
                        <a:rPr lang="en-US" dirty="0" smtClean="0"/>
                        <a:t> Zakat</a:t>
                      </a:r>
                      <a:endParaRPr lang="en-US" dirty="0"/>
                    </a:p>
                  </a:txBody>
                  <a:tcPr/>
                </a:tc>
                <a:tc>
                  <a:txBody>
                    <a:bodyPr/>
                    <a:lstStyle/>
                    <a:p>
                      <a:r>
                        <a:rPr lang="en-US" dirty="0" smtClean="0"/>
                        <a:t>Tata </a:t>
                      </a:r>
                      <a:r>
                        <a:rPr lang="en-US" dirty="0" err="1" smtClean="0"/>
                        <a:t>Kelola</a:t>
                      </a:r>
                      <a:r>
                        <a:rPr lang="en-US" dirty="0" smtClean="0"/>
                        <a:t> Zakat</a:t>
                      </a:r>
                      <a:endParaRPr lang="en-US" dirty="0"/>
                    </a:p>
                  </a:txBody>
                  <a:tcPr/>
                </a:tc>
              </a:tr>
              <a:tr h="468086">
                <a:tc>
                  <a:txBody>
                    <a:bodyPr/>
                    <a:lstStyle/>
                    <a:p>
                      <a:r>
                        <a:rPr lang="en-US" dirty="0" err="1" smtClean="0"/>
                        <a:t>Fungsi</a:t>
                      </a:r>
                      <a:r>
                        <a:rPr lang="en-US" baseline="0" dirty="0" smtClean="0"/>
                        <a:t> </a:t>
                      </a:r>
                      <a:r>
                        <a:rPr lang="en-US" baseline="0" dirty="0" err="1" smtClean="0"/>
                        <a:t>Intermediari</a:t>
                      </a:r>
                      <a:endParaRPr lang="en-US" dirty="0"/>
                    </a:p>
                  </a:txBody>
                  <a:tcPr/>
                </a:tc>
                <a:tc>
                  <a:txBody>
                    <a:bodyPr/>
                    <a:lstStyle/>
                    <a:p>
                      <a:r>
                        <a:rPr lang="en-US" dirty="0" smtClean="0"/>
                        <a:t>-</a:t>
                      </a:r>
                      <a:endParaRPr lang="en-US" dirty="0"/>
                    </a:p>
                  </a:txBody>
                  <a:tcPr/>
                </a:tc>
              </a:tr>
              <a:tr h="468086">
                <a:tc>
                  <a:txBody>
                    <a:bodyPr/>
                    <a:lstStyle/>
                    <a:p>
                      <a:r>
                        <a:rPr lang="en-US" dirty="0" err="1" smtClean="0"/>
                        <a:t>Manajemen</a:t>
                      </a:r>
                      <a:r>
                        <a:rPr lang="en-US" dirty="0" smtClean="0"/>
                        <a:t> </a:t>
                      </a:r>
                      <a:r>
                        <a:rPr lang="en-US" dirty="0" err="1" smtClean="0"/>
                        <a:t>Risiko</a:t>
                      </a:r>
                      <a:endParaRPr lang="en-US" dirty="0"/>
                    </a:p>
                  </a:txBody>
                  <a:tcPr/>
                </a:tc>
                <a:tc>
                  <a:txBody>
                    <a:bodyPr/>
                    <a:lstStyle/>
                    <a:p>
                      <a:r>
                        <a:rPr lang="en-US" dirty="0" err="1" smtClean="0"/>
                        <a:t>Manajemen</a:t>
                      </a:r>
                      <a:r>
                        <a:rPr lang="en-US" dirty="0" smtClean="0"/>
                        <a:t> </a:t>
                      </a:r>
                      <a:r>
                        <a:rPr lang="en-US" dirty="0" err="1" smtClean="0"/>
                        <a:t>Risiko</a:t>
                      </a:r>
                      <a:endParaRPr lang="en-US" dirty="0"/>
                    </a:p>
                  </a:txBody>
                  <a:tcPr/>
                </a:tc>
              </a:tr>
              <a:tr h="468086">
                <a:tc>
                  <a:txBody>
                    <a:bodyPr/>
                    <a:lstStyle/>
                    <a:p>
                      <a:r>
                        <a:rPr lang="en-US" dirty="0" smtClean="0"/>
                        <a:t>Tata</a:t>
                      </a:r>
                      <a:r>
                        <a:rPr lang="en-US" baseline="0" dirty="0" smtClean="0"/>
                        <a:t> </a:t>
                      </a:r>
                      <a:r>
                        <a:rPr lang="en-US" baseline="0" dirty="0" err="1" smtClean="0"/>
                        <a:t>Kelola</a:t>
                      </a:r>
                      <a:r>
                        <a:rPr lang="en-US" baseline="0" dirty="0" smtClean="0"/>
                        <a:t> </a:t>
                      </a:r>
                      <a:r>
                        <a:rPr lang="en-US" baseline="0" dirty="0" err="1" smtClean="0"/>
                        <a:t>Syariah</a:t>
                      </a:r>
                      <a:endParaRPr lang="en-US" dirty="0"/>
                    </a:p>
                  </a:txBody>
                  <a:tcPr/>
                </a:tc>
                <a:tc>
                  <a:txBody>
                    <a:bodyPr/>
                    <a:lstStyle/>
                    <a:p>
                      <a:r>
                        <a:rPr lang="en-US" dirty="0" smtClean="0"/>
                        <a:t>Tata</a:t>
                      </a:r>
                      <a:r>
                        <a:rPr lang="en-US" baseline="0" dirty="0" smtClean="0"/>
                        <a:t> </a:t>
                      </a:r>
                      <a:r>
                        <a:rPr lang="en-US" baseline="0" dirty="0" err="1" smtClean="0"/>
                        <a:t>Kelola</a:t>
                      </a:r>
                      <a:r>
                        <a:rPr lang="en-US" baseline="0" dirty="0" smtClean="0"/>
                        <a:t> </a:t>
                      </a:r>
                      <a:r>
                        <a:rPr lang="en-US" baseline="0" dirty="0" err="1" smtClean="0"/>
                        <a:t>Syariah</a:t>
                      </a:r>
                      <a:endParaRPr lang="en-US" dirty="0"/>
                    </a:p>
                  </a:txBody>
                  <a:tcPr/>
                </a:tc>
              </a:tr>
            </a:tbl>
          </a:graphicData>
        </a:graphic>
      </p:graphicFrame>
    </p:spTree>
    <p:extLst>
      <p:ext uri="{BB962C8B-B14F-4D97-AF65-F5344CB8AC3E}">
        <p14:creationId xmlns:p14="http://schemas.microsoft.com/office/powerpoint/2010/main" val="32724182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853175309"/>
              </p:ext>
            </p:extLst>
          </p:nvPr>
        </p:nvGraphicFramePr>
        <p:xfrm>
          <a:off x="304800" y="1920240"/>
          <a:ext cx="11506200" cy="4023360"/>
        </p:xfrm>
        <a:graphic>
          <a:graphicData uri="http://schemas.openxmlformats.org/drawingml/2006/table">
            <a:tbl>
              <a:tblPr firstRow="1" bandRow="1">
                <a:tableStyleId>{21E4AEA4-8DFA-4A89-87EB-49C32662AFE0}</a:tableStyleId>
              </a:tblPr>
              <a:tblGrid>
                <a:gridCol w="683181"/>
                <a:gridCol w="2898219"/>
                <a:gridCol w="7924800"/>
              </a:tblGrid>
              <a:tr h="323850">
                <a:tc>
                  <a:txBody>
                    <a:bodyPr/>
                    <a:lstStyle/>
                    <a:p>
                      <a:endParaRPr lang="en-US" dirty="0"/>
                    </a:p>
                  </a:txBody>
                  <a:tcPr/>
                </a:tc>
                <a:tc>
                  <a:txBody>
                    <a:bodyPr/>
                    <a:lstStyle/>
                    <a:p>
                      <a:r>
                        <a:rPr lang="en-US" dirty="0" err="1" smtClean="0"/>
                        <a:t>Dimensi</a:t>
                      </a:r>
                      <a:endParaRPr lang="en-US" dirty="0"/>
                    </a:p>
                  </a:txBody>
                  <a:tcPr/>
                </a:tc>
                <a:tc>
                  <a:txBody>
                    <a:bodyPr/>
                    <a:lstStyle/>
                    <a:p>
                      <a:r>
                        <a:rPr lang="en-US" dirty="0" err="1" smtClean="0"/>
                        <a:t>Aspek</a:t>
                      </a:r>
                      <a:endParaRPr lang="en-US" dirty="0"/>
                    </a:p>
                  </a:txBody>
                  <a:tcPr/>
                </a:tc>
              </a:tr>
              <a:tr h="323850">
                <a:tc>
                  <a:txBody>
                    <a:bodyPr/>
                    <a:lstStyle/>
                    <a:p>
                      <a:endParaRPr lang="en-US" dirty="0"/>
                    </a:p>
                  </a:txBody>
                  <a:tcPr/>
                </a:tc>
                <a:tc>
                  <a:txBody>
                    <a:bodyPr/>
                    <a:lstStyle/>
                    <a:p>
                      <a:r>
                        <a:rPr lang="en-US" dirty="0" err="1" smtClean="0"/>
                        <a:t>Dasar</a:t>
                      </a:r>
                      <a:r>
                        <a:rPr lang="en-US" dirty="0" smtClean="0"/>
                        <a:t> </a:t>
                      </a:r>
                      <a:r>
                        <a:rPr lang="en-US" dirty="0" err="1" smtClean="0"/>
                        <a:t>Hukum</a:t>
                      </a:r>
                      <a:endParaRPr lang="en-US" dirty="0"/>
                    </a:p>
                  </a:txBody>
                  <a:tcPr/>
                </a:tc>
                <a:tc>
                  <a:txBody>
                    <a:bodyPr/>
                    <a:lstStyle/>
                    <a:p>
                      <a:r>
                        <a:rPr lang="en-US" dirty="0" smtClean="0"/>
                        <a:t>ZCP 1 </a:t>
                      </a:r>
                      <a:r>
                        <a:rPr lang="en-US" dirty="0" err="1" smtClean="0"/>
                        <a:t>Tujuan</a:t>
                      </a:r>
                      <a:r>
                        <a:rPr lang="en-US" dirty="0" smtClean="0"/>
                        <a:t>, </a:t>
                      </a:r>
                      <a:r>
                        <a:rPr lang="en-US" dirty="0" err="1" smtClean="0"/>
                        <a:t>Independensi</a:t>
                      </a:r>
                      <a:r>
                        <a:rPr lang="en-US" dirty="0" smtClean="0"/>
                        <a:t>, </a:t>
                      </a:r>
                      <a:r>
                        <a:rPr lang="en-US" dirty="0" err="1" smtClean="0"/>
                        <a:t>Otoritas</a:t>
                      </a:r>
                      <a:endParaRPr lang="en-US" dirty="0"/>
                    </a:p>
                  </a:txBody>
                  <a:tcPr/>
                </a:tc>
              </a:tr>
              <a:tr h="323850">
                <a:tc>
                  <a:txBody>
                    <a:bodyPr/>
                    <a:lstStyle/>
                    <a:p>
                      <a:endParaRPr lang="en-US" dirty="0"/>
                    </a:p>
                  </a:txBody>
                  <a:tcPr/>
                </a:tc>
                <a:tc>
                  <a:txBody>
                    <a:bodyPr/>
                    <a:lstStyle/>
                    <a:p>
                      <a:endParaRPr lang="en-US"/>
                    </a:p>
                  </a:txBody>
                  <a:tcPr/>
                </a:tc>
                <a:tc>
                  <a:txBody>
                    <a:bodyPr/>
                    <a:lstStyle/>
                    <a:p>
                      <a:r>
                        <a:rPr lang="en-US" dirty="0" smtClean="0"/>
                        <a:t>ZCP 2 </a:t>
                      </a:r>
                      <a:r>
                        <a:rPr lang="en-US" dirty="0" err="1" smtClean="0"/>
                        <a:t>Kegiatan</a:t>
                      </a:r>
                      <a:r>
                        <a:rPr lang="en-US" baseline="0" dirty="0" smtClean="0"/>
                        <a:t> yang </a:t>
                      </a:r>
                      <a:r>
                        <a:rPr lang="en-US" baseline="0" dirty="0" err="1" smtClean="0"/>
                        <a:t>diizinkan</a:t>
                      </a:r>
                      <a:endParaRPr lang="en-US" dirty="0"/>
                    </a:p>
                  </a:txBody>
                  <a:tcPr/>
                </a:tc>
              </a:tr>
              <a:tr h="323850">
                <a:tc>
                  <a:txBody>
                    <a:bodyPr/>
                    <a:lstStyle/>
                    <a:p>
                      <a:endParaRPr lang="en-US" dirty="0"/>
                    </a:p>
                  </a:txBody>
                  <a:tcPr/>
                </a:tc>
                <a:tc>
                  <a:txBody>
                    <a:bodyPr/>
                    <a:lstStyle/>
                    <a:p>
                      <a:endParaRPr lang="en-US" dirty="0"/>
                    </a:p>
                  </a:txBody>
                  <a:tcPr/>
                </a:tc>
                <a:tc>
                  <a:txBody>
                    <a:bodyPr/>
                    <a:lstStyle/>
                    <a:p>
                      <a:r>
                        <a:rPr lang="en-US" dirty="0" smtClean="0"/>
                        <a:t>ZCP 3 </a:t>
                      </a:r>
                      <a:r>
                        <a:rPr lang="en-US" dirty="0" err="1" smtClean="0"/>
                        <a:t>Kriteria</a:t>
                      </a:r>
                      <a:r>
                        <a:rPr lang="en-US" dirty="0" smtClean="0"/>
                        <a:t> </a:t>
                      </a:r>
                      <a:r>
                        <a:rPr lang="en-US" dirty="0" err="1" smtClean="0"/>
                        <a:t>Perizinan</a:t>
                      </a:r>
                      <a:endParaRPr lang="en-US" dirty="0"/>
                    </a:p>
                  </a:txBody>
                  <a:tcPr/>
                </a:tc>
              </a:tr>
              <a:tr h="323850">
                <a:tc>
                  <a:txBody>
                    <a:bodyPr/>
                    <a:lstStyle/>
                    <a:p>
                      <a:endParaRPr lang="en-US" dirty="0"/>
                    </a:p>
                  </a:txBody>
                  <a:tcPr/>
                </a:tc>
                <a:tc>
                  <a:txBody>
                    <a:bodyPr/>
                    <a:lstStyle/>
                    <a:p>
                      <a:r>
                        <a:rPr lang="en-US" dirty="0" err="1" smtClean="0"/>
                        <a:t>Pengawasan</a:t>
                      </a:r>
                      <a:r>
                        <a:rPr lang="en-US" baseline="0" dirty="0" smtClean="0"/>
                        <a:t> Zakat</a:t>
                      </a:r>
                      <a:endParaRPr lang="en-US" dirty="0"/>
                    </a:p>
                  </a:txBody>
                  <a:tcPr/>
                </a:tc>
                <a:tc>
                  <a:txBody>
                    <a:bodyPr/>
                    <a:lstStyle/>
                    <a:p>
                      <a:r>
                        <a:rPr lang="en-US" dirty="0" smtClean="0"/>
                        <a:t>ZCP 4 </a:t>
                      </a:r>
                      <a:r>
                        <a:rPr lang="en-US" dirty="0" err="1" smtClean="0"/>
                        <a:t>Pendekatan</a:t>
                      </a:r>
                      <a:r>
                        <a:rPr lang="en-US" dirty="0" smtClean="0"/>
                        <a:t> </a:t>
                      </a:r>
                      <a:r>
                        <a:rPr lang="en-US" dirty="0" err="1" smtClean="0"/>
                        <a:t>Pengawasan</a:t>
                      </a:r>
                      <a:r>
                        <a:rPr lang="en-US" dirty="0" smtClean="0"/>
                        <a:t> Zakat</a:t>
                      </a:r>
                      <a:endParaRPr lang="en-US" dirty="0"/>
                    </a:p>
                  </a:txBody>
                  <a:tcPr/>
                </a:tc>
              </a:tr>
              <a:tr h="323850">
                <a:tc>
                  <a:txBody>
                    <a:bodyPr/>
                    <a:lstStyle/>
                    <a:p>
                      <a:endParaRPr lang="en-US" dirty="0"/>
                    </a:p>
                  </a:txBody>
                  <a:tcPr/>
                </a:tc>
                <a:tc>
                  <a:txBody>
                    <a:bodyPr/>
                    <a:lstStyle/>
                    <a:p>
                      <a:endParaRPr lang="en-US" dirty="0"/>
                    </a:p>
                  </a:txBody>
                  <a:tcPr/>
                </a:tc>
                <a:tc>
                  <a:txBody>
                    <a:bodyPr/>
                    <a:lstStyle/>
                    <a:p>
                      <a:r>
                        <a:rPr lang="en-US" dirty="0" smtClean="0"/>
                        <a:t>ZCP 5 </a:t>
                      </a:r>
                      <a:r>
                        <a:rPr lang="en-US" dirty="0" err="1" smtClean="0"/>
                        <a:t>Teknik</a:t>
                      </a:r>
                      <a:r>
                        <a:rPr lang="en-US" dirty="0" smtClean="0"/>
                        <a:t> </a:t>
                      </a:r>
                      <a:r>
                        <a:rPr lang="en-US" dirty="0" err="1" smtClean="0"/>
                        <a:t>dan</a:t>
                      </a:r>
                      <a:r>
                        <a:rPr lang="en-US" dirty="0" smtClean="0"/>
                        <a:t> </a:t>
                      </a:r>
                      <a:r>
                        <a:rPr lang="en-US" dirty="0" err="1" smtClean="0"/>
                        <a:t>Instrumen</a:t>
                      </a:r>
                      <a:r>
                        <a:rPr lang="en-US" dirty="0" smtClean="0"/>
                        <a:t> </a:t>
                      </a:r>
                      <a:r>
                        <a:rPr lang="en-US" dirty="0" err="1" smtClean="0"/>
                        <a:t>Pengawasan</a:t>
                      </a:r>
                      <a:r>
                        <a:rPr lang="en-US" dirty="0" smtClean="0"/>
                        <a:t> Zakat</a:t>
                      </a:r>
                      <a:endParaRPr lang="en-US" dirty="0"/>
                    </a:p>
                  </a:txBody>
                  <a:tcPr/>
                </a:tc>
              </a:tr>
              <a:tr h="323850">
                <a:tc>
                  <a:txBody>
                    <a:bodyPr/>
                    <a:lstStyle/>
                    <a:p>
                      <a:endParaRPr lang="en-US" dirty="0"/>
                    </a:p>
                  </a:txBody>
                  <a:tcPr/>
                </a:tc>
                <a:tc>
                  <a:txBody>
                    <a:bodyPr/>
                    <a:lstStyle/>
                    <a:p>
                      <a:endParaRPr lang="en-US" dirty="0"/>
                    </a:p>
                  </a:txBody>
                  <a:tcPr/>
                </a:tc>
                <a:tc>
                  <a:txBody>
                    <a:bodyPr/>
                    <a:lstStyle/>
                    <a:p>
                      <a:r>
                        <a:rPr lang="en-US" dirty="0" smtClean="0"/>
                        <a:t>ZCP</a:t>
                      </a:r>
                      <a:r>
                        <a:rPr lang="en-US" baseline="0" dirty="0" smtClean="0"/>
                        <a:t> 6  </a:t>
                      </a:r>
                      <a:r>
                        <a:rPr lang="en-US" baseline="0" dirty="0" err="1" smtClean="0"/>
                        <a:t>Pelaporan</a:t>
                      </a:r>
                      <a:r>
                        <a:rPr lang="en-US" baseline="0" dirty="0" smtClean="0"/>
                        <a:t> </a:t>
                      </a:r>
                      <a:r>
                        <a:rPr lang="en-US" baseline="0" dirty="0" err="1" smtClean="0"/>
                        <a:t>Pengawasan</a:t>
                      </a:r>
                      <a:r>
                        <a:rPr lang="en-US" baseline="0" dirty="0" smtClean="0"/>
                        <a:t> Zakat</a:t>
                      </a:r>
                      <a:endParaRPr lang="en-US" dirty="0"/>
                    </a:p>
                  </a:txBody>
                  <a:tcPr/>
                </a:tc>
              </a:tr>
              <a:tr h="323850">
                <a:tc>
                  <a:txBody>
                    <a:bodyPr/>
                    <a:lstStyle/>
                    <a:p>
                      <a:endParaRPr lang="en-US" dirty="0"/>
                    </a:p>
                  </a:txBody>
                  <a:tcPr/>
                </a:tc>
                <a:tc>
                  <a:txBody>
                    <a:bodyPr/>
                    <a:lstStyle/>
                    <a:p>
                      <a:r>
                        <a:rPr lang="en-US" dirty="0" smtClean="0"/>
                        <a:t>Tata </a:t>
                      </a:r>
                      <a:r>
                        <a:rPr lang="en-US" dirty="0" err="1" smtClean="0"/>
                        <a:t>Kelola</a:t>
                      </a:r>
                      <a:r>
                        <a:rPr lang="en-US" dirty="0" smtClean="0"/>
                        <a:t> Zakat</a:t>
                      </a:r>
                      <a:endParaRPr lang="en-US" dirty="0"/>
                    </a:p>
                  </a:txBody>
                  <a:tcPr/>
                </a:tc>
                <a:tc>
                  <a:txBody>
                    <a:bodyPr/>
                    <a:lstStyle/>
                    <a:p>
                      <a:r>
                        <a:rPr lang="en-US" dirty="0" smtClean="0"/>
                        <a:t>ZCP 7 </a:t>
                      </a:r>
                      <a:r>
                        <a:rPr lang="en-US" dirty="0" err="1" smtClean="0"/>
                        <a:t>Kekuatan</a:t>
                      </a:r>
                      <a:r>
                        <a:rPr lang="en-US" baseline="0" dirty="0" smtClean="0"/>
                        <a:t> </a:t>
                      </a:r>
                      <a:r>
                        <a:rPr lang="en-US" baseline="0" dirty="0" err="1" smtClean="0"/>
                        <a:t>dan</a:t>
                      </a:r>
                      <a:r>
                        <a:rPr lang="en-US" baseline="0" dirty="0" smtClean="0"/>
                        <a:t> </a:t>
                      </a:r>
                      <a:r>
                        <a:rPr lang="en-US" baseline="0" dirty="0" err="1" smtClean="0"/>
                        <a:t>Sanksi</a:t>
                      </a:r>
                      <a:r>
                        <a:rPr lang="en-US" baseline="0" dirty="0" smtClean="0"/>
                        <a:t> </a:t>
                      </a:r>
                      <a:r>
                        <a:rPr lang="en-US" baseline="0" dirty="0" err="1" smtClean="0"/>
                        <a:t>Otoritas</a:t>
                      </a:r>
                      <a:r>
                        <a:rPr lang="en-US" baseline="0" dirty="0" smtClean="0"/>
                        <a:t> Zakat</a:t>
                      </a:r>
                      <a:endParaRPr lang="en-US" dirty="0"/>
                    </a:p>
                  </a:txBody>
                  <a:tcPr/>
                </a:tc>
              </a:tr>
              <a:tr h="323850">
                <a:tc>
                  <a:txBody>
                    <a:bodyPr/>
                    <a:lstStyle/>
                    <a:p>
                      <a:endParaRPr lang="en-US" dirty="0"/>
                    </a:p>
                  </a:txBody>
                  <a:tcPr/>
                </a:tc>
                <a:tc>
                  <a:txBody>
                    <a:bodyPr/>
                    <a:lstStyle/>
                    <a:p>
                      <a:endParaRPr lang="en-US"/>
                    </a:p>
                  </a:txBody>
                  <a:tcPr/>
                </a:tc>
                <a:tc>
                  <a:txBody>
                    <a:bodyPr/>
                    <a:lstStyle/>
                    <a:p>
                      <a:r>
                        <a:rPr lang="en-US" dirty="0" smtClean="0"/>
                        <a:t>ZCP 8 Tata </a:t>
                      </a:r>
                      <a:r>
                        <a:rPr lang="en-US" dirty="0" err="1" smtClean="0"/>
                        <a:t>Kelola</a:t>
                      </a:r>
                      <a:r>
                        <a:rPr lang="en-US" dirty="0" smtClean="0"/>
                        <a:t> </a:t>
                      </a:r>
                      <a:r>
                        <a:rPr lang="en-US" dirty="0" err="1" smtClean="0"/>
                        <a:t>Amil</a:t>
                      </a:r>
                      <a:r>
                        <a:rPr lang="en-US" dirty="0" smtClean="0"/>
                        <a:t> yang </a:t>
                      </a:r>
                      <a:r>
                        <a:rPr lang="en-US" dirty="0" err="1" smtClean="0"/>
                        <a:t>Baik</a:t>
                      </a:r>
                      <a:endParaRPr lang="en-US" dirty="0"/>
                    </a:p>
                  </a:txBody>
                  <a:tcPr/>
                </a:tc>
              </a:tr>
              <a:tr h="323850">
                <a:tc>
                  <a:txBody>
                    <a:bodyPr/>
                    <a:lstStyle/>
                    <a:p>
                      <a:endParaRPr lang="en-US" dirty="0"/>
                    </a:p>
                  </a:txBody>
                  <a:tcPr/>
                </a:tc>
                <a:tc>
                  <a:txBody>
                    <a:bodyPr/>
                    <a:lstStyle/>
                    <a:p>
                      <a:r>
                        <a:rPr lang="en-US" dirty="0" err="1" smtClean="0"/>
                        <a:t>Fungsi</a:t>
                      </a:r>
                      <a:r>
                        <a:rPr lang="en-US" dirty="0" smtClean="0"/>
                        <a:t> </a:t>
                      </a:r>
                      <a:r>
                        <a:rPr lang="en-US" dirty="0" err="1" smtClean="0"/>
                        <a:t>Intermediari</a:t>
                      </a:r>
                      <a:endParaRPr lang="en-US" dirty="0"/>
                    </a:p>
                  </a:txBody>
                  <a:tcPr/>
                </a:tc>
                <a:tc>
                  <a:txBody>
                    <a:bodyPr/>
                    <a:lstStyle/>
                    <a:p>
                      <a:r>
                        <a:rPr lang="en-US" dirty="0" smtClean="0"/>
                        <a:t>ZCP 9 </a:t>
                      </a:r>
                      <a:r>
                        <a:rPr lang="en-US" dirty="0" err="1" smtClean="0"/>
                        <a:t>Manajemen</a:t>
                      </a:r>
                      <a:r>
                        <a:rPr lang="en-US" dirty="0" smtClean="0"/>
                        <a:t> </a:t>
                      </a:r>
                      <a:r>
                        <a:rPr lang="en-US" dirty="0" err="1" smtClean="0"/>
                        <a:t>Penghimpunan</a:t>
                      </a:r>
                      <a:endParaRPr lang="en-US" dirty="0"/>
                    </a:p>
                  </a:txBody>
                  <a:tcPr/>
                </a:tc>
              </a:tr>
              <a:tr h="323850">
                <a:tc>
                  <a:txBody>
                    <a:bodyPr/>
                    <a:lstStyle/>
                    <a:p>
                      <a:endParaRPr lang="en-US" dirty="0"/>
                    </a:p>
                  </a:txBody>
                  <a:tcPr/>
                </a:tc>
                <a:tc>
                  <a:txBody>
                    <a:bodyPr/>
                    <a:lstStyle/>
                    <a:p>
                      <a:endParaRPr lang="en-US" dirty="0"/>
                    </a:p>
                  </a:txBody>
                  <a:tcPr/>
                </a:tc>
                <a:tc>
                  <a:txBody>
                    <a:bodyPr/>
                    <a:lstStyle/>
                    <a:p>
                      <a:r>
                        <a:rPr lang="en-US" dirty="0" smtClean="0"/>
                        <a:t>ZCP 10 </a:t>
                      </a:r>
                      <a:r>
                        <a:rPr lang="en-US" dirty="0" err="1" smtClean="0"/>
                        <a:t>Manajemen</a:t>
                      </a:r>
                      <a:r>
                        <a:rPr lang="en-US" dirty="0" smtClean="0"/>
                        <a:t> </a:t>
                      </a:r>
                      <a:r>
                        <a:rPr lang="en-US" dirty="0" err="1" smtClean="0"/>
                        <a:t>Pendayagunaan</a:t>
                      </a:r>
                      <a:endParaRPr lang="en-US" dirty="0"/>
                    </a:p>
                  </a:txBody>
                  <a:tcPr/>
                </a:tc>
              </a:tr>
            </a:tbl>
          </a:graphicData>
        </a:graphic>
      </p:graphicFrame>
      <p:sp>
        <p:nvSpPr>
          <p:cNvPr id="7" name="Rectangle 6"/>
          <p:cNvSpPr/>
          <p:nvPr/>
        </p:nvSpPr>
        <p:spPr>
          <a:xfrm>
            <a:off x="1066800" y="533400"/>
            <a:ext cx="9753600" cy="9144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800" dirty="0" smtClean="0"/>
              <a:t>Zakat Core Principles</a:t>
            </a:r>
            <a:endParaRPr lang="en-US" sz="2800" dirty="0"/>
          </a:p>
        </p:txBody>
      </p:sp>
    </p:spTree>
    <p:extLst>
      <p:ext uri="{BB962C8B-B14F-4D97-AF65-F5344CB8AC3E}">
        <p14:creationId xmlns:p14="http://schemas.microsoft.com/office/powerpoint/2010/main" val="301553436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48600" y="304800"/>
            <a:ext cx="8314847" cy="307777"/>
          </a:xfrm>
        </p:spPr>
        <p:txBody>
          <a:bodyPr/>
          <a:lstStyle/>
          <a:p>
            <a:r>
              <a:rPr lang="en-US" sz="2000" i="1" dirty="0" err="1" smtClean="0"/>
              <a:t>Lanjutan</a:t>
            </a:r>
            <a:r>
              <a:rPr lang="en-US" sz="2000" i="1" dirty="0" smtClean="0"/>
              <a:t> Zakat Core Principles</a:t>
            </a:r>
            <a:endParaRPr lang="en-US" sz="2000" i="1" dirty="0"/>
          </a:p>
        </p:txBody>
      </p:sp>
      <p:graphicFrame>
        <p:nvGraphicFramePr>
          <p:cNvPr id="4" name="Table 3"/>
          <p:cNvGraphicFramePr>
            <a:graphicFrameLocks noGrp="1"/>
          </p:cNvGraphicFramePr>
          <p:nvPr>
            <p:extLst>
              <p:ext uri="{D42A27DB-BD31-4B8C-83A1-F6EECF244321}">
                <p14:modId xmlns:p14="http://schemas.microsoft.com/office/powerpoint/2010/main" val="517492837"/>
              </p:ext>
            </p:extLst>
          </p:nvPr>
        </p:nvGraphicFramePr>
        <p:xfrm>
          <a:off x="457200" y="1371600"/>
          <a:ext cx="11430000" cy="3990978"/>
        </p:xfrm>
        <a:graphic>
          <a:graphicData uri="http://schemas.openxmlformats.org/drawingml/2006/table">
            <a:tbl>
              <a:tblPr firstRow="1" bandRow="1">
                <a:tableStyleId>{21E4AEA4-8DFA-4A89-87EB-49C32662AFE0}</a:tableStyleId>
              </a:tblPr>
              <a:tblGrid>
                <a:gridCol w="785813"/>
                <a:gridCol w="3328987"/>
                <a:gridCol w="7315200"/>
              </a:tblGrid>
              <a:tr h="443442">
                <a:tc>
                  <a:txBody>
                    <a:bodyPr/>
                    <a:lstStyle/>
                    <a:p>
                      <a:endParaRPr lang="en-US" dirty="0"/>
                    </a:p>
                  </a:txBody>
                  <a:tcPr/>
                </a:tc>
                <a:tc>
                  <a:txBody>
                    <a:bodyPr/>
                    <a:lstStyle/>
                    <a:p>
                      <a:r>
                        <a:rPr lang="en-US" dirty="0" err="1" smtClean="0"/>
                        <a:t>Dimensi</a:t>
                      </a:r>
                      <a:endParaRPr lang="en-US" dirty="0"/>
                    </a:p>
                  </a:txBody>
                  <a:tcPr/>
                </a:tc>
                <a:tc>
                  <a:txBody>
                    <a:bodyPr/>
                    <a:lstStyle/>
                    <a:p>
                      <a:r>
                        <a:rPr lang="en-US" dirty="0" err="1" smtClean="0"/>
                        <a:t>Aspek</a:t>
                      </a:r>
                      <a:endParaRPr lang="en-US" dirty="0"/>
                    </a:p>
                  </a:txBody>
                  <a:tcPr/>
                </a:tc>
              </a:tr>
              <a:tr h="443442">
                <a:tc>
                  <a:txBody>
                    <a:bodyPr/>
                    <a:lstStyle/>
                    <a:p>
                      <a:endParaRPr lang="en-US"/>
                    </a:p>
                  </a:txBody>
                  <a:tcPr/>
                </a:tc>
                <a:tc>
                  <a:txBody>
                    <a:bodyPr/>
                    <a:lstStyle/>
                    <a:p>
                      <a:r>
                        <a:rPr lang="en-US" dirty="0" err="1" smtClean="0"/>
                        <a:t>Manajemen</a:t>
                      </a:r>
                      <a:r>
                        <a:rPr lang="en-US" baseline="0" dirty="0" smtClean="0"/>
                        <a:t> </a:t>
                      </a:r>
                      <a:r>
                        <a:rPr lang="en-US" baseline="0" dirty="0" err="1" smtClean="0"/>
                        <a:t>Risiko</a:t>
                      </a:r>
                      <a:endParaRPr lang="en-US" dirty="0"/>
                    </a:p>
                  </a:txBody>
                  <a:tcPr/>
                </a:tc>
                <a:tc>
                  <a:txBody>
                    <a:bodyPr/>
                    <a:lstStyle/>
                    <a:p>
                      <a:r>
                        <a:rPr lang="en-US" dirty="0" smtClean="0"/>
                        <a:t>ZCP 11 </a:t>
                      </a:r>
                      <a:r>
                        <a:rPr lang="en-US" dirty="0" err="1" smtClean="0"/>
                        <a:t>Risiko</a:t>
                      </a:r>
                      <a:r>
                        <a:rPr lang="en-US" baseline="0" dirty="0" smtClean="0"/>
                        <a:t> Negara </a:t>
                      </a:r>
                      <a:r>
                        <a:rPr lang="en-US" baseline="0" dirty="0" err="1" smtClean="0"/>
                        <a:t>dan</a:t>
                      </a:r>
                      <a:r>
                        <a:rPr lang="en-US" baseline="0" dirty="0" smtClean="0"/>
                        <a:t> Transfer</a:t>
                      </a:r>
                      <a:endParaRPr lang="en-US" dirty="0"/>
                    </a:p>
                  </a:txBody>
                  <a:tcPr/>
                </a:tc>
              </a:tr>
              <a:tr h="443442">
                <a:tc>
                  <a:txBody>
                    <a:bodyPr/>
                    <a:lstStyle/>
                    <a:p>
                      <a:endParaRPr lang="en-US"/>
                    </a:p>
                  </a:txBody>
                  <a:tcPr/>
                </a:tc>
                <a:tc>
                  <a:txBody>
                    <a:bodyPr/>
                    <a:lstStyle/>
                    <a:p>
                      <a:endParaRPr lang="en-US"/>
                    </a:p>
                  </a:txBody>
                  <a:tcPr/>
                </a:tc>
                <a:tc>
                  <a:txBody>
                    <a:bodyPr/>
                    <a:lstStyle/>
                    <a:p>
                      <a:r>
                        <a:rPr lang="en-US" dirty="0" smtClean="0"/>
                        <a:t>ZCP 12 </a:t>
                      </a:r>
                      <a:r>
                        <a:rPr lang="en-US" dirty="0" err="1" smtClean="0"/>
                        <a:t>Risiko</a:t>
                      </a:r>
                      <a:r>
                        <a:rPr lang="en-US" dirty="0" smtClean="0"/>
                        <a:t> </a:t>
                      </a:r>
                      <a:r>
                        <a:rPr lang="en-US" dirty="0" err="1" smtClean="0"/>
                        <a:t>Reputasi</a:t>
                      </a:r>
                      <a:r>
                        <a:rPr lang="en-US" dirty="0" smtClean="0"/>
                        <a:t> </a:t>
                      </a:r>
                      <a:r>
                        <a:rPr lang="en-US" dirty="0" err="1" smtClean="0"/>
                        <a:t>dan</a:t>
                      </a:r>
                      <a:r>
                        <a:rPr lang="en-US" dirty="0" smtClean="0"/>
                        <a:t> </a:t>
                      </a:r>
                      <a:r>
                        <a:rPr lang="en-US" dirty="0" err="1" smtClean="0"/>
                        <a:t>Kerugian</a:t>
                      </a:r>
                      <a:r>
                        <a:rPr lang="en-US" baseline="0" dirty="0" smtClean="0"/>
                        <a:t> </a:t>
                      </a:r>
                      <a:r>
                        <a:rPr lang="en-US" baseline="0" dirty="0" err="1" smtClean="0"/>
                        <a:t>Muzakki</a:t>
                      </a:r>
                      <a:endParaRPr lang="en-US" dirty="0"/>
                    </a:p>
                  </a:txBody>
                  <a:tcPr/>
                </a:tc>
              </a:tr>
              <a:tr h="443442">
                <a:tc>
                  <a:txBody>
                    <a:bodyPr/>
                    <a:lstStyle/>
                    <a:p>
                      <a:endParaRPr lang="en-US"/>
                    </a:p>
                  </a:txBody>
                  <a:tcPr/>
                </a:tc>
                <a:tc>
                  <a:txBody>
                    <a:bodyPr/>
                    <a:lstStyle/>
                    <a:p>
                      <a:endParaRPr lang="en-US"/>
                    </a:p>
                  </a:txBody>
                  <a:tcPr/>
                </a:tc>
                <a:tc>
                  <a:txBody>
                    <a:bodyPr/>
                    <a:lstStyle/>
                    <a:p>
                      <a:r>
                        <a:rPr lang="en-US" dirty="0" smtClean="0"/>
                        <a:t>ZCP 13 </a:t>
                      </a:r>
                      <a:r>
                        <a:rPr lang="en-US" dirty="0" err="1" smtClean="0"/>
                        <a:t>Risiko</a:t>
                      </a:r>
                      <a:r>
                        <a:rPr lang="en-US" dirty="0" smtClean="0"/>
                        <a:t> </a:t>
                      </a:r>
                      <a:r>
                        <a:rPr lang="en-US" dirty="0" err="1" smtClean="0"/>
                        <a:t>Pendayagunaan</a:t>
                      </a:r>
                      <a:endParaRPr lang="en-US" dirty="0"/>
                    </a:p>
                  </a:txBody>
                  <a:tcPr/>
                </a:tc>
              </a:tr>
              <a:tr h="443442">
                <a:tc>
                  <a:txBody>
                    <a:bodyPr/>
                    <a:lstStyle/>
                    <a:p>
                      <a:endParaRPr lang="en-US"/>
                    </a:p>
                  </a:txBody>
                  <a:tcPr/>
                </a:tc>
                <a:tc>
                  <a:txBody>
                    <a:bodyPr/>
                    <a:lstStyle/>
                    <a:p>
                      <a:endParaRPr lang="en-US"/>
                    </a:p>
                  </a:txBody>
                  <a:tcPr/>
                </a:tc>
                <a:tc>
                  <a:txBody>
                    <a:bodyPr/>
                    <a:lstStyle/>
                    <a:p>
                      <a:r>
                        <a:rPr lang="en-US" dirty="0" smtClean="0"/>
                        <a:t>ZCP 14 </a:t>
                      </a:r>
                      <a:r>
                        <a:rPr lang="en-US" dirty="0" err="1" smtClean="0"/>
                        <a:t>Risiko</a:t>
                      </a:r>
                      <a:r>
                        <a:rPr lang="en-US" dirty="0" smtClean="0"/>
                        <a:t> </a:t>
                      </a:r>
                      <a:r>
                        <a:rPr lang="en-US" dirty="0" err="1" smtClean="0"/>
                        <a:t>Operasional</a:t>
                      </a:r>
                      <a:endParaRPr lang="en-US" dirty="0"/>
                    </a:p>
                  </a:txBody>
                  <a:tcPr/>
                </a:tc>
              </a:tr>
              <a:tr h="443442">
                <a:tc>
                  <a:txBody>
                    <a:bodyPr/>
                    <a:lstStyle/>
                    <a:p>
                      <a:endParaRPr lang="en-US"/>
                    </a:p>
                  </a:txBody>
                  <a:tcPr/>
                </a:tc>
                <a:tc>
                  <a:txBody>
                    <a:bodyPr/>
                    <a:lstStyle/>
                    <a:p>
                      <a:r>
                        <a:rPr lang="en-US" dirty="0" smtClean="0"/>
                        <a:t>Tata </a:t>
                      </a:r>
                      <a:r>
                        <a:rPr lang="en-US" dirty="0" err="1" smtClean="0"/>
                        <a:t>Kelola</a:t>
                      </a:r>
                      <a:r>
                        <a:rPr lang="en-US" dirty="0" smtClean="0"/>
                        <a:t> </a:t>
                      </a:r>
                      <a:r>
                        <a:rPr lang="en-US" dirty="0" err="1" smtClean="0"/>
                        <a:t>Syariah</a:t>
                      </a:r>
                      <a:endParaRPr lang="en-US" dirty="0"/>
                    </a:p>
                  </a:txBody>
                  <a:tcPr/>
                </a:tc>
                <a:tc>
                  <a:txBody>
                    <a:bodyPr/>
                    <a:lstStyle/>
                    <a:p>
                      <a:r>
                        <a:rPr lang="en-US" dirty="0" smtClean="0"/>
                        <a:t>ZCP 15 </a:t>
                      </a:r>
                      <a:r>
                        <a:rPr lang="en-US" dirty="0" err="1" smtClean="0"/>
                        <a:t>Pengawasan</a:t>
                      </a:r>
                      <a:r>
                        <a:rPr lang="en-US" dirty="0" smtClean="0"/>
                        <a:t> </a:t>
                      </a:r>
                      <a:r>
                        <a:rPr lang="en-US" dirty="0" err="1" smtClean="0"/>
                        <a:t>Syariah</a:t>
                      </a:r>
                      <a:r>
                        <a:rPr lang="en-US" dirty="0" smtClean="0"/>
                        <a:t> </a:t>
                      </a:r>
                      <a:r>
                        <a:rPr lang="en-US" dirty="0" err="1" smtClean="0"/>
                        <a:t>dan</a:t>
                      </a:r>
                      <a:r>
                        <a:rPr lang="en-US" dirty="0" smtClean="0"/>
                        <a:t> Audit Internal</a:t>
                      </a:r>
                      <a:endParaRPr lang="en-US" dirty="0"/>
                    </a:p>
                  </a:txBody>
                  <a:tcPr/>
                </a:tc>
              </a:tr>
              <a:tr h="443442">
                <a:tc>
                  <a:txBody>
                    <a:bodyPr/>
                    <a:lstStyle/>
                    <a:p>
                      <a:endParaRPr lang="en-US"/>
                    </a:p>
                  </a:txBody>
                  <a:tcPr/>
                </a:tc>
                <a:tc>
                  <a:txBody>
                    <a:bodyPr/>
                    <a:lstStyle/>
                    <a:p>
                      <a:endParaRPr lang="en-US"/>
                    </a:p>
                  </a:txBody>
                  <a:tcPr/>
                </a:tc>
                <a:tc>
                  <a:txBody>
                    <a:bodyPr/>
                    <a:lstStyle/>
                    <a:p>
                      <a:r>
                        <a:rPr lang="en-US" dirty="0" smtClean="0"/>
                        <a:t>ZCP 16 </a:t>
                      </a:r>
                      <a:r>
                        <a:rPr lang="en-US" dirty="0" err="1" smtClean="0"/>
                        <a:t>Pelaporan</a:t>
                      </a:r>
                      <a:r>
                        <a:rPr lang="en-US" dirty="0" smtClean="0"/>
                        <a:t> </a:t>
                      </a:r>
                      <a:r>
                        <a:rPr lang="en-US" dirty="0" err="1" smtClean="0"/>
                        <a:t>Keuangan</a:t>
                      </a:r>
                      <a:r>
                        <a:rPr lang="en-US" baseline="0" dirty="0" smtClean="0"/>
                        <a:t> </a:t>
                      </a:r>
                      <a:r>
                        <a:rPr lang="en-US" baseline="0" dirty="0" err="1" smtClean="0"/>
                        <a:t>dan</a:t>
                      </a:r>
                      <a:r>
                        <a:rPr lang="en-US" baseline="0" dirty="0" smtClean="0"/>
                        <a:t> Audit </a:t>
                      </a:r>
                      <a:r>
                        <a:rPr lang="en-US" baseline="0" dirty="0" err="1" smtClean="0"/>
                        <a:t>Eksternal</a:t>
                      </a:r>
                      <a:endParaRPr lang="en-US" dirty="0"/>
                    </a:p>
                  </a:txBody>
                  <a:tcPr/>
                </a:tc>
              </a:tr>
              <a:tr h="443442">
                <a:tc>
                  <a:txBody>
                    <a:bodyPr/>
                    <a:lstStyle/>
                    <a:p>
                      <a:endParaRPr lang="en-US" dirty="0"/>
                    </a:p>
                  </a:txBody>
                  <a:tcPr/>
                </a:tc>
                <a:tc>
                  <a:txBody>
                    <a:bodyPr/>
                    <a:lstStyle/>
                    <a:p>
                      <a:endParaRPr lang="en-US" dirty="0"/>
                    </a:p>
                  </a:txBody>
                  <a:tcPr/>
                </a:tc>
                <a:tc>
                  <a:txBody>
                    <a:bodyPr/>
                    <a:lstStyle/>
                    <a:p>
                      <a:r>
                        <a:rPr lang="en-US" dirty="0" smtClean="0"/>
                        <a:t>ZCP 17</a:t>
                      </a:r>
                      <a:r>
                        <a:rPr lang="en-US" baseline="0" dirty="0" smtClean="0"/>
                        <a:t> </a:t>
                      </a:r>
                      <a:r>
                        <a:rPr lang="en-US" baseline="0" dirty="0" err="1" smtClean="0"/>
                        <a:t>Pengungkapan</a:t>
                      </a:r>
                      <a:r>
                        <a:rPr lang="en-US" baseline="0" dirty="0" smtClean="0"/>
                        <a:t> </a:t>
                      </a:r>
                      <a:r>
                        <a:rPr lang="en-US" baseline="0" dirty="0" err="1" smtClean="0"/>
                        <a:t>dan</a:t>
                      </a:r>
                      <a:r>
                        <a:rPr lang="en-US" baseline="0" dirty="0" smtClean="0"/>
                        <a:t> </a:t>
                      </a:r>
                      <a:r>
                        <a:rPr lang="en-US" baseline="0" dirty="0" err="1" smtClean="0"/>
                        <a:t>Transparansi</a:t>
                      </a:r>
                      <a:endParaRPr lang="en-US" dirty="0"/>
                    </a:p>
                  </a:txBody>
                  <a:tcPr/>
                </a:tc>
              </a:tr>
              <a:tr h="443442">
                <a:tc>
                  <a:txBody>
                    <a:bodyPr/>
                    <a:lstStyle/>
                    <a:p>
                      <a:endParaRPr lang="en-US" dirty="0"/>
                    </a:p>
                  </a:txBody>
                  <a:tcPr/>
                </a:tc>
                <a:tc>
                  <a:txBody>
                    <a:bodyPr/>
                    <a:lstStyle/>
                    <a:p>
                      <a:endParaRPr lang="en-US" dirty="0"/>
                    </a:p>
                  </a:txBody>
                  <a:tcPr/>
                </a:tc>
                <a:tc>
                  <a:txBody>
                    <a:bodyPr/>
                    <a:lstStyle/>
                    <a:p>
                      <a:r>
                        <a:rPr lang="en-US" dirty="0" smtClean="0"/>
                        <a:t>ZCP</a:t>
                      </a:r>
                      <a:r>
                        <a:rPr lang="en-US" baseline="0" dirty="0" smtClean="0"/>
                        <a:t> 18 </a:t>
                      </a:r>
                      <a:r>
                        <a:rPr lang="en-US" baseline="0" dirty="0" err="1" smtClean="0"/>
                        <a:t>Penyalahgunaan</a:t>
                      </a:r>
                      <a:r>
                        <a:rPr lang="en-US" baseline="0" dirty="0" smtClean="0"/>
                        <a:t> </a:t>
                      </a:r>
                      <a:r>
                        <a:rPr lang="en-US" baseline="0" dirty="0" err="1" smtClean="0"/>
                        <a:t>Layanan</a:t>
                      </a:r>
                      <a:r>
                        <a:rPr lang="en-US" baseline="0" dirty="0" smtClean="0"/>
                        <a:t> Zakat</a:t>
                      </a:r>
                      <a:endParaRPr lang="en-US" dirty="0"/>
                    </a:p>
                  </a:txBody>
                  <a:tcPr/>
                </a:tc>
              </a:tr>
            </a:tbl>
          </a:graphicData>
        </a:graphic>
      </p:graphicFrame>
    </p:spTree>
    <p:extLst>
      <p:ext uri="{BB962C8B-B14F-4D97-AF65-F5344CB8AC3E}">
        <p14:creationId xmlns:p14="http://schemas.microsoft.com/office/powerpoint/2010/main" val="255413235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600200"/>
            <a:ext cx="5638800" cy="3693319"/>
          </a:xfrm>
        </p:spPr>
        <p:txBody>
          <a:bodyPr/>
          <a:lstStyle/>
          <a:p>
            <a:r>
              <a:rPr lang="en-US" sz="1600" dirty="0" smtClean="0"/>
              <a:t>1. WCP 1 </a:t>
            </a:r>
            <a:r>
              <a:rPr lang="en-US" sz="1600" dirty="0" err="1" smtClean="0"/>
              <a:t>Tanggung</a:t>
            </a:r>
            <a:r>
              <a:rPr lang="en-US" sz="1600" dirty="0" smtClean="0"/>
              <a:t> </a:t>
            </a:r>
            <a:r>
              <a:rPr lang="en-US" sz="1600" dirty="0" err="1" smtClean="0"/>
              <a:t>Jawab</a:t>
            </a:r>
            <a:r>
              <a:rPr lang="en-US" sz="1600" dirty="0" smtClean="0"/>
              <a:t>, </a:t>
            </a:r>
            <a:r>
              <a:rPr lang="en-US" sz="1600" dirty="0" err="1" smtClean="0"/>
              <a:t>Tujuan</a:t>
            </a:r>
            <a:r>
              <a:rPr lang="en-US" sz="1600" dirty="0" smtClean="0"/>
              <a:t>, </a:t>
            </a:r>
            <a:r>
              <a:rPr lang="en-US" sz="1600" dirty="0" err="1" smtClean="0"/>
              <a:t>Otoritas</a:t>
            </a:r>
            <a:r>
              <a:rPr lang="en-US" sz="1600" dirty="0" smtClean="0"/>
              <a:t>, </a:t>
            </a:r>
            <a:r>
              <a:rPr lang="en-US" sz="1600" dirty="0" err="1" smtClean="0"/>
              <a:t>Independensi</a:t>
            </a:r>
            <a:r>
              <a:rPr lang="en-US" sz="1600" dirty="0" smtClean="0"/>
              <a:t>, </a:t>
            </a:r>
            <a:r>
              <a:rPr lang="en-US" sz="1600" dirty="0" err="1" smtClean="0"/>
              <a:t>Akuntabilitas</a:t>
            </a:r>
            <a:r>
              <a:rPr lang="en-US" sz="1600" dirty="0" smtClean="0"/>
              <a:t> </a:t>
            </a:r>
            <a:r>
              <a:rPr lang="en-US" sz="1600" dirty="0" err="1" smtClean="0"/>
              <a:t>dan</a:t>
            </a:r>
            <a:r>
              <a:rPr lang="en-US" sz="1600" dirty="0" smtClean="0"/>
              <a:t> </a:t>
            </a:r>
            <a:r>
              <a:rPr lang="en-US" sz="1600" dirty="0" err="1" smtClean="0"/>
              <a:t>Kolaborasi</a:t>
            </a:r>
            <a:r>
              <a:rPr lang="en-US" sz="1600" dirty="0" smtClean="0"/>
              <a:t/>
            </a:r>
            <a:br>
              <a:rPr lang="en-US" sz="1600" dirty="0" smtClean="0"/>
            </a:br>
            <a:r>
              <a:rPr lang="en-US" sz="1600" dirty="0" smtClean="0"/>
              <a:t>2. WCP 2 </a:t>
            </a:r>
            <a:r>
              <a:rPr lang="en-US" sz="1600" dirty="0" err="1" smtClean="0"/>
              <a:t>Kelas</a:t>
            </a:r>
            <a:r>
              <a:rPr lang="en-US" sz="1600" dirty="0" smtClean="0"/>
              <a:t> </a:t>
            </a:r>
            <a:r>
              <a:rPr lang="en-US" sz="1600" dirty="0" err="1" smtClean="0"/>
              <a:t>Aset</a:t>
            </a:r>
            <a:r>
              <a:rPr lang="en-US" sz="1600" dirty="0" smtClean="0"/>
              <a:t/>
            </a:r>
            <a:br>
              <a:rPr lang="en-US" sz="1600" dirty="0" smtClean="0"/>
            </a:br>
            <a:r>
              <a:rPr lang="en-US" sz="1600" dirty="0" smtClean="0"/>
              <a:t>3. WCP 3 </a:t>
            </a:r>
            <a:r>
              <a:rPr lang="en-US" sz="1600" dirty="0" err="1" smtClean="0"/>
              <a:t>Kegiatan</a:t>
            </a:r>
            <a:r>
              <a:rPr lang="en-US" sz="1600" dirty="0" smtClean="0"/>
              <a:t> yang </a:t>
            </a:r>
            <a:r>
              <a:rPr lang="en-US" sz="1600" dirty="0" err="1" smtClean="0"/>
              <a:t>Diizinkan</a:t>
            </a:r>
            <a:r>
              <a:rPr lang="en-US" sz="1600" dirty="0" smtClean="0"/>
              <a:t/>
            </a:r>
            <a:br>
              <a:rPr lang="en-US" sz="1600" dirty="0" smtClean="0"/>
            </a:br>
            <a:r>
              <a:rPr lang="en-US" sz="1600" dirty="0" smtClean="0"/>
              <a:t>4. WCP 4 </a:t>
            </a:r>
            <a:r>
              <a:rPr lang="en-US" sz="1600" dirty="0" err="1" smtClean="0"/>
              <a:t>Kriteria</a:t>
            </a:r>
            <a:r>
              <a:rPr lang="en-US" sz="1600" dirty="0" smtClean="0"/>
              <a:t> </a:t>
            </a:r>
            <a:r>
              <a:rPr lang="en-US" sz="1600" dirty="0" err="1" smtClean="0"/>
              <a:t>Perizinan</a:t>
            </a:r>
            <a:r>
              <a:rPr lang="en-US" sz="1600" dirty="0" smtClean="0"/>
              <a:t/>
            </a:r>
            <a:br>
              <a:rPr lang="en-US" sz="1600" dirty="0" smtClean="0"/>
            </a:br>
            <a:r>
              <a:rPr lang="en-US" sz="1600" dirty="0" smtClean="0"/>
              <a:t>5. WCP 5 </a:t>
            </a:r>
            <a:r>
              <a:rPr lang="en-US" sz="1600" dirty="0" err="1" smtClean="0"/>
              <a:t>Manajemen</a:t>
            </a:r>
            <a:r>
              <a:rPr lang="en-US" sz="1600" dirty="0" smtClean="0"/>
              <a:t> </a:t>
            </a:r>
            <a:r>
              <a:rPr lang="en-US" sz="1600" dirty="0" err="1" smtClean="0"/>
              <a:t>Penyaluran</a:t>
            </a:r>
            <a:r>
              <a:rPr lang="en-US" sz="1600" dirty="0" smtClean="0"/>
              <a:t> </a:t>
            </a:r>
            <a:r>
              <a:rPr lang="en-US" sz="1600" dirty="0" err="1" smtClean="0"/>
              <a:t>Wakaf</a:t>
            </a:r>
            <a:r>
              <a:rPr lang="en-US" sz="1600" dirty="0" smtClean="0"/>
              <a:t/>
            </a:r>
            <a:br>
              <a:rPr lang="en-US" sz="1600" dirty="0" smtClean="0"/>
            </a:br>
            <a:r>
              <a:rPr lang="en-US" sz="1600" dirty="0" smtClean="0"/>
              <a:t>6. WCP 6 </a:t>
            </a:r>
            <a:r>
              <a:rPr lang="en-US" sz="1600" dirty="0" err="1" smtClean="0"/>
              <a:t>Pengambilan</a:t>
            </a:r>
            <a:r>
              <a:rPr lang="en-US" sz="1600" dirty="0" smtClean="0"/>
              <a:t> </a:t>
            </a:r>
            <a:r>
              <a:rPr lang="en-US" sz="1600" dirty="0" err="1" smtClean="0"/>
              <a:t>alih</a:t>
            </a:r>
            <a:r>
              <a:rPr lang="en-US" sz="1600" dirty="0" smtClean="0"/>
              <a:t> </a:t>
            </a:r>
            <a:r>
              <a:rPr lang="en-US" sz="1600" dirty="0" err="1" smtClean="0"/>
              <a:t>institusi</a:t>
            </a:r>
            <a:r>
              <a:rPr lang="en-US" sz="1600" dirty="0" smtClean="0"/>
              <a:t> </a:t>
            </a:r>
            <a:r>
              <a:rPr lang="en-US" sz="1600" dirty="0" err="1" smtClean="0"/>
              <a:t>dan</a:t>
            </a:r>
            <a:r>
              <a:rPr lang="en-US" sz="1600" dirty="0" smtClean="0"/>
              <a:t> </a:t>
            </a:r>
            <a:r>
              <a:rPr lang="en-US" sz="1600" dirty="0" err="1" smtClean="0"/>
              <a:t>aset</a:t>
            </a:r>
            <a:r>
              <a:rPr lang="en-US" sz="1600" dirty="0" smtClean="0"/>
              <a:t> </a:t>
            </a:r>
            <a:r>
              <a:rPr lang="en-US" sz="1600" dirty="0" err="1" smtClean="0"/>
              <a:t>wakaf</a:t>
            </a:r>
            <a:r>
              <a:rPr lang="en-US" sz="1600" dirty="0" smtClean="0"/>
              <a:t/>
            </a:r>
            <a:br>
              <a:rPr lang="en-US" sz="1600" dirty="0" smtClean="0"/>
            </a:br>
            <a:r>
              <a:rPr lang="en-US" sz="1600" dirty="0" smtClean="0"/>
              <a:t>7. WCP 7 </a:t>
            </a:r>
            <a:r>
              <a:rPr lang="en-US" sz="1600" dirty="0" err="1" smtClean="0"/>
              <a:t>Pendekatan</a:t>
            </a:r>
            <a:r>
              <a:rPr lang="en-US" sz="1600" dirty="0" smtClean="0"/>
              <a:t> </a:t>
            </a:r>
            <a:r>
              <a:rPr lang="en-US" sz="1600" dirty="0" err="1" smtClean="0"/>
              <a:t>Pengawasan</a:t>
            </a:r>
            <a:r>
              <a:rPr lang="en-US" sz="1600" dirty="0" smtClean="0"/>
              <a:t> </a:t>
            </a:r>
            <a:r>
              <a:rPr lang="en-US" sz="1600" dirty="0" err="1" smtClean="0"/>
              <a:t>Wakaf</a:t>
            </a:r>
            <a:r>
              <a:rPr lang="en-US" sz="1600" dirty="0" smtClean="0"/>
              <a:t/>
            </a:r>
            <a:br>
              <a:rPr lang="en-US" sz="1600" dirty="0" smtClean="0"/>
            </a:br>
            <a:r>
              <a:rPr lang="en-US" sz="1600" dirty="0" smtClean="0"/>
              <a:t>8. WCP 8 </a:t>
            </a:r>
            <a:r>
              <a:rPr lang="en-US" sz="1600" dirty="0" err="1" smtClean="0"/>
              <a:t>Teknik</a:t>
            </a:r>
            <a:r>
              <a:rPr lang="en-US" sz="1600" dirty="0" smtClean="0"/>
              <a:t> </a:t>
            </a:r>
            <a:r>
              <a:rPr lang="en-US" sz="1600" dirty="0" err="1" smtClean="0"/>
              <a:t>dan</a:t>
            </a:r>
            <a:r>
              <a:rPr lang="en-US" sz="1600" dirty="0" smtClean="0"/>
              <a:t> </a:t>
            </a:r>
            <a:r>
              <a:rPr lang="en-US" sz="1600" dirty="0" err="1" smtClean="0"/>
              <a:t>Alat</a:t>
            </a:r>
            <a:r>
              <a:rPr lang="en-US" sz="1600" dirty="0" smtClean="0"/>
              <a:t> </a:t>
            </a:r>
            <a:r>
              <a:rPr lang="en-US" sz="1600" dirty="0" err="1" smtClean="0"/>
              <a:t>Pengawasan</a:t>
            </a:r>
            <a:r>
              <a:rPr lang="en-US" sz="1600" dirty="0" smtClean="0"/>
              <a:t> </a:t>
            </a:r>
            <a:r>
              <a:rPr lang="en-US" sz="1600" dirty="0" err="1" smtClean="0"/>
              <a:t>Wakaf</a:t>
            </a:r>
            <a:r>
              <a:rPr lang="en-US" sz="1600" dirty="0" smtClean="0"/>
              <a:t/>
            </a:r>
            <a:br>
              <a:rPr lang="en-US" sz="1600" dirty="0" smtClean="0"/>
            </a:br>
            <a:r>
              <a:rPr lang="en-US" sz="1600" dirty="0" smtClean="0"/>
              <a:t>9. WCP 9 </a:t>
            </a:r>
            <a:r>
              <a:rPr lang="en-US" sz="1600" dirty="0" err="1" smtClean="0"/>
              <a:t>Pelaporan</a:t>
            </a:r>
            <a:r>
              <a:rPr lang="en-US" sz="1600" dirty="0" smtClean="0"/>
              <a:t> </a:t>
            </a:r>
            <a:r>
              <a:rPr lang="en-US" sz="1600" dirty="0" err="1" smtClean="0"/>
              <a:t>Pengawasan</a:t>
            </a:r>
            <a:r>
              <a:rPr lang="en-US" sz="1600" dirty="0" smtClean="0"/>
              <a:t> </a:t>
            </a:r>
            <a:r>
              <a:rPr lang="en-US" sz="1600" dirty="0" err="1" smtClean="0"/>
              <a:t>Wakaf</a:t>
            </a:r>
            <a:r>
              <a:rPr lang="en-US" sz="1600" dirty="0" smtClean="0"/>
              <a:t/>
            </a:r>
            <a:br>
              <a:rPr lang="en-US" sz="1600" dirty="0" smtClean="0"/>
            </a:br>
            <a:r>
              <a:rPr lang="en-US" sz="1600" dirty="0" smtClean="0"/>
              <a:t>10. WCP 10 </a:t>
            </a:r>
            <a:r>
              <a:rPr lang="en-US" sz="1600" dirty="0" err="1" smtClean="0"/>
              <a:t>Koreksi</a:t>
            </a:r>
            <a:r>
              <a:rPr lang="en-US" sz="1600" dirty="0" smtClean="0"/>
              <a:t> </a:t>
            </a:r>
            <a:r>
              <a:rPr lang="en-US" sz="1600" dirty="0" err="1" smtClean="0"/>
              <a:t>dan</a:t>
            </a:r>
            <a:r>
              <a:rPr lang="en-US" sz="1600" dirty="0" smtClean="0"/>
              <a:t> </a:t>
            </a:r>
            <a:r>
              <a:rPr lang="en-US" sz="1600" dirty="0" err="1" smtClean="0"/>
              <a:t>Sanksi</a:t>
            </a:r>
            <a:r>
              <a:rPr lang="en-US" sz="1600" dirty="0" smtClean="0"/>
              <a:t> </a:t>
            </a:r>
            <a:r>
              <a:rPr lang="en-US" sz="1600" dirty="0" err="1" smtClean="0"/>
              <a:t>dari</a:t>
            </a:r>
            <a:r>
              <a:rPr lang="en-US" sz="1600" dirty="0" smtClean="0"/>
              <a:t> </a:t>
            </a:r>
            <a:r>
              <a:rPr lang="en-US" sz="1600" dirty="0" err="1" smtClean="0"/>
              <a:t>Otoritas</a:t>
            </a:r>
            <a:r>
              <a:rPr lang="en-US" sz="1600" dirty="0" smtClean="0"/>
              <a:t> </a:t>
            </a:r>
            <a:r>
              <a:rPr lang="en-US" sz="1600" dirty="0" err="1" smtClean="0"/>
              <a:t>dan</a:t>
            </a:r>
            <a:r>
              <a:rPr lang="en-US" sz="1600" dirty="0" smtClean="0"/>
              <a:t> </a:t>
            </a:r>
            <a:r>
              <a:rPr lang="en-US" sz="1600" dirty="0" err="1" smtClean="0"/>
              <a:t>Pengawasan</a:t>
            </a:r>
            <a:r>
              <a:rPr lang="en-US" sz="1600" dirty="0" smtClean="0"/>
              <a:t> </a:t>
            </a:r>
            <a:r>
              <a:rPr lang="en-US" sz="1600" dirty="0" err="1" smtClean="0"/>
              <a:t>Wakaf</a:t>
            </a:r>
            <a:r>
              <a:rPr lang="en-US" sz="1600" dirty="0" smtClean="0"/>
              <a:t/>
            </a:r>
            <a:br>
              <a:rPr lang="en-US" sz="1600" dirty="0" smtClean="0"/>
            </a:br>
            <a:r>
              <a:rPr lang="en-US" sz="1600" dirty="0" smtClean="0"/>
              <a:t>11. WCP 11 </a:t>
            </a:r>
            <a:r>
              <a:rPr lang="en-US" sz="1600" dirty="0" err="1" smtClean="0"/>
              <a:t>Konsolidasi</a:t>
            </a:r>
            <a:r>
              <a:rPr lang="en-US" sz="1600" dirty="0" smtClean="0"/>
              <a:t> </a:t>
            </a:r>
            <a:r>
              <a:rPr lang="en-US" sz="1600" dirty="0" err="1" smtClean="0"/>
              <a:t>Pengawasan</a:t>
            </a:r>
            <a:r>
              <a:rPr lang="en-US" sz="1600" dirty="0" smtClean="0"/>
              <a:t/>
            </a:r>
            <a:br>
              <a:rPr lang="en-US" sz="1600" dirty="0" smtClean="0"/>
            </a:br>
            <a:r>
              <a:rPr lang="en-US" sz="1600" dirty="0" smtClean="0"/>
              <a:t>12. WCP 12 Home-host Relationship</a:t>
            </a:r>
            <a:br>
              <a:rPr lang="en-US" sz="1600" dirty="0" smtClean="0"/>
            </a:br>
            <a:endParaRPr lang="en-US" sz="1600" dirty="0"/>
          </a:p>
        </p:txBody>
      </p:sp>
      <p:sp>
        <p:nvSpPr>
          <p:cNvPr id="4" name="Rectangle 3"/>
          <p:cNvSpPr/>
          <p:nvPr/>
        </p:nvSpPr>
        <p:spPr>
          <a:xfrm>
            <a:off x="6466367" y="1295400"/>
            <a:ext cx="5791200" cy="46482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r>
              <a:rPr lang="en-US" sz="1600" dirty="0" smtClean="0"/>
              <a:t>13. WCP 13 Tata </a:t>
            </a:r>
            <a:r>
              <a:rPr lang="en-US" sz="1600" dirty="0" err="1" smtClean="0"/>
              <a:t>Keloal</a:t>
            </a:r>
            <a:r>
              <a:rPr lang="en-US" sz="1600" dirty="0" smtClean="0"/>
              <a:t> </a:t>
            </a:r>
            <a:r>
              <a:rPr lang="en-US" sz="1600" dirty="0" err="1" smtClean="0"/>
              <a:t>Nadhir</a:t>
            </a:r>
            <a:r>
              <a:rPr lang="en-US" sz="1600" dirty="0" smtClean="0"/>
              <a:t/>
            </a:r>
            <a:br>
              <a:rPr lang="en-US" sz="1600" dirty="0" smtClean="0"/>
            </a:br>
            <a:r>
              <a:rPr lang="en-US" sz="1600" dirty="0" smtClean="0"/>
              <a:t>14. WCP 14 </a:t>
            </a:r>
            <a:r>
              <a:rPr lang="en-US" sz="1600" dirty="0" err="1" smtClean="0"/>
              <a:t>Manajemen</a:t>
            </a:r>
            <a:r>
              <a:rPr lang="en-US" sz="1600" dirty="0" smtClean="0"/>
              <a:t> </a:t>
            </a:r>
            <a:r>
              <a:rPr lang="en-US" sz="1600" dirty="0" err="1" smtClean="0"/>
              <a:t>Risiko</a:t>
            </a:r>
            <a:r>
              <a:rPr lang="en-US" sz="1600" dirty="0" smtClean="0"/>
              <a:t/>
            </a:r>
            <a:br>
              <a:rPr lang="en-US" sz="1600" dirty="0" smtClean="0"/>
            </a:br>
            <a:r>
              <a:rPr lang="en-US" sz="1600" dirty="0" smtClean="0"/>
              <a:t>15. WCP 15 </a:t>
            </a:r>
            <a:r>
              <a:rPr lang="en-US" sz="1600" dirty="0" err="1" smtClean="0"/>
              <a:t>Manajemen</a:t>
            </a:r>
            <a:r>
              <a:rPr lang="en-US" sz="1600" dirty="0" smtClean="0"/>
              <a:t> </a:t>
            </a:r>
            <a:r>
              <a:rPr lang="en-US" sz="1600" dirty="0" err="1" smtClean="0"/>
              <a:t>Pengumpulan</a:t>
            </a:r>
            <a:r>
              <a:rPr lang="en-US" sz="1600" dirty="0" smtClean="0"/>
              <a:t/>
            </a:r>
            <a:br>
              <a:rPr lang="en-US" sz="1600" dirty="0" smtClean="0"/>
            </a:br>
            <a:r>
              <a:rPr lang="en-US" sz="1600" dirty="0" smtClean="0"/>
              <a:t>16. WCP 16 Counterparty Risk</a:t>
            </a:r>
            <a:br>
              <a:rPr lang="en-US" sz="1600" dirty="0" smtClean="0"/>
            </a:br>
            <a:r>
              <a:rPr lang="en-US" sz="1600" dirty="0" smtClean="0"/>
              <a:t>17. WCP 17 </a:t>
            </a:r>
            <a:r>
              <a:rPr lang="en-US" sz="1600" dirty="0" err="1" smtClean="0"/>
              <a:t>Manajemen</a:t>
            </a:r>
            <a:r>
              <a:rPr lang="en-US" sz="1600" dirty="0" smtClean="0"/>
              <a:t> </a:t>
            </a:r>
            <a:r>
              <a:rPr lang="en-US" sz="1600" dirty="0" err="1" smtClean="0"/>
              <a:t>Distribusia</a:t>
            </a:r>
            <a:r>
              <a:rPr lang="en-US" sz="1600" dirty="0" smtClean="0"/>
              <a:t/>
            </a:r>
            <a:br>
              <a:rPr lang="en-US" sz="1600" dirty="0" smtClean="0"/>
            </a:br>
            <a:r>
              <a:rPr lang="en-US" sz="1600" dirty="0" smtClean="0"/>
              <a:t>18. WCP 18 </a:t>
            </a:r>
            <a:r>
              <a:rPr lang="en-US" sz="1600" dirty="0" err="1" smtClean="0"/>
              <a:t>Permasalahan</a:t>
            </a:r>
            <a:r>
              <a:rPr lang="en-US" sz="1600" dirty="0" smtClean="0"/>
              <a:t> </a:t>
            </a:r>
            <a:r>
              <a:rPr lang="en-US" sz="1600" dirty="0" err="1" smtClean="0"/>
              <a:t>Aset</a:t>
            </a:r>
            <a:r>
              <a:rPr lang="en-US" sz="1600" dirty="0" smtClean="0"/>
              <a:t> </a:t>
            </a:r>
            <a:r>
              <a:rPr lang="en-US" sz="1600" dirty="0" err="1" smtClean="0"/>
              <a:t>Wakaf</a:t>
            </a:r>
            <a:r>
              <a:rPr lang="en-US" sz="1600" dirty="0" smtClean="0"/>
              <a:t>, </a:t>
            </a:r>
            <a:r>
              <a:rPr lang="en-US" sz="1600" dirty="0" err="1" smtClean="0"/>
              <a:t>Penyediaan</a:t>
            </a:r>
            <a:r>
              <a:rPr lang="en-US" sz="1600" dirty="0" smtClean="0"/>
              <a:t> </a:t>
            </a:r>
            <a:r>
              <a:rPr lang="en-US" sz="1600" dirty="0" err="1" smtClean="0"/>
              <a:t>dan</a:t>
            </a:r>
            <a:r>
              <a:rPr lang="en-US" sz="1600" dirty="0" smtClean="0"/>
              <a:t> </a:t>
            </a:r>
            <a:r>
              <a:rPr lang="en-US" sz="1600" dirty="0" err="1" smtClean="0"/>
              <a:t>Penyimpanan</a:t>
            </a:r>
            <a:r>
              <a:rPr lang="en-US" sz="1600" dirty="0" smtClean="0"/>
              <a:t/>
            </a:r>
            <a:br>
              <a:rPr lang="en-US" sz="1600" dirty="0" smtClean="0"/>
            </a:br>
            <a:r>
              <a:rPr lang="en-US" sz="1600" dirty="0" smtClean="0"/>
              <a:t>19. WCP 19 </a:t>
            </a:r>
            <a:r>
              <a:rPr lang="en-US" sz="1600" dirty="0" err="1" smtClean="0"/>
              <a:t>Transaksi</a:t>
            </a:r>
            <a:r>
              <a:rPr lang="en-US" sz="1600" dirty="0" smtClean="0"/>
              <a:t> </a:t>
            </a:r>
            <a:r>
              <a:rPr lang="en-US" sz="1600" dirty="0" err="1" smtClean="0"/>
              <a:t>dengan</a:t>
            </a:r>
            <a:r>
              <a:rPr lang="en-US" sz="1600" dirty="0" smtClean="0"/>
              <a:t> </a:t>
            </a:r>
            <a:r>
              <a:rPr lang="en-US" sz="1600" dirty="0" err="1" smtClean="0"/>
              <a:t>Pihak</a:t>
            </a:r>
            <a:r>
              <a:rPr lang="en-US" sz="1600" dirty="0" smtClean="0"/>
              <a:t> </a:t>
            </a:r>
            <a:r>
              <a:rPr lang="en-US" sz="1600" dirty="0" err="1" smtClean="0"/>
              <a:t>Terkait</a:t>
            </a:r>
            <a:r>
              <a:rPr lang="en-US" sz="1600" dirty="0" smtClean="0"/>
              <a:t/>
            </a:r>
            <a:br>
              <a:rPr lang="en-US" sz="1600" dirty="0" smtClean="0"/>
            </a:br>
            <a:r>
              <a:rPr lang="en-US" sz="1600" dirty="0" smtClean="0"/>
              <a:t>20. WCP 20 </a:t>
            </a:r>
            <a:r>
              <a:rPr lang="en-US" sz="1600" dirty="0" err="1" smtClean="0"/>
              <a:t>Risiko</a:t>
            </a:r>
            <a:r>
              <a:rPr lang="en-US" sz="1600" dirty="0" smtClean="0"/>
              <a:t> Negara </a:t>
            </a:r>
            <a:r>
              <a:rPr lang="en-US" sz="1600" dirty="0" err="1" smtClean="0"/>
              <a:t>dan</a:t>
            </a:r>
            <a:r>
              <a:rPr lang="en-US" sz="1600" dirty="0" smtClean="0"/>
              <a:t> Transfer</a:t>
            </a:r>
            <a:br>
              <a:rPr lang="en-US" sz="1600" dirty="0" smtClean="0"/>
            </a:br>
            <a:r>
              <a:rPr lang="en-US" sz="1600" dirty="0" smtClean="0"/>
              <a:t>21. WCP 21 </a:t>
            </a:r>
            <a:r>
              <a:rPr lang="en-US" sz="1600" dirty="0" err="1" smtClean="0"/>
              <a:t>Risiko</a:t>
            </a:r>
            <a:r>
              <a:rPr lang="en-US" sz="1600" dirty="0" smtClean="0"/>
              <a:t> </a:t>
            </a:r>
            <a:r>
              <a:rPr lang="en-US" sz="1600" dirty="0" err="1" smtClean="0"/>
              <a:t>Pasar</a:t>
            </a:r>
            <a:r>
              <a:rPr lang="en-US" sz="1600" dirty="0" smtClean="0"/>
              <a:t/>
            </a:r>
            <a:br>
              <a:rPr lang="en-US" sz="1600" dirty="0" smtClean="0"/>
            </a:br>
            <a:r>
              <a:rPr lang="en-US" sz="1600" dirty="0" smtClean="0"/>
              <a:t>22. WCP 22 </a:t>
            </a:r>
            <a:r>
              <a:rPr lang="en-US" sz="1600" dirty="0" err="1" smtClean="0"/>
              <a:t>Risiko</a:t>
            </a:r>
            <a:r>
              <a:rPr lang="en-US" sz="1600" dirty="0" smtClean="0"/>
              <a:t> </a:t>
            </a:r>
            <a:r>
              <a:rPr lang="en-US" sz="1600" dirty="0" err="1" smtClean="0"/>
              <a:t>Reputasi</a:t>
            </a:r>
            <a:r>
              <a:rPr lang="en-US" sz="1600" dirty="0" smtClean="0"/>
              <a:t> </a:t>
            </a:r>
            <a:r>
              <a:rPr lang="en-US" sz="1600" dirty="0" err="1" smtClean="0"/>
              <a:t>dan</a:t>
            </a:r>
            <a:r>
              <a:rPr lang="en-US" sz="1600" dirty="0" smtClean="0"/>
              <a:t> </a:t>
            </a:r>
            <a:r>
              <a:rPr lang="en-US" sz="1600" dirty="0" err="1" smtClean="0"/>
              <a:t>Kerugian</a:t>
            </a:r>
            <a:r>
              <a:rPr lang="en-US" sz="1600" dirty="0" smtClean="0"/>
              <a:t> </a:t>
            </a:r>
            <a:r>
              <a:rPr lang="en-US" sz="1600" dirty="0" err="1" smtClean="0"/>
              <a:t>Aset</a:t>
            </a:r>
            <a:r>
              <a:rPr lang="en-US" sz="1600" dirty="0" smtClean="0"/>
              <a:t> </a:t>
            </a:r>
            <a:r>
              <a:rPr lang="en-US" sz="1600" dirty="0" err="1" smtClean="0"/>
              <a:t>Wakaf</a:t>
            </a:r>
            <a:r>
              <a:rPr lang="en-US" sz="1600" dirty="0" smtClean="0"/>
              <a:t/>
            </a:r>
            <a:br>
              <a:rPr lang="en-US" sz="1600" dirty="0" smtClean="0"/>
            </a:br>
            <a:r>
              <a:rPr lang="en-US" sz="1600" dirty="0" smtClean="0"/>
              <a:t>23. WCP 23 </a:t>
            </a:r>
            <a:r>
              <a:rPr lang="en-US" sz="1600" dirty="0" err="1" smtClean="0"/>
              <a:t>Risiko</a:t>
            </a:r>
            <a:r>
              <a:rPr lang="en-US" sz="1600" dirty="0" smtClean="0"/>
              <a:t> </a:t>
            </a:r>
            <a:r>
              <a:rPr lang="en-US" sz="1600" dirty="0" err="1" smtClean="0"/>
              <a:t>Pendapatan</a:t>
            </a:r>
            <a:r>
              <a:rPr lang="en-US" sz="1600" dirty="0" smtClean="0"/>
              <a:t> </a:t>
            </a:r>
            <a:r>
              <a:rPr lang="en-US" sz="1600" dirty="0" err="1" smtClean="0"/>
              <a:t>dan</a:t>
            </a:r>
            <a:r>
              <a:rPr lang="en-US" sz="1600" dirty="0" smtClean="0"/>
              <a:t> </a:t>
            </a:r>
            <a:r>
              <a:rPr lang="en-US" sz="1600" dirty="0" err="1" smtClean="0"/>
              <a:t>Bagi</a:t>
            </a:r>
            <a:r>
              <a:rPr lang="en-US" sz="1600" dirty="0" smtClean="0"/>
              <a:t> </a:t>
            </a:r>
            <a:r>
              <a:rPr lang="en-US" sz="1600" dirty="0" err="1" smtClean="0"/>
              <a:t>Hasil</a:t>
            </a:r>
            <a:r>
              <a:rPr lang="en-US" sz="1600" dirty="0" smtClean="0"/>
              <a:t/>
            </a:r>
            <a:br>
              <a:rPr lang="en-US" sz="1600" dirty="0" smtClean="0"/>
            </a:br>
            <a:r>
              <a:rPr lang="en-US" sz="1600" dirty="0" smtClean="0"/>
              <a:t>24. WCP 24 </a:t>
            </a:r>
            <a:r>
              <a:rPr lang="en-US" sz="1600" dirty="0" err="1" smtClean="0"/>
              <a:t>Risiko</a:t>
            </a:r>
            <a:r>
              <a:rPr lang="en-US" sz="1600" dirty="0" smtClean="0"/>
              <a:t> </a:t>
            </a:r>
            <a:r>
              <a:rPr lang="en-US" sz="1600" dirty="0" err="1" smtClean="0"/>
              <a:t>Pendistribusian</a:t>
            </a:r>
            <a:r>
              <a:rPr lang="en-US" sz="1600" dirty="0" smtClean="0"/>
              <a:t/>
            </a:r>
            <a:br>
              <a:rPr lang="en-US" sz="1600" dirty="0" smtClean="0"/>
            </a:br>
            <a:r>
              <a:rPr lang="en-US" sz="1600" dirty="0" smtClean="0"/>
              <a:t>25. WCP 25 </a:t>
            </a:r>
            <a:r>
              <a:rPr lang="en-US" sz="1600" dirty="0" err="1" smtClean="0"/>
              <a:t>Risiko</a:t>
            </a:r>
            <a:r>
              <a:rPr lang="en-US" sz="1600" dirty="0" smtClean="0"/>
              <a:t> </a:t>
            </a:r>
            <a:r>
              <a:rPr lang="en-US" sz="1600" dirty="0" err="1" smtClean="0"/>
              <a:t>Operasional</a:t>
            </a:r>
            <a:r>
              <a:rPr lang="en-US" sz="1600" dirty="0" smtClean="0"/>
              <a:t> </a:t>
            </a:r>
            <a:r>
              <a:rPr lang="en-US" sz="1600" dirty="0" err="1" smtClean="0"/>
              <a:t>dan</a:t>
            </a:r>
            <a:r>
              <a:rPr lang="en-US" sz="1600" dirty="0" smtClean="0"/>
              <a:t> </a:t>
            </a:r>
            <a:r>
              <a:rPr lang="en-US" sz="1600" dirty="0" err="1" smtClean="0"/>
              <a:t>Kepatuhan</a:t>
            </a:r>
            <a:r>
              <a:rPr lang="en-US" sz="1600" dirty="0" smtClean="0"/>
              <a:t> </a:t>
            </a:r>
            <a:r>
              <a:rPr lang="en-US" sz="1600" dirty="0" err="1" smtClean="0"/>
              <a:t>Syariah</a:t>
            </a:r>
            <a:r>
              <a:rPr lang="en-US" sz="1600" dirty="0" smtClean="0"/>
              <a:t/>
            </a:r>
            <a:br>
              <a:rPr lang="en-US" sz="1600" dirty="0" smtClean="0"/>
            </a:br>
            <a:r>
              <a:rPr lang="en-US" sz="1600" dirty="0" smtClean="0"/>
              <a:t>26. WCP 26 </a:t>
            </a:r>
            <a:r>
              <a:rPr lang="en-US" sz="1600" dirty="0" err="1" smtClean="0"/>
              <a:t>Kepatuhan</a:t>
            </a:r>
            <a:r>
              <a:rPr lang="en-US" sz="1600" dirty="0" smtClean="0"/>
              <a:t> </a:t>
            </a:r>
            <a:r>
              <a:rPr lang="en-US" sz="1600" dirty="0" err="1" smtClean="0"/>
              <a:t>Syariah</a:t>
            </a:r>
            <a:r>
              <a:rPr lang="en-US" sz="1600" dirty="0" smtClean="0"/>
              <a:t> </a:t>
            </a:r>
            <a:r>
              <a:rPr lang="en-US" sz="1600" dirty="0" err="1" smtClean="0"/>
              <a:t>dan</a:t>
            </a:r>
            <a:r>
              <a:rPr lang="en-US" sz="1600" dirty="0" smtClean="0"/>
              <a:t> Audit Internal</a:t>
            </a:r>
            <a:br>
              <a:rPr lang="en-US" sz="1600" dirty="0" smtClean="0"/>
            </a:br>
            <a:r>
              <a:rPr lang="en-US" sz="1600" dirty="0" smtClean="0"/>
              <a:t>27. WCP 27 </a:t>
            </a:r>
            <a:r>
              <a:rPr lang="en-US" sz="1600" dirty="0" err="1" smtClean="0"/>
              <a:t>Pelaporan</a:t>
            </a:r>
            <a:r>
              <a:rPr lang="en-US" sz="1600" dirty="0" smtClean="0"/>
              <a:t> </a:t>
            </a:r>
            <a:r>
              <a:rPr lang="en-US" sz="1600" dirty="0" err="1" smtClean="0"/>
              <a:t>Keuangan</a:t>
            </a:r>
            <a:r>
              <a:rPr lang="en-US" sz="1600" dirty="0" smtClean="0"/>
              <a:t> </a:t>
            </a:r>
            <a:r>
              <a:rPr lang="en-US" sz="1600" dirty="0" err="1" smtClean="0"/>
              <a:t>dan</a:t>
            </a:r>
            <a:r>
              <a:rPr lang="en-US" sz="1600" dirty="0" smtClean="0"/>
              <a:t> Audit </a:t>
            </a:r>
            <a:r>
              <a:rPr lang="en-US" sz="1600" dirty="0" err="1" smtClean="0"/>
              <a:t>Eksternal</a:t>
            </a:r>
            <a:r>
              <a:rPr lang="en-US" sz="1600" dirty="0" smtClean="0"/>
              <a:t/>
            </a:r>
            <a:br>
              <a:rPr lang="en-US" sz="1600" dirty="0" smtClean="0"/>
            </a:br>
            <a:endParaRPr lang="en-US" sz="1600" dirty="0"/>
          </a:p>
        </p:txBody>
      </p:sp>
      <p:sp>
        <p:nvSpPr>
          <p:cNvPr id="3" name="Rectangle 2"/>
          <p:cNvSpPr/>
          <p:nvPr/>
        </p:nvSpPr>
        <p:spPr>
          <a:xfrm>
            <a:off x="1447800" y="304800"/>
            <a:ext cx="9067800" cy="9144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200" dirty="0" err="1" smtClean="0"/>
              <a:t>Waqf</a:t>
            </a:r>
            <a:r>
              <a:rPr lang="en-US" sz="3200" dirty="0" smtClean="0"/>
              <a:t> Core Principles (WCP)</a:t>
            </a:r>
            <a:endParaRPr lang="en-US" sz="3200" dirty="0"/>
          </a:p>
        </p:txBody>
      </p:sp>
    </p:spTree>
    <p:extLst>
      <p:ext uri="{BB962C8B-B14F-4D97-AF65-F5344CB8AC3E}">
        <p14:creationId xmlns:p14="http://schemas.microsoft.com/office/powerpoint/2010/main" val="91834712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762000"/>
            <a:ext cx="10076493" cy="830997"/>
          </a:xfrm>
        </p:spPr>
        <p:txBody>
          <a:bodyPr/>
          <a:lstStyle/>
          <a:p>
            <a:r>
              <a:rPr lang="en-US" dirty="0" err="1" smtClean="0"/>
              <a:t>Sertifikasi</a:t>
            </a:r>
            <a:r>
              <a:rPr lang="en-US" dirty="0" smtClean="0"/>
              <a:t> </a:t>
            </a:r>
            <a:r>
              <a:rPr lang="en-US" dirty="0" err="1" smtClean="0"/>
              <a:t>Pengelola</a:t>
            </a:r>
            <a:r>
              <a:rPr lang="en-US" dirty="0" smtClean="0"/>
              <a:t> Zakat</a:t>
            </a:r>
            <a:endParaRPr lang="en-US" dirty="0"/>
          </a:p>
        </p:txBody>
      </p:sp>
      <p:sp>
        <p:nvSpPr>
          <p:cNvPr id="3" name="Text Placeholder 2"/>
          <p:cNvSpPr>
            <a:spLocks noGrp="1"/>
          </p:cNvSpPr>
          <p:nvPr>
            <p:ph type="body" idx="1"/>
          </p:nvPr>
        </p:nvSpPr>
        <p:spPr>
          <a:xfrm>
            <a:off x="1066800" y="2286000"/>
            <a:ext cx="10198975" cy="1231106"/>
          </a:xfrm>
        </p:spPr>
        <p:txBody>
          <a:bodyPr/>
          <a:lstStyle/>
          <a:p>
            <a:pPr algn="just"/>
            <a:r>
              <a:rPr lang="en-US" dirty="0" err="1">
                <a:solidFill>
                  <a:schemeClr val="tx1"/>
                </a:solidFill>
              </a:rPr>
              <a:t>Sertifikasi</a:t>
            </a:r>
            <a:r>
              <a:rPr lang="en-US" dirty="0">
                <a:solidFill>
                  <a:schemeClr val="tx1"/>
                </a:solidFill>
              </a:rPr>
              <a:t> </a:t>
            </a:r>
            <a:r>
              <a:rPr lang="en-US" dirty="0" err="1">
                <a:solidFill>
                  <a:schemeClr val="tx1"/>
                </a:solidFill>
              </a:rPr>
              <a:t>amil</a:t>
            </a:r>
            <a:r>
              <a:rPr lang="en-US" b="0" dirty="0">
                <a:solidFill>
                  <a:schemeClr val="tx1"/>
                </a:solidFill>
              </a:rPr>
              <a:t> zakat </a:t>
            </a:r>
            <a:r>
              <a:rPr lang="en-US" b="0" dirty="0" err="1">
                <a:solidFill>
                  <a:schemeClr val="tx1"/>
                </a:solidFill>
              </a:rPr>
              <a:t>adalah</a:t>
            </a:r>
            <a:r>
              <a:rPr lang="en-US" b="0" dirty="0">
                <a:solidFill>
                  <a:schemeClr val="tx1"/>
                </a:solidFill>
              </a:rPr>
              <a:t> </a:t>
            </a:r>
            <a:r>
              <a:rPr lang="en-US" b="0" dirty="0" err="1">
                <a:solidFill>
                  <a:schemeClr val="tx1"/>
                </a:solidFill>
              </a:rPr>
              <a:t>pengakuan</a:t>
            </a:r>
            <a:r>
              <a:rPr lang="en-US" b="0" dirty="0">
                <a:solidFill>
                  <a:schemeClr val="tx1"/>
                </a:solidFill>
              </a:rPr>
              <a:t> </a:t>
            </a:r>
            <a:r>
              <a:rPr lang="en-US" b="0" dirty="0" err="1">
                <a:solidFill>
                  <a:schemeClr val="tx1"/>
                </a:solidFill>
              </a:rPr>
              <a:t>negara</a:t>
            </a:r>
            <a:r>
              <a:rPr lang="en-US" b="0" dirty="0">
                <a:solidFill>
                  <a:schemeClr val="tx1"/>
                </a:solidFill>
              </a:rPr>
              <a:t> </a:t>
            </a:r>
            <a:r>
              <a:rPr lang="en-US" b="0" dirty="0" err="1">
                <a:solidFill>
                  <a:schemeClr val="tx1"/>
                </a:solidFill>
              </a:rPr>
              <a:t>atas</a:t>
            </a:r>
            <a:r>
              <a:rPr lang="en-US" b="0" dirty="0">
                <a:solidFill>
                  <a:schemeClr val="tx1"/>
                </a:solidFill>
              </a:rPr>
              <a:t> </a:t>
            </a:r>
            <a:r>
              <a:rPr lang="en-US" b="0" dirty="0" err="1">
                <a:solidFill>
                  <a:schemeClr val="tx1"/>
                </a:solidFill>
              </a:rPr>
              <a:t>kompetensi</a:t>
            </a:r>
            <a:r>
              <a:rPr lang="en-US" b="0" dirty="0">
                <a:solidFill>
                  <a:schemeClr val="tx1"/>
                </a:solidFill>
              </a:rPr>
              <a:t> </a:t>
            </a:r>
            <a:r>
              <a:rPr lang="en-US" b="0" dirty="0" err="1">
                <a:solidFill>
                  <a:schemeClr val="tx1"/>
                </a:solidFill>
              </a:rPr>
              <a:t>dan</a:t>
            </a:r>
            <a:r>
              <a:rPr lang="en-US" b="0" dirty="0">
                <a:solidFill>
                  <a:schemeClr val="tx1"/>
                </a:solidFill>
              </a:rPr>
              <a:t> </a:t>
            </a:r>
            <a:r>
              <a:rPr lang="en-US" b="0" dirty="0" err="1">
                <a:solidFill>
                  <a:schemeClr val="tx1"/>
                </a:solidFill>
              </a:rPr>
              <a:t>kemampuan</a:t>
            </a:r>
            <a:r>
              <a:rPr lang="en-US" b="0" dirty="0">
                <a:solidFill>
                  <a:schemeClr val="tx1"/>
                </a:solidFill>
              </a:rPr>
              <a:t> </a:t>
            </a:r>
            <a:r>
              <a:rPr lang="en-US" b="0" dirty="0" err="1">
                <a:solidFill>
                  <a:schemeClr val="tx1"/>
                </a:solidFill>
              </a:rPr>
              <a:t>keilmuan</a:t>
            </a:r>
            <a:r>
              <a:rPr lang="en-US" b="0" dirty="0">
                <a:solidFill>
                  <a:schemeClr val="tx1"/>
                </a:solidFill>
              </a:rPr>
              <a:t> </a:t>
            </a:r>
            <a:r>
              <a:rPr lang="en-US" b="0" dirty="0" err="1">
                <a:solidFill>
                  <a:schemeClr val="tx1"/>
                </a:solidFill>
              </a:rPr>
              <a:t>seorang</a:t>
            </a:r>
            <a:r>
              <a:rPr lang="en-US" b="0" dirty="0">
                <a:solidFill>
                  <a:schemeClr val="tx1"/>
                </a:solidFill>
              </a:rPr>
              <a:t> </a:t>
            </a:r>
            <a:r>
              <a:rPr lang="en-US" dirty="0" err="1">
                <a:solidFill>
                  <a:schemeClr val="tx1"/>
                </a:solidFill>
              </a:rPr>
              <a:t>amil</a:t>
            </a:r>
            <a:r>
              <a:rPr lang="en-US" b="0" dirty="0">
                <a:solidFill>
                  <a:schemeClr val="tx1"/>
                </a:solidFill>
              </a:rPr>
              <a:t> zakat, yang </a:t>
            </a:r>
            <a:r>
              <a:rPr lang="en-US" b="0" dirty="0" err="1">
                <a:solidFill>
                  <a:schemeClr val="tx1"/>
                </a:solidFill>
              </a:rPr>
              <a:t>standarnya</a:t>
            </a:r>
            <a:r>
              <a:rPr lang="en-US" b="0" dirty="0">
                <a:solidFill>
                  <a:schemeClr val="tx1"/>
                </a:solidFill>
              </a:rPr>
              <a:t> </a:t>
            </a:r>
            <a:r>
              <a:rPr lang="en-US" b="0" dirty="0" err="1">
                <a:solidFill>
                  <a:schemeClr val="tx1"/>
                </a:solidFill>
              </a:rPr>
              <a:t>disahkan</a:t>
            </a:r>
            <a:r>
              <a:rPr lang="en-US" b="0" dirty="0">
                <a:solidFill>
                  <a:schemeClr val="tx1"/>
                </a:solidFill>
              </a:rPr>
              <a:t> </a:t>
            </a:r>
            <a:r>
              <a:rPr lang="en-US" b="0" dirty="0" err="1">
                <a:solidFill>
                  <a:schemeClr val="tx1"/>
                </a:solidFill>
              </a:rPr>
              <a:t>oleh</a:t>
            </a:r>
            <a:r>
              <a:rPr lang="en-US" b="0" dirty="0">
                <a:solidFill>
                  <a:schemeClr val="tx1"/>
                </a:solidFill>
              </a:rPr>
              <a:t> </a:t>
            </a:r>
            <a:r>
              <a:rPr lang="en-US" b="0" dirty="0" err="1">
                <a:solidFill>
                  <a:schemeClr val="tx1"/>
                </a:solidFill>
              </a:rPr>
              <a:t>pemerintah</a:t>
            </a:r>
            <a:r>
              <a:rPr lang="en-US" b="0" dirty="0">
                <a:solidFill>
                  <a:schemeClr val="tx1"/>
                </a:solidFill>
              </a:rPr>
              <a:t> </a:t>
            </a:r>
            <a:r>
              <a:rPr lang="en-US" b="0" dirty="0" err="1">
                <a:solidFill>
                  <a:schemeClr val="tx1"/>
                </a:solidFill>
              </a:rPr>
              <a:t>dan</a:t>
            </a:r>
            <a:r>
              <a:rPr lang="en-US" b="0" dirty="0">
                <a:solidFill>
                  <a:schemeClr val="tx1"/>
                </a:solidFill>
              </a:rPr>
              <a:t> </a:t>
            </a:r>
            <a:r>
              <a:rPr lang="en-US" b="0" dirty="0" err="1">
                <a:solidFill>
                  <a:schemeClr val="tx1"/>
                </a:solidFill>
              </a:rPr>
              <a:t>diakui</a:t>
            </a:r>
            <a:r>
              <a:rPr lang="en-US" b="0" dirty="0">
                <a:solidFill>
                  <a:schemeClr val="tx1"/>
                </a:solidFill>
              </a:rPr>
              <a:t> </a:t>
            </a:r>
            <a:r>
              <a:rPr lang="en-US" b="0" dirty="0" err="1">
                <a:solidFill>
                  <a:schemeClr val="tx1"/>
                </a:solidFill>
              </a:rPr>
              <a:t>oleh</a:t>
            </a:r>
            <a:r>
              <a:rPr lang="en-US" b="0" dirty="0">
                <a:solidFill>
                  <a:schemeClr val="tx1"/>
                </a:solidFill>
              </a:rPr>
              <a:t> </a:t>
            </a:r>
            <a:r>
              <a:rPr lang="en-US" b="0" dirty="0" err="1">
                <a:solidFill>
                  <a:schemeClr val="tx1"/>
                </a:solidFill>
              </a:rPr>
              <a:t>negara-negara</a:t>
            </a:r>
            <a:r>
              <a:rPr lang="en-US" b="0" dirty="0">
                <a:solidFill>
                  <a:schemeClr val="tx1"/>
                </a:solidFill>
              </a:rPr>
              <a:t> ASEAN. Ada </a:t>
            </a:r>
            <a:r>
              <a:rPr lang="en-US" b="0" dirty="0" err="1">
                <a:solidFill>
                  <a:schemeClr val="tx1"/>
                </a:solidFill>
              </a:rPr>
              <a:t>banyak</a:t>
            </a:r>
            <a:r>
              <a:rPr lang="en-US" b="0" dirty="0">
                <a:solidFill>
                  <a:schemeClr val="tx1"/>
                </a:solidFill>
              </a:rPr>
              <a:t> </a:t>
            </a:r>
            <a:r>
              <a:rPr lang="en-US" b="0" dirty="0" err="1">
                <a:solidFill>
                  <a:schemeClr val="tx1"/>
                </a:solidFill>
              </a:rPr>
              <a:t>ragam</a:t>
            </a:r>
            <a:r>
              <a:rPr lang="en-US" b="0" dirty="0">
                <a:solidFill>
                  <a:schemeClr val="tx1"/>
                </a:solidFill>
              </a:rPr>
              <a:t> </a:t>
            </a:r>
            <a:r>
              <a:rPr lang="en-US" b="0" dirty="0" err="1">
                <a:solidFill>
                  <a:schemeClr val="tx1"/>
                </a:solidFill>
              </a:rPr>
              <a:t>keuntungan</a:t>
            </a:r>
            <a:r>
              <a:rPr lang="en-US" b="0" dirty="0">
                <a:solidFill>
                  <a:schemeClr val="tx1"/>
                </a:solidFill>
              </a:rPr>
              <a:t> </a:t>
            </a:r>
            <a:r>
              <a:rPr lang="en-US" b="0" dirty="0" err="1">
                <a:solidFill>
                  <a:schemeClr val="tx1"/>
                </a:solidFill>
              </a:rPr>
              <a:t>bagi</a:t>
            </a:r>
            <a:r>
              <a:rPr lang="en-US" b="0" dirty="0">
                <a:solidFill>
                  <a:schemeClr val="tx1"/>
                </a:solidFill>
              </a:rPr>
              <a:t> </a:t>
            </a:r>
            <a:r>
              <a:rPr lang="en-US" dirty="0" err="1">
                <a:solidFill>
                  <a:schemeClr val="tx1"/>
                </a:solidFill>
              </a:rPr>
              <a:t>amil</a:t>
            </a:r>
            <a:r>
              <a:rPr lang="en-US" b="0" dirty="0">
                <a:solidFill>
                  <a:schemeClr val="tx1"/>
                </a:solidFill>
              </a:rPr>
              <a:t> </a:t>
            </a:r>
            <a:r>
              <a:rPr lang="en-US" b="0" dirty="0" err="1">
                <a:solidFill>
                  <a:schemeClr val="tx1"/>
                </a:solidFill>
              </a:rPr>
              <a:t>dan</a:t>
            </a:r>
            <a:r>
              <a:rPr lang="en-US" b="0" dirty="0">
                <a:solidFill>
                  <a:schemeClr val="tx1"/>
                </a:solidFill>
              </a:rPr>
              <a:t> </a:t>
            </a:r>
            <a:r>
              <a:rPr lang="en-US" b="0" dirty="0" err="1">
                <a:solidFill>
                  <a:schemeClr val="tx1"/>
                </a:solidFill>
              </a:rPr>
              <a:t>pimpinan</a:t>
            </a:r>
            <a:r>
              <a:rPr lang="en-US" b="0" dirty="0">
                <a:solidFill>
                  <a:schemeClr val="tx1"/>
                </a:solidFill>
              </a:rPr>
              <a:t> </a:t>
            </a:r>
            <a:r>
              <a:rPr lang="en-US" b="0" dirty="0" err="1">
                <a:solidFill>
                  <a:schemeClr val="tx1"/>
                </a:solidFill>
              </a:rPr>
              <a:t>Organisasi</a:t>
            </a:r>
            <a:r>
              <a:rPr lang="en-US" b="0" dirty="0">
                <a:solidFill>
                  <a:schemeClr val="tx1"/>
                </a:solidFill>
              </a:rPr>
              <a:t> </a:t>
            </a:r>
            <a:r>
              <a:rPr lang="en-US" b="0" dirty="0" err="1">
                <a:solidFill>
                  <a:schemeClr val="tx1"/>
                </a:solidFill>
              </a:rPr>
              <a:t>Pengelola</a:t>
            </a:r>
            <a:r>
              <a:rPr lang="en-US" b="0" dirty="0">
                <a:solidFill>
                  <a:schemeClr val="tx1"/>
                </a:solidFill>
              </a:rPr>
              <a:t> Zakat (OPZ) yang </a:t>
            </a:r>
            <a:r>
              <a:rPr lang="en-US" b="0" dirty="0" err="1">
                <a:solidFill>
                  <a:schemeClr val="tx1"/>
                </a:solidFill>
              </a:rPr>
              <a:t>telah</a:t>
            </a:r>
            <a:r>
              <a:rPr lang="en-US" b="0" dirty="0">
                <a:solidFill>
                  <a:schemeClr val="tx1"/>
                </a:solidFill>
              </a:rPr>
              <a:t> </a:t>
            </a:r>
            <a:r>
              <a:rPr lang="en-US" b="0" dirty="0" err="1">
                <a:solidFill>
                  <a:schemeClr val="tx1"/>
                </a:solidFill>
              </a:rPr>
              <a:t>melakukan</a:t>
            </a:r>
            <a:r>
              <a:rPr lang="en-US" b="0" dirty="0">
                <a:solidFill>
                  <a:schemeClr val="tx1"/>
                </a:solidFill>
              </a:rPr>
              <a:t> </a:t>
            </a:r>
            <a:r>
              <a:rPr lang="en-US" dirty="0" err="1">
                <a:solidFill>
                  <a:schemeClr val="tx1"/>
                </a:solidFill>
              </a:rPr>
              <a:t>sertifikasi</a:t>
            </a:r>
            <a:r>
              <a:rPr lang="en-US" b="0" dirty="0">
                <a:solidFill>
                  <a:schemeClr val="tx1"/>
                </a:solidFill>
              </a:rPr>
              <a:t> </a:t>
            </a:r>
            <a:r>
              <a:rPr lang="en-US" b="0" dirty="0" err="1">
                <a:solidFill>
                  <a:schemeClr val="tx1"/>
                </a:solidFill>
              </a:rPr>
              <a:t>profesi</a:t>
            </a:r>
            <a:r>
              <a:rPr lang="en-US" b="0" dirty="0">
                <a:solidFill>
                  <a:schemeClr val="tx1"/>
                </a:solidFill>
              </a:rPr>
              <a:t> </a:t>
            </a:r>
            <a:r>
              <a:rPr lang="en-US" dirty="0" err="1">
                <a:solidFill>
                  <a:schemeClr val="tx1"/>
                </a:solidFill>
              </a:rPr>
              <a:t>Amil</a:t>
            </a:r>
            <a:r>
              <a:rPr lang="en-US" b="0" dirty="0">
                <a:solidFill>
                  <a:schemeClr val="tx1"/>
                </a:solidFill>
              </a:rPr>
              <a:t> Zakat.</a:t>
            </a:r>
            <a:endParaRPr lang="en-US" dirty="0">
              <a:solidFill>
                <a:schemeClr val="tx1"/>
              </a:solidFill>
            </a:endParaRPr>
          </a:p>
        </p:txBody>
      </p:sp>
      <p:sp>
        <p:nvSpPr>
          <p:cNvPr id="4" name="Rectangle 3"/>
          <p:cNvSpPr/>
          <p:nvPr/>
        </p:nvSpPr>
        <p:spPr>
          <a:xfrm>
            <a:off x="0" y="6210300"/>
            <a:ext cx="12192000" cy="838200"/>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264212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066800"/>
            <a:ext cx="5179828" cy="5179828"/>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5112" y="905540"/>
            <a:ext cx="5341088" cy="5341088"/>
          </a:xfrm>
          <a:prstGeom prst="rect">
            <a:avLst/>
          </a:prstGeom>
        </p:spPr>
      </p:pic>
    </p:spTree>
    <p:extLst>
      <p:ext uri="{BB962C8B-B14F-4D97-AF65-F5344CB8AC3E}">
        <p14:creationId xmlns:p14="http://schemas.microsoft.com/office/powerpoint/2010/main" val="11308247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2192000" cy="6857999"/>
          </a:xfrm>
          <a:prstGeom prst="rect">
            <a:avLst/>
          </a:prstGeom>
        </p:spPr>
      </p:pic>
      <p:sp>
        <p:nvSpPr>
          <p:cNvPr id="3" name="object 3"/>
          <p:cNvSpPr txBox="1">
            <a:spLocks noGrp="1"/>
          </p:cNvSpPr>
          <p:nvPr>
            <p:ph type="title"/>
          </p:nvPr>
        </p:nvSpPr>
        <p:spPr>
          <a:xfrm>
            <a:off x="3867689" y="4830571"/>
            <a:ext cx="4457065" cy="939800"/>
          </a:xfrm>
          <a:prstGeom prst="rect">
            <a:avLst/>
          </a:prstGeom>
        </p:spPr>
        <p:txBody>
          <a:bodyPr vert="horz" wrap="square" lIns="0" tIns="12700" rIns="0" bIns="0" rtlCol="0">
            <a:spAutoFit/>
          </a:bodyPr>
          <a:lstStyle/>
          <a:p>
            <a:pPr marL="12700">
              <a:lnSpc>
                <a:spcPct val="100000"/>
              </a:lnSpc>
              <a:spcBef>
                <a:spcPts val="100"/>
              </a:spcBef>
            </a:pPr>
            <a:r>
              <a:rPr sz="6000" dirty="0">
                <a:solidFill>
                  <a:srgbClr val="000000"/>
                </a:solidFill>
              </a:rPr>
              <a:t>THANK</a:t>
            </a:r>
            <a:r>
              <a:rPr sz="6000" spc="-210" dirty="0">
                <a:solidFill>
                  <a:srgbClr val="000000"/>
                </a:solidFill>
              </a:rPr>
              <a:t> </a:t>
            </a:r>
            <a:r>
              <a:rPr sz="6000" spc="-5" dirty="0">
                <a:solidFill>
                  <a:srgbClr val="000000"/>
                </a:solidFill>
              </a:rPr>
              <a:t>YOU</a:t>
            </a:r>
            <a:endParaRPr sz="6000"/>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2192000" cy="6857999"/>
          </a:xfrm>
          <a:prstGeom prst="rect">
            <a:avLst/>
          </a:prstGeom>
        </p:spPr>
      </p:pic>
      <p:sp>
        <p:nvSpPr>
          <p:cNvPr id="3" name="object 3"/>
          <p:cNvSpPr txBox="1">
            <a:spLocks noGrp="1"/>
          </p:cNvSpPr>
          <p:nvPr>
            <p:ph type="title"/>
          </p:nvPr>
        </p:nvSpPr>
        <p:spPr>
          <a:xfrm>
            <a:off x="853802" y="484123"/>
            <a:ext cx="2388870" cy="1662430"/>
          </a:xfrm>
          <a:prstGeom prst="rect">
            <a:avLst/>
          </a:prstGeom>
        </p:spPr>
        <p:txBody>
          <a:bodyPr vert="horz" wrap="square" lIns="0" tIns="33655" rIns="0" bIns="0" rtlCol="0">
            <a:spAutoFit/>
          </a:bodyPr>
          <a:lstStyle/>
          <a:p>
            <a:pPr marL="12700" marR="5080">
              <a:lnSpc>
                <a:spcPts val="6409"/>
              </a:lnSpc>
              <a:spcBef>
                <a:spcPts val="265"/>
              </a:spcBef>
            </a:pPr>
            <a:r>
              <a:rPr spc="-5" dirty="0">
                <a:solidFill>
                  <a:srgbClr val="000000"/>
                </a:solidFill>
              </a:rPr>
              <a:t>Agenda  </a:t>
            </a:r>
            <a:r>
              <a:rPr spc="-125" dirty="0">
                <a:solidFill>
                  <a:srgbClr val="000000"/>
                </a:solidFill>
              </a:rPr>
              <a:t>Today</a:t>
            </a:r>
          </a:p>
        </p:txBody>
      </p:sp>
      <p:sp>
        <p:nvSpPr>
          <p:cNvPr id="4" name="object 4"/>
          <p:cNvSpPr txBox="1"/>
          <p:nvPr/>
        </p:nvSpPr>
        <p:spPr>
          <a:xfrm>
            <a:off x="6263562" y="1054100"/>
            <a:ext cx="4191635" cy="299720"/>
          </a:xfrm>
          <a:prstGeom prst="rect">
            <a:avLst/>
          </a:prstGeom>
        </p:spPr>
        <p:txBody>
          <a:bodyPr vert="horz" wrap="square" lIns="0" tIns="12700" rIns="0" bIns="0" rtlCol="0">
            <a:spAutoFit/>
          </a:bodyPr>
          <a:lstStyle/>
          <a:p>
            <a:pPr marL="12700">
              <a:lnSpc>
                <a:spcPct val="100000"/>
              </a:lnSpc>
              <a:spcBef>
                <a:spcPts val="100"/>
              </a:spcBef>
            </a:pPr>
            <a:r>
              <a:rPr sz="1800" b="1" spc="-5" dirty="0">
                <a:latin typeface="Arial"/>
                <a:cs typeface="Arial"/>
              </a:rPr>
              <a:t>Realita</a:t>
            </a:r>
            <a:r>
              <a:rPr sz="1800" b="1" spc="-20" dirty="0">
                <a:latin typeface="Arial"/>
                <a:cs typeface="Arial"/>
              </a:rPr>
              <a:t> </a:t>
            </a:r>
            <a:r>
              <a:rPr sz="1800" b="1" spc="-5" dirty="0">
                <a:latin typeface="Arial"/>
                <a:cs typeface="Arial"/>
              </a:rPr>
              <a:t>Pengelolaan</a:t>
            </a:r>
            <a:r>
              <a:rPr sz="1800" b="1" spc="-10" dirty="0">
                <a:latin typeface="Arial"/>
                <a:cs typeface="Arial"/>
              </a:rPr>
              <a:t> </a:t>
            </a:r>
            <a:r>
              <a:rPr sz="1800" b="1" spc="-5" dirty="0">
                <a:latin typeface="Arial"/>
                <a:cs typeface="Arial"/>
              </a:rPr>
              <a:t>Dana</a:t>
            </a:r>
            <a:r>
              <a:rPr sz="1800" b="1" spc="-15" dirty="0">
                <a:latin typeface="Arial"/>
                <a:cs typeface="Arial"/>
              </a:rPr>
              <a:t> </a:t>
            </a:r>
            <a:r>
              <a:rPr sz="1800" b="1" spc="-5" dirty="0">
                <a:latin typeface="Arial"/>
                <a:cs typeface="Arial"/>
              </a:rPr>
              <a:t>Sosial</a:t>
            </a:r>
            <a:r>
              <a:rPr sz="1800" b="1" spc="-15" dirty="0">
                <a:latin typeface="Arial"/>
                <a:cs typeface="Arial"/>
              </a:rPr>
              <a:t> </a:t>
            </a:r>
            <a:r>
              <a:rPr sz="1800" b="1" spc="-5" dirty="0">
                <a:latin typeface="Arial"/>
                <a:cs typeface="Arial"/>
              </a:rPr>
              <a:t>Islam</a:t>
            </a:r>
            <a:endParaRPr sz="1800">
              <a:latin typeface="Arial"/>
              <a:cs typeface="Arial"/>
            </a:endParaRPr>
          </a:p>
        </p:txBody>
      </p:sp>
      <p:sp>
        <p:nvSpPr>
          <p:cNvPr id="5" name="object 5"/>
          <p:cNvSpPr/>
          <p:nvPr/>
        </p:nvSpPr>
        <p:spPr>
          <a:xfrm>
            <a:off x="4704481" y="878780"/>
            <a:ext cx="1084580" cy="1084580"/>
          </a:xfrm>
          <a:custGeom>
            <a:avLst/>
            <a:gdLst/>
            <a:ahLst/>
            <a:cxnLst/>
            <a:rect l="l" t="t" r="r" b="b"/>
            <a:pathLst>
              <a:path w="1084579" h="1084580">
                <a:moveTo>
                  <a:pt x="591903" y="0"/>
                </a:moveTo>
                <a:lnTo>
                  <a:pt x="550743" y="0"/>
                </a:lnTo>
                <a:lnTo>
                  <a:pt x="511149" y="12601"/>
                </a:lnTo>
                <a:lnTo>
                  <a:pt x="476253" y="37804"/>
                </a:lnTo>
                <a:lnTo>
                  <a:pt x="37804" y="476255"/>
                </a:lnTo>
                <a:lnTo>
                  <a:pt x="12601" y="511150"/>
                </a:lnTo>
                <a:lnTo>
                  <a:pt x="0" y="550743"/>
                </a:lnTo>
                <a:lnTo>
                  <a:pt x="0" y="591903"/>
                </a:lnTo>
                <a:lnTo>
                  <a:pt x="12601" y="631496"/>
                </a:lnTo>
                <a:lnTo>
                  <a:pt x="37804" y="666393"/>
                </a:lnTo>
                <a:lnTo>
                  <a:pt x="418069" y="1046659"/>
                </a:lnTo>
                <a:lnTo>
                  <a:pt x="452965" y="1071861"/>
                </a:lnTo>
                <a:lnTo>
                  <a:pt x="492559" y="1084463"/>
                </a:lnTo>
                <a:lnTo>
                  <a:pt x="533718" y="1084463"/>
                </a:lnTo>
                <a:lnTo>
                  <a:pt x="573312" y="1071861"/>
                </a:lnTo>
                <a:lnTo>
                  <a:pt x="608208" y="1046659"/>
                </a:lnTo>
                <a:lnTo>
                  <a:pt x="1046659" y="608209"/>
                </a:lnTo>
                <a:lnTo>
                  <a:pt x="1071861" y="573313"/>
                </a:lnTo>
                <a:lnTo>
                  <a:pt x="1084463" y="533719"/>
                </a:lnTo>
                <a:lnTo>
                  <a:pt x="1084463" y="492559"/>
                </a:lnTo>
                <a:lnTo>
                  <a:pt x="1071861" y="452966"/>
                </a:lnTo>
                <a:lnTo>
                  <a:pt x="1046659" y="418069"/>
                </a:lnTo>
                <a:lnTo>
                  <a:pt x="666393" y="37804"/>
                </a:lnTo>
                <a:lnTo>
                  <a:pt x="631496" y="12601"/>
                </a:lnTo>
                <a:lnTo>
                  <a:pt x="591903" y="0"/>
                </a:lnTo>
                <a:close/>
              </a:path>
            </a:pathLst>
          </a:custGeom>
          <a:solidFill>
            <a:srgbClr val="FD2906"/>
          </a:solidFill>
        </p:spPr>
        <p:txBody>
          <a:bodyPr wrap="square" lIns="0" tIns="0" rIns="0" bIns="0" rtlCol="0"/>
          <a:lstStyle/>
          <a:p>
            <a:endParaRPr/>
          </a:p>
        </p:txBody>
      </p:sp>
      <p:sp>
        <p:nvSpPr>
          <p:cNvPr id="6" name="object 6"/>
          <p:cNvSpPr txBox="1"/>
          <p:nvPr/>
        </p:nvSpPr>
        <p:spPr>
          <a:xfrm>
            <a:off x="4980013" y="1118108"/>
            <a:ext cx="534035" cy="574040"/>
          </a:xfrm>
          <a:prstGeom prst="rect">
            <a:avLst/>
          </a:prstGeom>
        </p:spPr>
        <p:txBody>
          <a:bodyPr vert="horz" wrap="square" lIns="0" tIns="12700" rIns="0" bIns="0" rtlCol="0">
            <a:spAutoFit/>
          </a:bodyPr>
          <a:lstStyle/>
          <a:p>
            <a:pPr marL="12700">
              <a:lnSpc>
                <a:spcPct val="100000"/>
              </a:lnSpc>
              <a:spcBef>
                <a:spcPts val="100"/>
              </a:spcBef>
            </a:pPr>
            <a:r>
              <a:rPr sz="3600" b="1" spc="-5" dirty="0">
                <a:solidFill>
                  <a:srgbClr val="FFFFFF"/>
                </a:solidFill>
                <a:latin typeface="Arial"/>
                <a:cs typeface="Arial"/>
              </a:rPr>
              <a:t>01</a:t>
            </a:r>
            <a:endParaRPr sz="3600">
              <a:latin typeface="Arial"/>
              <a:cs typeface="Arial"/>
            </a:endParaRPr>
          </a:p>
        </p:txBody>
      </p:sp>
      <p:sp>
        <p:nvSpPr>
          <p:cNvPr id="7" name="object 7"/>
          <p:cNvSpPr txBox="1"/>
          <p:nvPr/>
        </p:nvSpPr>
        <p:spPr>
          <a:xfrm>
            <a:off x="6676549" y="2392171"/>
            <a:ext cx="3501390" cy="299720"/>
          </a:xfrm>
          <a:prstGeom prst="rect">
            <a:avLst/>
          </a:prstGeom>
        </p:spPr>
        <p:txBody>
          <a:bodyPr vert="horz" wrap="square" lIns="0" tIns="12700" rIns="0" bIns="0" rtlCol="0">
            <a:spAutoFit/>
          </a:bodyPr>
          <a:lstStyle/>
          <a:p>
            <a:pPr marL="12700">
              <a:lnSpc>
                <a:spcPct val="100000"/>
              </a:lnSpc>
              <a:spcBef>
                <a:spcPts val="100"/>
              </a:spcBef>
            </a:pPr>
            <a:r>
              <a:rPr sz="1800" b="1" spc="-20" dirty="0">
                <a:latin typeface="Arial"/>
                <a:cs typeface="Arial"/>
              </a:rPr>
              <a:t>Tantangan</a:t>
            </a:r>
            <a:r>
              <a:rPr sz="1800" b="1" spc="-25" dirty="0">
                <a:latin typeface="Arial"/>
                <a:cs typeface="Arial"/>
              </a:rPr>
              <a:t> </a:t>
            </a:r>
            <a:r>
              <a:rPr sz="1800" b="1" spc="-5" dirty="0">
                <a:latin typeface="Arial"/>
                <a:cs typeface="Arial"/>
              </a:rPr>
              <a:t>Pengelolaan</a:t>
            </a:r>
            <a:r>
              <a:rPr sz="1800" b="1" spc="-25" dirty="0">
                <a:latin typeface="Arial"/>
                <a:cs typeface="Arial"/>
              </a:rPr>
              <a:t> </a:t>
            </a:r>
            <a:r>
              <a:rPr sz="1800" b="1" spc="-20" dirty="0">
                <a:latin typeface="Arial"/>
                <a:cs typeface="Arial"/>
              </a:rPr>
              <a:t>ZISWAF</a:t>
            </a:r>
            <a:endParaRPr sz="1800">
              <a:latin typeface="Arial"/>
              <a:cs typeface="Arial"/>
            </a:endParaRPr>
          </a:p>
        </p:txBody>
      </p:sp>
      <p:sp>
        <p:nvSpPr>
          <p:cNvPr id="8" name="object 8"/>
          <p:cNvSpPr/>
          <p:nvPr/>
        </p:nvSpPr>
        <p:spPr>
          <a:xfrm>
            <a:off x="5231861" y="2246531"/>
            <a:ext cx="1026794" cy="1026794"/>
          </a:xfrm>
          <a:custGeom>
            <a:avLst/>
            <a:gdLst/>
            <a:ahLst/>
            <a:cxnLst/>
            <a:rect l="l" t="t" r="r" b="b"/>
            <a:pathLst>
              <a:path w="1026795" h="1026795">
                <a:moveTo>
                  <a:pt x="533719" y="0"/>
                </a:moveTo>
                <a:lnTo>
                  <a:pt x="492559" y="0"/>
                </a:lnTo>
                <a:lnTo>
                  <a:pt x="452966" y="12601"/>
                </a:lnTo>
                <a:lnTo>
                  <a:pt x="418069" y="37803"/>
                </a:lnTo>
                <a:lnTo>
                  <a:pt x="37804" y="418070"/>
                </a:lnTo>
                <a:lnTo>
                  <a:pt x="12601" y="452965"/>
                </a:lnTo>
                <a:lnTo>
                  <a:pt x="0" y="492559"/>
                </a:lnTo>
                <a:lnTo>
                  <a:pt x="0" y="533718"/>
                </a:lnTo>
                <a:lnTo>
                  <a:pt x="12601" y="573312"/>
                </a:lnTo>
                <a:lnTo>
                  <a:pt x="37804" y="608208"/>
                </a:lnTo>
                <a:lnTo>
                  <a:pt x="418068" y="988473"/>
                </a:lnTo>
                <a:lnTo>
                  <a:pt x="452964" y="1013675"/>
                </a:lnTo>
                <a:lnTo>
                  <a:pt x="492558" y="1026277"/>
                </a:lnTo>
                <a:lnTo>
                  <a:pt x="533718" y="1026277"/>
                </a:lnTo>
                <a:lnTo>
                  <a:pt x="573311" y="1013675"/>
                </a:lnTo>
                <a:lnTo>
                  <a:pt x="608208" y="988473"/>
                </a:lnTo>
                <a:lnTo>
                  <a:pt x="988473" y="608207"/>
                </a:lnTo>
                <a:lnTo>
                  <a:pt x="1013676" y="573311"/>
                </a:lnTo>
                <a:lnTo>
                  <a:pt x="1026277" y="533717"/>
                </a:lnTo>
                <a:lnTo>
                  <a:pt x="1026277" y="492557"/>
                </a:lnTo>
                <a:lnTo>
                  <a:pt x="1013676" y="452964"/>
                </a:lnTo>
                <a:lnTo>
                  <a:pt x="988473" y="418069"/>
                </a:lnTo>
                <a:lnTo>
                  <a:pt x="608209" y="37803"/>
                </a:lnTo>
                <a:lnTo>
                  <a:pt x="573313" y="12601"/>
                </a:lnTo>
                <a:lnTo>
                  <a:pt x="533719" y="0"/>
                </a:lnTo>
                <a:close/>
              </a:path>
            </a:pathLst>
          </a:custGeom>
          <a:solidFill>
            <a:srgbClr val="262626"/>
          </a:solidFill>
        </p:spPr>
        <p:txBody>
          <a:bodyPr wrap="square" lIns="0" tIns="0" rIns="0" bIns="0" rtlCol="0"/>
          <a:lstStyle/>
          <a:p>
            <a:endParaRPr/>
          </a:p>
        </p:txBody>
      </p:sp>
      <p:sp>
        <p:nvSpPr>
          <p:cNvPr id="9" name="object 9"/>
          <p:cNvSpPr txBox="1"/>
          <p:nvPr/>
        </p:nvSpPr>
        <p:spPr>
          <a:xfrm>
            <a:off x="5478300" y="2456179"/>
            <a:ext cx="534035" cy="574040"/>
          </a:xfrm>
          <a:prstGeom prst="rect">
            <a:avLst/>
          </a:prstGeom>
        </p:spPr>
        <p:txBody>
          <a:bodyPr vert="horz" wrap="square" lIns="0" tIns="12700" rIns="0" bIns="0" rtlCol="0">
            <a:spAutoFit/>
          </a:bodyPr>
          <a:lstStyle/>
          <a:p>
            <a:pPr marL="12700">
              <a:lnSpc>
                <a:spcPct val="100000"/>
              </a:lnSpc>
              <a:spcBef>
                <a:spcPts val="100"/>
              </a:spcBef>
            </a:pPr>
            <a:r>
              <a:rPr sz="3600" b="1" spc="-5" dirty="0">
                <a:solidFill>
                  <a:srgbClr val="FFFFFF"/>
                </a:solidFill>
                <a:latin typeface="Arial"/>
                <a:cs typeface="Arial"/>
              </a:rPr>
              <a:t>02</a:t>
            </a:r>
            <a:endParaRPr sz="3600">
              <a:latin typeface="Arial"/>
              <a:cs typeface="Arial"/>
            </a:endParaRPr>
          </a:p>
        </p:txBody>
      </p:sp>
      <p:sp>
        <p:nvSpPr>
          <p:cNvPr id="10" name="object 10"/>
          <p:cNvSpPr txBox="1"/>
          <p:nvPr/>
        </p:nvSpPr>
        <p:spPr>
          <a:xfrm>
            <a:off x="7223702" y="3730244"/>
            <a:ext cx="3632835" cy="299720"/>
          </a:xfrm>
          <a:prstGeom prst="rect">
            <a:avLst/>
          </a:prstGeom>
        </p:spPr>
        <p:txBody>
          <a:bodyPr vert="horz" wrap="square" lIns="0" tIns="12700" rIns="0" bIns="0" rtlCol="0">
            <a:spAutoFit/>
          </a:bodyPr>
          <a:lstStyle/>
          <a:p>
            <a:pPr marL="12700">
              <a:lnSpc>
                <a:spcPct val="100000"/>
              </a:lnSpc>
              <a:spcBef>
                <a:spcPts val="100"/>
              </a:spcBef>
            </a:pPr>
            <a:r>
              <a:rPr sz="1800" b="1" spc="-5" dirty="0">
                <a:latin typeface="Arial"/>
                <a:cs typeface="Arial"/>
              </a:rPr>
              <a:t>Posisi</a:t>
            </a:r>
            <a:r>
              <a:rPr sz="1800" b="1" spc="-25" dirty="0">
                <a:latin typeface="Arial"/>
                <a:cs typeface="Arial"/>
              </a:rPr>
              <a:t> </a:t>
            </a:r>
            <a:r>
              <a:rPr sz="1800" b="1" spc="-5" dirty="0">
                <a:latin typeface="Arial"/>
                <a:cs typeface="Arial"/>
              </a:rPr>
              <a:t>Lembaga/Institusi</a:t>
            </a:r>
            <a:r>
              <a:rPr sz="1800" b="1" spc="-30" dirty="0">
                <a:latin typeface="Arial"/>
                <a:cs typeface="Arial"/>
              </a:rPr>
              <a:t> </a:t>
            </a:r>
            <a:r>
              <a:rPr sz="1800" b="1" spc="-20" dirty="0">
                <a:latin typeface="Arial"/>
                <a:cs typeface="Arial"/>
              </a:rPr>
              <a:t>ZISWAF</a:t>
            </a:r>
            <a:endParaRPr sz="1800">
              <a:latin typeface="Arial"/>
              <a:cs typeface="Arial"/>
            </a:endParaRPr>
          </a:p>
        </p:txBody>
      </p:sp>
      <p:sp>
        <p:nvSpPr>
          <p:cNvPr id="11" name="object 11"/>
          <p:cNvSpPr/>
          <p:nvPr/>
        </p:nvSpPr>
        <p:spPr>
          <a:xfrm>
            <a:off x="5779014" y="3585190"/>
            <a:ext cx="1026794" cy="1026794"/>
          </a:xfrm>
          <a:custGeom>
            <a:avLst/>
            <a:gdLst/>
            <a:ahLst/>
            <a:cxnLst/>
            <a:rect l="l" t="t" r="r" b="b"/>
            <a:pathLst>
              <a:path w="1026795" h="1026795">
                <a:moveTo>
                  <a:pt x="533719" y="0"/>
                </a:moveTo>
                <a:lnTo>
                  <a:pt x="492559" y="0"/>
                </a:lnTo>
                <a:lnTo>
                  <a:pt x="452966" y="12601"/>
                </a:lnTo>
                <a:lnTo>
                  <a:pt x="418069" y="37804"/>
                </a:lnTo>
                <a:lnTo>
                  <a:pt x="37804" y="418069"/>
                </a:lnTo>
                <a:lnTo>
                  <a:pt x="12601" y="452965"/>
                </a:lnTo>
                <a:lnTo>
                  <a:pt x="0" y="492558"/>
                </a:lnTo>
                <a:lnTo>
                  <a:pt x="0" y="533718"/>
                </a:lnTo>
                <a:lnTo>
                  <a:pt x="12601" y="573311"/>
                </a:lnTo>
                <a:lnTo>
                  <a:pt x="37804" y="608208"/>
                </a:lnTo>
                <a:lnTo>
                  <a:pt x="418068" y="988472"/>
                </a:lnTo>
                <a:lnTo>
                  <a:pt x="452964" y="1013675"/>
                </a:lnTo>
                <a:lnTo>
                  <a:pt x="492558" y="1026276"/>
                </a:lnTo>
                <a:lnTo>
                  <a:pt x="533718" y="1026276"/>
                </a:lnTo>
                <a:lnTo>
                  <a:pt x="573311" y="1013675"/>
                </a:lnTo>
                <a:lnTo>
                  <a:pt x="608208" y="988472"/>
                </a:lnTo>
                <a:lnTo>
                  <a:pt x="988473" y="608206"/>
                </a:lnTo>
                <a:lnTo>
                  <a:pt x="1013676" y="573310"/>
                </a:lnTo>
                <a:lnTo>
                  <a:pt x="1026277" y="533716"/>
                </a:lnTo>
                <a:lnTo>
                  <a:pt x="1026277" y="492557"/>
                </a:lnTo>
                <a:lnTo>
                  <a:pt x="1013676" y="452964"/>
                </a:lnTo>
                <a:lnTo>
                  <a:pt x="988473" y="418068"/>
                </a:lnTo>
                <a:lnTo>
                  <a:pt x="608209" y="37804"/>
                </a:lnTo>
                <a:lnTo>
                  <a:pt x="573313" y="12601"/>
                </a:lnTo>
                <a:lnTo>
                  <a:pt x="533719" y="0"/>
                </a:lnTo>
                <a:close/>
              </a:path>
            </a:pathLst>
          </a:custGeom>
          <a:solidFill>
            <a:srgbClr val="FD2906"/>
          </a:solidFill>
        </p:spPr>
        <p:txBody>
          <a:bodyPr wrap="square" lIns="0" tIns="0" rIns="0" bIns="0" rtlCol="0"/>
          <a:lstStyle/>
          <a:p>
            <a:endParaRPr/>
          </a:p>
        </p:txBody>
      </p:sp>
      <p:sp>
        <p:nvSpPr>
          <p:cNvPr id="12" name="object 12"/>
          <p:cNvSpPr txBox="1"/>
          <p:nvPr/>
        </p:nvSpPr>
        <p:spPr>
          <a:xfrm>
            <a:off x="6025452" y="3794252"/>
            <a:ext cx="534035" cy="574040"/>
          </a:xfrm>
          <a:prstGeom prst="rect">
            <a:avLst/>
          </a:prstGeom>
        </p:spPr>
        <p:txBody>
          <a:bodyPr vert="horz" wrap="square" lIns="0" tIns="12700" rIns="0" bIns="0" rtlCol="0">
            <a:spAutoFit/>
          </a:bodyPr>
          <a:lstStyle/>
          <a:p>
            <a:pPr marL="12700">
              <a:lnSpc>
                <a:spcPct val="100000"/>
              </a:lnSpc>
              <a:spcBef>
                <a:spcPts val="100"/>
              </a:spcBef>
            </a:pPr>
            <a:r>
              <a:rPr sz="3600" b="1" spc="-5" dirty="0">
                <a:solidFill>
                  <a:srgbClr val="FFFFFF"/>
                </a:solidFill>
                <a:latin typeface="Arial"/>
                <a:cs typeface="Arial"/>
              </a:rPr>
              <a:t>03</a:t>
            </a:r>
            <a:endParaRPr sz="3600">
              <a:latin typeface="Arial"/>
              <a:cs typeface="Arial"/>
            </a:endParaRPr>
          </a:p>
        </p:txBody>
      </p:sp>
      <p:sp>
        <p:nvSpPr>
          <p:cNvPr id="13" name="object 13"/>
          <p:cNvSpPr txBox="1"/>
          <p:nvPr/>
        </p:nvSpPr>
        <p:spPr>
          <a:xfrm>
            <a:off x="7770854" y="5071364"/>
            <a:ext cx="3835400" cy="565150"/>
          </a:xfrm>
          <a:prstGeom prst="rect">
            <a:avLst/>
          </a:prstGeom>
        </p:spPr>
        <p:txBody>
          <a:bodyPr vert="horz" wrap="square" lIns="0" tIns="28575" rIns="0" bIns="0" rtlCol="0">
            <a:spAutoFit/>
          </a:bodyPr>
          <a:lstStyle/>
          <a:p>
            <a:pPr marL="12700" marR="5080">
              <a:lnSpc>
                <a:spcPts val="2090"/>
              </a:lnSpc>
              <a:spcBef>
                <a:spcPts val="225"/>
              </a:spcBef>
            </a:pPr>
            <a:r>
              <a:rPr sz="1800" b="1" spc="-5" dirty="0">
                <a:latin typeface="Arial"/>
                <a:cs typeface="Arial"/>
              </a:rPr>
              <a:t>Indikator Profesionalitas Pengelola </a:t>
            </a:r>
            <a:r>
              <a:rPr sz="1800" b="1" spc="-490" dirty="0">
                <a:latin typeface="Arial"/>
                <a:cs typeface="Arial"/>
              </a:rPr>
              <a:t> </a:t>
            </a:r>
            <a:r>
              <a:rPr sz="1800" b="1" spc="-5" dirty="0">
                <a:latin typeface="Arial"/>
                <a:cs typeface="Arial"/>
              </a:rPr>
              <a:t>Dana</a:t>
            </a:r>
            <a:r>
              <a:rPr sz="1800" b="1" spc="-10" dirty="0">
                <a:latin typeface="Arial"/>
                <a:cs typeface="Arial"/>
              </a:rPr>
              <a:t> </a:t>
            </a:r>
            <a:r>
              <a:rPr sz="1800" b="1" spc="-5" dirty="0">
                <a:latin typeface="Arial"/>
                <a:cs typeface="Arial"/>
              </a:rPr>
              <a:t>Sosial </a:t>
            </a:r>
            <a:r>
              <a:rPr sz="1800" b="1" dirty="0">
                <a:latin typeface="Arial"/>
                <a:cs typeface="Arial"/>
              </a:rPr>
              <a:t>Islam</a:t>
            </a:r>
            <a:endParaRPr sz="1800">
              <a:latin typeface="Arial"/>
              <a:cs typeface="Arial"/>
            </a:endParaRPr>
          </a:p>
        </p:txBody>
      </p:sp>
      <p:sp>
        <p:nvSpPr>
          <p:cNvPr id="14" name="object 14"/>
          <p:cNvSpPr/>
          <p:nvPr/>
        </p:nvSpPr>
        <p:spPr>
          <a:xfrm>
            <a:off x="6326165" y="4923849"/>
            <a:ext cx="1026794" cy="1026794"/>
          </a:xfrm>
          <a:custGeom>
            <a:avLst/>
            <a:gdLst/>
            <a:ahLst/>
            <a:cxnLst/>
            <a:rect l="l" t="t" r="r" b="b"/>
            <a:pathLst>
              <a:path w="1026795" h="1026795">
                <a:moveTo>
                  <a:pt x="533719" y="0"/>
                </a:moveTo>
                <a:lnTo>
                  <a:pt x="492559" y="0"/>
                </a:lnTo>
                <a:lnTo>
                  <a:pt x="452966" y="12601"/>
                </a:lnTo>
                <a:lnTo>
                  <a:pt x="418069" y="37804"/>
                </a:lnTo>
                <a:lnTo>
                  <a:pt x="37804" y="418069"/>
                </a:lnTo>
                <a:lnTo>
                  <a:pt x="12601" y="452966"/>
                </a:lnTo>
                <a:lnTo>
                  <a:pt x="0" y="492559"/>
                </a:lnTo>
                <a:lnTo>
                  <a:pt x="0" y="533719"/>
                </a:lnTo>
                <a:lnTo>
                  <a:pt x="12601" y="573312"/>
                </a:lnTo>
                <a:lnTo>
                  <a:pt x="37804" y="608208"/>
                </a:lnTo>
                <a:lnTo>
                  <a:pt x="418068" y="988473"/>
                </a:lnTo>
                <a:lnTo>
                  <a:pt x="452964" y="1013675"/>
                </a:lnTo>
                <a:lnTo>
                  <a:pt x="492558" y="1026277"/>
                </a:lnTo>
                <a:lnTo>
                  <a:pt x="533718" y="1026277"/>
                </a:lnTo>
                <a:lnTo>
                  <a:pt x="573311" y="1013675"/>
                </a:lnTo>
                <a:lnTo>
                  <a:pt x="608208" y="988473"/>
                </a:lnTo>
                <a:lnTo>
                  <a:pt x="988473" y="608206"/>
                </a:lnTo>
                <a:lnTo>
                  <a:pt x="1013676" y="573311"/>
                </a:lnTo>
                <a:lnTo>
                  <a:pt x="1026278" y="533717"/>
                </a:lnTo>
                <a:lnTo>
                  <a:pt x="1026278" y="492558"/>
                </a:lnTo>
                <a:lnTo>
                  <a:pt x="1013676" y="452964"/>
                </a:lnTo>
                <a:lnTo>
                  <a:pt x="988473" y="418068"/>
                </a:lnTo>
                <a:lnTo>
                  <a:pt x="608209" y="37804"/>
                </a:lnTo>
                <a:lnTo>
                  <a:pt x="573313" y="12601"/>
                </a:lnTo>
                <a:lnTo>
                  <a:pt x="533719" y="0"/>
                </a:lnTo>
                <a:close/>
              </a:path>
            </a:pathLst>
          </a:custGeom>
          <a:solidFill>
            <a:srgbClr val="262626"/>
          </a:solidFill>
        </p:spPr>
        <p:txBody>
          <a:bodyPr wrap="square" lIns="0" tIns="0" rIns="0" bIns="0" rtlCol="0"/>
          <a:lstStyle/>
          <a:p>
            <a:endParaRPr/>
          </a:p>
        </p:txBody>
      </p:sp>
      <p:sp>
        <p:nvSpPr>
          <p:cNvPr id="15" name="object 15"/>
          <p:cNvSpPr txBox="1"/>
          <p:nvPr/>
        </p:nvSpPr>
        <p:spPr>
          <a:xfrm>
            <a:off x="6572605" y="5135371"/>
            <a:ext cx="534035" cy="574040"/>
          </a:xfrm>
          <a:prstGeom prst="rect">
            <a:avLst/>
          </a:prstGeom>
        </p:spPr>
        <p:txBody>
          <a:bodyPr vert="horz" wrap="square" lIns="0" tIns="12700" rIns="0" bIns="0" rtlCol="0">
            <a:spAutoFit/>
          </a:bodyPr>
          <a:lstStyle/>
          <a:p>
            <a:pPr marL="12700">
              <a:lnSpc>
                <a:spcPct val="100000"/>
              </a:lnSpc>
              <a:spcBef>
                <a:spcPts val="100"/>
              </a:spcBef>
            </a:pPr>
            <a:r>
              <a:rPr sz="3600" b="1" spc="-5" dirty="0">
                <a:solidFill>
                  <a:srgbClr val="FFFFFF"/>
                </a:solidFill>
                <a:latin typeface="Arial"/>
                <a:cs typeface="Arial"/>
              </a:rPr>
              <a:t>04</a:t>
            </a:r>
            <a:endParaRPr sz="3600">
              <a:latin typeface="Arial"/>
              <a:cs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923062" y="2229935"/>
            <a:ext cx="1223645" cy="1094105"/>
          </a:xfrm>
          <a:custGeom>
            <a:avLst/>
            <a:gdLst/>
            <a:ahLst/>
            <a:cxnLst/>
            <a:rect l="l" t="t" r="r" b="b"/>
            <a:pathLst>
              <a:path w="1223645" h="1094104">
                <a:moveTo>
                  <a:pt x="1223347" y="0"/>
                </a:moveTo>
                <a:lnTo>
                  <a:pt x="182308" y="0"/>
                </a:lnTo>
                <a:lnTo>
                  <a:pt x="133843" y="6512"/>
                </a:lnTo>
                <a:lnTo>
                  <a:pt x="90294" y="24890"/>
                </a:lnTo>
                <a:lnTo>
                  <a:pt x="53397" y="53397"/>
                </a:lnTo>
                <a:lnTo>
                  <a:pt x="24890" y="90294"/>
                </a:lnTo>
                <a:lnTo>
                  <a:pt x="6512" y="133843"/>
                </a:lnTo>
                <a:lnTo>
                  <a:pt x="0" y="182308"/>
                </a:lnTo>
                <a:lnTo>
                  <a:pt x="0" y="911522"/>
                </a:lnTo>
                <a:lnTo>
                  <a:pt x="6512" y="959987"/>
                </a:lnTo>
                <a:lnTo>
                  <a:pt x="24890" y="1003537"/>
                </a:lnTo>
                <a:lnTo>
                  <a:pt x="53397" y="1040434"/>
                </a:lnTo>
                <a:lnTo>
                  <a:pt x="90294" y="1068941"/>
                </a:lnTo>
                <a:lnTo>
                  <a:pt x="133843" y="1087319"/>
                </a:lnTo>
                <a:lnTo>
                  <a:pt x="182308" y="1093831"/>
                </a:lnTo>
                <a:lnTo>
                  <a:pt x="1223347" y="1093831"/>
                </a:lnTo>
                <a:lnTo>
                  <a:pt x="1223347" y="904163"/>
                </a:lnTo>
                <a:lnTo>
                  <a:pt x="323408" y="904163"/>
                </a:lnTo>
                <a:lnTo>
                  <a:pt x="280607" y="897260"/>
                </a:lnTo>
                <a:lnTo>
                  <a:pt x="243436" y="878037"/>
                </a:lnTo>
                <a:lnTo>
                  <a:pt x="214123" y="848724"/>
                </a:lnTo>
                <a:lnTo>
                  <a:pt x="194900" y="811553"/>
                </a:lnTo>
                <a:lnTo>
                  <a:pt x="187996" y="768753"/>
                </a:lnTo>
                <a:lnTo>
                  <a:pt x="187996" y="329203"/>
                </a:lnTo>
                <a:lnTo>
                  <a:pt x="194900" y="286402"/>
                </a:lnTo>
                <a:lnTo>
                  <a:pt x="214123" y="249231"/>
                </a:lnTo>
                <a:lnTo>
                  <a:pt x="243436" y="219918"/>
                </a:lnTo>
                <a:lnTo>
                  <a:pt x="280607" y="200695"/>
                </a:lnTo>
                <a:lnTo>
                  <a:pt x="323408" y="193791"/>
                </a:lnTo>
                <a:lnTo>
                  <a:pt x="1223347" y="193791"/>
                </a:lnTo>
                <a:lnTo>
                  <a:pt x="1223347" y="0"/>
                </a:lnTo>
                <a:close/>
              </a:path>
            </a:pathLst>
          </a:custGeom>
          <a:solidFill>
            <a:srgbClr val="FD2906"/>
          </a:solidFill>
        </p:spPr>
        <p:txBody>
          <a:bodyPr wrap="square" lIns="0" tIns="0" rIns="0" bIns="0" rtlCol="0"/>
          <a:lstStyle/>
          <a:p>
            <a:endParaRPr/>
          </a:p>
        </p:txBody>
      </p:sp>
      <p:sp>
        <p:nvSpPr>
          <p:cNvPr id="3" name="object 3"/>
          <p:cNvSpPr/>
          <p:nvPr/>
        </p:nvSpPr>
        <p:spPr>
          <a:xfrm>
            <a:off x="3923062" y="4027978"/>
            <a:ext cx="1223645" cy="1094105"/>
          </a:xfrm>
          <a:custGeom>
            <a:avLst/>
            <a:gdLst/>
            <a:ahLst/>
            <a:cxnLst/>
            <a:rect l="l" t="t" r="r" b="b"/>
            <a:pathLst>
              <a:path w="1223645" h="1094104">
                <a:moveTo>
                  <a:pt x="1223347" y="0"/>
                </a:moveTo>
                <a:lnTo>
                  <a:pt x="182308" y="0"/>
                </a:lnTo>
                <a:lnTo>
                  <a:pt x="133843" y="6512"/>
                </a:lnTo>
                <a:lnTo>
                  <a:pt x="90294" y="24890"/>
                </a:lnTo>
                <a:lnTo>
                  <a:pt x="53397" y="53397"/>
                </a:lnTo>
                <a:lnTo>
                  <a:pt x="24890" y="90294"/>
                </a:lnTo>
                <a:lnTo>
                  <a:pt x="6512" y="133843"/>
                </a:lnTo>
                <a:lnTo>
                  <a:pt x="0" y="182308"/>
                </a:lnTo>
                <a:lnTo>
                  <a:pt x="0" y="911522"/>
                </a:lnTo>
                <a:lnTo>
                  <a:pt x="6512" y="959987"/>
                </a:lnTo>
                <a:lnTo>
                  <a:pt x="24890" y="1003537"/>
                </a:lnTo>
                <a:lnTo>
                  <a:pt x="53397" y="1040434"/>
                </a:lnTo>
                <a:lnTo>
                  <a:pt x="90294" y="1068941"/>
                </a:lnTo>
                <a:lnTo>
                  <a:pt x="133843" y="1087319"/>
                </a:lnTo>
                <a:lnTo>
                  <a:pt x="182308" y="1093831"/>
                </a:lnTo>
                <a:lnTo>
                  <a:pt x="1223347" y="1093831"/>
                </a:lnTo>
                <a:lnTo>
                  <a:pt x="1223347" y="904163"/>
                </a:lnTo>
                <a:lnTo>
                  <a:pt x="323408" y="904163"/>
                </a:lnTo>
                <a:lnTo>
                  <a:pt x="280607" y="897260"/>
                </a:lnTo>
                <a:lnTo>
                  <a:pt x="243436" y="878037"/>
                </a:lnTo>
                <a:lnTo>
                  <a:pt x="214123" y="848724"/>
                </a:lnTo>
                <a:lnTo>
                  <a:pt x="194900" y="811553"/>
                </a:lnTo>
                <a:lnTo>
                  <a:pt x="187996" y="768753"/>
                </a:lnTo>
                <a:lnTo>
                  <a:pt x="187996" y="329203"/>
                </a:lnTo>
                <a:lnTo>
                  <a:pt x="194900" y="286402"/>
                </a:lnTo>
                <a:lnTo>
                  <a:pt x="214123" y="249231"/>
                </a:lnTo>
                <a:lnTo>
                  <a:pt x="243436" y="219918"/>
                </a:lnTo>
                <a:lnTo>
                  <a:pt x="280607" y="200695"/>
                </a:lnTo>
                <a:lnTo>
                  <a:pt x="323408" y="193791"/>
                </a:lnTo>
                <a:lnTo>
                  <a:pt x="1223347" y="193791"/>
                </a:lnTo>
                <a:lnTo>
                  <a:pt x="1223347" y="0"/>
                </a:lnTo>
                <a:close/>
              </a:path>
            </a:pathLst>
          </a:custGeom>
          <a:solidFill>
            <a:srgbClr val="FD2906"/>
          </a:solidFill>
        </p:spPr>
        <p:txBody>
          <a:bodyPr wrap="square" lIns="0" tIns="0" rIns="0" bIns="0" rtlCol="0"/>
          <a:lstStyle/>
          <a:p>
            <a:endParaRPr/>
          </a:p>
        </p:txBody>
      </p:sp>
      <p:sp>
        <p:nvSpPr>
          <p:cNvPr id="4" name="object 4"/>
          <p:cNvSpPr txBox="1">
            <a:spLocks noGrp="1"/>
          </p:cNvSpPr>
          <p:nvPr>
            <p:ph type="title"/>
          </p:nvPr>
        </p:nvSpPr>
        <p:spPr>
          <a:xfrm>
            <a:off x="1538159" y="215900"/>
            <a:ext cx="9145270" cy="848360"/>
          </a:xfrm>
          <a:prstGeom prst="rect">
            <a:avLst/>
          </a:prstGeom>
        </p:spPr>
        <p:txBody>
          <a:bodyPr vert="horz" wrap="square" lIns="0" tIns="12700" rIns="0" bIns="0" rtlCol="0">
            <a:spAutoFit/>
          </a:bodyPr>
          <a:lstStyle/>
          <a:p>
            <a:pPr marL="12700">
              <a:lnSpc>
                <a:spcPct val="100000"/>
              </a:lnSpc>
              <a:spcBef>
                <a:spcPts val="100"/>
              </a:spcBef>
              <a:tabLst>
                <a:tab pos="6158865" algn="l"/>
              </a:tabLst>
            </a:pPr>
            <a:r>
              <a:rPr dirty="0"/>
              <a:t>R</a:t>
            </a:r>
            <a:r>
              <a:rPr spc="-10" dirty="0"/>
              <a:t>ea</a:t>
            </a:r>
            <a:r>
              <a:rPr dirty="0"/>
              <a:t>lit</a:t>
            </a:r>
            <a:r>
              <a:rPr spc="-10" dirty="0"/>
              <a:t>a</a:t>
            </a:r>
            <a:r>
              <a:rPr dirty="0"/>
              <a:t>s</a:t>
            </a:r>
            <a:r>
              <a:rPr spc="5" dirty="0"/>
              <a:t> </a:t>
            </a:r>
            <a:r>
              <a:rPr dirty="0"/>
              <a:t>Z</a:t>
            </a:r>
            <a:r>
              <a:rPr spc="-5" dirty="0"/>
              <a:t>IS</a:t>
            </a:r>
            <a:r>
              <a:rPr spc="-200" dirty="0"/>
              <a:t>W</a:t>
            </a:r>
            <a:r>
              <a:rPr spc="-5" dirty="0"/>
              <a:t>A</a:t>
            </a:r>
            <a:r>
              <a:rPr dirty="0"/>
              <a:t>F </a:t>
            </a:r>
            <a:r>
              <a:rPr spc="-5" dirty="0"/>
              <a:t>d</a:t>
            </a:r>
            <a:r>
              <a:rPr dirty="0"/>
              <a:t>i	</a:t>
            </a:r>
            <a:r>
              <a:rPr spc="-5" dirty="0"/>
              <a:t>Indone</a:t>
            </a:r>
            <a:r>
              <a:rPr dirty="0"/>
              <a:t>sia</a:t>
            </a:r>
          </a:p>
        </p:txBody>
      </p:sp>
      <p:grpSp>
        <p:nvGrpSpPr>
          <p:cNvPr id="5" name="object 5"/>
          <p:cNvGrpSpPr/>
          <p:nvPr/>
        </p:nvGrpSpPr>
        <p:grpSpPr>
          <a:xfrm>
            <a:off x="5100475" y="2962341"/>
            <a:ext cx="1433830" cy="545465"/>
            <a:chOff x="5100475" y="2962341"/>
            <a:chExt cx="1433830" cy="545465"/>
          </a:xfrm>
        </p:grpSpPr>
        <p:sp>
          <p:nvSpPr>
            <p:cNvPr id="6" name="object 6"/>
            <p:cNvSpPr/>
            <p:nvPr/>
          </p:nvSpPr>
          <p:spPr>
            <a:xfrm>
              <a:off x="5100475" y="3133114"/>
              <a:ext cx="885825" cy="192405"/>
            </a:xfrm>
            <a:custGeom>
              <a:avLst/>
              <a:gdLst/>
              <a:ahLst/>
              <a:cxnLst/>
              <a:rect l="l" t="t" r="r" b="b"/>
              <a:pathLst>
                <a:path w="885825" h="192404">
                  <a:moveTo>
                    <a:pt x="885560" y="0"/>
                  </a:moveTo>
                  <a:lnTo>
                    <a:pt x="0" y="0"/>
                  </a:lnTo>
                  <a:lnTo>
                    <a:pt x="0" y="191918"/>
                  </a:lnTo>
                  <a:lnTo>
                    <a:pt x="885560" y="191918"/>
                  </a:lnTo>
                  <a:lnTo>
                    <a:pt x="885560" y="0"/>
                  </a:lnTo>
                  <a:close/>
                </a:path>
              </a:pathLst>
            </a:custGeom>
            <a:solidFill>
              <a:srgbClr val="FD2906"/>
            </a:solidFill>
          </p:spPr>
          <p:txBody>
            <a:bodyPr wrap="square" lIns="0" tIns="0" rIns="0" bIns="0" rtlCol="0"/>
            <a:lstStyle/>
            <a:p>
              <a:endParaRPr/>
            </a:p>
          </p:txBody>
        </p:sp>
        <p:sp>
          <p:nvSpPr>
            <p:cNvPr id="7" name="object 7"/>
            <p:cNvSpPr/>
            <p:nvPr/>
          </p:nvSpPr>
          <p:spPr>
            <a:xfrm>
              <a:off x="5630812" y="2962351"/>
              <a:ext cx="903605" cy="545465"/>
            </a:xfrm>
            <a:custGeom>
              <a:avLst/>
              <a:gdLst/>
              <a:ahLst/>
              <a:cxnLst/>
              <a:rect l="l" t="t" r="r" b="b"/>
              <a:pathLst>
                <a:path w="903604" h="545464">
                  <a:moveTo>
                    <a:pt x="903033" y="163931"/>
                  </a:moveTo>
                  <a:lnTo>
                    <a:pt x="355219" y="163931"/>
                  </a:lnTo>
                  <a:lnTo>
                    <a:pt x="355219" y="0"/>
                  </a:lnTo>
                  <a:lnTo>
                    <a:pt x="0" y="272529"/>
                  </a:lnTo>
                  <a:lnTo>
                    <a:pt x="355219" y="545071"/>
                  </a:lnTo>
                  <a:lnTo>
                    <a:pt x="355219" y="355854"/>
                  </a:lnTo>
                  <a:lnTo>
                    <a:pt x="903033" y="355854"/>
                  </a:lnTo>
                  <a:lnTo>
                    <a:pt x="903033" y="163931"/>
                  </a:lnTo>
                  <a:close/>
                </a:path>
              </a:pathLst>
            </a:custGeom>
            <a:solidFill>
              <a:srgbClr val="262626"/>
            </a:solidFill>
          </p:spPr>
          <p:txBody>
            <a:bodyPr wrap="square" lIns="0" tIns="0" rIns="0" bIns="0" rtlCol="0"/>
            <a:lstStyle/>
            <a:p>
              <a:endParaRPr/>
            </a:p>
          </p:txBody>
        </p:sp>
      </p:grpSp>
      <p:sp>
        <p:nvSpPr>
          <p:cNvPr id="8" name="object 8"/>
          <p:cNvSpPr/>
          <p:nvPr/>
        </p:nvSpPr>
        <p:spPr>
          <a:xfrm>
            <a:off x="5048313" y="2062162"/>
            <a:ext cx="3179445" cy="545465"/>
          </a:xfrm>
          <a:custGeom>
            <a:avLst/>
            <a:gdLst/>
            <a:ahLst/>
            <a:cxnLst/>
            <a:rect l="l" t="t" r="r" b="b"/>
            <a:pathLst>
              <a:path w="3179445" h="545464">
                <a:moveTo>
                  <a:pt x="3179127" y="272542"/>
                </a:moveTo>
                <a:lnTo>
                  <a:pt x="2823921" y="0"/>
                </a:lnTo>
                <a:lnTo>
                  <a:pt x="2823921" y="169037"/>
                </a:lnTo>
                <a:lnTo>
                  <a:pt x="0" y="169037"/>
                </a:lnTo>
                <a:lnTo>
                  <a:pt x="0" y="361835"/>
                </a:lnTo>
                <a:lnTo>
                  <a:pt x="2823921" y="361835"/>
                </a:lnTo>
                <a:lnTo>
                  <a:pt x="2823921" y="545071"/>
                </a:lnTo>
                <a:lnTo>
                  <a:pt x="3179127" y="272542"/>
                </a:lnTo>
                <a:close/>
              </a:path>
            </a:pathLst>
          </a:custGeom>
          <a:solidFill>
            <a:srgbClr val="FD2906"/>
          </a:solidFill>
        </p:spPr>
        <p:txBody>
          <a:bodyPr wrap="square" lIns="0" tIns="0" rIns="0" bIns="0" rtlCol="0"/>
          <a:lstStyle/>
          <a:p>
            <a:endParaRPr/>
          </a:p>
        </p:txBody>
      </p:sp>
      <p:sp>
        <p:nvSpPr>
          <p:cNvPr id="9" name="object 9"/>
          <p:cNvSpPr/>
          <p:nvPr/>
        </p:nvSpPr>
        <p:spPr>
          <a:xfrm>
            <a:off x="5759546" y="4030133"/>
            <a:ext cx="753110" cy="190500"/>
          </a:xfrm>
          <a:custGeom>
            <a:avLst/>
            <a:gdLst/>
            <a:ahLst/>
            <a:cxnLst/>
            <a:rect l="l" t="t" r="r" b="b"/>
            <a:pathLst>
              <a:path w="753109" h="190500">
                <a:moveTo>
                  <a:pt x="0" y="189983"/>
                </a:moveTo>
                <a:lnTo>
                  <a:pt x="752528" y="189983"/>
                </a:lnTo>
                <a:lnTo>
                  <a:pt x="752528" y="0"/>
                </a:lnTo>
                <a:lnTo>
                  <a:pt x="0" y="0"/>
                </a:lnTo>
                <a:lnTo>
                  <a:pt x="0" y="189983"/>
                </a:lnTo>
                <a:close/>
              </a:path>
            </a:pathLst>
          </a:custGeom>
          <a:solidFill>
            <a:srgbClr val="262626"/>
          </a:solidFill>
        </p:spPr>
        <p:txBody>
          <a:bodyPr wrap="square" lIns="0" tIns="0" rIns="0" bIns="0" rtlCol="0"/>
          <a:lstStyle/>
          <a:p>
            <a:endParaRPr/>
          </a:p>
        </p:txBody>
      </p:sp>
      <p:sp>
        <p:nvSpPr>
          <p:cNvPr id="10" name="object 10"/>
          <p:cNvSpPr txBox="1"/>
          <p:nvPr/>
        </p:nvSpPr>
        <p:spPr>
          <a:xfrm>
            <a:off x="219764" y="2311908"/>
            <a:ext cx="3626485" cy="776605"/>
          </a:xfrm>
          <a:prstGeom prst="rect">
            <a:avLst/>
          </a:prstGeom>
        </p:spPr>
        <p:txBody>
          <a:bodyPr vert="horz" wrap="square" lIns="0" tIns="15240" rIns="0" bIns="0" rtlCol="0">
            <a:spAutoFit/>
          </a:bodyPr>
          <a:lstStyle/>
          <a:p>
            <a:pPr marL="23495" marR="5080" indent="-11430" algn="r">
              <a:lnSpc>
                <a:spcPct val="98600"/>
              </a:lnSpc>
              <a:spcBef>
                <a:spcPts val="120"/>
              </a:spcBef>
            </a:pPr>
            <a:r>
              <a:rPr sz="1400" b="1" spc="-5" dirty="0">
                <a:solidFill>
                  <a:srgbClr val="404040"/>
                </a:solidFill>
                <a:latin typeface="Arial"/>
                <a:cs typeface="Arial"/>
              </a:rPr>
              <a:t>Realisasi </a:t>
            </a:r>
            <a:r>
              <a:rPr sz="1400" b="1" spc="-10" dirty="0">
                <a:solidFill>
                  <a:srgbClr val="404040"/>
                </a:solidFill>
                <a:latin typeface="Arial"/>
                <a:cs typeface="Arial"/>
              </a:rPr>
              <a:t>Pengumpulan </a:t>
            </a:r>
            <a:r>
              <a:rPr sz="1400" b="1" spc="-15" dirty="0">
                <a:solidFill>
                  <a:srgbClr val="404040"/>
                </a:solidFill>
                <a:latin typeface="Arial"/>
                <a:cs typeface="Arial"/>
              </a:rPr>
              <a:t>Wakaf </a:t>
            </a:r>
            <a:r>
              <a:rPr sz="1400" b="1" spc="-5" dirty="0">
                <a:solidFill>
                  <a:srgbClr val="404040"/>
                </a:solidFill>
                <a:latin typeface="Arial"/>
                <a:cs typeface="Arial"/>
              </a:rPr>
              <a:t>Uang 0,36% </a:t>
            </a:r>
            <a:r>
              <a:rPr sz="1400" b="1" spc="-375" dirty="0">
                <a:solidFill>
                  <a:srgbClr val="404040"/>
                </a:solidFill>
                <a:latin typeface="Arial"/>
                <a:cs typeface="Arial"/>
              </a:rPr>
              <a:t> </a:t>
            </a:r>
            <a:r>
              <a:rPr sz="1200" spc="-5" dirty="0">
                <a:solidFill>
                  <a:srgbClr val="404040"/>
                </a:solidFill>
                <a:latin typeface="Arial MT"/>
                <a:cs typeface="Arial MT"/>
              </a:rPr>
              <a:t>Potensi</a:t>
            </a:r>
            <a:r>
              <a:rPr sz="1200" spc="-10" dirty="0">
                <a:solidFill>
                  <a:srgbClr val="404040"/>
                </a:solidFill>
                <a:latin typeface="Arial MT"/>
                <a:cs typeface="Arial MT"/>
              </a:rPr>
              <a:t> Wakaf</a:t>
            </a:r>
            <a:r>
              <a:rPr sz="1200" spc="5" dirty="0">
                <a:solidFill>
                  <a:srgbClr val="404040"/>
                </a:solidFill>
                <a:latin typeface="Arial MT"/>
                <a:cs typeface="Arial MT"/>
              </a:rPr>
              <a:t> </a:t>
            </a:r>
            <a:r>
              <a:rPr sz="1200" spc="-10" dirty="0">
                <a:solidFill>
                  <a:srgbClr val="404040"/>
                </a:solidFill>
                <a:latin typeface="Arial MT"/>
                <a:cs typeface="Arial MT"/>
              </a:rPr>
              <a:t>Uang</a:t>
            </a:r>
            <a:r>
              <a:rPr sz="1200" spc="-5" dirty="0">
                <a:solidFill>
                  <a:srgbClr val="404040"/>
                </a:solidFill>
                <a:latin typeface="Arial MT"/>
                <a:cs typeface="Arial MT"/>
              </a:rPr>
              <a:t> di</a:t>
            </a:r>
            <a:r>
              <a:rPr sz="1200" dirty="0">
                <a:solidFill>
                  <a:srgbClr val="404040"/>
                </a:solidFill>
                <a:latin typeface="Arial MT"/>
                <a:cs typeface="Arial MT"/>
              </a:rPr>
              <a:t> </a:t>
            </a:r>
            <a:r>
              <a:rPr sz="1200" spc="-5" dirty="0">
                <a:solidFill>
                  <a:srgbClr val="404040"/>
                </a:solidFill>
                <a:latin typeface="Arial MT"/>
                <a:cs typeface="Arial MT"/>
              </a:rPr>
              <a:t>Indonesia sebesar 45</a:t>
            </a:r>
            <a:r>
              <a:rPr sz="1200" spc="-25" dirty="0">
                <a:solidFill>
                  <a:srgbClr val="404040"/>
                </a:solidFill>
                <a:latin typeface="Arial MT"/>
                <a:cs typeface="Arial MT"/>
              </a:rPr>
              <a:t> </a:t>
            </a:r>
            <a:r>
              <a:rPr sz="1200" dirty="0">
                <a:solidFill>
                  <a:srgbClr val="404040"/>
                </a:solidFill>
                <a:latin typeface="Arial MT"/>
                <a:cs typeface="Arial MT"/>
              </a:rPr>
              <a:t>T </a:t>
            </a:r>
            <a:r>
              <a:rPr sz="1200" spc="5" dirty="0">
                <a:solidFill>
                  <a:srgbClr val="404040"/>
                </a:solidFill>
                <a:latin typeface="Arial MT"/>
                <a:cs typeface="Arial MT"/>
              </a:rPr>
              <a:t> </a:t>
            </a:r>
            <a:r>
              <a:rPr sz="1200" spc="-5" dirty="0">
                <a:solidFill>
                  <a:srgbClr val="404040"/>
                </a:solidFill>
                <a:latin typeface="Arial MT"/>
                <a:cs typeface="Arial MT"/>
              </a:rPr>
              <a:t>pertahun.</a:t>
            </a:r>
            <a:r>
              <a:rPr sz="1200" dirty="0">
                <a:solidFill>
                  <a:srgbClr val="404040"/>
                </a:solidFill>
                <a:latin typeface="Arial MT"/>
                <a:cs typeface="Arial MT"/>
              </a:rPr>
              <a:t> </a:t>
            </a:r>
            <a:r>
              <a:rPr sz="1200" spc="-5" dirty="0">
                <a:solidFill>
                  <a:srgbClr val="404040"/>
                </a:solidFill>
                <a:latin typeface="Arial MT"/>
                <a:cs typeface="Arial MT"/>
              </a:rPr>
              <a:t>Pada</a:t>
            </a:r>
            <a:r>
              <a:rPr sz="1200" spc="-10" dirty="0">
                <a:solidFill>
                  <a:srgbClr val="404040"/>
                </a:solidFill>
                <a:latin typeface="Arial MT"/>
                <a:cs typeface="Arial MT"/>
              </a:rPr>
              <a:t> </a:t>
            </a:r>
            <a:r>
              <a:rPr sz="1200" spc="-5" dirty="0">
                <a:solidFill>
                  <a:srgbClr val="404040"/>
                </a:solidFill>
                <a:latin typeface="Arial MT"/>
                <a:cs typeface="Arial MT"/>
              </a:rPr>
              <a:t>tahun 2020</a:t>
            </a:r>
            <a:r>
              <a:rPr sz="1200" spc="-10" dirty="0">
                <a:solidFill>
                  <a:srgbClr val="404040"/>
                </a:solidFill>
                <a:latin typeface="Arial MT"/>
                <a:cs typeface="Arial MT"/>
              </a:rPr>
              <a:t> </a:t>
            </a:r>
            <a:r>
              <a:rPr sz="1200" spc="-5" dirty="0">
                <a:solidFill>
                  <a:srgbClr val="404040"/>
                </a:solidFill>
                <a:latin typeface="Arial MT"/>
                <a:cs typeface="Arial MT"/>
              </a:rPr>
              <a:t>hanya</a:t>
            </a:r>
            <a:r>
              <a:rPr sz="1200" spc="-10" dirty="0">
                <a:solidFill>
                  <a:srgbClr val="404040"/>
                </a:solidFill>
                <a:latin typeface="Arial MT"/>
                <a:cs typeface="Arial MT"/>
              </a:rPr>
              <a:t> </a:t>
            </a:r>
            <a:r>
              <a:rPr sz="1200" spc="-5" dirty="0">
                <a:solidFill>
                  <a:srgbClr val="404040"/>
                </a:solidFill>
                <a:latin typeface="Arial MT"/>
                <a:cs typeface="Arial MT"/>
              </a:rPr>
              <a:t>terkumpul sebesar</a:t>
            </a:r>
            <a:endParaRPr sz="1200">
              <a:latin typeface="Arial MT"/>
              <a:cs typeface="Arial MT"/>
            </a:endParaRPr>
          </a:p>
          <a:p>
            <a:pPr marR="7620" algn="r">
              <a:lnSpc>
                <a:spcPts val="1390"/>
              </a:lnSpc>
            </a:pPr>
            <a:r>
              <a:rPr sz="1200" spc="-5" dirty="0">
                <a:solidFill>
                  <a:srgbClr val="404040"/>
                </a:solidFill>
                <a:latin typeface="Arial MT"/>
                <a:cs typeface="Arial MT"/>
              </a:rPr>
              <a:t>16</a:t>
            </a:r>
            <a:r>
              <a:rPr sz="1200" dirty="0">
                <a:solidFill>
                  <a:srgbClr val="404040"/>
                </a:solidFill>
                <a:latin typeface="Arial MT"/>
                <a:cs typeface="Arial MT"/>
              </a:rPr>
              <a:t>0</a:t>
            </a:r>
            <a:r>
              <a:rPr sz="1200" spc="-5" dirty="0">
                <a:solidFill>
                  <a:srgbClr val="404040"/>
                </a:solidFill>
                <a:latin typeface="Arial MT"/>
                <a:cs typeface="Arial MT"/>
              </a:rPr>
              <a:t> </a:t>
            </a:r>
            <a:r>
              <a:rPr sz="1200" dirty="0">
                <a:solidFill>
                  <a:srgbClr val="404040"/>
                </a:solidFill>
                <a:latin typeface="Arial MT"/>
                <a:cs typeface="Arial MT"/>
              </a:rPr>
              <a:t>M.</a:t>
            </a:r>
            <a:endParaRPr sz="1200">
              <a:latin typeface="Arial MT"/>
              <a:cs typeface="Arial MT"/>
            </a:endParaRPr>
          </a:p>
        </p:txBody>
      </p:sp>
      <p:sp>
        <p:nvSpPr>
          <p:cNvPr id="11" name="object 11"/>
          <p:cNvSpPr txBox="1"/>
          <p:nvPr/>
        </p:nvSpPr>
        <p:spPr>
          <a:xfrm>
            <a:off x="7913496" y="3125554"/>
            <a:ext cx="2980055" cy="1115060"/>
          </a:xfrm>
          <a:prstGeom prst="rect">
            <a:avLst/>
          </a:prstGeom>
        </p:spPr>
        <p:txBody>
          <a:bodyPr vert="horz" wrap="square" lIns="0" tIns="92075" rIns="0" bIns="0" rtlCol="0">
            <a:spAutoFit/>
          </a:bodyPr>
          <a:lstStyle/>
          <a:p>
            <a:pPr marL="12700">
              <a:lnSpc>
                <a:spcPct val="100000"/>
              </a:lnSpc>
              <a:spcBef>
                <a:spcPts val="725"/>
              </a:spcBef>
            </a:pPr>
            <a:r>
              <a:rPr sz="1400" b="1" spc="-5" dirty="0">
                <a:solidFill>
                  <a:srgbClr val="404040"/>
                </a:solidFill>
                <a:latin typeface="Arial"/>
                <a:cs typeface="Arial"/>
              </a:rPr>
              <a:t>Realisasi</a:t>
            </a:r>
            <a:r>
              <a:rPr sz="1400" b="1" spc="-20" dirty="0">
                <a:solidFill>
                  <a:srgbClr val="404040"/>
                </a:solidFill>
                <a:latin typeface="Arial"/>
                <a:cs typeface="Arial"/>
              </a:rPr>
              <a:t> </a:t>
            </a:r>
            <a:r>
              <a:rPr sz="1400" b="1" spc="-10" dirty="0">
                <a:solidFill>
                  <a:srgbClr val="404040"/>
                </a:solidFill>
                <a:latin typeface="Arial"/>
                <a:cs typeface="Arial"/>
              </a:rPr>
              <a:t>Pengumpulan</a:t>
            </a:r>
            <a:r>
              <a:rPr sz="1400" b="1" spc="-15" dirty="0">
                <a:solidFill>
                  <a:srgbClr val="404040"/>
                </a:solidFill>
                <a:latin typeface="Arial"/>
                <a:cs typeface="Arial"/>
              </a:rPr>
              <a:t> </a:t>
            </a:r>
            <a:r>
              <a:rPr sz="1400" b="1" spc="-5" dirty="0">
                <a:solidFill>
                  <a:srgbClr val="404040"/>
                </a:solidFill>
                <a:latin typeface="Arial"/>
                <a:cs typeface="Arial"/>
              </a:rPr>
              <a:t>Zakat</a:t>
            </a:r>
            <a:r>
              <a:rPr sz="1400" b="1" spc="-20" dirty="0">
                <a:solidFill>
                  <a:srgbClr val="404040"/>
                </a:solidFill>
                <a:latin typeface="Arial"/>
                <a:cs typeface="Arial"/>
              </a:rPr>
              <a:t> </a:t>
            </a:r>
            <a:r>
              <a:rPr sz="1400" b="1" spc="-5" dirty="0">
                <a:solidFill>
                  <a:srgbClr val="404040"/>
                </a:solidFill>
                <a:latin typeface="Arial"/>
                <a:cs typeface="Arial"/>
              </a:rPr>
              <a:t>4,3%</a:t>
            </a:r>
            <a:endParaRPr sz="1400">
              <a:latin typeface="Arial"/>
              <a:cs typeface="Arial"/>
            </a:endParaRPr>
          </a:p>
          <a:p>
            <a:pPr marL="12700" marR="53340">
              <a:lnSpc>
                <a:spcPct val="99400"/>
              </a:lnSpc>
              <a:spcBef>
                <a:spcPts val="545"/>
              </a:spcBef>
            </a:pPr>
            <a:r>
              <a:rPr sz="1200" spc="-5" dirty="0">
                <a:solidFill>
                  <a:srgbClr val="404040"/>
                </a:solidFill>
                <a:latin typeface="Arial MT"/>
                <a:cs typeface="Arial MT"/>
              </a:rPr>
              <a:t>Potensi zakat di Indonesia mencapai 233 </a:t>
            </a:r>
            <a:r>
              <a:rPr sz="1200" dirty="0">
                <a:solidFill>
                  <a:srgbClr val="404040"/>
                </a:solidFill>
                <a:latin typeface="Arial MT"/>
                <a:cs typeface="Arial MT"/>
              </a:rPr>
              <a:t> </a:t>
            </a:r>
            <a:r>
              <a:rPr sz="1200" spc="-10" dirty="0">
                <a:solidFill>
                  <a:srgbClr val="404040"/>
                </a:solidFill>
                <a:latin typeface="Arial MT"/>
                <a:cs typeface="Arial MT"/>
              </a:rPr>
              <a:t>Triliun </a:t>
            </a:r>
            <a:r>
              <a:rPr sz="1200" spc="-5" dirty="0">
                <a:solidFill>
                  <a:srgbClr val="404040"/>
                </a:solidFill>
                <a:latin typeface="Arial MT"/>
                <a:cs typeface="Arial MT"/>
              </a:rPr>
              <a:t>rupiah.</a:t>
            </a:r>
            <a:r>
              <a:rPr sz="1200" spc="5" dirty="0">
                <a:solidFill>
                  <a:srgbClr val="404040"/>
                </a:solidFill>
                <a:latin typeface="Arial MT"/>
                <a:cs typeface="Arial MT"/>
              </a:rPr>
              <a:t> </a:t>
            </a:r>
            <a:r>
              <a:rPr sz="1200" spc="-5" dirty="0">
                <a:solidFill>
                  <a:srgbClr val="404040"/>
                </a:solidFill>
                <a:latin typeface="Arial MT"/>
                <a:cs typeface="Arial MT"/>
              </a:rPr>
              <a:t>Meski demikian realisasi </a:t>
            </a:r>
            <a:r>
              <a:rPr sz="1200" dirty="0">
                <a:solidFill>
                  <a:srgbClr val="404040"/>
                </a:solidFill>
                <a:latin typeface="Arial MT"/>
                <a:cs typeface="Arial MT"/>
              </a:rPr>
              <a:t> </a:t>
            </a:r>
            <a:r>
              <a:rPr sz="1200" spc="-5" dirty="0">
                <a:solidFill>
                  <a:srgbClr val="404040"/>
                </a:solidFill>
                <a:latin typeface="Arial MT"/>
                <a:cs typeface="Arial MT"/>
              </a:rPr>
              <a:t>pengumpulan zakat tercatat sebanyak 10,2 </a:t>
            </a:r>
            <a:r>
              <a:rPr sz="1200" spc="-320" dirty="0">
                <a:solidFill>
                  <a:srgbClr val="404040"/>
                </a:solidFill>
                <a:latin typeface="Arial MT"/>
                <a:cs typeface="Arial MT"/>
              </a:rPr>
              <a:t> </a:t>
            </a:r>
            <a:r>
              <a:rPr sz="1200" spc="-10" dirty="0">
                <a:solidFill>
                  <a:srgbClr val="404040"/>
                </a:solidFill>
                <a:latin typeface="Arial MT"/>
                <a:cs typeface="Arial MT"/>
              </a:rPr>
              <a:t>Triliun </a:t>
            </a:r>
            <a:r>
              <a:rPr sz="1200" spc="-5" dirty="0">
                <a:solidFill>
                  <a:srgbClr val="404040"/>
                </a:solidFill>
                <a:latin typeface="Arial MT"/>
                <a:cs typeface="Arial MT"/>
              </a:rPr>
              <a:t>rupiah.</a:t>
            </a:r>
            <a:endParaRPr sz="1200">
              <a:latin typeface="Arial MT"/>
              <a:cs typeface="Arial MT"/>
            </a:endParaRPr>
          </a:p>
        </p:txBody>
      </p:sp>
      <p:sp>
        <p:nvSpPr>
          <p:cNvPr id="12" name="object 12"/>
          <p:cNvSpPr txBox="1"/>
          <p:nvPr/>
        </p:nvSpPr>
        <p:spPr>
          <a:xfrm>
            <a:off x="7913496" y="5076444"/>
            <a:ext cx="3176270" cy="968375"/>
          </a:xfrm>
          <a:prstGeom prst="rect">
            <a:avLst/>
          </a:prstGeom>
        </p:spPr>
        <p:txBody>
          <a:bodyPr vert="horz" wrap="square" lIns="0" tIns="13335" rIns="0" bIns="0" rtlCol="0">
            <a:spAutoFit/>
          </a:bodyPr>
          <a:lstStyle/>
          <a:p>
            <a:pPr marL="12700" marR="5080">
              <a:lnSpc>
                <a:spcPct val="99700"/>
              </a:lnSpc>
              <a:spcBef>
                <a:spcPts val="105"/>
              </a:spcBef>
            </a:pPr>
            <a:r>
              <a:rPr sz="1400" b="1" spc="-5" dirty="0">
                <a:solidFill>
                  <a:srgbClr val="404040"/>
                </a:solidFill>
                <a:latin typeface="Arial"/>
                <a:cs typeface="Arial"/>
              </a:rPr>
              <a:t>603 </a:t>
            </a:r>
            <a:r>
              <a:rPr sz="1400" b="1" spc="-10" dirty="0">
                <a:solidFill>
                  <a:srgbClr val="404040"/>
                </a:solidFill>
                <a:latin typeface="Arial"/>
                <a:cs typeface="Arial"/>
              </a:rPr>
              <a:t>Pengelola </a:t>
            </a:r>
            <a:r>
              <a:rPr sz="1400" b="1" spc="-5" dirty="0">
                <a:solidFill>
                  <a:srgbClr val="404040"/>
                </a:solidFill>
                <a:latin typeface="Arial"/>
                <a:cs typeface="Arial"/>
              </a:rPr>
              <a:t>Zakat di </a:t>
            </a:r>
            <a:r>
              <a:rPr sz="1400" b="1" spc="-10" dirty="0">
                <a:solidFill>
                  <a:srgbClr val="404040"/>
                </a:solidFill>
                <a:latin typeface="Arial"/>
                <a:cs typeface="Arial"/>
              </a:rPr>
              <a:t>Indonesia </a:t>
            </a:r>
            <a:r>
              <a:rPr sz="1400" b="1" spc="-5" dirty="0">
                <a:solidFill>
                  <a:srgbClr val="404040"/>
                </a:solidFill>
                <a:latin typeface="Arial"/>
                <a:cs typeface="Arial"/>
              </a:rPr>
              <a:t> </a:t>
            </a:r>
            <a:r>
              <a:rPr sz="1200" spc="-5" dirty="0">
                <a:solidFill>
                  <a:srgbClr val="404040"/>
                </a:solidFill>
                <a:latin typeface="Arial MT"/>
                <a:cs typeface="Arial MT"/>
              </a:rPr>
              <a:t>Jumlah</a:t>
            </a:r>
            <a:r>
              <a:rPr sz="1200" spc="-10" dirty="0">
                <a:solidFill>
                  <a:srgbClr val="404040"/>
                </a:solidFill>
                <a:latin typeface="Arial MT"/>
                <a:cs typeface="Arial MT"/>
              </a:rPr>
              <a:t> </a:t>
            </a:r>
            <a:r>
              <a:rPr sz="1200" spc="-5" dirty="0">
                <a:solidFill>
                  <a:srgbClr val="404040"/>
                </a:solidFill>
                <a:latin typeface="Arial MT"/>
                <a:cs typeface="Arial MT"/>
              </a:rPr>
              <a:t>tersebut</a:t>
            </a:r>
            <a:r>
              <a:rPr sz="1200" dirty="0">
                <a:solidFill>
                  <a:srgbClr val="404040"/>
                </a:solidFill>
                <a:latin typeface="Arial MT"/>
                <a:cs typeface="Arial MT"/>
              </a:rPr>
              <a:t> </a:t>
            </a:r>
            <a:r>
              <a:rPr sz="1200" spc="-5" dirty="0">
                <a:solidFill>
                  <a:srgbClr val="404040"/>
                </a:solidFill>
                <a:latin typeface="Arial MT"/>
                <a:cs typeface="Arial MT"/>
              </a:rPr>
              <a:t>terdiri</a:t>
            </a:r>
            <a:r>
              <a:rPr sz="1200" dirty="0">
                <a:solidFill>
                  <a:srgbClr val="404040"/>
                </a:solidFill>
                <a:latin typeface="Arial MT"/>
                <a:cs typeface="Arial MT"/>
              </a:rPr>
              <a:t> </a:t>
            </a:r>
            <a:r>
              <a:rPr sz="1200" spc="-5" dirty="0">
                <a:solidFill>
                  <a:srgbClr val="404040"/>
                </a:solidFill>
                <a:latin typeface="Arial MT"/>
                <a:cs typeface="Arial MT"/>
              </a:rPr>
              <a:t>dari 548</a:t>
            </a:r>
            <a:r>
              <a:rPr sz="1200" spc="-10" dirty="0">
                <a:solidFill>
                  <a:srgbClr val="404040"/>
                </a:solidFill>
                <a:latin typeface="Arial MT"/>
                <a:cs typeface="Arial MT"/>
              </a:rPr>
              <a:t> </a:t>
            </a:r>
            <a:r>
              <a:rPr sz="1200" dirty="0">
                <a:solidFill>
                  <a:srgbClr val="404040"/>
                </a:solidFill>
                <a:latin typeface="Arial MT"/>
                <a:cs typeface="Arial MT"/>
              </a:rPr>
              <a:t>BAZNAS </a:t>
            </a:r>
            <a:r>
              <a:rPr sz="1200" spc="-5" dirty="0">
                <a:solidFill>
                  <a:srgbClr val="404040"/>
                </a:solidFill>
                <a:latin typeface="Arial MT"/>
                <a:cs typeface="Arial MT"/>
              </a:rPr>
              <a:t>(48 </a:t>
            </a:r>
            <a:r>
              <a:rPr sz="1200" dirty="0">
                <a:solidFill>
                  <a:srgbClr val="404040"/>
                </a:solidFill>
                <a:latin typeface="Arial MT"/>
                <a:cs typeface="Arial MT"/>
              </a:rPr>
              <a:t> </a:t>
            </a:r>
            <a:r>
              <a:rPr sz="1200" spc="-5" dirty="0">
                <a:solidFill>
                  <a:srgbClr val="404040"/>
                </a:solidFill>
                <a:latin typeface="Arial MT"/>
                <a:cs typeface="Arial MT"/>
              </a:rPr>
              <a:t>BAZNAS provinsi dan 514 </a:t>
            </a:r>
            <a:r>
              <a:rPr sz="1200" dirty="0">
                <a:solidFill>
                  <a:srgbClr val="404040"/>
                </a:solidFill>
                <a:latin typeface="Arial MT"/>
                <a:cs typeface="Arial MT"/>
              </a:rPr>
              <a:t>BAZNAS </a:t>
            </a:r>
            <a:r>
              <a:rPr sz="1200" spc="5" dirty="0">
                <a:solidFill>
                  <a:srgbClr val="404040"/>
                </a:solidFill>
                <a:latin typeface="Arial MT"/>
                <a:cs typeface="Arial MT"/>
              </a:rPr>
              <a:t> </a:t>
            </a:r>
            <a:r>
              <a:rPr sz="1200" spc="-5" dirty="0">
                <a:solidFill>
                  <a:srgbClr val="404040"/>
                </a:solidFill>
                <a:latin typeface="Arial MT"/>
                <a:cs typeface="Arial MT"/>
              </a:rPr>
              <a:t>kabupaten/kota) dan 55 LAZ (19 LAZ nasional, </a:t>
            </a:r>
            <a:r>
              <a:rPr sz="1200" spc="-320" dirty="0">
                <a:solidFill>
                  <a:srgbClr val="404040"/>
                </a:solidFill>
                <a:latin typeface="Arial MT"/>
                <a:cs typeface="Arial MT"/>
              </a:rPr>
              <a:t> </a:t>
            </a:r>
            <a:r>
              <a:rPr sz="1200" spc="-50" dirty="0">
                <a:solidFill>
                  <a:srgbClr val="404040"/>
                </a:solidFill>
                <a:latin typeface="Arial MT"/>
                <a:cs typeface="Arial MT"/>
              </a:rPr>
              <a:t>11</a:t>
            </a:r>
            <a:r>
              <a:rPr sz="1200" spc="-10" dirty="0">
                <a:solidFill>
                  <a:srgbClr val="404040"/>
                </a:solidFill>
                <a:latin typeface="Arial MT"/>
                <a:cs typeface="Arial MT"/>
              </a:rPr>
              <a:t> </a:t>
            </a:r>
            <a:r>
              <a:rPr sz="1200" spc="-5" dirty="0">
                <a:solidFill>
                  <a:srgbClr val="404040"/>
                </a:solidFill>
                <a:latin typeface="Arial MT"/>
                <a:cs typeface="Arial MT"/>
              </a:rPr>
              <a:t>LAZ</a:t>
            </a:r>
            <a:r>
              <a:rPr sz="1200" dirty="0">
                <a:solidFill>
                  <a:srgbClr val="404040"/>
                </a:solidFill>
                <a:latin typeface="Arial MT"/>
                <a:cs typeface="Arial MT"/>
              </a:rPr>
              <a:t> </a:t>
            </a:r>
            <a:r>
              <a:rPr sz="1200" spc="-5" dirty="0">
                <a:solidFill>
                  <a:srgbClr val="404040"/>
                </a:solidFill>
                <a:latin typeface="Arial MT"/>
                <a:cs typeface="Arial MT"/>
              </a:rPr>
              <a:t>provinsi,</a:t>
            </a:r>
            <a:r>
              <a:rPr sz="1200" dirty="0">
                <a:solidFill>
                  <a:srgbClr val="404040"/>
                </a:solidFill>
                <a:latin typeface="Arial MT"/>
                <a:cs typeface="Arial MT"/>
              </a:rPr>
              <a:t> </a:t>
            </a:r>
            <a:r>
              <a:rPr sz="1200" spc="-5" dirty="0">
                <a:solidFill>
                  <a:srgbClr val="404040"/>
                </a:solidFill>
                <a:latin typeface="Arial MT"/>
                <a:cs typeface="Arial MT"/>
              </a:rPr>
              <a:t>dan</a:t>
            </a:r>
            <a:r>
              <a:rPr sz="1200" spc="-10" dirty="0">
                <a:solidFill>
                  <a:srgbClr val="404040"/>
                </a:solidFill>
                <a:latin typeface="Arial MT"/>
                <a:cs typeface="Arial MT"/>
              </a:rPr>
              <a:t> </a:t>
            </a:r>
            <a:r>
              <a:rPr sz="1200" spc="-5" dirty="0">
                <a:solidFill>
                  <a:srgbClr val="404040"/>
                </a:solidFill>
                <a:latin typeface="Arial MT"/>
                <a:cs typeface="Arial MT"/>
              </a:rPr>
              <a:t>25</a:t>
            </a:r>
            <a:r>
              <a:rPr sz="1200" spc="-10" dirty="0">
                <a:solidFill>
                  <a:srgbClr val="404040"/>
                </a:solidFill>
                <a:latin typeface="Arial MT"/>
                <a:cs typeface="Arial MT"/>
              </a:rPr>
              <a:t> </a:t>
            </a:r>
            <a:r>
              <a:rPr sz="1200" spc="-5" dirty="0">
                <a:solidFill>
                  <a:srgbClr val="404040"/>
                </a:solidFill>
                <a:latin typeface="Arial MT"/>
                <a:cs typeface="Arial MT"/>
              </a:rPr>
              <a:t>LAZ</a:t>
            </a:r>
            <a:r>
              <a:rPr sz="1200" dirty="0">
                <a:solidFill>
                  <a:srgbClr val="404040"/>
                </a:solidFill>
                <a:latin typeface="Arial MT"/>
                <a:cs typeface="Arial MT"/>
              </a:rPr>
              <a:t> </a:t>
            </a:r>
            <a:r>
              <a:rPr sz="1200" spc="-5" dirty="0">
                <a:solidFill>
                  <a:srgbClr val="404040"/>
                </a:solidFill>
                <a:latin typeface="Arial MT"/>
                <a:cs typeface="Arial MT"/>
              </a:rPr>
              <a:t>kabupaten/kota)</a:t>
            </a:r>
            <a:endParaRPr sz="1200">
              <a:latin typeface="Arial MT"/>
              <a:cs typeface="Arial MT"/>
            </a:endParaRPr>
          </a:p>
        </p:txBody>
      </p:sp>
      <p:sp>
        <p:nvSpPr>
          <p:cNvPr id="13" name="object 13"/>
          <p:cNvSpPr txBox="1"/>
          <p:nvPr/>
        </p:nvSpPr>
        <p:spPr>
          <a:xfrm>
            <a:off x="1837946" y="4184395"/>
            <a:ext cx="1896745" cy="775335"/>
          </a:xfrm>
          <a:prstGeom prst="rect">
            <a:avLst/>
          </a:prstGeom>
        </p:spPr>
        <p:txBody>
          <a:bodyPr vert="horz" wrap="square" lIns="0" tIns="12700" rIns="0" bIns="0" rtlCol="0">
            <a:spAutoFit/>
          </a:bodyPr>
          <a:lstStyle/>
          <a:p>
            <a:pPr marR="10160" algn="r">
              <a:lnSpc>
                <a:spcPts val="1415"/>
              </a:lnSpc>
              <a:spcBef>
                <a:spcPts val="100"/>
              </a:spcBef>
            </a:pPr>
            <a:r>
              <a:rPr sz="1200" b="1" spc="-5" dirty="0">
                <a:solidFill>
                  <a:srgbClr val="404040"/>
                </a:solidFill>
                <a:latin typeface="Arial"/>
                <a:cs typeface="Arial"/>
              </a:rPr>
              <a:t>285</a:t>
            </a:r>
            <a:r>
              <a:rPr sz="1200" b="1" spc="-20" dirty="0">
                <a:solidFill>
                  <a:srgbClr val="404040"/>
                </a:solidFill>
                <a:latin typeface="Arial"/>
                <a:cs typeface="Arial"/>
              </a:rPr>
              <a:t> </a:t>
            </a:r>
            <a:r>
              <a:rPr sz="1200" b="1" spc="-5" dirty="0">
                <a:solidFill>
                  <a:srgbClr val="404040"/>
                </a:solidFill>
                <a:latin typeface="Arial"/>
                <a:cs typeface="Arial"/>
              </a:rPr>
              <a:t>Nazhir</a:t>
            </a:r>
            <a:r>
              <a:rPr sz="1200" b="1" spc="-20" dirty="0">
                <a:solidFill>
                  <a:srgbClr val="404040"/>
                </a:solidFill>
                <a:latin typeface="Arial"/>
                <a:cs typeface="Arial"/>
              </a:rPr>
              <a:t> </a:t>
            </a:r>
            <a:r>
              <a:rPr sz="1200" b="1" spc="-15" dirty="0">
                <a:solidFill>
                  <a:srgbClr val="404040"/>
                </a:solidFill>
                <a:latin typeface="Arial"/>
                <a:cs typeface="Arial"/>
              </a:rPr>
              <a:t>Wakaf</a:t>
            </a:r>
            <a:r>
              <a:rPr sz="1200" b="1" spc="-10" dirty="0">
                <a:solidFill>
                  <a:srgbClr val="404040"/>
                </a:solidFill>
                <a:latin typeface="Arial"/>
                <a:cs typeface="Arial"/>
              </a:rPr>
              <a:t> </a:t>
            </a:r>
            <a:r>
              <a:rPr sz="1200" b="1" spc="-5" dirty="0">
                <a:solidFill>
                  <a:srgbClr val="404040"/>
                </a:solidFill>
                <a:latin typeface="Arial"/>
                <a:cs typeface="Arial"/>
              </a:rPr>
              <a:t>Uang</a:t>
            </a:r>
            <a:r>
              <a:rPr sz="1200" b="1" spc="-10" dirty="0">
                <a:solidFill>
                  <a:srgbClr val="404040"/>
                </a:solidFill>
                <a:latin typeface="Arial"/>
                <a:cs typeface="Arial"/>
              </a:rPr>
              <a:t> </a:t>
            </a:r>
            <a:r>
              <a:rPr sz="1200" b="1" dirty="0">
                <a:solidFill>
                  <a:srgbClr val="404040"/>
                </a:solidFill>
                <a:latin typeface="Arial"/>
                <a:cs typeface="Arial"/>
              </a:rPr>
              <a:t>di</a:t>
            </a:r>
            <a:endParaRPr sz="1200">
              <a:latin typeface="Arial"/>
              <a:cs typeface="Arial"/>
            </a:endParaRPr>
          </a:p>
          <a:p>
            <a:pPr marR="8890" algn="r">
              <a:lnSpc>
                <a:spcPts val="1415"/>
              </a:lnSpc>
            </a:pPr>
            <a:r>
              <a:rPr sz="1200" b="1" spc="-5" dirty="0">
                <a:solidFill>
                  <a:srgbClr val="404040"/>
                </a:solidFill>
                <a:latin typeface="Arial"/>
                <a:cs typeface="Arial"/>
              </a:rPr>
              <a:t>Indonesia</a:t>
            </a:r>
            <a:endParaRPr sz="1200">
              <a:latin typeface="Arial"/>
              <a:cs typeface="Arial"/>
            </a:endParaRPr>
          </a:p>
          <a:p>
            <a:pPr marL="12700" marR="5080" indent="499745">
              <a:lnSpc>
                <a:spcPts val="1390"/>
              </a:lnSpc>
              <a:spcBef>
                <a:spcPts val="325"/>
              </a:spcBef>
            </a:pPr>
            <a:r>
              <a:rPr sz="1200" spc="-25" dirty="0">
                <a:solidFill>
                  <a:srgbClr val="404040"/>
                </a:solidFill>
                <a:latin typeface="Arial MT"/>
                <a:cs typeface="Arial MT"/>
              </a:rPr>
              <a:t>Terdiri</a:t>
            </a:r>
            <a:r>
              <a:rPr sz="1200" spc="-35" dirty="0">
                <a:solidFill>
                  <a:srgbClr val="404040"/>
                </a:solidFill>
                <a:latin typeface="Arial MT"/>
                <a:cs typeface="Arial MT"/>
              </a:rPr>
              <a:t> </a:t>
            </a:r>
            <a:r>
              <a:rPr sz="1200" spc="-5" dirty="0">
                <a:solidFill>
                  <a:srgbClr val="404040"/>
                </a:solidFill>
                <a:latin typeface="Arial MT"/>
                <a:cs typeface="Arial MT"/>
              </a:rPr>
              <a:t>dari</a:t>
            </a:r>
            <a:r>
              <a:rPr sz="1200" spc="-55" dirty="0">
                <a:solidFill>
                  <a:srgbClr val="404040"/>
                </a:solidFill>
                <a:latin typeface="Arial MT"/>
                <a:cs typeface="Arial MT"/>
              </a:rPr>
              <a:t> </a:t>
            </a:r>
            <a:r>
              <a:rPr sz="1200" spc="-15" dirty="0">
                <a:solidFill>
                  <a:srgbClr val="404040"/>
                </a:solidFill>
                <a:latin typeface="Arial MT"/>
                <a:cs typeface="Arial MT"/>
              </a:rPr>
              <a:t>Yayasan, </a:t>
            </a:r>
            <a:r>
              <a:rPr sz="1200" spc="-315" dirty="0">
                <a:solidFill>
                  <a:srgbClr val="404040"/>
                </a:solidFill>
                <a:latin typeface="Arial MT"/>
                <a:cs typeface="Arial MT"/>
              </a:rPr>
              <a:t> </a:t>
            </a:r>
            <a:r>
              <a:rPr sz="1200" spc="-5" dirty="0">
                <a:solidFill>
                  <a:srgbClr val="404040"/>
                </a:solidFill>
                <a:latin typeface="Arial MT"/>
                <a:cs typeface="Arial MT"/>
              </a:rPr>
              <a:t>Universitas,</a:t>
            </a:r>
            <a:r>
              <a:rPr sz="1200" spc="-15" dirty="0">
                <a:solidFill>
                  <a:srgbClr val="404040"/>
                </a:solidFill>
                <a:latin typeface="Arial MT"/>
                <a:cs typeface="Arial MT"/>
              </a:rPr>
              <a:t> </a:t>
            </a:r>
            <a:r>
              <a:rPr sz="1200" spc="-5" dirty="0">
                <a:solidFill>
                  <a:srgbClr val="404040"/>
                </a:solidFill>
                <a:latin typeface="Arial MT"/>
                <a:cs typeface="Arial MT"/>
              </a:rPr>
              <a:t>KSPS,</a:t>
            </a:r>
            <a:r>
              <a:rPr sz="1200" spc="-15" dirty="0">
                <a:solidFill>
                  <a:srgbClr val="404040"/>
                </a:solidFill>
                <a:latin typeface="Arial MT"/>
                <a:cs typeface="Arial MT"/>
              </a:rPr>
              <a:t> </a:t>
            </a:r>
            <a:r>
              <a:rPr sz="1200" spc="-35" dirty="0">
                <a:solidFill>
                  <a:srgbClr val="404040"/>
                </a:solidFill>
                <a:latin typeface="Arial MT"/>
                <a:cs typeface="Arial MT"/>
              </a:rPr>
              <a:t>BMT,</a:t>
            </a:r>
            <a:r>
              <a:rPr sz="1200" spc="-10" dirty="0">
                <a:solidFill>
                  <a:srgbClr val="404040"/>
                </a:solidFill>
                <a:latin typeface="Arial MT"/>
                <a:cs typeface="Arial MT"/>
              </a:rPr>
              <a:t> </a:t>
            </a:r>
            <a:r>
              <a:rPr sz="1200" spc="-5" dirty="0">
                <a:solidFill>
                  <a:srgbClr val="404040"/>
                </a:solidFill>
                <a:latin typeface="Arial MT"/>
                <a:cs typeface="Arial MT"/>
              </a:rPr>
              <a:t>dll</a:t>
            </a:r>
            <a:endParaRPr sz="1200">
              <a:latin typeface="Arial MT"/>
              <a:cs typeface="Arial MT"/>
            </a:endParaRPr>
          </a:p>
        </p:txBody>
      </p:sp>
      <p:sp>
        <p:nvSpPr>
          <p:cNvPr id="14" name="object 14"/>
          <p:cNvSpPr txBox="1"/>
          <p:nvPr/>
        </p:nvSpPr>
        <p:spPr>
          <a:xfrm>
            <a:off x="8390560" y="1818132"/>
            <a:ext cx="3554729" cy="1242695"/>
          </a:xfrm>
          <a:prstGeom prst="rect">
            <a:avLst/>
          </a:prstGeom>
        </p:spPr>
        <p:txBody>
          <a:bodyPr vert="horz" wrap="square" lIns="0" tIns="29845" rIns="0" bIns="0" rtlCol="0">
            <a:spAutoFit/>
          </a:bodyPr>
          <a:lstStyle/>
          <a:p>
            <a:pPr marL="12700" marR="210820">
              <a:lnSpc>
                <a:spcPts val="1580"/>
              </a:lnSpc>
              <a:spcBef>
                <a:spcPts val="235"/>
              </a:spcBef>
            </a:pPr>
            <a:r>
              <a:rPr sz="1400" b="1" spc="-20" dirty="0">
                <a:solidFill>
                  <a:srgbClr val="404040"/>
                </a:solidFill>
                <a:latin typeface="Arial"/>
                <a:cs typeface="Arial"/>
              </a:rPr>
              <a:t>Tantangan </a:t>
            </a:r>
            <a:r>
              <a:rPr sz="1400" b="1" spc="-10" dirty="0">
                <a:solidFill>
                  <a:srgbClr val="404040"/>
                </a:solidFill>
                <a:latin typeface="Arial"/>
                <a:cs typeface="Arial"/>
              </a:rPr>
              <a:t>Pengelola </a:t>
            </a:r>
            <a:r>
              <a:rPr sz="1400" b="1" spc="-5" dirty="0">
                <a:solidFill>
                  <a:srgbClr val="404040"/>
                </a:solidFill>
                <a:latin typeface="Arial"/>
                <a:cs typeface="Arial"/>
              </a:rPr>
              <a:t>Dana Sosial Islam </a:t>
            </a:r>
            <a:r>
              <a:rPr sz="1400" b="1" spc="-375" dirty="0">
                <a:solidFill>
                  <a:srgbClr val="404040"/>
                </a:solidFill>
                <a:latin typeface="Arial"/>
                <a:cs typeface="Arial"/>
              </a:rPr>
              <a:t> </a:t>
            </a:r>
            <a:r>
              <a:rPr sz="1400" b="1" spc="-5" dirty="0">
                <a:solidFill>
                  <a:srgbClr val="404040"/>
                </a:solidFill>
                <a:latin typeface="Arial"/>
                <a:cs typeface="Arial"/>
              </a:rPr>
              <a:t>yang</a:t>
            </a:r>
            <a:r>
              <a:rPr sz="1400" b="1" spc="-15" dirty="0">
                <a:solidFill>
                  <a:srgbClr val="404040"/>
                </a:solidFill>
                <a:latin typeface="Arial"/>
                <a:cs typeface="Arial"/>
              </a:rPr>
              <a:t> </a:t>
            </a:r>
            <a:r>
              <a:rPr sz="1400" b="1" spc="-5" dirty="0">
                <a:solidFill>
                  <a:srgbClr val="404040"/>
                </a:solidFill>
                <a:latin typeface="Arial"/>
                <a:cs typeface="Arial"/>
              </a:rPr>
              <a:t>semakin</a:t>
            </a:r>
            <a:r>
              <a:rPr sz="1400" b="1" spc="-10" dirty="0">
                <a:solidFill>
                  <a:srgbClr val="404040"/>
                </a:solidFill>
                <a:latin typeface="Arial"/>
                <a:cs typeface="Arial"/>
              </a:rPr>
              <a:t> </a:t>
            </a:r>
            <a:r>
              <a:rPr sz="1400" b="1" spc="-5" dirty="0">
                <a:solidFill>
                  <a:srgbClr val="404040"/>
                </a:solidFill>
                <a:latin typeface="Arial"/>
                <a:cs typeface="Arial"/>
              </a:rPr>
              <a:t>besar</a:t>
            </a:r>
            <a:endParaRPr sz="1400">
              <a:latin typeface="Arial"/>
              <a:cs typeface="Arial"/>
            </a:endParaRPr>
          </a:p>
          <a:p>
            <a:pPr marL="27940" marR="5080">
              <a:lnSpc>
                <a:spcPct val="100000"/>
              </a:lnSpc>
              <a:spcBef>
                <a:spcPts val="525"/>
              </a:spcBef>
            </a:pPr>
            <a:r>
              <a:rPr sz="1200" spc="-5" dirty="0">
                <a:solidFill>
                  <a:srgbClr val="404040"/>
                </a:solidFill>
                <a:latin typeface="Arial MT"/>
                <a:cs typeface="Arial MT"/>
              </a:rPr>
              <a:t>Berkembangnya teknnologi, berubahnya kebiasaan </a:t>
            </a:r>
            <a:r>
              <a:rPr sz="1200" dirty="0">
                <a:solidFill>
                  <a:srgbClr val="404040"/>
                </a:solidFill>
                <a:latin typeface="Arial MT"/>
                <a:cs typeface="Arial MT"/>
              </a:rPr>
              <a:t> </a:t>
            </a:r>
            <a:r>
              <a:rPr sz="1200" spc="-5" dirty="0">
                <a:solidFill>
                  <a:srgbClr val="404040"/>
                </a:solidFill>
                <a:latin typeface="Arial MT"/>
                <a:cs typeface="Arial MT"/>
              </a:rPr>
              <a:t>masyarakat,</a:t>
            </a:r>
            <a:r>
              <a:rPr sz="1200" spc="5" dirty="0">
                <a:solidFill>
                  <a:srgbClr val="404040"/>
                </a:solidFill>
                <a:latin typeface="Arial MT"/>
                <a:cs typeface="Arial MT"/>
              </a:rPr>
              <a:t> </a:t>
            </a:r>
            <a:r>
              <a:rPr sz="1200" spc="-5" dirty="0">
                <a:solidFill>
                  <a:srgbClr val="404040"/>
                </a:solidFill>
                <a:latin typeface="Arial MT"/>
                <a:cs typeface="Arial MT"/>
              </a:rPr>
              <a:t>dan tuntutan profesionalitas</a:t>
            </a:r>
            <a:r>
              <a:rPr sz="1200" dirty="0">
                <a:solidFill>
                  <a:srgbClr val="404040"/>
                </a:solidFill>
                <a:latin typeface="Arial MT"/>
                <a:cs typeface="Arial MT"/>
              </a:rPr>
              <a:t> </a:t>
            </a:r>
            <a:r>
              <a:rPr sz="1200" spc="-5" dirty="0">
                <a:solidFill>
                  <a:srgbClr val="404040"/>
                </a:solidFill>
                <a:latin typeface="Arial MT"/>
                <a:cs typeface="Arial MT"/>
              </a:rPr>
              <a:t>yang tinggi </a:t>
            </a:r>
            <a:r>
              <a:rPr sz="1200" spc="-315" dirty="0">
                <a:solidFill>
                  <a:srgbClr val="404040"/>
                </a:solidFill>
                <a:latin typeface="Arial MT"/>
                <a:cs typeface="Arial MT"/>
              </a:rPr>
              <a:t> </a:t>
            </a:r>
            <a:r>
              <a:rPr sz="1200" spc="-5" dirty="0">
                <a:solidFill>
                  <a:srgbClr val="404040"/>
                </a:solidFill>
                <a:latin typeface="Arial MT"/>
                <a:cs typeface="Arial MT"/>
              </a:rPr>
              <a:t>menyebabkan Profesi </a:t>
            </a:r>
            <a:r>
              <a:rPr sz="1200" spc="-10" dirty="0">
                <a:solidFill>
                  <a:srgbClr val="404040"/>
                </a:solidFill>
                <a:latin typeface="Arial MT"/>
                <a:cs typeface="Arial MT"/>
              </a:rPr>
              <a:t>Pengelola</a:t>
            </a:r>
            <a:r>
              <a:rPr sz="1200" dirty="0">
                <a:solidFill>
                  <a:srgbClr val="404040"/>
                </a:solidFill>
                <a:latin typeface="Arial MT"/>
                <a:cs typeface="Arial MT"/>
              </a:rPr>
              <a:t> </a:t>
            </a:r>
            <a:r>
              <a:rPr sz="1200" spc="-10" dirty="0">
                <a:solidFill>
                  <a:srgbClr val="404040"/>
                </a:solidFill>
                <a:latin typeface="Arial MT"/>
                <a:cs typeface="Arial MT"/>
              </a:rPr>
              <a:t>Dana</a:t>
            </a:r>
            <a:r>
              <a:rPr sz="1200" dirty="0">
                <a:solidFill>
                  <a:srgbClr val="404040"/>
                </a:solidFill>
                <a:latin typeface="Arial MT"/>
                <a:cs typeface="Arial MT"/>
              </a:rPr>
              <a:t> </a:t>
            </a:r>
            <a:r>
              <a:rPr sz="1200" spc="-5" dirty="0">
                <a:solidFill>
                  <a:srgbClr val="404040"/>
                </a:solidFill>
                <a:latin typeface="Arial MT"/>
                <a:cs typeface="Arial MT"/>
              </a:rPr>
              <a:t>Sosial Islam </a:t>
            </a:r>
            <a:r>
              <a:rPr sz="1200" dirty="0">
                <a:solidFill>
                  <a:srgbClr val="404040"/>
                </a:solidFill>
                <a:latin typeface="Arial MT"/>
                <a:cs typeface="Arial MT"/>
              </a:rPr>
              <a:t> </a:t>
            </a:r>
            <a:r>
              <a:rPr sz="1200" spc="-5" dirty="0">
                <a:solidFill>
                  <a:srgbClr val="404040"/>
                </a:solidFill>
                <a:latin typeface="Arial MT"/>
                <a:cs typeface="Arial MT"/>
              </a:rPr>
              <a:t>semakin</a:t>
            </a:r>
            <a:r>
              <a:rPr sz="1200" spc="-10" dirty="0">
                <a:solidFill>
                  <a:srgbClr val="404040"/>
                </a:solidFill>
                <a:latin typeface="Arial MT"/>
                <a:cs typeface="Arial MT"/>
              </a:rPr>
              <a:t> </a:t>
            </a:r>
            <a:r>
              <a:rPr sz="1200" spc="-5" dirty="0">
                <a:solidFill>
                  <a:srgbClr val="404040"/>
                </a:solidFill>
                <a:latin typeface="Arial MT"/>
                <a:cs typeface="Arial MT"/>
              </a:rPr>
              <a:t>menantang.</a:t>
            </a:r>
            <a:endParaRPr sz="1200">
              <a:latin typeface="Arial MT"/>
              <a:cs typeface="Arial MT"/>
            </a:endParaRPr>
          </a:p>
        </p:txBody>
      </p:sp>
      <p:pic>
        <p:nvPicPr>
          <p:cNvPr id="15" name="object 15"/>
          <p:cNvPicPr/>
          <p:nvPr/>
        </p:nvPicPr>
        <p:blipFill>
          <a:blip r:embed="rId2" cstate="print"/>
          <a:stretch>
            <a:fillRect/>
          </a:stretch>
        </p:blipFill>
        <p:spPr>
          <a:xfrm>
            <a:off x="1720071" y="4614585"/>
            <a:ext cx="114332" cy="113230"/>
          </a:xfrm>
          <a:prstGeom prst="rect">
            <a:avLst/>
          </a:prstGeom>
        </p:spPr>
      </p:pic>
      <p:pic>
        <p:nvPicPr>
          <p:cNvPr id="16" name="object 16"/>
          <p:cNvPicPr/>
          <p:nvPr/>
        </p:nvPicPr>
        <p:blipFill>
          <a:blip r:embed="rId3" cstate="print"/>
          <a:stretch>
            <a:fillRect/>
          </a:stretch>
        </p:blipFill>
        <p:spPr>
          <a:xfrm>
            <a:off x="902918" y="4602821"/>
            <a:ext cx="133495" cy="174625"/>
          </a:xfrm>
          <a:prstGeom prst="rect">
            <a:avLst/>
          </a:prstGeom>
        </p:spPr>
      </p:pic>
      <p:grpSp>
        <p:nvGrpSpPr>
          <p:cNvPr id="17" name="object 17"/>
          <p:cNvGrpSpPr/>
          <p:nvPr/>
        </p:nvGrpSpPr>
        <p:grpSpPr>
          <a:xfrm>
            <a:off x="0" y="2462152"/>
            <a:ext cx="7706995" cy="3570604"/>
            <a:chOff x="0" y="2462152"/>
            <a:chExt cx="7706995" cy="3570604"/>
          </a:xfrm>
        </p:grpSpPr>
        <p:sp>
          <p:nvSpPr>
            <p:cNvPr id="18" name="object 18"/>
            <p:cNvSpPr/>
            <p:nvPr/>
          </p:nvSpPr>
          <p:spPr>
            <a:xfrm>
              <a:off x="6861190" y="3360567"/>
              <a:ext cx="609600" cy="609600"/>
            </a:xfrm>
            <a:custGeom>
              <a:avLst/>
              <a:gdLst/>
              <a:ahLst/>
              <a:cxnLst/>
              <a:rect l="l" t="t" r="r" b="b"/>
              <a:pathLst>
                <a:path w="609600" h="609600">
                  <a:moveTo>
                    <a:pt x="0" y="101572"/>
                  </a:moveTo>
                  <a:lnTo>
                    <a:pt x="7982" y="62036"/>
                  </a:lnTo>
                  <a:lnTo>
                    <a:pt x="29749" y="29750"/>
                  </a:lnTo>
                  <a:lnTo>
                    <a:pt x="62036" y="7982"/>
                  </a:lnTo>
                  <a:lnTo>
                    <a:pt x="101572" y="0"/>
                  </a:lnTo>
                  <a:lnTo>
                    <a:pt x="507852" y="0"/>
                  </a:lnTo>
                  <a:lnTo>
                    <a:pt x="547388" y="7982"/>
                  </a:lnTo>
                  <a:lnTo>
                    <a:pt x="579675" y="29750"/>
                  </a:lnTo>
                  <a:lnTo>
                    <a:pt x="601442" y="62036"/>
                  </a:lnTo>
                  <a:lnTo>
                    <a:pt x="609425" y="101572"/>
                  </a:lnTo>
                  <a:lnTo>
                    <a:pt x="609425" y="507851"/>
                  </a:lnTo>
                  <a:lnTo>
                    <a:pt x="601442" y="547387"/>
                  </a:lnTo>
                  <a:lnTo>
                    <a:pt x="579675" y="579674"/>
                  </a:lnTo>
                  <a:lnTo>
                    <a:pt x="547388" y="601441"/>
                  </a:lnTo>
                  <a:lnTo>
                    <a:pt x="507852" y="609424"/>
                  </a:lnTo>
                  <a:lnTo>
                    <a:pt x="101572" y="609424"/>
                  </a:lnTo>
                  <a:lnTo>
                    <a:pt x="62036" y="601441"/>
                  </a:lnTo>
                  <a:lnTo>
                    <a:pt x="29749" y="579674"/>
                  </a:lnTo>
                  <a:lnTo>
                    <a:pt x="7982" y="547387"/>
                  </a:lnTo>
                  <a:lnTo>
                    <a:pt x="0" y="507851"/>
                  </a:lnTo>
                  <a:lnTo>
                    <a:pt x="0" y="101572"/>
                  </a:lnTo>
                  <a:close/>
                </a:path>
              </a:pathLst>
            </a:custGeom>
            <a:ln w="25400">
              <a:solidFill>
                <a:srgbClr val="262626"/>
              </a:solidFill>
            </a:ln>
          </p:spPr>
          <p:txBody>
            <a:bodyPr wrap="square" lIns="0" tIns="0" rIns="0" bIns="0" rtlCol="0"/>
            <a:lstStyle/>
            <a:p>
              <a:endParaRPr/>
            </a:p>
          </p:txBody>
        </p:sp>
        <p:sp>
          <p:nvSpPr>
            <p:cNvPr id="19" name="object 19"/>
            <p:cNvSpPr/>
            <p:nvPr/>
          </p:nvSpPr>
          <p:spPr>
            <a:xfrm>
              <a:off x="0" y="3519207"/>
              <a:ext cx="7298690" cy="2512695"/>
            </a:xfrm>
            <a:custGeom>
              <a:avLst/>
              <a:gdLst/>
              <a:ahLst/>
              <a:cxnLst/>
              <a:rect l="l" t="t" r="r" b="b"/>
              <a:pathLst>
                <a:path w="7298690" h="2512695">
                  <a:moveTo>
                    <a:pt x="6583680" y="2320709"/>
                  </a:moveTo>
                  <a:lnTo>
                    <a:pt x="0" y="2320709"/>
                  </a:lnTo>
                  <a:lnTo>
                    <a:pt x="0" y="2512618"/>
                  </a:lnTo>
                  <a:lnTo>
                    <a:pt x="6583680" y="2512618"/>
                  </a:lnTo>
                  <a:lnTo>
                    <a:pt x="6583680" y="2320709"/>
                  </a:lnTo>
                  <a:close/>
                </a:path>
                <a:path w="7298690" h="2512695">
                  <a:moveTo>
                    <a:pt x="7298131" y="27520"/>
                  </a:moveTo>
                  <a:lnTo>
                    <a:pt x="7275703" y="1028"/>
                  </a:lnTo>
                  <a:lnTo>
                    <a:pt x="7275703" y="23114"/>
                  </a:lnTo>
                  <a:lnTo>
                    <a:pt x="7275703" y="93078"/>
                  </a:lnTo>
                  <a:lnTo>
                    <a:pt x="7269569" y="99212"/>
                  </a:lnTo>
                  <a:lnTo>
                    <a:pt x="7268223" y="99212"/>
                  </a:lnTo>
                  <a:lnTo>
                    <a:pt x="7268223" y="125844"/>
                  </a:lnTo>
                  <a:lnTo>
                    <a:pt x="7268223" y="310083"/>
                  </a:lnTo>
                  <a:lnTo>
                    <a:pt x="7265619" y="312686"/>
                  </a:lnTo>
                  <a:lnTo>
                    <a:pt x="7235952" y="312686"/>
                  </a:lnTo>
                  <a:lnTo>
                    <a:pt x="7233348" y="310083"/>
                  </a:lnTo>
                  <a:lnTo>
                    <a:pt x="7233348" y="277812"/>
                  </a:lnTo>
                  <a:lnTo>
                    <a:pt x="7233348" y="261162"/>
                  </a:lnTo>
                  <a:lnTo>
                    <a:pt x="7233348" y="228892"/>
                  </a:lnTo>
                  <a:lnTo>
                    <a:pt x="7235952" y="226288"/>
                  </a:lnTo>
                  <a:lnTo>
                    <a:pt x="7265619" y="226288"/>
                  </a:lnTo>
                  <a:lnTo>
                    <a:pt x="7268223" y="228892"/>
                  </a:lnTo>
                  <a:lnTo>
                    <a:pt x="7268223" y="207035"/>
                  </a:lnTo>
                  <a:lnTo>
                    <a:pt x="7265619" y="209638"/>
                  </a:lnTo>
                  <a:lnTo>
                    <a:pt x="7235952" y="209638"/>
                  </a:lnTo>
                  <a:lnTo>
                    <a:pt x="7233348" y="207035"/>
                  </a:lnTo>
                  <a:lnTo>
                    <a:pt x="7233348" y="177368"/>
                  </a:lnTo>
                  <a:lnTo>
                    <a:pt x="7235952" y="174764"/>
                  </a:lnTo>
                  <a:lnTo>
                    <a:pt x="7265619" y="174764"/>
                  </a:lnTo>
                  <a:lnTo>
                    <a:pt x="7268223" y="177368"/>
                  </a:lnTo>
                  <a:lnTo>
                    <a:pt x="7268223" y="155511"/>
                  </a:lnTo>
                  <a:lnTo>
                    <a:pt x="7265619" y="158115"/>
                  </a:lnTo>
                  <a:lnTo>
                    <a:pt x="7235952" y="158115"/>
                  </a:lnTo>
                  <a:lnTo>
                    <a:pt x="7233348" y="155511"/>
                  </a:lnTo>
                  <a:lnTo>
                    <a:pt x="7233348" y="125844"/>
                  </a:lnTo>
                  <a:lnTo>
                    <a:pt x="7235952" y="123240"/>
                  </a:lnTo>
                  <a:lnTo>
                    <a:pt x="7265619" y="123240"/>
                  </a:lnTo>
                  <a:lnTo>
                    <a:pt x="7268223" y="125844"/>
                  </a:lnTo>
                  <a:lnTo>
                    <a:pt x="7268223" y="99212"/>
                  </a:lnTo>
                  <a:lnTo>
                    <a:pt x="7214082" y="99212"/>
                  </a:lnTo>
                  <a:lnTo>
                    <a:pt x="7214082" y="125844"/>
                  </a:lnTo>
                  <a:lnTo>
                    <a:pt x="7214082" y="155511"/>
                  </a:lnTo>
                  <a:lnTo>
                    <a:pt x="7214082" y="310083"/>
                  </a:lnTo>
                  <a:lnTo>
                    <a:pt x="7211479" y="312686"/>
                  </a:lnTo>
                  <a:lnTo>
                    <a:pt x="7181812" y="312686"/>
                  </a:lnTo>
                  <a:lnTo>
                    <a:pt x="7179208" y="310083"/>
                  </a:lnTo>
                  <a:lnTo>
                    <a:pt x="7179208" y="280416"/>
                  </a:lnTo>
                  <a:lnTo>
                    <a:pt x="7181812" y="277812"/>
                  </a:lnTo>
                  <a:lnTo>
                    <a:pt x="7211479" y="277812"/>
                  </a:lnTo>
                  <a:lnTo>
                    <a:pt x="7214082" y="280416"/>
                  </a:lnTo>
                  <a:lnTo>
                    <a:pt x="7214082" y="258559"/>
                  </a:lnTo>
                  <a:lnTo>
                    <a:pt x="7211479" y="261162"/>
                  </a:lnTo>
                  <a:lnTo>
                    <a:pt x="7181812" y="261162"/>
                  </a:lnTo>
                  <a:lnTo>
                    <a:pt x="7179208" y="258559"/>
                  </a:lnTo>
                  <a:lnTo>
                    <a:pt x="7179208" y="228892"/>
                  </a:lnTo>
                  <a:lnTo>
                    <a:pt x="7181812" y="226288"/>
                  </a:lnTo>
                  <a:lnTo>
                    <a:pt x="7211479" y="226288"/>
                  </a:lnTo>
                  <a:lnTo>
                    <a:pt x="7214082" y="228892"/>
                  </a:lnTo>
                  <a:lnTo>
                    <a:pt x="7214082" y="207035"/>
                  </a:lnTo>
                  <a:lnTo>
                    <a:pt x="7211479" y="209638"/>
                  </a:lnTo>
                  <a:lnTo>
                    <a:pt x="7181812" y="209638"/>
                  </a:lnTo>
                  <a:lnTo>
                    <a:pt x="7179208" y="207035"/>
                  </a:lnTo>
                  <a:lnTo>
                    <a:pt x="7179208" y="177368"/>
                  </a:lnTo>
                  <a:lnTo>
                    <a:pt x="7181812" y="174764"/>
                  </a:lnTo>
                  <a:lnTo>
                    <a:pt x="7211479" y="174764"/>
                  </a:lnTo>
                  <a:lnTo>
                    <a:pt x="7214082" y="177368"/>
                  </a:lnTo>
                  <a:lnTo>
                    <a:pt x="7214082" y="155511"/>
                  </a:lnTo>
                  <a:lnTo>
                    <a:pt x="7211479" y="158115"/>
                  </a:lnTo>
                  <a:lnTo>
                    <a:pt x="7181812" y="158115"/>
                  </a:lnTo>
                  <a:lnTo>
                    <a:pt x="7179208" y="155511"/>
                  </a:lnTo>
                  <a:lnTo>
                    <a:pt x="7179208" y="125844"/>
                  </a:lnTo>
                  <a:lnTo>
                    <a:pt x="7181812" y="123240"/>
                  </a:lnTo>
                  <a:lnTo>
                    <a:pt x="7211479" y="123240"/>
                  </a:lnTo>
                  <a:lnTo>
                    <a:pt x="7214082" y="125844"/>
                  </a:lnTo>
                  <a:lnTo>
                    <a:pt x="7214082" y="99212"/>
                  </a:lnTo>
                  <a:lnTo>
                    <a:pt x="7159930" y="99212"/>
                  </a:lnTo>
                  <a:lnTo>
                    <a:pt x="7159930" y="125844"/>
                  </a:lnTo>
                  <a:lnTo>
                    <a:pt x="7159930" y="155511"/>
                  </a:lnTo>
                  <a:lnTo>
                    <a:pt x="7159930" y="310083"/>
                  </a:lnTo>
                  <a:lnTo>
                    <a:pt x="7157326" y="312686"/>
                  </a:lnTo>
                  <a:lnTo>
                    <a:pt x="7127659" y="312686"/>
                  </a:lnTo>
                  <a:lnTo>
                    <a:pt x="7125055" y="310083"/>
                  </a:lnTo>
                  <a:lnTo>
                    <a:pt x="7125055" y="280416"/>
                  </a:lnTo>
                  <a:lnTo>
                    <a:pt x="7127659" y="277812"/>
                  </a:lnTo>
                  <a:lnTo>
                    <a:pt x="7157326" y="277812"/>
                  </a:lnTo>
                  <a:lnTo>
                    <a:pt x="7159930" y="280416"/>
                  </a:lnTo>
                  <a:lnTo>
                    <a:pt x="7159930" y="258559"/>
                  </a:lnTo>
                  <a:lnTo>
                    <a:pt x="7157326" y="261162"/>
                  </a:lnTo>
                  <a:lnTo>
                    <a:pt x="7127659" y="261162"/>
                  </a:lnTo>
                  <a:lnTo>
                    <a:pt x="7125055" y="258559"/>
                  </a:lnTo>
                  <a:lnTo>
                    <a:pt x="7125055" y="228892"/>
                  </a:lnTo>
                  <a:lnTo>
                    <a:pt x="7127659" y="226288"/>
                  </a:lnTo>
                  <a:lnTo>
                    <a:pt x="7157326" y="226288"/>
                  </a:lnTo>
                  <a:lnTo>
                    <a:pt x="7159930" y="228892"/>
                  </a:lnTo>
                  <a:lnTo>
                    <a:pt x="7159930" y="207035"/>
                  </a:lnTo>
                  <a:lnTo>
                    <a:pt x="7157326" y="209638"/>
                  </a:lnTo>
                  <a:lnTo>
                    <a:pt x="7127659" y="209638"/>
                  </a:lnTo>
                  <a:lnTo>
                    <a:pt x="7125055" y="207035"/>
                  </a:lnTo>
                  <a:lnTo>
                    <a:pt x="7125055" y="177368"/>
                  </a:lnTo>
                  <a:lnTo>
                    <a:pt x="7127659" y="174764"/>
                  </a:lnTo>
                  <a:lnTo>
                    <a:pt x="7157326" y="174764"/>
                  </a:lnTo>
                  <a:lnTo>
                    <a:pt x="7159930" y="177368"/>
                  </a:lnTo>
                  <a:lnTo>
                    <a:pt x="7159930" y="155511"/>
                  </a:lnTo>
                  <a:lnTo>
                    <a:pt x="7157326" y="158115"/>
                  </a:lnTo>
                  <a:lnTo>
                    <a:pt x="7127659" y="158115"/>
                  </a:lnTo>
                  <a:lnTo>
                    <a:pt x="7125055" y="155511"/>
                  </a:lnTo>
                  <a:lnTo>
                    <a:pt x="7125055" y="125844"/>
                  </a:lnTo>
                  <a:lnTo>
                    <a:pt x="7127659" y="123240"/>
                  </a:lnTo>
                  <a:lnTo>
                    <a:pt x="7157326" y="123240"/>
                  </a:lnTo>
                  <a:lnTo>
                    <a:pt x="7159930" y="125844"/>
                  </a:lnTo>
                  <a:lnTo>
                    <a:pt x="7159930" y="99212"/>
                  </a:lnTo>
                  <a:lnTo>
                    <a:pt x="7105777" y="99212"/>
                  </a:lnTo>
                  <a:lnTo>
                    <a:pt x="7105777" y="125844"/>
                  </a:lnTo>
                  <a:lnTo>
                    <a:pt x="7105777" y="155511"/>
                  </a:lnTo>
                  <a:lnTo>
                    <a:pt x="7105777" y="310083"/>
                  </a:lnTo>
                  <a:lnTo>
                    <a:pt x="7103173" y="312686"/>
                  </a:lnTo>
                  <a:lnTo>
                    <a:pt x="7073506" y="312686"/>
                  </a:lnTo>
                  <a:lnTo>
                    <a:pt x="7070903" y="310083"/>
                  </a:lnTo>
                  <a:lnTo>
                    <a:pt x="7070903" y="280416"/>
                  </a:lnTo>
                  <a:lnTo>
                    <a:pt x="7073506" y="277812"/>
                  </a:lnTo>
                  <a:lnTo>
                    <a:pt x="7103173" y="277812"/>
                  </a:lnTo>
                  <a:lnTo>
                    <a:pt x="7105777" y="280416"/>
                  </a:lnTo>
                  <a:lnTo>
                    <a:pt x="7105777" y="258559"/>
                  </a:lnTo>
                  <a:lnTo>
                    <a:pt x="7103173" y="261162"/>
                  </a:lnTo>
                  <a:lnTo>
                    <a:pt x="7073506" y="261162"/>
                  </a:lnTo>
                  <a:lnTo>
                    <a:pt x="7070903" y="258559"/>
                  </a:lnTo>
                  <a:lnTo>
                    <a:pt x="7070903" y="228892"/>
                  </a:lnTo>
                  <a:lnTo>
                    <a:pt x="7073506" y="226288"/>
                  </a:lnTo>
                  <a:lnTo>
                    <a:pt x="7103173" y="226288"/>
                  </a:lnTo>
                  <a:lnTo>
                    <a:pt x="7105777" y="228892"/>
                  </a:lnTo>
                  <a:lnTo>
                    <a:pt x="7105777" y="207035"/>
                  </a:lnTo>
                  <a:lnTo>
                    <a:pt x="7103173" y="209638"/>
                  </a:lnTo>
                  <a:lnTo>
                    <a:pt x="7073506" y="209638"/>
                  </a:lnTo>
                  <a:lnTo>
                    <a:pt x="7070903" y="207035"/>
                  </a:lnTo>
                  <a:lnTo>
                    <a:pt x="7070903" y="177368"/>
                  </a:lnTo>
                  <a:lnTo>
                    <a:pt x="7073506" y="174764"/>
                  </a:lnTo>
                  <a:lnTo>
                    <a:pt x="7103173" y="174764"/>
                  </a:lnTo>
                  <a:lnTo>
                    <a:pt x="7105777" y="177368"/>
                  </a:lnTo>
                  <a:lnTo>
                    <a:pt x="7105777" y="155511"/>
                  </a:lnTo>
                  <a:lnTo>
                    <a:pt x="7103173" y="158115"/>
                  </a:lnTo>
                  <a:lnTo>
                    <a:pt x="7073506" y="158115"/>
                  </a:lnTo>
                  <a:lnTo>
                    <a:pt x="7070903" y="155511"/>
                  </a:lnTo>
                  <a:lnTo>
                    <a:pt x="7070903" y="125844"/>
                  </a:lnTo>
                  <a:lnTo>
                    <a:pt x="7073506" y="123240"/>
                  </a:lnTo>
                  <a:lnTo>
                    <a:pt x="7103173" y="123240"/>
                  </a:lnTo>
                  <a:lnTo>
                    <a:pt x="7105777" y="125844"/>
                  </a:lnTo>
                  <a:lnTo>
                    <a:pt x="7105777" y="99212"/>
                  </a:lnTo>
                  <a:lnTo>
                    <a:pt x="7072528" y="99212"/>
                  </a:lnTo>
                  <a:lnTo>
                    <a:pt x="7066394" y="93078"/>
                  </a:lnTo>
                  <a:lnTo>
                    <a:pt x="7066394" y="23114"/>
                  </a:lnTo>
                  <a:lnTo>
                    <a:pt x="7072528" y="16979"/>
                  </a:lnTo>
                  <a:lnTo>
                    <a:pt x="7269569" y="16979"/>
                  </a:lnTo>
                  <a:lnTo>
                    <a:pt x="7275703" y="23114"/>
                  </a:lnTo>
                  <a:lnTo>
                    <a:pt x="7275703" y="1028"/>
                  </a:lnTo>
                  <a:lnTo>
                    <a:pt x="7270597" y="0"/>
                  </a:lnTo>
                  <a:lnTo>
                    <a:pt x="7071500" y="0"/>
                  </a:lnTo>
                  <a:lnTo>
                    <a:pt x="7060781" y="2159"/>
                  </a:lnTo>
                  <a:lnTo>
                    <a:pt x="7052030" y="8064"/>
                  </a:lnTo>
                  <a:lnTo>
                    <a:pt x="7046138" y="16814"/>
                  </a:lnTo>
                  <a:lnTo>
                    <a:pt x="7043966" y="27520"/>
                  </a:lnTo>
                  <a:lnTo>
                    <a:pt x="7043966" y="308825"/>
                  </a:lnTo>
                  <a:lnTo>
                    <a:pt x="7046138" y="319532"/>
                  </a:lnTo>
                  <a:lnTo>
                    <a:pt x="7052030" y="328282"/>
                  </a:lnTo>
                  <a:lnTo>
                    <a:pt x="7060781" y="334187"/>
                  </a:lnTo>
                  <a:lnTo>
                    <a:pt x="7071500" y="336346"/>
                  </a:lnTo>
                  <a:lnTo>
                    <a:pt x="7270597" y="336346"/>
                  </a:lnTo>
                  <a:lnTo>
                    <a:pt x="7281316" y="334187"/>
                  </a:lnTo>
                  <a:lnTo>
                    <a:pt x="7290067" y="328282"/>
                  </a:lnTo>
                  <a:lnTo>
                    <a:pt x="7295959" y="319532"/>
                  </a:lnTo>
                  <a:lnTo>
                    <a:pt x="7297344" y="312686"/>
                  </a:lnTo>
                  <a:lnTo>
                    <a:pt x="7298131" y="308825"/>
                  </a:lnTo>
                  <a:lnTo>
                    <a:pt x="7298131" y="99212"/>
                  </a:lnTo>
                  <a:lnTo>
                    <a:pt x="7298131" y="27520"/>
                  </a:lnTo>
                  <a:close/>
                </a:path>
              </a:pathLst>
            </a:custGeom>
            <a:solidFill>
              <a:srgbClr val="262626"/>
            </a:solidFill>
          </p:spPr>
          <p:txBody>
            <a:bodyPr wrap="square" lIns="0" tIns="0" rIns="0" bIns="0" rtlCol="0"/>
            <a:lstStyle/>
            <a:p>
              <a:endParaRPr/>
            </a:p>
          </p:txBody>
        </p:sp>
        <p:sp>
          <p:nvSpPr>
            <p:cNvPr id="20" name="object 20"/>
            <p:cNvSpPr/>
            <p:nvPr/>
          </p:nvSpPr>
          <p:spPr>
            <a:xfrm>
              <a:off x="1225238" y="3451074"/>
              <a:ext cx="266700" cy="257810"/>
            </a:xfrm>
            <a:custGeom>
              <a:avLst/>
              <a:gdLst/>
              <a:ahLst/>
              <a:cxnLst/>
              <a:rect l="l" t="t" r="r" b="b"/>
              <a:pathLst>
                <a:path w="266700" h="257810">
                  <a:moveTo>
                    <a:pt x="135816" y="0"/>
                  </a:moveTo>
                  <a:lnTo>
                    <a:pt x="86168" y="11643"/>
                  </a:lnTo>
                  <a:lnTo>
                    <a:pt x="42202" y="42501"/>
                  </a:lnTo>
                  <a:lnTo>
                    <a:pt x="19851" y="81940"/>
                  </a:lnTo>
                  <a:lnTo>
                    <a:pt x="15072" y="88925"/>
                  </a:lnTo>
                  <a:lnTo>
                    <a:pt x="8179" y="103924"/>
                  </a:lnTo>
                  <a:lnTo>
                    <a:pt x="5146" y="119852"/>
                  </a:lnTo>
                  <a:lnTo>
                    <a:pt x="3492" y="136126"/>
                  </a:lnTo>
                  <a:lnTo>
                    <a:pt x="0" y="155834"/>
                  </a:lnTo>
                  <a:lnTo>
                    <a:pt x="2573" y="160246"/>
                  </a:lnTo>
                  <a:lnTo>
                    <a:pt x="6617" y="162819"/>
                  </a:lnTo>
                  <a:lnTo>
                    <a:pt x="16910" y="163187"/>
                  </a:lnTo>
                  <a:lnTo>
                    <a:pt x="17278" y="170906"/>
                  </a:lnTo>
                  <a:lnTo>
                    <a:pt x="19484" y="184878"/>
                  </a:lnTo>
                  <a:lnTo>
                    <a:pt x="20219" y="192965"/>
                  </a:lnTo>
                  <a:lnTo>
                    <a:pt x="38601" y="193700"/>
                  </a:lnTo>
                  <a:lnTo>
                    <a:pt x="40439" y="185613"/>
                  </a:lnTo>
                  <a:lnTo>
                    <a:pt x="42645" y="178627"/>
                  </a:lnTo>
                  <a:lnTo>
                    <a:pt x="44000" y="171895"/>
                  </a:lnTo>
                  <a:lnTo>
                    <a:pt x="45333" y="158155"/>
                  </a:lnTo>
                  <a:lnTo>
                    <a:pt x="46688" y="151423"/>
                  </a:lnTo>
                  <a:lnTo>
                    <a:pt x="48159" y="146276"/>
                  </a:lnTo>
                  <a:lnTo>
                    <a:pt x="48159" y="139291"/>
                  </a:lnTo>
                  <a:lnTo>
                    <a:pt x="61394" y="138556"/>
                  </a:lnTo>
                  <a:lnTo>
                    <a:pt x="63600" y="145173"/>
                  </a:lnTo>
                  <a:lnTo>
                    <a:pt x="65806" y="149953"/>
                  </a:lnTo>
                  <a:lnTo>
                    <a:pt x="68718" y="157586"/>
                  </a:lnTo>
                  <a:lnTo>
                    <a:pt x="70906" y="165530"/>
                  </a:lnTo>
                  <a:lnTo>
                    <a:pt x="72475" y="173681"/>
                  </a:lnTo>
                  <a:lnTo>
                    <a:pt x="73526" y="181935"/>
                  </a:lnTo>
                  <a:lnTo>
                    <a:pt x="77449" y="197072"/>
                  </a:lnTo>
                  <a:lnTo>
                    <a:pt x="85060" y="209002"/>
                  </a:lnTo>
                  <a:lnTo>
                    <a:pt x="95911" y="217969"/>
                  </a:lnTo>
                  <a:lnTo>
                    <a:pt x="109553" y="224213"/>
                  </a:lnTo>
                  <a:lnTo>
                    <a:pt x="122237" y="228338"/>
                  </a:lnTo>
                  <a:lnTo>
                    <a:pt x="134644" y="232669"/>
                  </a:lnTo>
                  <a:lnTo>
                    <a:pt x="146362" y="238379"/>
                  </a:lnTo>
                  <a:lnTo>
                    <a:pt x="156978" y="246639"/>
                  </a:lnTo>
                  <a:lnTo>
                    <a:pt x="160654" y="249947"/>
                  </a:lnTo>
                  <a:lnTo>
                    <a:pt x="166169" y="251785"/>
                  </a:lnTo>
                  <a:lnTo>
                    <a:pt x="170948" y="250683"/>
                  </a:lnTo>
                  <a:lnTo>
                    <a:pt x="182493" y="249447"/>
                  </a:lnTo>
                  <a:lnTo>
                    <a:pt x="193557" y="250728"/>
                  </a:lnTo>
                  <a:lnTo>
                    <a:pt x="204345" y="253733"/>
                  </a:lnTo>
                  <a:lnTo>
                    <a:pt x="215064" y="257668"/>
                  </a:lnTo>
                  <a:lnTo>
                    <a:pt x="230492" y="232910"/>
                  </a:lnTo>
                  <a:lnTo>
                    <a:pt x="243647" y="207119"/>
                  </a:lnTo>
                  <a:lnTo>
                    <a:pt x="254457" y="180225"/>
                  </a:lnTo>
                  <a:lnTo>
                    <a:pt x="262855" y="152158"/>
                  </a:lnTo>
                  <a:lnTo>
                    <a:pt x="266158" y="127389"/>
                  </a:lnTo>
                  <a:lnTo>
                    <a:pt x="263085" y="104274"/>
                  </a:lnTo>
                  <a:lnTo>
                    <a:pt x="239327" y="62456"/>
                  </a:lnTo>
                  <a:lnTo>
                    <a:pt x="204224" y="32316"/>
                  </a:lnTo>
                  <a:lnTo>
                    <a:pt x="192271" y="22384"/>
                  </a:lnTo>
                  <a:lnTo>
                    <a:pt x="174602" y="10189"/>
                  </a:lnTo>
                  <a:lnTo>
                    <a:pt x="155967" y="2578"/>
                  </a:lnTo>
                  <a:lnTo>
                    <a:pt x="135816" y="0"/>
                  </a:lnTo>
                  <a:close/>
                </a:path>
              </a:pathLst>
            </a:custGeom>
            <a:solidFill>
              <a:srgbClr val="000000"/>
            </a:solidFill>
          </p:spPr>
          <p:txBody>
            <a:bodyPr wrap="square" lIns="0" tIns="0" rIns="0" bIns="0" rtlCol="0"/>
            <a:lstStyle/>
            <a:p>
              <a:endParaRPr/>
            </a:p>
          </p:txBody>
        </p:sp>
        <p:sp>
          <p:nvSpPr>
            <p:cNvPr id="21" name="object 21"/>
            <p:cNvSpPr/>
            <p:nvPr/>
          </p:nvSpPr>
          <p:spPr>
            <a:xfrm>
              <a:off x="1229834" y="3578603"/>
              <a:ext cx="210820" cy="207010"/>
            </a:xfrm>
            <a:custGeom>
              <a:avLst/>
              <a:gdLst/>
              <a:ahLst/>
              <a:cxnLst/>
              <a:rect l="l" t="t" r="r" b="b"/>
              <a:pathLst>
                <a:path w="210819" h="207010">
                  <a:moveTo>
                    <a:pt x="56431" y="0"/>
                  </a:moveTo>
                  <a:lnTo>
                    <a:pt x="39520" y="2204"/>
                  </a:lnTo>
                  <a:lnTo>
                    <a:pt x="35263" y="25923"/>
                  </a:lnTo>
                  <a:lnTo>
                    <a:pt x="33959" y="35337"/>
                  </a:lnTo>
                  <a:lnTo>
                    <a:pt x="30697" y="63967"/>
                  </a:lnTo>
                  <a:lnTo>
                    <a:pt x="16359" y="63232"/>
                  </a:lnTo>
                  <a:lnTo>
                    <a:pt x="19300" y="57717"/>
                  </a:lnTo>
                  <a:lnTo>
                    <a:pt x="18198" y="46689"/>
                  </a:lnTo>
                  <a:lnTo>
                    <a:pt x="20403" y="38968"/>
                  </a:lnTo>
                  <a:lnTo>
                    <a:pt x="10477" y="26836"/>
                  </a:lnTo>
                  <a:lnTo>
                    <a:pt x="5698" y="23159"/>
                  </a:lnTo>
                  <a:lnTo>
                    <a:pt x="3859" y="34556"/>
                  </a:lnTo>
                  <a:lnTo>
                    <a:pt x="1137" y="60727"/>
                  </a:lnTo>
                  <a:lnTo>
                    <a:pt x="0" y="86760"/>
                  </a:lnTo>
                  <a:lnTo>
                    <a:pt x="2722" y="112517"/>
                  </a:lnTo>
                  <a:lnTo>
                    <a:pt x="11580" y="137861"/>
                  </a:lnTo>
                  <a:lnTo>
                    <a:pt x="16985" y="154915"/>
                  </a:lnTo>
                  <a:lnTo>
                    <a:pt x="21041" y="190127"/>
                  </a:lnTo>
                  <a:lnTo>
                    <a:pt x="26653" y="206975"/>
                  </a:lnTo>
                  <a:lnTo>
                    <a:pt x="38181" y="198313"/>
                  </a:lnTo>
                  <a:lnTo>
                    <a:pt x="47745" y="187583"/>
                  </a:lnTo>
                  <a:lnTo>
                    <a:pt x="56689" y="176164"/>
                  </a:lnTo>
                  <a:lnTo>
                    <a:pt x="72584" y="158311"/>
                  </a:lnTo>
                  <a:lnTo>
                    <a:pt x="80327" y="153945"/>
                  </a:lnTo>
                  <a:lnTo>
                    <a:pt x="88897" y="151371"/>
                  </a:lnTo>
                  <a:lnTo>
                    <a:pt x="97606" y="149625"/>
                  </a:lnTo>
                  <a:lnTo>
                    <a:pt x="122639" y="148028"/>
                  </a:lnTo>
                  <a:lnTo>
                    <a:pt x="150085" y="151739"/>
                  </a:lnTo>
                  <a:lnTo>
                    <a:pt x="177118" y="159447"/>
                  </a:lnTo>
                  <a:lnTo>
                    <a:pt x="206269" y="172096"/>
                  </a:lnTo>
                  <a:lnTo>
                    <a:pt x="208768" y="170488"/>
                  </a:lnTo>
                  <a:lnTo>
                    <a:pt x="209543" y="164055"/>
                  </a:lnTo>
                  <a:lnTo>
                    <a:pt x="209733" y="151831"/>
                  </a:lnTo>
                  <a:lnTo>
                    <a:pt x="210101" y="144846"/>
                  </a:lnTo>
                  <a:lnTo>
                    <a:pt x="210101" y="137494"/>
                  </a:lnTo>
                  <a:lnTo>
                    <a:pt x="210468" y="130140"/>
                  </a:lnTo>
                  <a:lnTo>
                    <a:pt x="202737" y="121616"/>
                  </a:lnTo>
                  <a:lnTo>
                    <a:pt x="193833" y="116538"/>
                  </a:lnTo>
                  <a:lnTo>
                    <a:pt x="183689" y="115045"/>
                  </a:lnTo>
                  <a:lnTo>
                    <a:pt x="172235" y="117274"/>
                  </a:lnTo>
                  <a:lnTo>
                    <a:pt x="164883" y="119847"/>
                  </a:lnTo>
                  <a:lnTo>
                    <a:pt x="156059" y="119480"/>
                  </a:lnTo>
                  <a:lnTo>
                    <a:pt x="125184" y="96266"/>
                  </a:lnTo>
                  <a:lnTo>
                    <a:pt x="114517" y="94113"/>
                  </a:lnTo>
                  <a:lnTo>
                    <a:pt x="98175" y="88564"/>
                  </a:lnTo>
                  <a:lnTo>
                    <a:pt x="86347" y="79499"/>
                  </a:lnTo>
                  <a:lnTo>
                    <a:pt x="78586" y="66712"/>
                  </a:lnTo>
                  <a:lnTo>
                    <a:pt x="74445" y="49997"/>
                  </a:lnTo>
                  <a:lnTo>
                    <a:pt x="73146" y="40427"/>
                  </a:lnTo>
                  <a:lnTo>
                    <a:pt x="71228" y="31063"/>
                  </a:lnTo>
                  <a:lnTo>
                    <a:pt x="68344" y="21976"/>
                  </a:lnTo>
                  <a:lnTo>
                    <a:pt x="64151" y="13233"/>
                  </a:lnTo>
                  <a:lnTo>
                    <a:pt x="56431" y="0"/>
                  </a:lnTo>
                  <a:close/>
                </a:path>
              </a:pathLst>
            </a:custGeom>
            <a:solidFill>
              <a:srgbClr val="FDDDAD"/>
            </a:solidFill>
          </p:spPr>
          <p:txBody>
            <a:bodyPr wrap="square" lIns="0" tIns="0" rIns="0" bIns="0" rtlCol="0"/>
            <a:lstStyle/>
            <a:p>
              <a:endParaRPr/>
            </a:p>
          </p:txBody>
        </p:sp>
        <p:sp>
          <p:nvSpPr>
            <p:cNvPr id="22" name="object 22"/>
            <p:cNvSpPr/>
            <p:nvPr/>
          </p:nvSpPr>
          <p:spPr>
            <a:xfrm>
              <a:off x="1288837" y="3721335"/>
              <a:ext cx="152400" cy="45085"/>
            </a:xfrm>
            <a:custGeom>
              <a:avLst/>
              <a:gdLst/>
              <a:ahLst/>
              <a:cxnLst/>
              <a:rect l="l" t="t" r="r" b="b"/>
              <a:pathLst>
                <a:path w="152400" h="45085">
                  <a:moveTo>
                    <a:pt x="76053" y="0"/>
                  </a:moveTo>
                  <a:lnTo>
                    <a:pt x="18381" y="7260"/>
                  </a:lnTo>
                  <a:lnTo>
                    <a:pt x="0" y="24907"/>
                  </a:lnTo>
                  <a:lnTo>
                    <a:pt x="38963" y="12240"/>
                  </a:lnTo>
                  <a:lnTo>
                    <a:pt x="84233" y="13463"/>
                  </a:lnTo>
                  <a:lnTo>
                    <a:pt x="125161" y="25371"/>
                  </a:lnTo>
                  <a:lnTo>
                    <a:pt x="151096" y="44758"/>
                  </a:lnTo>
                  <a:lnTo>
                    <a:pt x="151464" y="34465"/>
                  </a:lnTo>
                  <a:lnTo>
                    <a:pt x="122421" y="8731"/>
                  </a:lnTo>
                  <a:lnTo>
                    <a:pt x="101770" y="3124"/>
                  </a:lnTo>
                  <a:lnTo>
                    <a:pt x="76053" y="0"/>
                  </a:lnTo>
                  <a:close/>
                </a:path>
              </a:pathLst>
            </a:custGeom>
            <a:solidFill>
              <a:srgbClr val="9EACC6"/>
            </a:solidFill>
          </p:spPr>
          <p:txBody>
            <a:bodyPr wrap="square" lIns="0" tIns="0" rIns="0" bIns="0" rtlCol="0"/>
            <a:lstStyle/>
            <a:p>
              <a:endParaRPr/>
            </a:p>
          </p:txBody>
        </p:sp>
        <p:sp>
          <p:nvSpPr>
            <p:cNvPr id="23" name="object 23"/>
            <p:cNvSpPr/>
            <p:nvPr/>
          </p:nvSpPr>
          <p:spPr>
            <a:xfrm>
              <a:off x="877461" y="3729440"/>
              <a:ext cx="918210" cy="2145030"/>
            </a:xfrm>
            <a:custGeom>
              <a:avLst/>
              <a:gdLst/>
              <a:ahLst/>
              <a:cxnLst/>
              <a:rect l="l" t="t" r="r" b="b"/>
              <a:pathLst>
                <a:path w="918210" h="2145029">
                  <a:moveTo>
                    <a:pt x="452966" y="0"/>
                  </a:moveTo>
                  <a:lnTo>
                    <a:pt x="419834" y="10184"/>
                  </a:lnTo>
                  <a:lnTo>
                    <a:pt x="411745" y="13861"/>
                  </a:lnTo>
                  <a:lnTo>
                    <a:pt x="406966" y="20845"/>
                  </a:lnTo>
                  <a:lnTo>
                    <a:pt x="401452" y="27094"/>
                  </a:lnTo>
                  <a:lnTo>
                    <a:pt x="389550" y="41800"/>
                  </a:lnTo>
                  <a:lnTo>
                    <a:pt x="382892" y="48395"/>
                  </a:lnTo>
                  <a:lnTo>
                    <a:pt x="374615" y="53197"/>
                  </a:lnTo>
                  <a:lnTo>
                    <a:pt x="369468" y="55036"/>
                  </a:lnTo>
                  <a:lnTo>
                    <a:pt x="366527" y="60550"/>
                  </a:lnTo>
                  <a:lnTo>
                    <a:pt x="318000" y="79758"/>
                  </a:lnTo>
                  <a:lnTo>
                    <a:pt x="276090" y="99886"/>
                  </a:lnTo>
                  <a:lnTo>
                    <a:pt x="258432" y="107980"/>
                  </a:lnTo>
                  <a:lnTo>
                    <a:pt x="222427" y="123202"/>
                  </a:lnTo>
                  <a:lnTo>
                    <a:pt x="186417" y="148769"/>
                  </a:lnTo>
                  <a:lnTo>
                    <a:pt x="177887" y="178973"/>
                  </a:lnTo>
                  <a:lnTo>
                    <a:pt x="172418" y="199973"/>
                  </a:lnTo>
                  <a:lnTo>
                    <a:pt x="166123" y="220836"/>
                  </a:lnTo>
                  <a:lnTo>
                    <a:pt x="158448" y="241424"/>
                  </a:lnTo>
                  <a:lnTo>
                    <a:pt x="145323" y="270122"/>
                  </a:lnTo>
                  <a:lnTo>
                    <a:pt x="116314" y="326001"/>
                  </a:lnTo>
                  <a:lnTo>
                    <a:pt x="102568" y="354286"/>
                  </a:lnTo>
                  <a:lnTo>
                    <a:pt x="93779" y="374632"/>
                  </a:lnTo>
                  <a:lnTo>
                    <a:pt x="85198" y="395185"/>
                  </a:lnTo>
                  <a:lnTo>
                    <a:pt x="76202" y="415600"/>
                  </a:lnTo>
                  <a:lnTo>
                    <a:pt x="66173" y="435533"/>
                  </a:lnTo>
                  <a:lnTo>
                    <a:pt x="51565" y="462709"/>
                  </a:lnTo>
                  <a:lnTo>
                    <a:pt x="38095" y="490539"/>
                  </a:lnTo>
                  <a:lnTo>
                    <a:pt x="27451" y="519542"/>
                  </a:lnTo>
                  <a:lnTo>
                    <a:pt x="21322" y="550233"/>
                  </a:lnTo>
                  <a:lnTo>
                    <a:pt x="20173" y="564082"/>
                  </a:lnTo>
                  <a:lnTo>
                    <a:pt x="18427" y="592057"/>
                  </a:lnTo>
                  <a:lnTo>
                    <a:pt x="14986" y="632922"/>
                  </a:lnTo>
                  <a:lnTo>
                    <a:pt x="11229" y="686814"/>
                  </a:lnTo>
                  <a:lnTo>
                    <a:pt x="0" y="854265"/>
                  </a:lnTo>
                  <a:lnTo>
                    <a:pt x="367" y="864719"/>
                  </a:lnTo>
                  <a:lnTo>
                    <a:pt x="61991" y="880366"/>
                  </a:lnTo>
                  <a:lnTo>
                    <a:pt x="93889" y="880228"/>
                  </a:lnTo>
                  <a:lnTo>
                    <a:pt x="130508" y="864052"/>
                  </a:lnTo>
                  <a:lnTo>
                    <a:pt x="131772" y="808035"/>
                  </a:lnTo>
                  <a:lnTo>
                    <a:pt x="131979" y="688095"/>
                  </a:lnTo>
                  <a:lnTo>
                    <a:pt x="133306" y="651011"/>
                  </a:lnTo>
                  <a:lnTo>
                    <a:pt x="137907" y="612271"/>
                  </a:lnTo>
                  <a:lnTo>
                    <a:pt x="147540" y="574773"/>
                  </a:lnTo>
                  <a:lnTo>
                    <a:pt x="173337" y="527733"/>
                  </a:lnTo>
                  <a:lnTo>
                    <a:pt x="198152" y="493251"/>
                  </a:lnTo>
                  <a:lnTo>
                    <a:pt x="141537" y="888086"/>
                  </a:lnTo>
                  <a:lnTo>
                    <a:pt x="140072" y="896145"/>
                  </a:lnTo>
                  <a:lnTo>
                    <a:pt x="137970" y="912539"/>
                  </a:lnTo>
                  <a:lnTo>
                    <a:pt x="135448" y="939927"/>
                  </a:lnTo>
                  <a:lnTo>
                    <a:pt x="137769" y="951916"/>
                  </a:lnTo>
                  <a:lnTo>
                    <a:pt x="146018" y="960665"/>
                  </a:lnTo>
                  <a:lnTo>
                    <a:pt x="193218" y="979046"/>
                  </a:lnTo>
                  <a:lnTo>
                    <a:pt x="256784" y="988731"/>
                  </a:lnTo>
                  <a:lnTo>
                    <a:pt x="289325" y="988817"/>
                  </a:lnTo>
                  <a:lnTo>
                    <a:pt x="297378" y="989219"/>
                  </a:lnTo>
                  <a:lnTo>
                    <a:pt x="303295" y="991758"/>
                  </a:lnTo>
                  <a:lnTo>
                    <a:pt x="307005" y="996778"/>
                  </a:lnTo>
                  <a:lnTo>
                    <a:pt x="308441" y="1004625"/>
                  </a:lnTo>
                  <a:lnTo>
                    <a:pt x="311015" y="1034587"/>
                  </a:lnTo>
                  <a:lnTo>
                    <a:pt x="316621" y="1063997"/>
                  </a:lnTo>
                  <a:lnTo>
                    <a:pt x="330867" y="1122268"/>
                  </a:lnTo>
                  <a:lnTo>
                    <a:pt x="348697" y="1208063"/>
                  </a:lnTo>
                  <a:lnTo>
                    <a:pt x="358164" y="1263765"/>
                  </a:lnTo>
                  <a:lnTo>
                    <a:pt x="363219" y="1311230"/>
                  </a:lnTo>
                  <a:lnTo>
                    <a:pt x="365792" y="1444312"/>
                  </a:lnTo>
                  <a:lnTo>
                    <a:pt x="361748" y="1455707"/>
                  </a:lnTo>
                  <a:lnTo>
                    <a:pt x="279916" y="1646713"/>
                  </a:lnTo>
                  <a:lnTo>
                    <a:pt x="239695" y="1742461"/>
                  </a:lnTo>
                  <a:lnTo>
                    <a:pt x="219125" y="1790189"/>
                  </a:lnTo>
                  <a:lnTo>
                    <a:pt x="198106" y="1837814"/>
                  </a:lnTo>
                  <a:lnTo>
                    <a:pt x="178122" y="1885922"/>
                  </a:lnTo>
                  <a:lnTo>
                    <a:pt x="160654" y="1935098"/>
                  </a:lnTo>
                  <a:lnTo>
                    <a:pt x="141169" y="1954215"/>
                  </a:lnTo>
                  <a:lnTo>
                    <a:pt x="131243" y="1953112"/>
                  </a:lnTo>
                  <a:lnTo>
                    <a:pt x="128670" y="1958259"/>
                  </a:lnTo>
                  <a:lnTo>
                    <a:pt x="101649" y="2008809"/>
                  </a:lnTo>
                  <a:lnTo>
                    <a:pt x="76834" y="2062666"/>
                  </a:lnTo>
                  <a:lnTo>
                    <a:pt x="79408" y="2065608"/>
                  </a:lnTo>
                  <a:lnTo>
                    <a:pt x="104573" y="2075976"/>
                  </a:lnTo>
                  <a:lnTo>
                    <a:pt x="122282" y="2083575"/>
                  </a:lnTo>
                  <a:lnTo>
                    <a:pt x="140061" y="2090830"/>
                  </a:lnTo>
                  <a:lnTo>
                    <a:pt x="158081" y="2097224"/>
                  </a:lnTo>
                  <a:lnTo>
                    <a:pt x="169948" y="2102147"/>
                  </a:lnTo>
                  <a:lnTo>
                    <a:pt x="181885" y="2107379"/>
                  </a:lnTo>
                  <a:lnTo>
                    <a:pt x="194786" y="2110200"/>
                  </a:lnTo>
                  <a:lnTo>
                    <a:pt x="209549" y="2107885"/>
                  </a:lnTo>
                  <a:lnTo>
                    <a:pt x="216614" y="2108925"/>
                  </a:lnTo>
                  <a:lnTo>
                    <a:pt x="225817" y="2114824"/>
                  </a:lnTo>
                  <a:lnTo>
                    <a:pt x="236535" y="2123136"/>
                  </a:lnTo>
                  <a:lnTo>
                    <a:pt x="248150" y="2131414"/>
                  </a:lnTo>
                  <a:lnTo>
                    <a:pt x="286872" y="2141701"/>
                  </a:lnTo>
                  <a:lnTo>
                    <a:pt x="339277" y="2144602"/>
                  </a:lnTo>
                  <a:lnTo>
                    <a:pt x="361788" y="2141770"/>
                  </a:lnTo>
                  <a:lnTo>
                    <a:pt x="382335" y="2132149"/>
                  </a:lnTo>
                  <a:lnTo>
                    <a:pt x="386862" y="2126640"/>
                  </a:lnTo>
                  <a:lnTo>
                    <a:pt x="389872" y="2118960"/>
                  </a:lnTo>
                  <a:lnTo>
                    <a:pt x="390400" y="2110797"/>
                  </a:lnTo>
                  <a:lnTo>
                    <a:pt x="387482" y="2103841"/>
                  </a:lnTo>
                  <a:lnTo>
                    <a:pt x="385276" y="2101268"/>
                  </a:lnTo>
                  <a:lnTo>
                    <a:pt x="375718" y="2093915"/>
                  </a:lnTo>
                  <a:lnTo>
                    <a:pt x="369836" y="2089871"/>
                  </a:lnTo>
                  <a:lnTo>
                    <a:pt x="347405" y="2072822"/>
                  </a:lnTo>
                  <a:lnTo>
                    <a:pt x="328523" y="2052740"/>
                  </a:lnTo>
                  <a:lnTo>
                    <a:pt x="313020" y="2029901"/>
                  </a:lnTo>
                  <a:lnTo>
                    <a:pt x="300721" y="2004581"/>
                  </a:lnTo>
                  <a:lnTo>
                    <a:pt x="296677" y="1994287"/>
                  </a:lnTo>
                  <a:lnTo>
                    <a:pt x="304030" y="1985832"/>
                  </a:lnTo>
                  <a:lnTo>
                    <a:pt x="309177" y="1990243"/>
                  </a:lnTo>
                  <a:lnTo>
                    <a:pt x="312853" y="1992449"/>
                  </a:lnTo>
                  <a:lnTo>
                    <a:pt x="319413" y="1994689"/>
                  </a:lnTo>
                  <a:lnTo>
                    <a:pt x="323698" y="1993552"/>
                  </a:lnTo>
                  <a:lnTo>
                    <a:pt x="326605" y="1989657"/>
                  </a:lnTo>
                  <a:lnTo>
                    <a:pt x="329029" y="1983626"/>
                  </a:lnTo>
                  <a:lnTo>
                    <a:pt x="386747" y="1823706"/>
                  </a:lnTo>
                  <a:lnTo>
                    <a:pt x="388952" y="1823706"/>
                  </a:lnTo>
                  <a:lnTo>
                    <a:pt x="390055" y="1823339"/>
                  </a:lnTo>
                  <a:lnTo>
                    <a:pt x="412113" y="1981420"/>
                  </a:lnTo>
                  <a:lnTo>
                    <a:pt x="410276" y="1988405"/>
                  </a:lnTo>
                  <a:lnTo>
                    <a:pt x="426819" y="1993919"/>
                  </a:lnTo>
                  <a:lnTo>
                    <a:pt x="421672" y="2001272"/>
                  </a:lnTo>
                  <a:lnTo>
                    <a:pt x="402831" y="2061006"/>
                  </a:lnTo>
                  <a:lnTo>
                    <a:pt x="396673" y="2079210"/>
                  </a:lnTo>
                  <a:lnTo>
                    <a:pt x="429966" y="2102577"/>
                  </a:lnTo>
                  <a:lnTo>
                    <a:pt x="476035" y="2111102"/>
                  </a:lnTo>
                  <a:lnTo>
                    <a:pt x="483382" y="2111136"/>
                  </a:lnTo>
                  <a:lnTo>
                    <a:pt x="489890" y="2105024"/>
                  </a:lnTo>
                  <a:lnTo>
                    <a:pt x="498047" y="2101084"/>
                  </a:lnTo>
                  <a:lnTo>
                    <a:pt x="506894" y="2097970"/>
                  </a:lnTo>
                  <a:lnTo>
                    <a:pt x="512845" y="2096856"/>
                  </a:lnTo>
                  <a:lnTo>
                    <a:pt x="521783" y="2098671"/>
                  </a:lnTo>
                  <a:lnTo>
                    <a:pt x="539934" y="2104921"/>
                  </a:lnTo>
                  <a:lnTo>
                    <a:pt x="548872" y="2107150"/>
                  </a:lnTo>
                  <a:lnTo>
                    <a:pt x="587583" y="2109907"/>
                  </a:lnTo>
                  <a:lnTo>
                    <a:pt x="632187" y="2107150"/>
                  </a:lnTo>
                  <a:lnTo>
                    <a:pt x="676308" y="2099705"/>
                  </a:lnTo>
                  <a:lnTo>
                    <a:pt x="713571" y="2088400"/>
                  </a:lnTo>
                  <a:lnTo>
                    <a:pt x="719821" y="2071857"/>
                  </a:lnTo>
                  <a:lnTo>
                    <a:pt x="718545" y="2058105"/>
                  </a:lnTo>
                  <a:lnTo>
                    <a:pt x="712652" y="2048696"/>
                  </a:lnTo>
                  <a:lnTo>
                    <a:pt x="702347" y="2043423"/>
                  </a:lnTo>
                  <a:lnTo>
                    <a:pt x="687837" y="2042079"/>
                  </a:lnTo>
                  <a:lnTo>
                    <a:pt x="673091" y="2042452"/>
                  </a:lnTo>
                  <a:lnTo>
                    <a:pt x="658656" y="2041757"/>
                  </a:lnTo>
                  <a:lnTo>
                    <a:pt x="614253" y="2022072"/>
                  </a:lnTo>
                  <a:lnTo>
                    <a:pt x="562475" y="1981788"/>
                  </a:lnTo>
                  <a:lnTo>
                    <a:pt x="562475" y="1976641"/>
                  </a:lnTo>
                  <a:lnTo>
                    <a:pt x="561740" y="1971127"/>
                  </a:lnTo>
                  <a:lnTo>
                    <a:pt x="540905" y="1858941"/>
                  </a:lnTo>
                  <a:lnTo>
                    <a:pt x="534167" y="1821500"/>
                  </a:lnTo>
                  <a:lnTo>
                    <a:pt x="529342" y="1797053"/>
                  </a:lnTo>
                  <a:lnTo>
                    <a:pt x="527705" y="1784795"/>
                  </a:lnTo>
                  <a:lnTo>
                    <a:pt x="527550" y="1772607"/>
                  </a:lnTo>
                  <a:lnTo>
                    <a:pt x="531497" y="1719485"/>
                  </a:lnTo>
                  <a:lnTo>
                    <a:pt x="548872" y="1507177"/>
                  </a:lnTo>
                  <a:lnTo>
                    <a:pt x="556730" y="1438659"/>
                  </a:lnTo>
                  <a:lnTo>
                    <a:pt x="575342" y="1371520"/>
                  </a:lnTo>
                  <a:lnTo>
                    <a:pt x="595042" y="1322669"/>
                  </a:lnTo>
                  <a:lnTo>
                    <a:pt x="614332" y="1273677"/>
                  </a:lnTo>
                  <a:lnTo>
                    <a:pt x="632573" y="1224356"/>
                  </a:lnTo>
                  <a:lnTo>
                    <a:pt x="649129" y="1174521"/>
                  </a:lnTo>
                  <a:lnTo>
                    <a:pt x="663364" y="1123986"/>
                  </a:lnTo>
                  <a:lnTo>
                    <a:pt x="674641" y="1072563"/>
                  </a:lnTo>
                  <a:lnTo>
                    <a:pt x="682322" y="1020066"/>
                  </a:lnTo>
                  <a:lnTo>
                    <a:pt x="684499" y="1008066"/>
                  </a:lnTo>
                  <a:lnTo>
                    <a:pt x="688986" y="999341"/>
                  </a:lnTo>
                  <a:lnTo>
                    <a:pt x="696849" y="994268"/>
                  </a:lnTo>
                  <a:lnTo>
                    <a:pt x="717626" y="992459"/>
                  </a:lnTo>
                  <a:lnTo>
                    <a:pt x="722578" y="988725"/>
                  </a:lnTo>
                  <a:lnTo>
                    <a:pt x="724772" y="982372"/>
                  </a:lnTo>
                  <a:lnTo>
                    <a:pt x="724968" y="973744"/>
                  </a:lnTo>
                  <a:lnTo>
                    <a:pt x="703645" y="667876"/>
                  </a:lnTo>
                  <a:lnTo>
                    <a:pt x="697762" y="571189"/>
                  </a:lnTo>
                  <a:lnTo>
                    <a:pt x="716969" y="618793"/>
                  </a:lnTo>
                  <a:lnTo>
                    <a:pt x="735861" y="666434"/>
                  </a:lnTo>
                  <a:lnTo>
                    <a:pt x="772879" y="761808"/>
                  </a:lnTo>
                  <a:lnTo>
                    <a:pt x="827169" y="904997"/>
                  </a:lnTo>
                  <a:lnTo>
                    <a:pt x="828708" y="910696"/>
                  </a:lnTo>
                  <a:lnTo>
                    <a:pt x="830386" y="915567"/>
                  </a:lnTo>
                  <a:lnTo>
                    <a:pt x="834406" y="919473"/>
                  </a:lnTo>
                  <a:lnTo>
                    <a:pt x="842976" y="922276"/>
                  </a:lnTo>
                  <a:lnTo>
                    <a:pt x="866241" y="922333"/>
                  </a:lnTo>
                  <a:lnTo>
                    <a:pt x="885162" y="916669"/>
                  </a:lnTo>
                  <a:lnTo>
                    <a:pt x="901188" y="904802"/>
                  </a:lnTo>
                  <a:lnTo>
                    <a:pt x="915768" y="886248"/>
                  </a:lnTo>
                  <a:lnTo>
                    <a:pt x="917767" y="878941"/>
                  </a:lnTo>
                  <a:lnTo>
                    <a:pt x="917698" y="871910"/>
                  </a:lnTo>
                  <a:lnTo>
                    <a:pt x="916389" y="865155"/>
                  </a:lnTo>
                  <a:lnTo>
                    <a:pt x="914665" y="858675"/>
                  </a:lnTo>
                  <a:lnTo>
                    <a:pt x="754010" y="148781"/>
                  </a:lnTo>
                  <a:lnTo>
                    <a:pt x="607710" y="76559"/>
                  </a:lnTo>
                  <a:lnTo>
                    <a:pt x="589450" y="67488"/>
                  </a:lnTo>
                  <a:lnTo>
                    <a:pt x="573877" y="54765"/>
                  </a:lnTo>
                  <a:lnTo>
                    <a:pt x="562475" y="36285"/>
                  </a:lnTo>
                  <a:lnTo>
                    <a:pt x="558798" y="29669"/>
                  </a:lnTo>
                  <a:lnTo>
                    <a:pt x="555490" y="23051"/>
                  </a:lnTo>
                  <a:lnTo>
                    <a:pt x="548505" y="20111"/>
                  </a:lnTo>
                  <a:lnTo>
                    <a:pt x="517026" y="8168"/>
                  </a:lnTo>
                  <a:lnTo>
                    <a:pt x="485272" y="396"/>
                  </a:lnTo>
                  <a:lnTo>
                    <a:pt x="452966" y="0"/>
                  </a:lnTo>
                  <a:close/>
                </a:path>
              </a:pathLst>
            </a:custGeom>
            <a:solidFill>
              <a:srgbClr val="000000"/>
            </a:solidFill>
          </p:spPr>
          <p:txBody>
            <a:bodyPr wrap="square" lIns="0" tIns="0" rIns="0" bIns="0" rtlCol="0"/>
            <a:lstStyle/>
            <a:p>
              <a:endParaRPr/>
            </a:p>
          </p:txBody>
        </p:sp>
        <p:sp>
          <p:nvSpPr>
            <p:cNvPr id="24" name="object 24"/>
            <p:cNvSpPr/>
            <p:nvPr/>
          </p:nvSpPr>
          <p:spPr>
            <a:xfrm>
              <a:off x="4175723" y="4275260"/>
              <a:ext cx="609600" cy="609600"/>
            </a:xfrm>
            <a:custGeom>
              <a:avLst/>
              <a:gdLst/>
              <a:ahLst/>
              <a:cxnLst/>
              <a:rect l="l" t="t" r="r" b="b"/>
              <a:pathLst>
                <a:path w="609600" h="609600">
                  <a:moveTo>
                    <a:pt x="0" y="101572"/>
                  </a:moveTo>
                  <a:lnTo>
                    <a:pt x="7982" y="62036"/>
                  </a:lnTo>
                  <a:lnTo>
                    <a:pt x="29749" y="29750"/>
                  </a:lnTo>
                  <a:lnTo>
                    <a:pt x="62036" y="7982"/>
                  </a:lnTo>
                  <a:lnTo>
                    <a:pt x="101572" y="0"/>
                  </a:lnTo>
                  <a:lnTo>
                    <a:pt x="507852" y="0"/>
                  </a:lnTo>
                  <a:lnTo>
                    <a:pt x="547388" y="7982"/>
                  </a:lnTo>
                  <a:lnTo>
                    <a:pt x="579675" y="29750"/>
                  </a:lnTo>
                  <a:lnTo>
                    <a:pt x="601442" y="62036"/>
                  </a:lnTo>
                  <a:lnTo>
                    <a:pt x="609425" y="101572"/>
                  </a:lnTo>
                  <a:lnTo>
                    <a:pt x="609425" y="507851"/>
                  </a:lnTo>
                  <a:lnTo>
                    <a:pt x="601442" y="547387"/>
                  </a:lnTo>
                  <a:lnTo>
                    <a:pt x="579675" y="579674"/>
                  </a:lnTo>
                  <a:lnTo>
                    <a:pt x="547388" y="601441"/>
                  </a:lnTo>
                  <a:lnTo>
                    <a:pt x="507852" y="609424"/>
                  </a:lnTo>
                  <a:lnTo>
                    <a:pt x="101572" y="609424"/>
                  </a:lnTo>
                  <a:lnTo>
                    <a:pt x="62036" y="601441"/>
                  </a:lnTo>
                  <a:lnTo>
                    <a:pt x="29749" y="579674"/>
                  </a:lnTo>
                  <a:lnTo>
                    <a:pt x="7982" y="547387"/>
                  </a:lnTo>
                  <a:lnTo>
                    <a:pt x="0" y="507851"/>
                  </a:lnTo>
                  <a:lnTo>
                    <a:pt x="0" y="101572"/>
                  </a:lnTo>
                  <a:close/>
                </a:path>
              </a:pathLst>
            </a:custGeom>
            <a:ln w="25400">
              <a:solidFill>
                <a:srgbClr val="FD2906"/>
              </a:solidFill>
            </a:ln>
          </p:spPr>
          <p:txBody>
            <a:bodyPr wrap="square" lIns="0" tIns="0" rIns="0" bIns="0" rtlCol="0"/>
            <a:lstStyle/>
            <a:p>
              <a:endParaRPr/>
            </a:p>
          </p:txBody>
        </p:sp>
        <p:sp>
          <p:nvSpPr>
            <p:cNvPr id="25" name="object 25"/>
            <p:cNvSpPr/>
            <p:nvPr/>
          </p:nvSpPr>
          <p:spPr>
            <a:xfrm>
              <a:off x="4280230" y="4427943"/>
              <a:ext cx="1706245" cy="693420"/>
            </a:xfrm>
            <a:custGeom>
              <a:avLst/>
              <a:gdLst/>
              <a:ahLst/>
              <a:cxnLst/>
              <a:rect l="l" t="t" r="r" b="b"/>
              <a:pathLst>
                <a:path w="1706245" h="693420">
                  <a:moveTo>
                    <a:pt x="298043" y="40284"/>
                  </a:moveTo>
                  <a:lnTo>
                    <a:pt x="294868" y="24612"/>
                  </a:lnTo>
                  <a:lnTo>
                    <a:pt x="286245" y="11798"/>
                  </a:lnTo>
                  <a:lnTo>
                    <a:pt x="273431" y="3175"/>
                  </a:lnTo>
                  <a:lnTo>
                    <a:pt x="257759" y="0"/>
                  </a:lnTo>
                  <a:lnTo>
                    <a:pt x="246278" y="0"/>
                  </a:lnTo>
                  <a:lnTo>
                    <a:pt x="246278" y="103644"/>
                  </a:lnTo>
                  <a:lnTo>
                    <a:pt x="244462" y="112636"/>
                  </a:lnTo>
                  <a:lnTo>
                    <a:pt x="239509" y="119976"/>
                  </a:lnTo>
                  <a:lnTo>
                    <a:pt x="232168" y="124929"/>
                  </a:lnTo>
                  <a:lnTo>
                    <a:pt x="223177" y="126746"/>
                  </a:lnTo>
                  <a:lnTo>
                    <a:pt x="214185" y="124929"/>
                  </a:lnTo>
                  <a:lnTo>
                    <a:pt x="206832" y="119976"/>
                  </a:lnTo>
                  <a:lnTo>
                    <a:pt x="201879" y="112636"/>
                  </a:lnTo>
                  <a:lnTo>
                    <a:pt x="200075" y="103644"/>
                  </a:lnTo>
                  <a:lnTo>
                    <a:pt x="201879" y="94653"/>
                  </a:lnTo>
                  <a:lnTo>
                    <a:pt x="206832" y="87299"/>
                  </a:lnTo>
                  <a:lnTo>
                    <a:pt x="214185" y="82346"/>
                  </a:lnTo>
                  <a:lnTo>
                    <a:pt x="223177" y="80530"/>
                  </a:lnTo>
                  <a:lnTo>
                    <a:pt x="232168" y="82346"/>
                  </a:lnTo>
                  <a:lnTo>
                    <a:pt x="239522" y="87299"/>
                  </a:lnTo>
                  <a:lnTo>
                    <a:pt x="244462" y="94653"/>
                  </a:lnTo>
                  <a:lnTo>
                    <a:pt x="246278" y="103644"/>
                  </a:lnTo>
                  <a:lnTo>
                    <a:pt x="246278" y="0"/>
                  </a:lnTo>
                  <a:lnTo>
                    <a:pt x="172123" y="0"/>
                  </a:lnTo>
                  <a:lnTo>
                    <a:pt x="172123" y="103644"/>
                  </a:lnTo>
                  <a:lnTo>
                    <a:pt x="170307" y="112636"/>
                  </a:lnTo>
                  <a:lnTo>
                    <a:pt x="165354" y="119976"/>
                  </a:lnTo>
                  <a:lnTo>
                    <a:pt x="158013" y="124929"/>
                  </a:lnTo>
                  <a:lnTo>
                    <a:pt x="149021" y="126746"/>
                  </a:lnTo>
                  <a:lnTo>
                    <a:pt x="140030" y="124929"/>
                  </a:lnTo>
                  <a:lnTo>
                    <a:pt x="132676" y="119976"/>
                  </a:lnTo>
                  <a:lnTo>
                    <a:pt x="127723" y="112636"/>
                  </a:lnTo>
                  <a:lnTo>
                    <a:pt x="125920" y="103644"/>
                  </a:lnTo>
                  <a:lnTo>
                    <a:pt x="127723" y="94653"/>
                  </a:lnTo>
                  <a:lnTo>
                    <a:pt x="132676" y="87299"/>
                  </a:lnTo>
                  <a:lnTo>
                    <a:pt x="140030" y="82346"/>
                  </a:lnTo>
                  <a:lnTo>
                    <a:pt x="149021" y="80530"/>
                  </a:lnTo>
                  <a:lnTo>
                    <a:pt x="158013" y="82346"/>
                  </a:lnTo>
                  <a:lnTo>
                    <a:pt x="165354" y="87299"/>
                  </a:lnTo>
                  <a:lnTo>
                    <a:pt x="170307" y="94653"/>
                  </a:lnTo>
                  <a:lnTo>
                    <a:pt x="172123" y="103644"/>
                  </a:lnTo>
                  <a:lnTo>
                    <a:pt x="172123" y="0"/>
                  </a:lnTo>
                  <a:lnTo>
                    <a:pt x="97967" y="0"/>
                  </a:lnTo>
                  <a:lnTo>
                    <a:pt x="97967" y="103644"/>
                  </a:lnTo>
                  <a:lnTo>
                    <a:pt x="96151" y="112636"/>
                  </a:lnTo>
                  <a:lnTo>
                    <a:pt x="91198" y="119976"/>
                  </a:lnTo>
                  <a:lnTo>
                    <a:pt x="83858" y="124929"/>
                  </a:lnTo>
                  <a:lnTo>
                    <a:pt x="74866" y="126746"/>
                  </a:lnTo>
                  <a:lnTo>
                    <a:pt x="65874" y="124929"/>
                  </a:lnTo>
                  <a:lnTo>
                    <a:pt x="58521" y="119976"/>
                  </a:lnTo>
                  <a:lnTo>
                    <a:pt x="53568" y="112636"/>
                  </a:lnTo>
                  <a:lnTo>
                    <a:pt x="51752" y="103644"/>
                  </a:lnTo>
                  <a:lnTo>
                    <a:pt x="53568" y="94653"/>
                  </a:lnTo>
                  <a:lnTo>
                    <a:pt x="58521" y="87299"/>
                  </a:lnTo>
                  <a:lnTo>
                    <a:pt x="65874" y="82346"/>
                  </a:lnTo>
                  <a:lnTo>
                    <a:pt x="74866" y="80530"/>
                  </a:lnTo>
                  <a:lnTo>
                    <a:pt x="83858" y="82346"/>
                  </a:lnTo>
                  <a:lnTo>
                    <a:pt x="91198" y="87299"/>
                  </a:lnTo>
                  <a:lnTo>
                    <a:pt x="96151" y="94653"/>
                  </a:lnTo>
                  <a:lnTo>
                    <a:pt x="97967" y="103644"/>
                  </a:lnTo>
                  <a:lnTo>
                    <a:pt x="97967" y="0"/>
                  </a:lnTo>
                  <a:lnTo>
                    <a:pt x="40284" y="0"/>
                  </a:lnTo>
                  <a:lnTo>
                    <a:pt x="24612" y="3175"/>
                  </a:lnTo>
                  <a:lnTo>
                    <a:pt x="11798" y="11798"/>
                  </a:lnTo>
                  <a:lnTo>
                    <a:pt x="3175" y="24612"/>
                  </a:lnTo>
                  <a:lnTo>
                    <a:pt x="0" y="40284"/>
                  </a:lnTo>
                  <a:lnTo>
                    <a:pt x="0" y="168300"/>
                  </a:lnTo>
                  <a:lnTo>
                    <a:pt x="3175" y="183984"/>
                  </a:lnTo>
                  <a:lnTo>
                    <a:pt x="11798" y="196786"/>
                  </a:lnTo>
                  <a:lnTo>
                    <a:pt x="24612" y="205422"/>
                  </a:lnTo>
                  <a:lnTo>
                    <a:pt x="40284" y="208584"/>
                  </a:lnTo>
                  <a:lnTo>
                    <a:pt x="86639" y="208584"/>
                  </a:lnTo>
                  <a:lnTo>
                    <a:pt x="73393" y="221691"/>
                  </a:lnTo>
                  <a:lnTo>
                    <a:pt x="60782" y="230200"/>
                  </a:lnTo>
                  <a:lnTo>
                    <a:pt x="43662" y="238988"/>
                  </a:lnTo>
                  <a:lnTo>
                    <a:pt x="16878" y="252958"/>
                  </a:lnTo>
                  <a:lnTo>
                    <a:pt x="64541" y="246672"/>
                  </a:lnTo>
                  <a:lnTo>
                    <a:pt x="98552" y="238925"/>
                  </a:lnTo>
                  <a:lnTo>
                    <a:pt x="126911" y="227114"/>
                  </a:lnTo>
                  <a:lnTo>
                    <a:pt x="157594" y="208584"/>
                  </a:lnTo>
                  <a:lnTo>
                    <a:pt x="257759" y="208584"/>
                  </a:lnTo>
                  <a:lnTo>
                    <a:pt x="273431" y="205422"/>
                  </a:lnTo>
                  <a:lnTo>
                    <a:pt x="286245" y="196786"/>
                  </a:lnTo>
                  <a:lnTo>
                    <a:pt x="294868" y="183984"/>
                  </a:lnTo>
                  <a:lnTo>
                    <a:pt x="298043" y="168300"/>
                  </a:lnTo>
                  <a:lnTo>
                    <a:pt x="298043" y="126746"/>
                  </a:lnTo>
                  <a:lnTo>
                    <a:pt x="298043" y="80530"/>
                  </a:lnTo>
                  <a:lnTo>
                    <a:pt x="298043" y="40284"/>
                  </a:lnTo>
                  <a:close/>
                </a:path>
                <a:path w="1706245" h="693420">
                  <a:moveTo>
                    <a:pt x="391680" y="109613"/>
                  </a:moveTo>
                  <a:lnTo>
                    <a:pt x="388518" y="93929"/>
                  </a:lnTo>
                  <a:lnTo>
                    <a:pt x="379882" y="81127"/>
                  </a:lnTo>
                  <a:lnTo>
                    <a:pt x="367080" y="72491"/>
                  </a:lnTo>
                  <a:lnTo>
                    <a:pt x="351409" y="69329"/>
                  </a:lnTo>
                  <a:lnTo>
                    <a:pt x="309257" y="69329"/>
                  </a:lnTo>
                  <a:lnTo>
                    <a:pt x="309257" y="178765"/>
                  </a:lnTo>
                  <a:lnTo>
                    <a:pt x="306095" y="194437"/>
                  </a:lnTo>
                  <a:lnTo>
                    <a:pt x="297459" y="207251"/>
                  </a:lnTo>
                  <a:lnTo>
                    <a:pt x="284657" y="215874"/>
                  </a:lnTo>
                  <a:lnTo>
                    <a:pt x="268973" y="219049"/>
                  </a:lnTo>
                  <a:lnTo>
                    <a:pt x="168808" y="219049"/>
                  </a:lnTo>
                  <a:lnTo>
                    <a:pt x="150901" y="230263"/>
                  </a:lnTo>
                  <a:lnTo>
                    <a:pt x="133540" y="239725"/>
                  </a:lnTo>
                  <a:lnTo>
                    <a:pt x="115938" y="247637"/>
                  </a:lnTo>
                  <a:lnTo>
                    <a:pt x="97282" y="254177"/>
                  </a:lnTo>
                  <a:lnTo>
                    <a:pt x="103352" y="263791"/>
                  </a:lnTo>
                  <a:lnTo>
                    <a:pt x="111823" y="271297"/>
                  </a:lnTo>
                  <a:lnTo>
                    <a:pt x="122199" y="276174"/>
                  </a:lnTo>
                  <a:lnTo>
                    <a:pt x="133934" y="277914"/>
                  </a:lnTo>
                  <a:lnTo>
                    <a:pt x="234099" y="277914"/>
                  </a:lnTo>
                  <a:lnTo>
                    <a:pt x="257987" y="297611"/>
                  </a:lnTo>
                  <a:lnTo>
                    <a:pt x="281089" y="309600"/>
                  </a:lnTo>
                  <a:lnTo>
                    <a:pt x="311734" y="317042"/>
                  </a:lnTo>
                  <a:lnTo>
                    <a:pt x="358203" y="323113"/>
                  </a:lnTo>
                  <a:lnTo>
                    <a:pt x="332016" y="308787"/>
                  </a:lnTo>
                  <a:lnTo>
                    <a:pt x="317931" y="297446"/>
                  </a:lnTo>
                  <a:lnTo>
                    <a:pt x="310680" y="287642"/>
                  </a:lnTo>
                  <a:lnTo>
                    <a:pt x="305054" y="277914"/>
                  </a:lnTo>
                  <a:lnTo>
                    <a:pt x="351409" y="277914"/>
                  </a:lnTo>
                  <a:lnTo>
                    <a:pt x="367080" y="274751"/>
                  </a:lnTo>
                  <a:lnTo>
                    <a:pt x="379882" y="266115"/>
                  </a:lnTo>
                  <a:lnTo>
                    <a:pt x="388518" y="253314"/>
                  </a:lnTo>
                  <a:lnTo>
                    <a:pt x="391680" y="237629"/>
                  </a:lnTo>
                  <a:lnTo>
                    <a:pt x="391680" y="109613"/>
                  </a:lnTo>
                  <a:close/>
                </a:path>
                <a:path w="1706245" h="693420">
                  <a:moveTo>
                    <a:pt x="1705800" y="501446"/>
                  </a:moveTo>
                  <a:lnTo>
                    <a:pt x="820242" y="501446"/>
                  </a:lnTo>
                  <a:lnTo>
                    <a:pt x="820242" y="693369"/>
                  </a:lnTo>
                  <a:lnTo>
                    <a:pt x="1705800" y="693369"/>
                  </a:lnTo>
                  <a:lnTo>
                    <a:pt x="1705800" y="501446"/>
                  </a:lnTo>
                  <a:close/>
                </a:path>
              </a:pathLst>
            </a:custGeom>
            <a:solidFill>
              <a:srgbClr val="FD2906"/>
            </a:solidFill>
          </p:spPr>
          <p:txBody>
            <a:bodyPr wrap="square" lIns="0" tIns="0" rIns="0" bIns="0" rtlCol="0"/>
            <a:lstStyle/>
            <a:p>
              <a:endParaRPr/>
            </a:p>
          </p:txBody>
        </p:sp>
        <p:sp>
          <p:nvSpPr>
            <p:cNvPr id="26" name="object 26"/>
            <p:cNvSpPr/>
            <p:nvPr/>
          </p:nvSpPr>
          <p:spPr>
            <a:xfrm>
              <a:off x="5630812" y="4753305"/>
              <a:ext cx="904240" cy="545465"/>
            </a:xfrm>
            <a:custGeom>
              <a:avLst/>
              <a:gdLst/>
              <a:ahLst/>
              <a:cxnLst/>
              <a:rect l="l" t="t" r="r" b="b"/>
              <a:pathLst>
                <a:path w="904240" h="545464">
                  <a:moveTo>
                    <a:pt x="903859" y="183261"/>
                  </a:moveTo>
                  <a:lnTo>
                    <a:pt x="355219" y="183261"/>
                  </a:lnTo>
                  <a:lnTo>
                    <a:pt x="355219" y="0"/>
                  </a:lnTo>
                  <a:lnTo>
                    <a:pt x="0" y="272542"/>
                  </a:lnTo>
                  <a:lnTo>
                    <a:pt x="355219" y="545071"/>
                  </a:lnTo>
                  <a:lnTo>
                    <a:pt x="355219" y="378764"/>
                  </a:lnTo>
                  <a:lnTo>
                    <a:pt x="903859" y="378764"/>
                  </a:lnTo>
                  <a:lnTo>
                    <a:pt x="903859" y="183261"/>
                  </a:lnTo>
                  <a:close/>
                </a:path>
              </a:pathLst>
            </a:custGeom>
            <a:solidFill>
              <a:srgbClr val="262626"/>
            </a:solidFill>
          </p:spPr>
          <p:txBody>
            <a:bodyPr wrap="square" lIns="0" tIns="0" rIns="0" bIns="0" rtlCol="0"/>
            <a:lstStyle/>
            <a:p>
              <a:endParaRPr/>
            </a:p>
          </p:txBody>
        </p:sp>
        <p:sp>
          <p:nvSpPr>
            <p:cNvPr id="27" name="object 27"/>
            <p:cNvSpPr/>
            <p:nvPr/>
          </p:nvSpPr>
          <p:spPr>
            <a:xfrm>
              <a:off x="5100472" y="3855554"/>
              <a:ext cx="916940" cy="545465"/>
            </a:xfrm>
            <a:custGeom>
              <a:avLst/>
              <a:gdLst/>
              <a:ahLst/>
              <a:cxnLst/>
              <a:rect l="l" t="t" r="r" b="b"/>
              <a:pathLst>
                <a:path w="916939" h="545464">
                  <a:moveTo>
                    <a:pt x="916876" y="272542"/>
                  </a:moveTo>
                  <a:lnTo>
                    <a:pt x="561670" y="0"/>
                  </a:lnTo>
                  <a:lnTo>
                    <a:pt x="561670" y="175399"/>
                  </a:lnTo>
                  <a:lnTo>
                    <a:pt x="0" y="175399"/>
                  </a:lnTo>
                  <a:lnTo>
                    <a:pt x="0" y="367322"/>
                  </a:lnTo>
                  <a:lnTo>
                    <a:pt x="561670" y="367322"/>
                  </a:lnTo>
                  <a:lnTo>
                    <a:pt x="561670" y="545084"/>
                  </a:lnTo>
                  <a:lnTo>
                    <a:pt x="916876" y="272542"/>
                  </a:lnTo>
                  <a:close/>
                </a:path>
              </a:pathLst>
            </a:custGeom>
            <a:solidFill>
              <a:srgbClr val="FD2906"/>
            </a:solidFill>
          </p:spPr>
          <p:txBody>
            <a:bodyPr wrap="square" lIns="0" tIns="0" rIns="0" bIns="0" rtlCol="0"/>
            <a:lstStyle/>
            <a:p>
              <a:endParaRPr/>
            </a:p>
          </p:txBody>
        </p:sp>
        <p:sp>
          <p:nvSpPr>
            <p:cNvPr id="28" name="object 28"/>
            <p:cNvSpPr/>
            <p:nvPr/>
          </p:nvSpPr>
          <p:spPr>
            <a:xfrm>
              <a:off x="1572618" y="4697900"/>
              <a:ext cx="417830" cy="497840"/>
            </a:xfrm>
            <a:custGeom>
              <a:avLst/>
              <a:gdLst/>
              <a:ahLst/>
              <a:cxnLst/>
              <a:rect l="l" t="t" r="r" b="b"/>
              <a:pathLst>
                <a:path w="417830" h="497839">
                  <a:moveTo>
                    <a:pt x="163446" y="0"/>
                  </a:moveTo>
                  <a:lnTo>
                    <a:pt x="155726" y="1626"/>
                  </a:lnTo>
                  <a:lnTo>
                    <a:pt x="148557" y="7491"/>
                  </a:lnTo>
                  <a:lnTo>
                    <a:pt x="139912" y="23103"/>
                  </a:lnTo>
                  <a:lnTo>
                    <a:pt x="131083" y="38923"/>
                  </a:lnTo>
                  <a:lnTo>
                    <a:pt x="122759" y="54329"/>
                  </a:lnTo>
                  <a:lnTo>
                    <a:pt x="110691" y="78443"/>
                  </a:lnTo>
                  <a:lnTo>
                    <a:pt x="107014" y="82487"/>
                  </a:lnTo>
                  <a:lnTo>
                    <a:pt x="98192" y="84326"/>
                  </a:lnTo>
                  <a:lnTo>
                    <a:pt x="78064" y="88737"/>
                  </a:lnTo>
                  <a:lnTo>
                    <a:pt x="37808" y="97973"/>
                  </a:lnTo>
                  <a:lnTo>
                    <a:pt x="17680" y="101971"/>
                  </a:lnTo>
                  <a:lnTo>
                    <a:pt x="8202" y="104676"/>
                  </a:lnTo>
                  <a:lnTo>
                    <a:pt x="2516" y="109277"/>
                  </a:lnTo>
                  <a:lnTo>
                    <a:pt x="0" y="116291"/>
                  </a:lnTo>
                  <a:lnTo>
                    <a:pt x="33" y="126234"/>
                  </a:lnTo>
                  <a:lnTo>
                    <a:pt x="5088" y="181046"/>
                  </a:lnTo>
                  <a:lnTo>
                    <a:pt x="9868" y="235788"/>
                  </a:lnTo>
                  <a:lnTo>
                    <a:pt x="19151" y="345343"/>
                  </a:lnTo>
                  <a:lnTo>
                    <a:pt x="21856" y="378211"/>
                  </a:lnTo>
                  <a:lnTo>
                    <a:pt x="24528" y="411149"/>
                  </a:lnTo>
                  <a:lnTo>
                    <a:pt x="27267" y="444086"/>
                  </a:lnTo>
                  <a:lnTo>
                    <a:pt x="30179" y="476954"/>
                  </a:lnTo>
                  <a:lnTo>
                    <a:pt x="30548" y="483205"/>
                  </a:lnTo>
                  <a:lnTo>
                    <a:pt x="28709" y="492028"/>
                  </a:lnTo>
                  <a:lnTo>
                    <a:pt x="38635" y="492763"/>
                  </a:lnTo>
                  <a:lnTo>
                    <a:pt x="79167" y="497128"/>
                  </a:lnTo>
                  <a:lnTo>
                    <a:pt x="99329" y="497673"/>
                  </a:lnTo>
                  <a:lnTo>
                    <a:pt x="119147" y="494601"/>
                  </a:lnTo>
                  <a:lnTo>
                    <a:pt x="405901" y="411148"/>
                  </a:lnTo>
                  <a:lnTo>
                    <a:pt x="415457" y="407840"/>
                  </a:lnTo>
                  <a:lnTo>
                    <a:pt x="417663" y="403428"/>
                  </a:lnTo>
                  <a:lnTo>
                    <a:pt x="415825" y="393869"/>
                  </a:lnTo>
                  <a:lnTo>
                    <a:pt x="412539" y="374845"/>
                  </a:lnTo>
                  <a:lnTo>
                    <a:pt x="409667" y="355820"/>
                  </a:lnTo>
                  <a:lnTo>
                    <a:pt x="406932" y="336795"/>
                  </a:lnTo>
                  <a:lnTo>
                    <a:pt x="404060" y="317771"/>
                  </a:lnTo>
                  <a:lnTo>
                    <a:pt x="396866" y="271631"/>
                  </a:lnTo>
                  <a:lnTo>
                    <a:pt x="382416" y="179311"/>
                  </a:lnTo>
                  <a:lnTo>
                    <a:pt x="375222" y="133111"/>
                  </a:lnTo>
                  <a:lnTo>
                    <a:pt x="368089" y="86869"/>
                  </a:lnTo>
                  <a:lnTo>
                    <a:pt x="365342" y="68810"/>
                  </a:lnTo>
                  <a:lnTo>
                    <a:pt x="162619" y="68810"/>
                  </a:lnTo>
                  <a:lnTo>
                    <a:pt x="158024" y="66541"/>
                  </a:lnTo>
                  <a:lnTo>
                    <a:pt x="156875" y="61584"/>
                  </a:lnTo>
                  <a:lnTo>
                    <a:pt x="158482" y="54180"/>
                  </a:lnTo>
                  <a:lnTo>
                    <a:pt x="161206" y="46517"/>
                  </a:lnTo>
                  <a:lnTo>
                    <a:pt x="164390" y="38647"/>
                  </a:lnTo>
                  <a:lnTo>
                    <a:pt x="167479" y="31328"/>
                  </a:lnTo>
                  <a:lnTo>
                    <a:pt x="170615" y="23665"/>
                  </a:lnTo>
                  <a:lnTo>
                    <a:pt x="173556" y="17049"/>
                  </a:lnTo>
                  <a:lnTo>
                    <a:pt x="176864" y="10799"/>
                  </a:lnTo>
                  <a:lnTo>
                    <a:pt x="180541" y="2710"/>
                  </a:lnTo>
                  <a:lnTo>
                    <a:pt x="171718" y="924"/>
                  </a:lnTo>
                  <a:lnTo>
                    <a:pt x="163446" y="0"/>
                  </a:lnTo>
                  <a:close/>
                </a:path>
                <a:path w="417830" h="497839">
                  <a:moveTo>
                    <a:pt x="250023" y="15946"/>
                  </a:moveTo>
                  <a:lnTo>
                    <a:pt x="242055" y="20507"/>
                  </a:lnTo>
                  <a:lnTo>
                    <a:pt x="233985" y="24585"/>
                  </a:lnTo>
                  <a:lnTo>
                    <a:pt x="225570" y="27836"/>
                  </a:lnTo>
                  <a:lnTo>
                    <a:pt x="216568" y="29915"/>
                  </a:lnTo>
                  <a:lnTo>
                    <a:pt x="216568" y="30650"/>
                  </a:lnTo>
                  <a:lnTo>
                    <a:pt x="217304" y="33225"/>
                  </a:lnTo>
                  <a:lnTo>
                    <a:pt x="218407" y="35798"/>
                  </a:lnTo>
                  <a:lnTo>
                    <a:pt x="219201" y="38923"/>
                  </a:lnTo>
                  <a:lnTo>
                    <a:pt x="221768" y="47022"/>
                  </a:lnTo>
                  <a:lnTo>
                    <a:pt x="221394" y="53720"/>
                  </a:lnTo>
                  <a:lnTo>
                    <a:pt x="216402" y="58901"/>
                  </a:lnTo>
                  <a:lnTo>
                    <a:pt x="205171" y="62635"/>
                  </a:lnTo>
                  <a:lnTo>
                    <a:pt x="197354" y="63962"/>
                  </a:lnTo>
                  <a:lnTo>
                    <a:pt x="182270" y="66202"/>
                  </a:lnTo>
                  <a:lnTo>
                    <a:pt x="171350" y="68150"/>
                  </a:lnTo>
                  <a:lnTo>
                    <a:pt x="162619" y="68810"/>
                  </a:lnTo>
                  <a:lnTo>
                    <a:pt x="365342" y="68810"/>
                  </a:lnTo>
                  <a:lnTo>
                    <a:pt x="361870" y="45982"/>
                  </a:lnTo>
                  <a:lnTo>
                    <a:pt x="267290" y="45982"/>
                  </a:lnTo>
                  <a:lnTo>
                    <a:pt x="257284" y="44575"/>
                  </a:lnTo>
                  <a:lnTo>
                    <a:pt x="252654" y="35379"/>
                  </a:lnTo>
                  <a:lnTo>
                    <a:pt x="250023" y="15946"/>
                  </a:lnTo>
                  <a:close/>
                </a:path>
                <a:path w="417830" h="497839">
                  <a:moveTo>
                    <a:pt x="355901" y="25871"/>
                  </a:moveTo>
                  <a:lnTo>
                    <a:pt x="344871" y="28813"/>
                  </a:lnTo>
                  <a:lnTo>
                    <a:pt x="330201" y="32276"/>
                  </a:lnTo>
                  <a:lnTo>
                    <a:pt x="286051" y="42047"/>
                  </a:lnTo>
                  <a:lnTo>
                    <a:pt x="267290" y="45982"/>
                  </a:lnTo>
                  <a:lnTo>
                    <a:pt x="361870" y="45982"/>
                  </a:lnTo>
                  <a:lnTo>
                    <a:pt x="360736" y="38647"/>
                  </a:lnTo>
                  <a:lnTo>
                    <a:pt x="359210" y="29180"/>
                  </a:lnTo>
                  <a:lnTo>
                    <a:pt x="355901" y="25871"/>
                  </a:lnTo>
                  <a:close/>
                </a:path>
              </a:pathLst>
            </a:custGeom>
            <a:solidFill>
              <a:srgbClr val="000000"/>
            </a:solidFill>
          </p:spPr>
          <p:txBody>
            <a:bodyPr wrap="square" lIns="0" tIns="0" rIns="0" bIns="0" rtlCol="0"/>
            <a:lstStyle/>
            <a:p>
              <a:endParaRPr/>
            </a:p>
          </p:txBody>
        </p:sp>
        <p:sp>
          <p:nvSpPr>
            <p:cNvPr id="29" name="object 29"/>
            <p:cNvSpPr/>
            <p:nvPr/>
          </p:nvSpPr>
          <p:spPr>
            <a:xfrm>
              <a:off x="6483046" y="3126450"/>
              <a:ext cx="1223645" cy="1094105"/>
            </a:xfrm>
            <a:custGeom>
              <a:avLst/>
              <a:gdLst/>
              <a:ahLst/>
              <a:cxnLst/>
              <a:rect l="l" t="t" r="r" b="b"/>
              <a:pathLst>
                <a:path w="1223645" h="1094104">
                  <a:moveTo>
                    <a:pt x="1041040" y="0"/>
                  </a:moveTo>
                  <a:lnTo>
                    <a:pt x="0" y="0"/>
                  </a:lnTo>
                  <a:lnTo>
                    <a:pt x="0" y="193791"/>
                  </a:lnTo>
                  <a:lnTo>
                    <a:pt x="899941" y="193791"/>
                  </a:lnTo>
                  <a:lnTo>
                    <a:pt x="942740" y="200695"/>
                  </a:lnTo>
                  <a:lnTo>
                    <a:pt x="979912" y="219918"/>
                  </a:lnTo>
                  <a:lnTo>
                    <a:pt x="1009224" y="249231"/>
                  </a:lnTo>
                  <a:lnTo>
                    <a:pt x="1028447" y="286402"/>
                  </a:lnTo>
                  <a:lnTo>
                    <a:pt x="1035350" y="329203"/>
                  </a:lnTo>
                  <a:lnTo>
                    <a:pt x="1035350" y="768753"/>
                  </a:lnTo>
                  <a:lnTo>
                    <a:pt x="1028447" y="811554"/>
                  </a:lnTo>
                  <a:lnTo>
                    <a:pt x="1009224" y="848725"/>
                  </a:lnTo>
                  <a:lnTo>
                    <a:pt x="979912" y="878038"/>
                  </a:lnTo>
                  <a:lnTo>
                    <a:pt x="942740" y="897261"/>
                  </a:lnTo>
                  <a:lnTo>
                    <a:pt x="899941" y="904165"/>
                  </a:lnTo>
                  <a:lnTo>
                    <a:pt x="0" y="904165"/>
                  </a:lnTo>
                  <a:lnTo>
                    <a:pt x="0" y="1093831"/>
                  </a:lnTo>
                  <a:lnTo>
                    <a:pt x="1041040" y="1093831"/>
                  </a:lnTo>
                  <a:lnTo>
                    <a:pt x="1089505" y="1087319"/>
                  </a:lnTo>
                  <a:lnTo>
                    <a:pt x="1133054" y="1068941"/>
                  </a:lnTo>
                  <a:lnTo>
                    <a:pt x="1169951" y="1040434"/>
                  </a:lnTo>
                  <a:lnTo>
                    <a:pt x="1198458" y="1003537"/>
                  </a:lnTo>
                  <a:lnTo>
                    <a:pt x="1216836" y="959988"/>
                  </a:lnTo>
                  <a:lnTo>
                    <a:pt x="1223349" y="911523"/>
                  </a:lnTo>
                  <a:lnTo>
                    <a:pt x="1223349" y="182309"/>
                  </a:lnTo>
                  <a:lnTo>
                    <a:pt x="1216836" y="133844"/>
                  </a:lnTo>
                  <a:lnTo>
                    <a:pt x="1198458" y="90294"/>
                  </a:lnTo>
                  <a:lnTo>
                    <a:pt x="1169951" y="53397"/>
                  </a:lnTo>
                  <a:lnTo>
                    <a:pt x="1133054" y="24890"/>
                  </a:lnTo>
                  <a:lnTo>
                    <a:pt x="1089505" y="6512"/>
                  </a:lnTo>
                  <a:lnTo>
                    <a:pt x="1041040" y="0"/>
                  </a:lnTo>
                  <a:close/>
                </a:path>
              </a:pathLst>
            </a:custGeom>
            <a:solidFill>
              <a:srgbClr val="262626"/>
            </a:solidFill>
          </p:spPr>
          <p:txBody>
            <a:bodyPr wrap="square" lIns="0" tIns="0" rIns="0" bIns="0" rtlCol="0"/>
            <a:lstStyle/>
            <a:p>
              <a:endParaRPr/>
            </a:p>
          </p:txBody>
        </p:sp>
        <p:sp>
          <p:nvSpPr>
            <p:cNvPr id="30" name="object 30"/>
            <p:cNvSpPr/>
            <p:nvPr/>
          </p:nvSpPr>
          <p:spPr>
            <a:xfrm>
              <a:off x="4175723" y="2474852"/>
              <a:ext cx="609600" cy="609600"/>
            </a:xfrm>
            <a:custGeom>
              <a:avLst/>
              <a:gdLst/>
              <a:ahLst/>
              <a:cxnLst/>
              <a:rect l="l" t="t" r="r" b="b"/>
              <a:pathLst>
                <a:path w="609600" h="609600">
                  <a:moveTo>
                    <a:pt x="0" y="101572"/>
                  </a:moveTo>
                  <a:lnTo>
                    <a:pt x="7982" y="62036"/>
                  </a:lnTo>
                  <a:lnTo>
                    <a:pt x="29749" y="29750"/>
                  </a:lnTo>
                  <a:lnTo>
                    <a:pt x="62036" y="7982"/>
                  </a:lnTo>
                  <a:lnTo>
                    <a:pt x="101572" y="0"/>
                  </a:lnTo>
                  <a:lnTo>
                    <a:pt x="507852" y="0"/>
                  </a:lnTo>
                  <a:lnTo>
                    <a:pt x="547388" y="7982"/>
                  </a:lnTo>
                  <a:lnTo>
                    <a:pt x="579675" y="29750"/>
                  </a:lnTo>
                  <a:lnTo>
                    <a:pt x="601442" y="62036"/>
                  </a:lnTo>
                  <a:lnTo>
                    <a:pt x="609425" y="101572"/>
                  </a:lnTo>
                  <a:lnTo>
                    <a:pt x="609425" y="507851"/>
                  </a:lnTo>
                  <a:lnTo>
                    <a:pt x="601442" y="547387"/>
                  </a:lnTo>
                  <a:lnTo>
                    <a:pt x="579675" y="579674"/>
                  </a:lnTo>
                  <a:lnTo>
                    <a:pt x="547388" y="601441"/>
                  </a:lnTo>
                  <a:lnTo>
                    <a:pt x="507852" y="609424"/>
                  </a:lnTo>
                  <a:lnTo>
                    <a:pt x="101572" y="609424"/>
                  </a:lnTo>
                  <a:lnTo>
                    <a:pt x="62036" y="601441"/>
                  </a:lnTo>
                  <a:lnTo>
                    <a:pt x="29749" y="579674"/>
                  </a:lnTo>
                  <a:lnTo>
                    <a:pt x="7982" y="547387"/>
                  </a:lnTo>
                  <a:lnTo>
                    <a:pt x="0" y="507851"/>
                  </a:lnTo>
                  <a:lnTo>
                    <a:pt x="0" y="101572"/>
                  </a:lnTo>
                  <a:close/>
                </a:path>
              </a:pathLst>
            </a:custGeom>
            <a:ln w="25400">
              <a:solidFill>
                <a:srgbClr val="FD2906"/>
              </a:solidFill>
            </a:ln>
          </p:spPr>
          <p:txBody>
            <a:bodyPr wrap="square" lIns="0" tIns="0" rIns="0" bIns="0" rtlCol="0"/>
            <a:lstStyle/>
            <a:p>
              <a:endParaRPr/>
            </a:p>
          </p:txBody>
        </p:sp>
        <p:sp>
          <p:nvSpPr>
            <p:cNvPr id="31" name="object 31"/>
            <p:cNvSpPr/>
            <p:nvPr/>
          </p:nvSpPr>
          <p:spPr>
            <a:xfrm>
              <a:off x="4321218" y="2629874"/>
              <a:ext cx="318770" cy="318770"/>
            </a:xfrm>
            <a:custGeom>
              <a:avLst/>
              <a:gdLst/>
              <a:ahLst/>
              <a:cxnLst/>
              <a:rect l="l" t="t" r="r" b="b"/>
              <a:pathLst>
                <a:path w="318770" h="318769">
                  <a:moveTo>
                    <a:pt x="318433" y="0"/>
                  </a:moveTo>
                  <a:lnTo>
                    <a:pt x="0" y="0"/>
                  </a:lnTo>
                  <a:lnTo>
                    <a:pt x="0" y="318433"/>
                  </a:lnTo>
                  <a:lnTo>
                    <a:pt x="318433" y="318433"/>
                  </a:lnTo>
                  <a:lnTo>
                    <a:pt x="318433" y="280562"/>
                  </a:lnTo>
                  <a:lnTo>
                    <a:pt x="37871" y="280562"/>
                  </a:lnTo>
                  <a:lnTo>
                    <a:pt x="37871" y="37871"/>
                  </a:lnTo>
                  <a:lnTo>
                    <a:pt x="40831" y="37871"/>
                  </a:lnTo>
                  <a:lnTo>
                    <a:pt x="40831" y="37400"/>
                  </a:lnTo>
                  <a:lnTo>
                    <a:pt x="318433" y="37400"/>
                  </a:lnTo>
                  <a:lnTo>
                    <a:pt x="318433" y="0"/>
                  </a:lnTo>
                  <a:close/>
                </a:path>
                <a:path w="318770" h="318769">
                  <a:moveTo>
                    <a:pt x="58991" y="116475"/>
                  </a:moveTo>
                  <a:lnTo>
                    <a:pt x="42852" y="164386"/>
                  </a:lnTo>
                  <a:lnTo>
                    <a:pt x="79299" y="178720"/>
                  </a:lnTo>
                  <a:lnTo>
                    <a:pt x="107607" y="208663"/>
                  </a:lnTo>
                  <a:lnTo>
                    <a:pt x="130395" y="245512"/>
                  </a:lnTo>
                  <a:lnTo>
                    <a:pt x="150284" y="280562"/>
                  </a:lnTo>
                  <a:lnTo>
                    <a:pt x="155136" y="280562"/>
                  </a:lnTo>
                  <a:lnTo>
                    <a:pt x="175600" y="235410"/>
                  </a:lnTo>
                  <a:lnTo>
                    <a:pt x="197714" y="189087"/>
                  </a:lnTo>
                  <a:lnTo>
                    <a:pt x="151818" y="189087"/>
                  </a:lnTo>
                  <a:lnTo>
                    <a:pt x="133649" y="164684"/>
                  </a:lnTo>
                  <a:lnTo>
                    <a:pt x="115232" y="145461"/>
                  </a:lnTo>
                  <a:lnTo>
                    <a:pt x="91901" y="129898"/>
                  </a:lnTo>
                  <a:lnTo>
                    <a:pt x="58991" y="116475"/>
                  </a:lnTo>
                  <a:close/>
                </a:path>
                <a:path w="318770" h="318769">
                  <a:moveTo>
                    <a:pt x="318433" y="37400"/>
                  </a:moveTo>
                  <a:lnTo>
                    <a:pt x="280929" y="37400"/>
                  </a:lnTo>
                  <a:lnTo>
                    <a:pt x="280929" y="58632"/>
                  </a:lnTo>
                  <a:lnTo>
                    <a:pt x="280562" y="58632"/>
                  </a:lnTo>
                  <a:lnTo>
                    <a:pt x="280562" y="280562"/>
                  </a:lnTo>
                  <a:lnTo>
                    <a:pt x="318433" y="280562"/>
                  </a:lnTo>
                  <a:lnTo>
                    <a:pt x="318433" y="37400"/>
                  </a:lnTo>
                  <a:close/>
                </a:path>
                <a:path w="318770" h="318769">
                  <a:moveTo>
                    <a:pt x="272307" y="58632"/>
                  </a:moveTo>
                  <a:lnTo>
                    <a:pt x="219502" y="58632"/>
                  </a:lnTo>
                  <a:lnTo>
                    <a:pt x="199608" y="91894"/>
                  </a:lnTo>
                  <a:lnTo>
                    <a:pt x="183390" y="121928"/>
                  </a:lnTo>
                  <a:lnTo>
                    <a:pt x="168307" y="152927"/>
                  </a:lnTo>
                  <a:lnTo>
                    <a:pt x="151818" y="189087"/>
                  </a:lnTo>
                  <a:lnTo>
                    <a:pt x="197714" y="189087"/>
                  </a:lnTo>
                  <a:lnTo>
                    <a:pt x="197923" y="188650"/>
                  </a:lnTo>
                  <a:lnTo>
                    <a:pt x="221732" y="142272"/>
                  </a:lnTo>
                  <a:lnTo>
                    <a:pt x="246651" y="98269"/>
                  </a:lnTo>
                  <a:lnTo>
                    <a:pt x="272307" y="58632"/>
                  </a:lnTo>
                  <a:close/>
                </a:path>
              </a:pathLst>
            </a:custGeom>
            <a:solidFill>
              <a:srgbClr val="FD2906"/>
            </a:solidFill>
          </p:spPr>
          <p:txBody>
            <a:bodyPr wrap="square" lIns="0" tIns="0" rIns="0" bIns="0" rtlCol="0"/>
            <a:lstStyle/>
            <a:p>
              <a:endParaRPr/>
            </a:p>
          </p:txBody>
        </p:sp>
        <p:sp>
          <p:nvSpPr>
            <p:cNvPr id="32" name="object 32"/>
            <p:cNvSpPr/>
            <p:nvPr/>
          </p:nvSpPr>
          <p:spPr>
            <a:xfrm>
              <a:off x="6861190" y="5173791"/>
              <a:ext cx="609600" cy="609600"/>
            </a:xfrm>
            <a:custGeom>
              <a:avLst/>
              <a:gdLst/>
              <a:ahLst/>
              <a:cxnLst/>
              <a:rect l="l" t="t" r="r" b="b"/>
              <a:pathLst>
                <a:path w="609600" h="609600">
                  <a:moveTo>
                    <a:pt x="0" y="101572"/>
                  </a:moveTo>
                  <a:lnTo>
                    <a:pt x="7982" y="62036"/>
                  </a:lnTo>
                  <a:lnTo>
                    <a:pt x="29749" y="29750"/>
                  </a:lnTo>
                  <a:lnTo>
                    <a:pt x="62036" y="7982"/>
                  </a:lnTo>
                  <a:lnTo>
                    <a:pt x="101572" y="0"/>
                  </a:lnTo>
                  <a:lnTo>
                    <a:pt x="507852" y="0"/>
                  </a:lnTo>
                  <a:lnTo>
                    <a:pt x="547388" y="7982"/>
                  </a:lnTo>
                  <a:lnTo>
                    <a:pt x="579675" y="29750"/>
                  </a:lnTo>
                  <a:lnTo>
                    <a:pt x="601442" y="62036"/>
                  </a:lnTo>
                  <a:lnTo>
                    <a:pt x="609425" y="101572"/>
                  </a:lnTo>
                  <a:lnTo>
                    <a:pt x="609425" y="507851"/>
                  </a:lnTo>
                  <a:lnTo>
                    <a:pt x="601442" y="547387"/>
                  </a:lnTo>
                  <a:lnTo>
                    <a:pt x="579675" y="579674"/>
                  </a:lnTo>
                  <a:lnTo>
                    <a:pt x="547388" y="601441"/>
                  </a:lnTo>
                  <a:lnTo>
                    <a:pt x="507852" y="609424"/>
                  </a:lnTo>
                  <a:lnTo>
                    <a:pt x="101572" y="609424"/>
                  </a:lnTo>
                  <a:lnTo>
                    <a:pt x="62036" y="601441"/>
                  </a:lnTo>
                  <a:lnTo>
                    <a:pt x="29749" y="579674"/>
                  </a:lnTo>
                  <a:lnTo>
                    <a:pt x="7982" y="547387"/>
                  </a:lnTo>
                  <a:lnTo>
                    <a:pt x="0" y="507851"/>
                  </a:lnTo>
                  <a:lnTo>
                    <a:pt x="0" y="101572"/>
                  </a:lnTo>
                  <a:close/>
                </a:path>
              </a:pathLst>
            </a:custGeom>
            <a:ln w="25400">
              <a:solidFill>
                <a:srgbClr val="262626"/>
              </a:solidFill>
            </a:ln>
          </p:spPr>
          <p:txBody>
            <a:bodyPr wrap="square" lIns="0" tIns="0" rIns="0" bIns="0" rtlCol="0"/>
            <a:lstStyle/>
            <a:p>
              <a:endParaRPr/>
            </a:p>
          </p:txBody>
        </p:sp>
        <p:sp>
          <p:nvSpPr>
            <p:cNvPr id="33" name="object 33"/>
            <p:cNvSpPr/>
            <p:nvPr/>
          </p:nvSpPr>
          <p:spPr>
            <a:xfrm>
              <a:off x="6483045" y="4938407"/>
              <a:ext cx="1223645" cy="1094105"/>
            </a:xfrm>
            <a:custGeom>
              <a:avLst/>
              <a:gdLst/>
              <a:ahLst/>
              <a:cxnLst/>
              <a:rect l="l" t="t" r="r" b="b"/>
              <a:pathLst>
                <a:path w="1223645" h="1094104">
                  <a:moveTo>
                    <a:pt x="863485" y="538340"/>
                  </a:moveTo>
                  <a:lnTo>
                    <a:pt x="857034" y="490321"/>
                  </a:lnTo>
                  <a:lnTo>
                    <a:pt x="847331" y="467334"/>
                  </a:lnTo>
                  <a:lnTo>
                    <a:pt x="847331" y="544055"/>
                  </a:lnTo>
                  <a:lnTo>
                    <a:pt x="768819" y="541337"/>
                  </a:lnTo>
                  <a:lnTo>
                    <a:pt x="768819" y="678688"/>
                  </a:lnTo>
                  <a:lnTo>
                    <a:pt x="726770" y="696963"/>
                  </a:lnTo>
                  <a:lnTo>
                    <a:pt x="682129" y="702919"/>
                  </a:lnTo>
                  <a:lnTo>
                    <a:pt x="637552" y="696569"/>
                  </a:lnTo>
                  <a:lnTo>
                    <a:pt x="595655" y="677926"/>
                  </a:lnTo>
                  <a:lnTo>
                    <a:pt x="660031" y="574878"/>
                  </a:lnTo>
                  <a:lnTo>
                    <a:pt x="666597" y="579132"/>
                  </a:lnTo>
                  <a:lnTo>
                    <a:pt x="674446" y="581533"/>
                  </a:lnTo>
                  <a:lnTo>
                    <a:pt x="691121" y="581533"/>
                  </a:lnTo>
                  <a:lnTo>
                    <a:pt x="698855" y="579208"/>
                  </a:lnTo>
                  <a:lnTo>
                    <a:pt x="705345" y="575056"/>
                  </a:lnTo>
                  <a:lnTo>
                    <a:pt x="768819" y="678688"/>
                  </a:lnTo>
                  <a:lnTo>
                    <a:pt x="768819" y="541337"/>
                  </a:lnTo>
                  <a:lnTo>
                    <a:pt x="725893" y="539838"/>
                  </a:lnTo>
                  <a:lnTo>
                    <a:pt x="726046" y="538340"/>
                  </a:lnTo>
                  <a:lnTo>
                    <a:pt x="712851" y="507453"/>
                  </a:lnTo>
                  <a:lnTo>
                    <a:pt x="712851" y="538340"/>
                  </a:lnTo>
                  <a:lnTo>
                    <a:pt x="710488" y="550024"/>
                  </a:lnTo>
                  <a:lnTo>
                    <a:pt x="704062" y="559549"/>
                  </a:lnTo>
                  <a:lnTo>
                    <a:pt x="694524" y="565988"/>
                  </a:lnTo>
                  <a:lnTo>
                    <a:pt x="682853" y="568337"/>
                  </a:lnTo>
                  <a:lnTo>
                    <a:pt x="671169" y="565988"/>
                  </a:lnTo>
                  <a:lnTo>
                    <a:pt x="661644" y="559549"/>
                  </a:lnTo>
                  <a:lnTo>
                    <a:pt x="655205" y="550024"/>
                  </a:lnTo>
                  <a:lnTo>
                    <a:pt x="653719" y="542632"/>
                  </a:lnTo>
                  <a:lnTo>
                    <a:pt x="652856" y="538340"/>
                  </a:lnTo>
                  <a:lnTo>
                    <a:pt x="655205" y="526669"/>
                  </a:lnTo>
                  <a:lnTo>
                    <a:pt x="661644" y="517131"/>
                  </a:lnTo>
                  <a:lnTo>
                    <a:pt x="671169" y="510705"/>
                  </a:lnTo>
                  <a:lnTo>
                    <a:pt x="682853" y="508342"/>
                  </a:lnTo>
                  <a:lnTo>
                    <a:pt x="694524" y="510705"/>
                  </a:lnTo>
                  <a:lnTo>
                    <a:pt x="704062" y="517131"/>
                  </a:lnTo>
                  <a:lnTo>
                    <a:pt x="710488" y="526669"/>
                  </a:lnTo>
                  <a:lnTo>
                    <a:pt x="712851" y="538340"/>
                  </a:lnTo>
                  <a:lnTo>
                    <a:pt x="712851" y="507453"/>
                  </a:lnTo>
                  <a:lnTo>
                    <a:pt x="712622" y="507174"/>
                  </a:lnTo>
                  <a:lnTo>
                    <a:pt x="703376" y="500557"/>
                  </a:lnTo>
                  <a:lnTo>
                    <a:pt x="761403" y="393712"/>
                  </a:lnTo>
                  <a:lnTo>
                    <a:pt x="798258" y="421005"/>
                  </a:lnTo>
                  <a:lnTo>
                    <a:pt x="825741" y="456666"/>
                  </a:lnTo>
                  <a:lnTo>
                    <a:pt x="842530" y="498449"/>
                  </a:lnTo>
                  <a:lnTo>
                    <a:pt x="847331" y="544055"/>
                  </a:lnTo>
                  <a:lnTo>
                    <a:pt x="847331" y="467334"/>
                  </a:lnTo>
                  <a:lnTo>
                    <a:pt x="838822" y="447167"/>
                  </a:lnTo>
                  <a:lnTo>
                    <a:pt x="810577" y="410616"/>
                  </a:lnTo>
                  <a:lnTo>
                    <a:pt x="788708" y="393712"/>
                  </a:lnTo>
                  <a:lnTo>
                    <a:pt x="787831" y="393039"/>
                  </a:lnTo>
                  <a:lnTo>
                    <a:pt x="774026" y="382371"/>
                  </a:lnTo>
                  <a:lnTo>
                    <a:pt x="730872" y="364159"/>
                  </a:lnTo>
                  <a:lnTo>
                    <a:pt x="682853" y="357708"/>
                  </a:lnTo>
                  <a:lnTo>
                    <a:pt x="662660" y="360426"/>
                  </a:lnTo>
                  <a:lnTo>
                    <a:pt x="662660" y="500380"/>
                  </a:lnTo>
                  <a:lnTo>
                    <a:pt x="653275" y="506984"/>
                  </a:lnTo>
                  <a:lnTo>
                    <a:pt x="646010" y="515823"/>
                  </a:lnTo>
                  <a:lnTo>
                    <a:pt x="641324" y="526440"/>
                  </a:lnTo>
                  <a:lnTo>
                    <a:pt x="639660" y="538340"/>
                  </a:lnTo>
                  <a:lnTo>
                    <a:pt x="639775" y="539470"/>
                  </a:lnTo>
                  <a:lnTo>
                    <a:pt x="518325" y="542632"/>
                  </a:lnTo>
                  <a:lnTo>
                    <a:pt x="523519" y="497065"/>
                  </a:lnTo>
                  <a:lnTo>
                    <a:pt x="540677" y="455434"/>
                  </a:lnTo>
                  <a:lnTo>
                    <a:pt x="568464" y="420001"/>
                  </a:lnTo>
                  <a:lnTo>
                    <a:pt x="605561" y="393039"/>
                  </a:lnTo>
                  <a:lnTo>
                    <a:pt x="662660" y="500380"/>
                  </a:lnTo>
                  <a:lnTo>
                    <a:pt x="662660" y="360426"/>
                  </a:lnTo>
                  <a:lnTo>
                    <a:pt x="591680" y="382371"/>
                  </a:lnTo>
                  <a:lnTo>
                    <a:pt x="555117" y="410616"/>
                  </a:lnTo>
                  <a:lnTo>
                    <a:pt x="526872" y="447167"/>
                  </a:lnTo>
                  <a:lnTo>
                    <a:pt x="508660" y="490321"/>
                  </a:lnTo>
                  <a:lnTo>
                    <a:pt x="502208" y="538340"/>
                  </a:lnTo>
                  <a:lnTo>
                    <a:pt x="508660" y="586359"/>
                  </a:lnTo>
                  <a:lnTo>
                    <a:pt x="526872" y="629513"/>
                  </a:lnTo>
                  <a:lnTo>
                    <a:pt x="555117" y="666076"/>
                  </a:lnTo>
                  <a:lnTo>
                    <a:pt x="591680" y="694321"/>
                  </a:lnTo>
                  <a:lnTo>
                    <a:pt x="634834" y="712533"/>
                  </a:lnTo>
                  <a:lnTo>
                    <a:pt x="682853" y="718985"/>
                  </a:lnTo>
                  <a:lnTo>
                    <a:pt x="730872" y="712533"/>
                  </a:lnTo>
                  <a:lnTo>
                    <a:pt x="753630" y="702919"/>
                  </a:lnTo>
                  <a:lnTo>
                    <a:pt x="774026" y="694321"/>
                  </a:lnTo>
                  <a:lnTo>
                    <a:pt x="810577" y="666076"/>
                  </a:lnTo>
                  <a:lnTo>
                    <a:pt x="838822" y="629513"/>
                  </a:lnTo>
                  <a:lnTo>
                    <a:pt x="857034" y="586359"/>
                  </a:lnTo>
                  <a:lnTo>
                    <a:pt x="858558" y="575056"/>
                  </a:lnTo>
                  <a:lnTo>
                    <a:pt x="858583" y="574878"/>
                  </a:lnTo>
                  <a:lnTo>
                    <a:pt x="859459" y="568337"/>
                  </a:lnTo>
                  <a:lnTo>
                    <a:pt x="862723" y="544055"/>
                  </a:lnTo>
                  <a:lnTo>
                    <a:pt x="863485" y="538340"/>
                  </a:lnTo>
                  <a:close/>
                </a:path>
                <a:path w="1223645" h="1094104">
                  <a:moveTo>
                    <a:pt x="1223340" y="182308"/>
                  </a:moveTo>
                  <a:lnTo>
                    <a:pt x="1216837" y="133845"/>
                  </a:lnTo>
                  <a:lnTo>
                    <a:pt x="1198448" y="90297"/>
                  </a:lnTo>
                  <a:lnTo>
                    <a:pt x="1169949" y="53390"/>
                  </a:lnTo>
                  <a:lnTo>
                    <a:pt x="1133055" y="24892"/>
                  </a:lnTo>
                  <a:lnTo>
                    <a:pt x="1089494" y="6515"/>
                  </a:lnTo>
                  <a:lnTo>
                    <a:pt x="1041031" y="0"/>
                  </a:lnTo>
                  <a:lnTo>
                    <a:pt x="0" y="0"/>
                  </a:lnTo>
                  <a:lnTo>
                    <a:pt x="0" y="193789"/>
                  </a:lnTo>
                  <a:lnTo>
                    <a:pt x="899934" y="193789"/>
                  </a:lnTo>
                  <a:lnTo>
                    <a:pt x="942733" y="200698"/>
                  </a:lnTo>
                  <a:lnTo>
                    <a:pt x="979906" y="219913"/>
                  </a:lnTo>
                  <a:lnTo>
                    <a:pt x="1009218" y="249224"/>
                  </a:lnTo>
                  <a:lnTo>
                    <a:pt x="1028446" y="286397"/>
                  </a:lnTo>
                  <a:lnTo>
                    <a:pt x="1035342" y="329196"/>
                  </a:lnTo>
                  <a:lnTo>
                    <a:pt x="1035342" y="768756"/>
                  </a:lnTo>
                  <a:lnTo>
                    <a:pt x="1028446" y="811555"/>
                  </a:lnTo>
                  <a:lnTo>
                    <a:pt x="1009218" y="848728"/>
                  </a:lnTo>
                  <a:lnTo>
                    <a:pt x="979906" y="878039"/>
                  </a:lnTo>
                  <a:lnTo>
                    <a:pt x="942733" y="897267"/>
                  </a:lnTo>
                  <a:lnTo>
                    <a:pt x="899934" y="904163"/>
                  </a:lnTo>
                  <a:lnTo>
                    <a:pt x="0" y="904163"/>
                  </a:lnTo>
                  <a:lnTo>
                    <a:pt x="0" y="1093825"/>
                  </a:lnTo>
                  <a:lnTo>
                    <a:pt x="1041031" y="1093825"/>
                  </a:lnTo>
                  <a:lnTo>
                    <a:pt x="1089494" y="1087323"/>
                  </a:lnTo>
                  <a:lnTo>
                    <a:pt x="1133055" y="1068946"/>
                  </a:lnTo>
                  <a:lnTo>
                    <a:pt x="1169949" y="1040434"/>
                  </a:lnTo>
                  <a:lnTo>
                    <a:pt x="1198448" y="1003541"/>
                  </a:lnTo>
                  <a:lnTo>
                    <a:pt x="1216837" y="959993"/>
                  </a:lnTo>
                  <a:lnTo>
                    <a:pt x="1223340" y="911517"/>
                  </a:lnTo>
                  <a:lnTo>
                    <a:pt x="1223340" y="182308"/>
                  </a:lnTo>
                  <a:close/>
                </a:path>
              </a:pathLst>
            </a:custGeom>
            <a:solidFill>
              <a:srgbClr val="262626"/>
            </a:solidFill>
          </p:spPr>
          <p:txBody>
            <a:bodyPr wrap="square" lIns="0" tIns="0" rIns="0" bIns="0" rtlCol="0"/>
            <a:lstStyle/>
            <a:p>
              <a:endParaRPr/>
            </a:p>
          </p:txBody>
        </p:sp>
      </p:grpSp>
      <p:sp>
        <p:nvSpPr>
          <p:cNvPr id="34" name="TextBox 33"/>
          <p:cNvSpPr txBox="1"/>
          <p:nvPr/>
        </p:nvSpPr>
        <p:spPr>
          <a:xfrm>
            <a:off x="-522941" y="5319059"/>
            <a:ext cx="184666" cy="369332"/>
          </a:xfrm>
          <a:prstGeom prst="rect">
            <a:avLst/>
          </a:prstGeom>
          <a:noFill/>
        </p:spPr>
        <p:txBody>
          <a:bodyPr wrap="none" rtlCol="0">
            <a:spAutoFit/>
          </a:bodyPr>
          <a:lstStyle/>
          <a:p>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70646" y="312419"/>
            <a:ext cx="9478645" cy="695960"/>
          </a:xfrm>
          <a:prstGeom prst="rect">
            <a:avLst/>
          </a:prstGeom>
        </p:spPr>
        <p:txBody>
          <a:bodyPr vert="horz" wrap="square" lIns="0" tIns="12700" rIns="0" bIns="0" rtlCol="0">
            <a:spAutoFit/>
          </a:bodyPr>
          <a:lstStyle/>
          <a:p>
            <a:pPr marL="12700">
              <a:lnSpc>
                <a:spcPct val="100000"/>
              </a:lnSpc>
              <a:spcBef>
                <a:spcPts val="100"/>
              </a:spcBef>
              <a:tabLst>
                <a:tab pos="7040245" algn="l"/>
              </a:tabLst>
            </a:pPr>
            <a:r>
              <a:rPr sz="4400" spc="-55" dirty="0"/>
              <a:t>Tantangan</a:t>
            </a:r>
            <a:r>
              <a:rPr sz="4400" spc="10" dirty="0"/>
              <a:t> </a:t>
            </a:r>
            <a:r>
              <a:rPr sz="4400" spc="-5" dirty="0"/>
              <a:t>Pengelola</a:t>
            </a:r>
            <a:r>
              <a:rPr sz="4400" spc="20" dirty="0"/>
              <a:t> </a:t>
            </a:r>
            <a:r>
              <a:rPr sz="4400" spc="-5" dirty="0"/>
              <a:t>ZIS</a:t>
            </a:r>
            <a:r>
              <a:rPr sz="4400" spc="20" dirty="0"/>
              <a:t> </a:t>
            </a:r>
            <a:r>
              <a:rPr sz="4400" dirty="0"/>
              <a:t>di	</a:t>
            </a:r>
            <a:r>
              <a:rPr sz="4400" spc="-5" dirty="0"/>
              <a:t>Indonesia</a:t>
            </a:r>
            <a:endParaRPr sz="4400"/>
          </a:p>
        </p:txBody>
      </p:sp>
      <p:grpSp>
        <p:nvGrpSpPr>
          <p:cNvPr id="3" name="object 3"/>
          <p:cNvGrpSpPr/>
          <p:nvPr/>
        </p:nvGrpSpPr>
        <p:grpSpPr>
          <a:xfrm>
            <a:off x="-2" y="1874066"/>
            <a:ext cx="6963409" cy="4527550"/>
            <a:chOff x="-2" y="1874066"/>
            <a:chExt cx="6963409" cy="4527550"/>
          </a:xfrm>
        </p:grpSpPr>
        <p:sp>
          <p:nvSpPr>
            <p:cNvPr id="4" name="object 4"/>
            <p:cNvSpPr/>
            <p:nvPr/>
          </p:nvSpPr>
          <p:spPr>
            <a:xfrm>
              <a:off x="-1" y="2697989"/>
              <a:ext cx="5635625" cy="2370455"/>
            </a:xfrm>
            <a:custGeom>
              <a:avLst/>
              <a:gdLst/>
              <a:ahLst/>
              <a:cxnLst/>
              <a:rect l="l" t="t" r="r" b="b"/>
              <a:pathLst>
                <a:path w="5635625" h="2370454">
                  <a:moveTo>
                    <a:pt x="5635387" y="0"/>
                  </a:moveTo>
                  <a:lnTo>
                    <a:pt x="5177191" y="0"/>
                  </a:lnTo>
                  <a:lnTo>
                    <a:pt x="5177191" y="1637893"/>
                  </a:lnTo>
                  <a:lnTo>
                    <a:pt x="5172772" y="1687199"/>
                  </a:lnTo>
                  <a:lnTo>
                    <a:pt x="5160030" y="1733605"/>
                  </a:lnTo>
                  <a:lnTo>
                    <a:pt x="5139741" y="1776338"/>
                  </a:lnTo>
                  <a:lnTo>
                    <a:pt x="5112679" y="1814621"/>
                  </a:lnTo>
                  <a:lnTo>
                    <a:pt x="5079619" y="1847681"/>
                  </a:lnTo>
                  <a:lnTo>
                    <a:pt x="5041335" y="1874743"/>
                  </a:lnTo>
                  <a:lnTo>
                    <a:pt x="4998603" y="1895032"/>
                  </a:lnTo>
                  <a:lnTo>
                    <a:pt x="4952196" y="1907773"/>
                  </a:lnTo>
                  <a:lnTo>
                    <a:pt x="4902890" y="1912193"/>
                  </a:lnTo>
                  <a:lnTo>
                    <a:pt x="0" y="1912193"/>
                  </a:lnTo>
                  <a:lnTo>
                    <a:pt x="0" y="2370390"/>
                  </a:lnTo>
                  <a:lnTo>
                    <a:pt x="4902890" y="2370390"/>
                  </a:lnTo>
                  <a:lnTo>
                    <a:pt x="4951052" y="2368832"/>
                  </a:lnTo>
                  <a:lnTo>
                    <a:pt x="4998382" y="2364222"/>
                  </a:lnTo>
                  <a:lnTo>
                    <a:pt x="5044784" y="2356657"/>
                  </a:lnTo>
                  <a:lnTo>
                    <a:pt x="5090161" y="2346233"/>
                  </a:lnTo>
                  <a:lnTo>
                    <a:pt x="5134416" y="2333046"/>
                  </a:lnTo>
                  <a:lnTo>
                    <a:pt x="5177453" y="2317195"/>
                  </a:lnTo>
                  <a:lnTo>
                    <a:pt x="5219176" y="2298773"/>
                  </a:lnTo>
                  <a:lnTo>
                    <a:pt x="5259488" y="2277880"/>
                  </a:lnTo>
                  <a:lnTo>
                    <a:pt x="5298293" y="2254610"/>
                  </a:lnTo>
                  <a:lnTo>
                    <a:pt x="5335493" y="2229060"/>
                  </a:lnTo>
                  <a:lnTo>
                    <a:pt x="5370993" y="2201327"/>
                  </a:lnTo>
                  <a:lnTo>
                    <a:pt x="5404696" y="2171508"/>
                  </a:lnTo>
                  <a:lnTo>
                    <a:pt x="5436506" y="2139699"/>
                  </a:lnTo>
                  <a:lnTo>
                    <a:pt x="5466325" y="2105996"/>
                  </a:lnTo>
                  <a:lnTo>
                    <a:pt x="5494058" y="2070496"/>
                  </a:lnTo>
                  <a:lnTo>
                    <a:pt x="5519607" y="2033295"/>
                  </a:lnTo>
                  <a:lnTo>
                    <a:pt x="5542877" y="1994491"/>
                  </a:lnTo>
                  <a:lnTo>
                    <a:pt x="5563771" y="1954179"/>
                  </a:lnTo>
                  <a:lnTo>
                    <a:pt x="5582192" y="1912456"/>
                  </a:lnTo>
                  <a:lnTo>
                    <a:pt x="5598044" y="1869418"/>
                  </a:lnTo>
                  <a:lnTo>
                    <a:pt x="5611230" y="1825163"/>
                  </a:lnTo>
                  <a:lnTo>
                    <a:pt x="5621654" y="1779786"/>
                  </a:lnTo>
                  <a:lnTo>
                    <a:pt x="5629219" y="1733385"/>
                  </a:lnTo>
                  <a:lnTo>
                    <a:pt x="5633829" y="1686055"/>
                  </a:lnTo>
                  <a:lnTo>
                    <a:pt x="5635387" y="1637893"/>
                  </a:lnTo>
                  <a:lnTo>
                    <a:pt x="5635387" y="0"/>
                  </a:lnTo>
                  <a:close/>
                </a:path>
              </a:pathLst>
            </a:custGeom>
            <a:solidFill>
              <a:srgbClr val="FD2906"/>
            </a:solidFill>
          </p:spPr>
          <p:txBody>
            <a:bodyPr wrap="square" lIns="0" tIns="0" rIns="0" bIns="0" rtlCol="0"/>
            <a:lstStyle/>
            <a:p>
              <a:endParaRPr/>
            </a:p>
          </p:txBody>
        </p:sp>
        <p:sp>
          <p:nvSpPr>
            <p:cNvPr id="5" name="object 5"/>
            <p:cNvSpPr/>
            <p:nvPr/>
          </p:nvSpPr>
          <p:spPr>
            <a:xfrm>
              <a:off x="-2" y="2156324"/>
              <a:ext cx="6077585" cy="3356610"/>
            </a:xfrm>
            <a:custGeom>
              <a:avLst/>
              <a:gdLst/>
              <a:ahLst/>
              <a:cxnLst/>
              <a:rect l="l" t="t" r="r" b="b"/>
              <a:pathLst>
                <a:path w="6077585" h="3356610">
                  <a:moveTo>
                    <a:pt x="6077465" y="0"/>
                  </a:moveTo>
                  <a:lnTo>
                    <a:pt x="5632941" y="0"/>
                  </a:lnTo>
                  <a:lnTo>
                    <a:pt x="5632934" y="2158697"/>
                  </a:lnTo>
                  <a:lnTo>
                    <a:pt x="5631452" y="2206332"/>
                  </a:lnTo>
                  <a:lnTo>
                    <a:pt x="5627066" y="2253179"/>
                  </a:lnTo>
                  <a:lnTo>
                    <a:pt x="5619862" y="2299151"/>
                  </a:lnTo>
                  <a:lnTo>
                    <a:pt x="5609930" y="2344159"/>
                  </a:lnTo>
                  <a:lnTo>
                    <a:pt x="5597358" y="2388115"/>
                  </a:lnTo>
                  <a:lnTo>
                    <a:pt x="5582234" y="2430931"/>
                  </a:lnTo>
                  <a:lnTo>
                    <a:pt x="5564646" y="2472518"/>
                  </a:lnTo>
                  <a:lnTo>
                    <a:pt x="5544683" y="2512789"/>
                  </a:lnTo>
                  <a:lnTo>
                    <a:pt x="5522432" y="2551655"/>
                  </a:lnTo>
                  <a:lnTo>
                    <a:pt x="5497983" y="2589027"/>
                  </a:lnTo>
                  <a:lnTo>
                    <a:pt x="5471422" y="2624818"/>
                  </a:lnTo>
                  <a:lnTo>
                    <a:pt x="5442839" y="2658939"/>
                  </a:lnTo>
                  <a:lnTo>
                    <a:pt x="5412322" y="2691303"/>
                  </a:lnTo>
                  <a:lnTo>
                    <a:pt x="5379959" y="2721820"/>
                  </a:lnTo>
                  <a:lnTo>
                    <a:pt x="5345837" y="2750403"/>
                  </a:lnTo>
                  <a:lnTo>
                    <a:pt x="5310046" y="2776964"/>
                  </a:lnTo>
                  <a:lnTo>
                    <a:pt x="5272674" y="2801413"/>
                  </a:lnTo>
                  <a:lnTo>
                    <a:pt x="5233808" y="2823664"/>
                  </a:lnTo>
                  <a:lnTo>
                    <a:pt x="5193538" y="2843627"/>
                  </a:lnTo>
                  <a:lnTo>
                    <a:pt x="5151951" y="2861215"/>
                  </a:lnTo>
                  <a:lnTo>
                    <a:pt x="5109135" y="2876339"/>
                  </a:lnTo>
                  <a:lnTo>
                    <a:pt x="5065179" y="2888911"/>
                  </a:lnTo>
                  <a:lnTo>
                    <a:pt x="5020171" y="2898843"/>
                  </a:lnTo>
                  <a:lnTo>
                    <a:pt x="4974199" y="2906047"/>
                  </a:lnTo>
                  <a:lnTo>
                    <a:pt x="4927352" y="2910433"/>
                  </a:lnTo>
                  <a:lnTo>
                    <a:pt x="4879718" y="2911915"/>
                  </a:lnTo>
                  <a:lnTo>
                    <a:pt x="0" y="2911915"/>
                  </a:lnTo>
                  <a:lnTo>
                    <a:pt x="0" y="3356439"/>
                  </a:lnTo>
                  <a:lnTo>
                    <a:pt x="4879718" y="3356439"/>
                  </a:lnTo>
                  <a:lnTo>
                    <a:pt x="4927890" y="3355488"/>
                  </a:lnTo>
                  <a:lnTo>
                    <a:pt x="4975580" y="3352659"/>
                  </a:lnTo>
                  <a:lnTo>
                    <a:pt x="5022752" y="3347987"/>
                  </a:lnTo>
                  <a:lnTo>
                    <a:pt x="5069369" y="3341509"/>
                  </a:lnTo>
                  <a:lnTo>
                    <a:pt x="5115396" y="3333259"/>
                  </a:lnTo>
                  <a:lnTo>
                    <a:pt x="5160796" y="3323275"/>
                  </a:lnTo>
                  <a:lnTo>
                    <a:pt x="5205536" y="3311591"/>
                  </a:lnTo>
                  <a:lnTo>
                    <a:pt x="5249577" y="3298243"/>
                  </a:lnTo>
                  <a:lnTo>
                    <a:pt x="5292886" y="3283268"/>
                  </a:lnTo>
                  <a:lnTo>
                    <a:pt x="5335425" y="3266701"/>
                  </a:lnTo>
                  <a:lnTo>
                    <a:pt x="5377159" y="3248577"/>
                  </a:lnTo>
                  <a:lnTo>
                    <a:pt x="5418053" y="3228933"/>
                  </a:lnTo>
                  <a:lnTo>
                    <a:pt x="5458070" y="3207805"/>
                  </a:lnTo>
                  <a:lnTo>
                    <a:pt x="5497175" y="3185227"/>
                  </a:lnTo>
                  <a:lnTo>
                    <a:pt x="5535333" y="3161236"/>
                  </a:lnTo>
                  <a:lnTo>
                    <a:pt x="5572506" y="3135868"/>
                  </a:lnTo>
                  <a:lnTo>
                    <a:pt x="5608660" y="3109159"/>
                  </a:lnTo>
                  <a:lnTo>
                    <a:pt x="5643758" y="3081143"/>
                  </a:lnTo>
                  <a:lnTo>
                    <a:pt x="5677766" y="3051858"/>
                  </a:lnTo>
                  <a:lnTo>
                    <a:pt x="5710647" y="3021338"/>
                  </a:lnTo>
                  <a:lnTo>
                    <a:pt x="5742364" y="2989620"/>
                  </a:lnTo>
                  <a:lnTo>
                    <a:pt x="5772884" y="2956740"/>
                  </a:lnTo>
                  <a:lnTo>
                    <a:pt x="5802169" y="2922732"/>
                  </a:lnTo>
                  <a:lnTo>
                    <a:pt x="5830185" y="2887634"/>
                  </a:lnTo>
                  <a:lnTo>
                    <a:pt x="5856894" y="2851480"/>
                  </a:lnTo>
                  <a:lnTo>
                    <a:pt x="5882262" y="2814306"/>
                  </a:lnTo>
                  <a:lnTo>
                    <a:pt x="5906253" y="2776149"/>
                  </a:lnTo>
                  <a:lnTo>
                    <a:pt x="5928830" y="2737044"/>
                  </a:lnTo>
                  <a:lnTo>
                    <a:pt x="5949959" y="2697027"/>
                  </a:lnTo>
                  <a:lnTo>
                    <a:pt x="5969603" y="2656133"/>
                  </a:lnTo>
                  <a:lnTo>
                    <a:pt x="5987726" y="2614398"/>
                  </a:lnTo>
                  <a:lnTo>
                    <a:pt x="6004294" y="2571859"/>
                  </a:lnTo>
                  <a:lnTo>
                    <a:pt x="6019269" y="2528551"/>
                  </a:lnTo>
                  <a:lnTo>
                    <a:pt x="6032616" y="2484509"/>
                  </a:lnTo>
                  <a:lnTo>
                    <a:pt x="6044300" y="2439770"/>
                  </a:lnTo>
                  <a:lnTo>
                    <a:pt x="6054285" y="2394369"/>
                  </a:lnTo>
                  <a:lnTo>
                    <a:pt x="6062534" y="2348342"/>
                  </a:lnTo>
                  <a:lnTo>
                    <a:pt x="6069013" y="2301725"/>
                  </a:lnTo>
                  <a:lnTo>
                    <a:pt x="6073684" y="2254554"/>
                  </a:lnTo>
                  <a:lnTo>
                    <a:pt x="6076514" y="2206864"/>
                  </a:lnTo>
                  <a:lnTo>
                    <a:pt x="6077465" y="2158697"/>
                  </a:lnTo>
                  <a:lnTo>
                    <a:pt x="6077465" y="0"/>
                  </a:lnTo>
                  <a:close/>
                </a:path>
              </a:pathLst>
            </a:custGeom>
            <a:solidFill>
              <a:srgbClr val="262626"/>
            </a:solidFill>
          </p:spPr>
          <p:txBody>
            <a:bodyPr wrap="square" lIns="0" tIns="0" rIns="0" bIns="0" rtlCol="0"/>
            <a:lstStyle/>
            <a:p>
              <a:endParaRPr/>
            </a:p>
          </p:txBody>
        </p:sp>
        <p:sp>
          <p:nvSpPr>
            <p:cNvPr id="6" name="object 6"/>
            <p:cNvSpPr/>
            <p:nvPr/>
          </p:nvSpPr>
          <p:spPr>
            <a:xfrm>
              <a:off x="0" y="2600553"/>
              <a:ext cx="6516370" cy="3356610"/>
            </a:xfrm>
            <a:custGeom>
              <a:avLst/>
              <a:gdLst/>
              <a:ahLst/>
              <a:cxnLst/>
              <a:rect l="l" t="t" r="r" b="b"/>
              <a:pathLst>
                <a:path w="6516370" h="3356610">
                  <a:moveTo>
                    <a:pt x="6515882" y="0"/>
                  </a:moveTo>
                  <a:lnTo>
                    <a:pt x="6071358" y="0"/>
                  </a:lnTo>
                  <a:lnTo>
                    <a:pt x="6071358" y="1701483"/>
                  </a:lnTo>
                  <a:lnTo>
                    <a:pt x="6070397" y="1750166"/>
                  </a:lnTo>
                  <a:lnTo>
                    <a:pt x="6067537" y="1798361"/>
                  </a:lnTo>
                  <a:lnTo>
                    <a:pt x="6062816" y="1846032"/>
                  </a:lnTo>
                  <a:lnTo>
                    <a:pt x="6056269" y="1893143"/>
                  </a:lnTo>
                  <a:lnTo>
                    <a:pt x="6047932" y="1939657"/>
                  </a:lnTo>
                  <a:lnTo>
                    <a:pt x="6037842" y="1985538"/>
                  </a:lnTo>
                  <a:lnTo>
                    <a:pt x="6026034" y="2030751"/>
                  </a:lnTo>
                  <a:lnTo>
                    <a:pt x="6012545" y="2075259"/>
                  </a:lnTo>
                  <a:lnTo>
                    <a:pt x="5997322" y="2119255"/>
                  </a:lnTo>
                  <a:lnTo>
                    <a:pt x="5980669" y="2162016"/>
                  </a:lnTo>
                  <a:lnTo>
                    <a:pt x="5962353" y="2204192"/>
                  </a:lnTo>
                  <a:lnTo>
                    <a:pt x="5942501" y="2245519"/>
                  </a:lnTo>
                  <a:lnTo>
                    <a:pt x="5921149" y="2285960"/>
                  </a:lnTo>
                  <a:lnTo>
                    <a:pt x="5898332" y="2325480"/>
                  </a:lnTo>
                  <a:lnTo>
                    <a:pt x="5874087" y="2364041"/>
                  </a:lnTo>
                  <a:lnTo>
                    <a:pt x="5848451" y="2401608"/>
                  </a:lnTo>
                  <a:lnTo>
                    <a:pt x="5821458" y="2438145"/>
                  </a:lnTo>
                  <a:lnTo>
                    <a:pt x="5793146" y="2473615"/>
                  </a:lnTo>
                  <a:lnTo>
                    <a:pt x="5763551" y="2507983"/>
                  </a:lnTo>
                  <a:lnTo>
                    <a:pt x="5732708" y="2541212"/>
                  </a:lnTo>
                  <a:lnTo>
                    <a:pt x="5700654" y="2573266"/>
                  </a:lnTo>
                  <a:lnTo>
                    <a:pt x="5667425" y="2604108"/>
                  </a:lnTo>
                  <a:lnTo>
                    <a:pt x="5633058" y="2633704"/>
                  </a:lnTo>
                  <a:lnTo>
                    <a:pt x="5597587" y="2662016"/>
                  </a:lnTo>
                  <a:lnTo>
                    <a:pt x="5561051" y="2689008"/>
                  </a:lnTo>
                  <a:lnTo>
                    <a:pt x="5523483" y="2714645"/>
                  </a:lnTo>
                  <a:lnTo>
                    <a:pt x="5484922" y="2738890"/>
                  </a:lnTo>
                  <a:lnTo>
                    <a:pt x="5445403" y="2761706"/>
                  </a:lnTo>
                  <a:lnTo>
                    <a:pt x="5404962" y="2783059"/>
                  </a:lnTo>
                  <a:lnTo>
                    <a:pt x="5363635" y="2802911"/>
                  </a:lnTo>
                  <a:lnTo>
                    <a:pt x="5321459" y="2821226"/>
                  </a:lnTo>
                  <a:lnTo>
                    <a:pt x="5278469" y="2837969"/>
                  </a:lnTo>
                  <a:lnTo>
                    <a:pt x="5234702" y="2853103"/>
                  </a:lnTo>
                  <a:lnTo>
                    <a:pt x="5190194" y="2866592"/>
                  </a:lnTo>
                  <a:lnTo>
                    <a:pt x="5144981" y="2878399"/>
                  </a:lnTo>
                  <a:lnTo>
                    <a:pt x="5099099" y="2888490"/>
                  </a:lnTo>
                  <a:lnTo>
                    <a:pt x="5052585" y="2896826"/>
                  </a:lnTo>
                  <a:lnTo>
                    <a:pt x="5005475" y="2903374"/>
                  </a:lnTo>
                  <a:lnTo>
                    <a:pt x="4957804" y="2908095"/>
                  </a:lnTo>
                  <a:lnTo>
                    <a:pt x="4909609" y="2910954"/>
                  </a:lnTo>
                  <a:lnTo>
                    <a:pt x="4860926" y="2911915"/>
                  </a:lnTo>
                  <a:lnTo>
                    <a:pt x="0" y="2911915"/>
                  </a:lnTo>
                  <a:lnTo>
                    <a:pt x="0" y="3356440"/>
                  </a:lnTo>
                  <a:lnTo>
                    <a:pt x="4860926" y="3356440"/>
                  </a:lnTo>
                  <a:lnTo>
                    <a:pt x="4908869" y="3355759"/>
                  </a:lnTo>
                  <a:lnTo>
                    <a:pt x="4956473" y="3353728"/>
                  </a:lnTo>
                  <a:lnTo>
                    <a:pt x="5003722" y="3350365"/>
                  </a:lnTo>
                  <a:lnTo>
                    <a:pt x="5050595" y="3345690"/>
                  </a:lnTo>
                  <a:lnTo>
                    <a:pt x="5097076" y="3339719"/>
                  </a:lnTo>
                  <a:lnTo>
                    <a:pt x="5143145" y="3332472"/>
                  </a:lnTo>
                  <a:lnTo>
                    <a:pt x="5188784" y="3323968"/>
                  </a:lnTo>
                  <a:lnTo>
                    <a:pt x="5233974" y="3314224"/>
                  </a:lnTo>
                  <a:lnTo>
                    <a:pt x="5278698" y="3303258"/>
                  </a:lnTo>
                  <a:lnTo>
                    <a:pt x="5322936" y="3291090"/>
                  </a:lnTo>
                  <a:lnTo>
                    <a:pt x="5366671" y="3277738"/>
                  </a:lnTo>
                  <a:lnTo>
                    <a:pt x="5409884" y="3263219"/>
                  </a:lnTo>
                  <a:lnTo>
                    <a:pt x="5452557" y="3247553"/>
                  </a:lnTo>
                  <a:lnTo>
                    <a:pt x="5494671" y="3230758"/>
                  </a:lnTo>
                  <a:lnTo>
                    <a:pt x="5536207" y="3212853"/>
                  </a:lnTo>
                  <a:lnTo>
                    <a:pt x="5577148" y="3193854"/>
                  </a:lnTo>
                  <a:lnTo>
                    <a:pt x="5617475" y="3173782"/>
                  </a:lnTo>
                  <a:lnTo>
                    <a:pt x="5657170" y="3152655"/>
                  </a:lnTo>
                  <a:lnTo>
                    <a:pt x="5696214" y="3130490"/>
                  </a:lnTo>
                  <a:lnTo>
                    <a:pt x="5734589" y="3107306"/>
                  </a:lnTo>
                  <a:lnTo>
                    <a:pt x="5772276" y="3083123"/>
                  </a:lnTo>
                  <a:lnTo>
                    <a:pt x="5809257" y="3057957"/>
                  </a:lnTo>
                  <a:lnTo>
                    <a:pt x="5845514" y="3031827"/>
                  </a:lnTo>
                  <a:lnTo>
                    <a:pt x="5881028" y="3004753"/>
                  </a:lnTo>
                  <a:lnTo>
                    <a:pt x="5915781" y="2976751"/>
                  </a:lnTo>
                  <a:lnTo>
                    <a:pt x="5949755" y="2947842"/>
                  </a:lnTo>
                  <a:lnTo>
                    <a:pt x="5982930" y="2918042"/>
                  </a:lnTo>
                  <a:lnTo>
                    <a:pt x="6015289" y="2887371"/>
                  </a:lnTo>
                  <a:lnTo>
                    <a:pt x="6046813" y="2855847"/>
                  </a:lnTo>
                  <a:lnTo>
                    <a:pt x="6077484" y="2823488"/>
                  </a:lnTo>
                  <a:lnTo>
                    <a:pt x="6107284" y="2790312"/>
                  </a:lnTo>
                  <a:lnTo>
                    <a:pt x="6136194" y="2756339"/>
                  </a:lnTo>
                  <a:lnTo>
                    <a:pt x="6164195" y="2721586"/>
                  </a:lnTo>
                  <a:lnTo>
                    <a:pt x="6191269" y="2686072"/>
                  </a:lnTo>
                  <a:lnTo>
                    <a:pt x="6217399" y="2649815"/>
                  </a:lnTo>
                  <a:lnTo>
                    <a:pt x="6242565" y="2612834"/>
                  </a:lnTo>
                  <a:lnTo>
                    <a:pt x="6266748" y="2575146"/>
                  </a:lnTo>
                  <a:lnTo>
                    <a:pt x="6289932" y="2536772"/>
                  </a:lnTo>
                  <a:lnTo>
                    <a:pt x="6312097" y="2497728"/>
                  </a:lnTo>
                  <a:lnTo>
                    <a:pt x="6333224" y="2458033"/>
                  </a:lnTo>
                  <a:lnTo>
                    <a:pt x="6353296" y="2417706"/>
                  </a:lnTo>
                  <a:lnTo>
                    <a:pt x="6372295" y="2376765"/>
                  </a:lnTo>
                  <a:lnTo>
                    <a:pt x="6390200" y="2335228"/>
                  </a:lnTo>
                  <a:lnTo>
                    <a:pt x="6406995" y="2293114"/>
                  </a:lnTo>
                  <a:lnTo>
                    <a:pt x="6422661" y="2250442"/>
                  </a:lnTo>
                  <a:lnTo>
                    <a:pt x="6437180" y="2207229"/>
                  </a:lnTo>
                  <a:lnTo>
                    <a:pt x="6450532" y="2163494"/>
                  </a:lnTo>
                  <a:lnTo>
                    <a:pt x="6462756" y="2119026"/>
                  </a:lnTo>
                  <a:lnTo>
                    <a:pt x="6473665" y="2074532"/>
                  </a:lnTo>
                  <a:lnTo>
                    <a:pt x="6483410" y="2029341"/>
                  </a:lnTo>
                  <a:lnTo>
                    <a:pt x="6491914" y="1983702"/>
                  </a:lnTo>
                  <a:lnTo>
                    <a:pt x="6499161" y="1937633"/>
                  </a:lnTo>
                  <a:lnTo>
                    <a:pt x="6505131" y="1891153"/>
                  </a:lnTo>
                  <a:lnTo>
                    <a:pt x="6509807" y="1844279"/>
                  </a:lnTo>
                  <a:lnTo>
                    <a:pt x="6513170" y="1797031"/>
                  </a:lnTo>
                  <a:lnTo>
                    <a:pt x="6515201" y="1749426"/>
                  </a:lnTo>
                  <a:lnTo>
                    <a:pt x="6515882" y="1701483"/>
                  </a:lnTo>
                  <a:lnTo>
                    <a:pt x="6515882" y="0"/>
                  </a:lnTo>
                  <a:close/>
                </a:path>
              </a:pathLst>
            </a:custGeom>
            <a:solidFill>
              <a:srgbClr val="FD2906"/>
            </a:solidFill>
          </p:spPr>
          <p:txBody>
            <a:bodyPr wrap="square" lIns="0" tIns="0" rIns="0" bIns="0" rtlCol="0"/>
            <a:lstStyle/>
            <a:p>
              <a:endParaRPr/>
            </a:p>
          </p:txBody>
        </p:sp>
        <p:sp>
          <p:nvSpPr>
            <p:cNvPr id="7" name="object 7"/>
            <p:cNvSpPr/>
            <p:nvPr/>
          </p:nvSpPr>
          <p:spPr>
            <a:xfrm>
              <a:off x="0" y="1874066"/>
              <a:ext cx="6963409" cy="4527550"/>
            </a:xfrm>
            <a:custGeom>
              <a:avLst/>
              <a:gdLst/>
              <a:ahLst/>
              <a:cxnLst/>
              <a:rect l="l" t="t" r="r" b="b"/>
              <a:pathLst>
                <a:path w="6963409" h="4527550">
                  <a:moveTo>
                    <a:pt x="6963352" y="0"/>
                  </a:moveTo>
                  <a:lnTo>
                    <a:pt x="6519423" y="0"/>
                  </a:lnTo>
                  <a:lnTo>
                    <a:pt x="6519415" y="2422805"/>
                  </a:lnTo>
                  <a:lnTo>
                    <a:pt x="6518724" y="2471093"/>
                  </a:lnTo>
                  <a:lnTo>
                    <a:pt x="6516694" y="2518668"/>
                  </a:lnTo>
                  <a:lnTo>
                    <a:pt x="6513320" y="2566073"/>
                  </a:lnTo>
                  <a:lnTo>
                    <a:pt x="6508629" y="2613101"/>
                  </a:lnTo>
                  <a:lnTo>
                    <a:pt x="6502639" y="2659735"/>
                  </a:lnTo>
                  <a:lnTo>
                    <a:pt x="6495368" y="2705956"/>
                  </a:lnTo>
                  <a:lnTo>
                    <a:pt x="6486836" y="2751745"/>
                  </a:lnTo>
                  <a:lnTo>
                    <a:pt x="6477059" y="2797085"/>
                  </a:lnTo>
                  <a:lnTo>
                    <a:pt x="6466058" y="2841957"/>
                  </a:lnTo>
                  <a:lnTo>
                    <a:pt x="6453849" y="2886341"/>
                  </a:lnTo>
                  <a:lnTo>
                    <a:pt x="6440453" y="2930220"/>
                  </a:lnTo>
                  <a:lnTo>
                    <a:pt x="6425886" y="2973576"/>
                  </a:lnTo>
                  <a:lnTo>
                    <a:pt x="6410169" y="3016390"/>
                  </a:lnTo>
                  <a:lnTo>
                    <a:pt x="6393318" y="3058643"/>
                  </a:lnTo>
                  <a:lnTo>
                    <a:pt x="6375353" y="3100316"/>
                  </a:lnTo>
                  <a:lnTo>
                    <a:pt x="6356293" y="3141393"/>
                  </a:lnTo>
                  <a:lnTo>
                    <a:pt x="6336154" y="3181853"/>
                  </a:lnTo>
                  <a:lnTo>
                    <a:pt x="6314957" y="3221679"/>
                  </a:lnTo>
                  <a:lnTo>
                    <a:pt x="6292719" y="3260852"/>
                  </a:lnTo>
                  <a:lnTo>
                    <a:pt x="6269459" y="3299353"/>
                  </a:lnTo>
                  <a:lnTo>
                    <a:pt x="6245195" y="3337165"/>
                  </a:lnTo>
                  <a:lnTo>
                    <a:pt x="6219946" y="3374268"/>
                  </a:lnTo>
                  <a:lnTo>
                    <a:pt x="6193730" y="3410645"/>
                  </a:lnTo>
                  <a:lnTo>
                    <a:pt x="6166567" y="3446276"/>
                  </a:lnTo>
                  <a:lnTo>
                    <a:pt x="6138473" y="3481144"/>
                  </a:lnTo>
                  <a:lnTo>
                    <a:pt x="6109468" y="3515229"/>
                  </a:lnTo>
                  <a:lnTo>
                    <a:pt x="6079570" y="3548514"/>
                  </a:lnTo>
                  <a:lnTo>
                    <a:pt x="6048797" y="3580980"/>
                  </a:lnTo>
                  <a:lnTo>
                    <a:pt x="6017169" y="3612609"/>
                  </a:lnTo>
                  <a:lnTo>
                    <a:pt x="5984703" y="3643381"/>
                  </a:lnTo>
                  <a:lnTo>
                    <a:pt x="5951418" y="3673279"/>
                  </a:lnTo>
                  <a:lnTo>
                    <a:pt x="5917332" y="3702284"/>
                  </a:lnTo>
                  <a:lnTo>
                    <a:pt x="5882465" y="3730378"/>
                  </a:lnTo>
                  <a:lnTo>
                    <a:pt x="5846833" y="3757542"/>
                  </a:lnTo>
                  <a:lnTo>
                    <a:pt x="5810457" y="3783758"/>
                  </a:lnTo>
                  <a:lnTo>
                    <a:pt x="5773353" y="3809007"/>
                  </a:lnTo>
                  <a:lnTo>
                    <a:pt x="5735542" y="3833270"/>
                  </a:lnTo>
                  <a:lnTo>
                    <a:pt x="5697040" y="3856530"/>
                  </a:lnTo>
                  <a:lnTo>
                    <a:pt x="5657867" y="3878768"/>
                  </a:lnTo>
                  <a:lnTo>
                    <a:pt x="5618042" y="3899966"/>
                  </a:lnTo>
                  <a:lnTo>
                    <a:pt x="5577581" y="3920104"/>
                  </a:lnTo>
                  <a:lnTo>
                    <a:pt x="5536505" y="3939165"/>
                  </a:lnTo>
                  <a:lnTo>
                    <a:pt x="5494831" y="3957130"/>
                  </a:lnTo>
                  <a:lnTo>
                    <a:pt x="5452578" y="3973980"/>
                  </a:lnTo>
                  <a:lnTo>
                    <a:pt x="5409765" y="3989698"/>
                  </a:lnTo>
                  <a:lnTo>
                    <a:pt x="5366409" y="4004264"/>
                  </a:lnTo>
                  <a:lnTo>
                    <a:pt x="5322530" y="4017661"/>
                  </a:lnTo>
                  <a:lnTo>
                    <a:pt x="5278145" y="4029869"/>
                  </a:lnTo>
                  <a:lnTo>
                    <a:pt x="5233274" y="4040871"/>
                  </a:lnTo>
                  <a:lnTo>
                    <a:pt x="5187934" y="4050647"/>
                  </a:lnTo>
                  <a:lnTo>
                    <a:pt x="5142145" y="4059180"/>
                  </a:lnTo>
                  <a:lnTo>
                    <a:pt x="5095924" y="4066451"/>
                  </a:lnTo>
                  <a:lnTo>
                    <a:pt x="5049290" y="4072441"/>
                  </a:lnTo>
                  <a:lnTo>
                    <a:pt x="5002262" y="4077132"/>
                  </a:lnTo>
                  <a:lnTo>
                    <a:pt x="4954857" y="4080506"/>
                  </a:lnTo>
                  <a:lnTo>
                    <a:pt x="4907095" y="4082543"/>
                  </a:lnTo>
                  <a:lnTo>
                    <a:pt x="4858994" y="4083227"/>
                  </a:lnTo>
                  <a:lnTo>
                    <a:pt x="0" y="4083227"/>
                  </a:lnTo>
                  <a:lnTo>
                    <a:pt x="0" y="4527157"/>
                  </a:lnTo>
                  <a:lnTo>
                    <a:pt x="4858994" y="4527157"/>
                  </a:lnTo>
                  <a:lnTo>
                    <a:pt x="4907290" y="4526614"/>
                  </a:lnTo>
                  <a:lnTo>
                    <a:pt x="4955320" y="4524992"/>
                  </a:lnTo>
                  <a:lnTo>
                    <a:pt x="5003071" y="4522302"/>
                  </a:lnTo>
                  <a:lnTo>
                    <a:pt x="5050534" y="4518557"/>
                  </a:lnTo>
                  <a:lnTo>
                    <a:pt x="5097695" y="4513768"/>
                  </a:lnTo>
                  <a:lnTo>
                    <a:pt x="5144543" y="4507947"/>
                  </a:lnTo>
                  <a:lnTo>
                    <a:pt x="5191067" y="4501104"/>
                  </a:lnTo>
                  <a:lnTo>
                    <a:pt x="5237255" y="4493253"/>
                  </a:lnTo>
                  <a:lnTo>
                    <a:pt x="5283096" y="4484404"/>
                  </a:lnTo>
                  <a:lnTo>
                    <a:pt x="5328577" y="4474569"/>
                  </a:lnTo>
                  <a:lnTo>
                    <a:pt x="5373688" y="4463759"/>
                  </a:lnTo>
                  <a:lnTo>
                    <a:pt x="5418416" y="4451987"/>
                  </a:lnTo>
                  <a:lnTo>
                    <a:pt x="5462750" y="4439264"/>
                  </a:lnTo>
                  <a:lnTo>
                    <a:pt x="5506679" y="4425601"/>
                  </a:lnTo>
                  <a:lnTo>
                    <a:pt x="5550190" y="4411010"/>
                  </a:lnTo>
                  <a:lnTo>
                    <a:pt x="5593273" y="4395503"/>
                  </a:lnTo>
                  <a:lnTo>
                    <a:pt x="5635915" y="4379091"/>
                  </a:lnTo>
                  <a:lnTo>
                    <a:pt x="5678105" y="4361786"/>
                  </a:lnTo>
                  <a:lnTo>
                    <a:pt x="5719832" y="4343599"/>
                  </a:lnTo>
                  <a:lnTo>
                    <a:pt x="5761083" y="4324543"/>
                  </a:lnTo>
                  <a:lnTo>
                    <a:pt x="5801848" y="4304628"/>
                  </a:lnTo>
                  <a:lnTo>
                    <a:pt x="5842114" y="4283867"/>
                  </a:lnTo>
                  <a:lnTo>
                    <a:pt x="5881870" y="4262270"/>
                  </a:lnTo>
                  <a:lnTo>
                    <a:pt x="5921104" y="4239850"/>
                  </a:lnTo>
                  <a:lnTo>
                    <a:pt x="5959805" y="4216618"/>
                  </a:lnTo>
                  <a:lnTo>
                    <a:pt x="5997961" y="4192586"/>
                  </a:lnTo>
                  <a:lnTo>
                    <a:pt x="6035561" y="4167765"/>
                  </a:lnTo>
                  <a:lnTo>
                    <a:pt x="6072592" y="4142167"/>
                  </a:lnTo>
                  <a:lnTo>
                    <a:pt x="6109044" y="4115804"/>
                  </a:lnTo>
                  <a:lnTo>
                    <a:pt x="6144905" y="4088687"/>
                  </a:lnTo>
                  <a:lnTo>
                    <a:pt x="6180162" y="4060828"/>
                  </a:lnTo>
                  <a:lnTo>
                    <a:pt x="6214805" y="4032238"/>
                  </a:lnTo>
                  <a:lnTo>
                    <a:pt x="6248822" y="4002929"/>
                  </a:lnTo>
                  <a:lnTo>
                    <a:pt x="6282201" y="3972913"/>
                  </a:lnTo>
                  <a:lnTo>
                    <a:pt x="6314931" y="3942200"/>
                  </a:lnTo>
                  <a:lnTo>
                    <a:pt x="6347000" y="3910804"/>
                  </a:lnTo>
                  <a:lnTo>
                    <a:pt x="6378396" y="3878735"/>
                  </a:lnTo>
                  <a:lnTo>
                    <a:pt x="6409108" y="3846005"/>
                  </a:lnTo>
                  <a:lnTo>
                    <a:pt x="6439125" y="3812626"/>
                  </a:lnTo>
                  <a:lnTo>
                    <a:pt x="6468434" y="3778609"/>
                  </a:lnTo>
                  <a:lnTo>
                    <a:pt x="6497024" y="3743966"/>
                  </a:lnTo>
                  <a:lnTo>
                    <a:pt x="6524883" y="3708709"/>
                  </a:lnTo>
                  <a:lnTo>
                    <a:pt x="6552000" y="3672848"/>
                  </a:lnTo>
                  <a:lnTo>
                    <a:pt x="6578363" y="3636396"/>
                  </a:lnTo>
                  <a:lnTo>
                    <a:pt x="6603961" y="3599365"/>
                  </a:lnTo>
                  <a:lnTo>
                    <a:pt x="6628782" y="3561765"/>
                  </a:lnTo>
                  <a:lnTo>
                    <a:pt x="6652814" y="3523609"/>
                  </a:lnTo>
                  <a:lnTo>
                    <a:pt x="6676046" y="3484908"/>
                  </a:lnTo>
                  <a:lnTo>
                    <a:pt x="6698466" y="3445673"/>
                  </a:lnTo>
                  <a:lnTo>
                    <a:pt x="6720062" y="3405917"/>
                  </a:lnTo>
                  <a:lnTo>
                    <a:pt x="6740824" y="3365651"/>
                  </a:lnTo>
                  <a:lnTo>
                    <a:pt x="6760738" y="3324887"/>
                  </a:lnTo>
                  <a:lnTo>
                    <a:pt x="6779795" y="3283636"/>
                  </a:lnTo>
                  <a:lnTo>
                    <a:pt x="6797981" y="3241909"/>
                  </a:lnTo>
                  <a:lnTo>
                    <a:pt x="6815286" y="3199719"/>
                  </a:lnTo>
                  <a:lnTo>
                    <a:pt x="6831698" y="3157076"/>
                  </a:lnTo>
                  <a:lnTo>
                    <a:pt x="6847206" y="3113994"/>
                  </a:lnTo>
                  <a:lnTo>
                    <a:pt x="6861796" y="3070482"/>
                  </a:lnTo>
                  <a:lnTo>
                    <a:pt x="6875459" y="3026554"/>
                  </a:lnTo>
                  <a:lnTo>
                    <a:pt x="6888183" y="2982219"/>
                  </a:lnTo>
                  <a:lnTo>
                    <a:pt x="6899955" y="2937491"/>
                  </a:lnTo>
                  <a:lnTo>
                    <a:pt x="6910764" y="2892381"/>
                  </a:lnTo>
                  <a:lnTo>
                    <a:pt x="6920599" y="2846899"/>
                  </a:lnTo>
                  <a:lnTo>
                    <a:pt x="6929448" y="2801059"/>
                  </a:lnTo>
                  <a:lnTo>
                    <a:pt x="6937300" y="2754871"/>
                  </a:lnTo>
                  <a:lnTo>
                    <a:pt x="6944142" y="2708347"/>
                  </a:lnTo>
                  <a:lnTo>
                    <a:pt x="6949963" y="2661498"/>
                  </a:lnTo>
                  <a:lnTo>
                    <a:pt x="6954753" y="2614337"/>
                  </a:lnTo>
                  <a:lnTo>
                    <a:pt x="6958498" y="2566875"/>
                  </a:lnTo>
                  <a:lnTo>
                    <a:pt x="6961202" y="2518668"/>
                  </a:lnTo>
                  <a:lnTo>
                    <a:pt x="6962811" y="2470906"/>
                  </a:lnTo>
                  <a:lnTo>
                    <a:pt x="6963352" y="2422805"/>
                  </a:lnTo>
                  <a:lnTo>
                    <a:pt x="6963352" y="0"/>
                  </a:lnTo>
                  <a:close/>
                </a:path>
              </a:pathLst>
            </a:custGeom>
            <a:solidFill>
              <a:srgbClr val="262626"/>
            </a:solidFill>
          </p:spPr>
          <p:txBody>
            <a:bodyPr wrap="square" lIns="0" tIns="0" rIns="0" bIns="0" rtlCol="0"/>
            <a:lstStyle/>
            <a:p>
              <a:endParaRPr/>
            </a:p>
          </p:txBody>
        </p:sp>
      </p:grpSp>
      <p:sp>
        <p:nvSpPr>
          <p:cNvPr id="8" name="object 8"/>
          <p:cNvSpPr txBox="1"/>
          <p:nvPr/>
        </p:nvSpPr>
        <p:spPr>
          <a:xfrm>
            <a:off x="5247815" y="2836164"/>
            <a:ext cx="308610" cy="330200"/>
          </a:xfrm>
          <a:prstGeom prst="rect">
            <a:avLst/>
          </a:prstGeom>
        </p:spPr>
        <p:txBody>
          <a:bodyPr vert="horz" wrap="square" lIns="0" tIns="12700" rIns="0" bIns="0" rtlCol="0">
            <a:spAutoFit/>
          </a:bodyPr>
          <a:lstStyle/>
          <a:p>
            <a:pPr marL="12700">
              <a:lnSpc>
                <a:spcPct val="100000"/>
              </a:lnSpc>
              <a:spcBef>
                <a:spcPts val="100"/>
              </a:spcBef>
            </a:pPr>
            <a:r>
              <a:rPr sz="2000" b="1" dirty="0">
                <a:solidFill>
                  <a:srgbClr val="FFFFFF"/>
                </a:solidFill>
                <a:latin typeface="Arial"/>
                <a:cs typeface="Arial"/>
              </a:rPr>
              <a:t>01</a:t>
            </a:r>
            <a:endParaRPr sz="2000">
              <a:latin typeface="Arial"/>
              <a:cs typeface="Arial"/>
            </a:endParaRPr>
          </a:p>
        </p:txBody>
      </p:sp>
      <p:sp>
        <p:nvSpPr>
          <p:cNvPr id="9" name="object 9"/>
          <p:cNvSpPr txBox="1"/>
          <p:nvPr/>
        </p:nvSpPr>
        <p:spPr>
          <a:xfrm>
            <a:off x="5684959" y="2272284"/>
            <a:ext cx="308610" cy="330200"/>
          </a:xfrm>
          <a:prstGeom prst="rect">
            <a:avLst/>
          </a:prstGeom>
        </p:spPr>
        <p:txBody>
          <a:bodyPr vert="horz" wrap="square" lIns="0" tIns="12700" rIns="0" bIns="0" rtlCol="0">
            <a:spAutoFit/>
          </a:bodyPr>
          <a:lstStyle/>
          <a:p>
            <a:pPr marL="12700">
              <a:lnSpc>
                <a:spcPct val="100000"/>
              </a:lnSpc>
              <a:spcBef>
                <a:spcPts val="100"/>
              </a:spcBef>
            </a:pPr>
            <a:r>
              <a:rPr sz="2000" b="1" dirty="0">
                <a:solidFill>
                  <a:srgbClr val="FFFFFF"/>
                </a:solidFill>
                <a:latin typeface="Arial"/>
                <a:cs typeface="Arial"/>
              </a:rPr>
              <a:t>02</a:t>
            </a:r>
            <a:endParaRPr sz="2000">
              <a:latin typeface="Arial"/>
              <a:cs typeface="Arial"/>
            </a:endParaRPr>
          </a:p>
        </p:txBody>
      </p:sp>
      <p:sp>
        <p:nvSpPr>
          <p:cNvPr id="10" name="object 10"/>
          <p:cNvSpPr txBox="1"/>
          <p:nvPr/>
        </p:nvSpPr>
        <p:spPr>
          <a:xfrm>
            <a:off x="6142686" y="2732532"/>
            <a:ext cx="308610" cy="330200"/>
          </a:xfrm>
          <a:prstGeom prst="rect">
            <a:avLst/>
          </a:prstGeom>
        </p:spPr>
        <p:txBody>
          <a:bodyPr vert="horz" wrap="square" lIns="0" tIns="12700" rIns="0" bIns="0" rtlCol="0">
            <a:spAutoFit/>
          </a:bodyPr>
          <a:lstStyle/>
          <a:p>
            <a:pPr marL="12700">
              <a:lnSpc>
                <a:spcPct val="100000"/>
              </a:lnSpc>
              <a:spcBef>
                <a:spcPts val="100"/>
              </a:spcBef>
            </a:pPr>
            <a:r>
              <a:rPr sz="2000" b="1" dirty="0">
                <a:solidFill>
                  <a:srgbClr val="FFFFFF"/>
                </a:solidFill>
                <a:latin typeface="Arial"/>
                <a:cs typeface="Arial"/>
              </a:rPr>
              <a:t>03</a:t>
            </a:r>
            <a:endParaRPr sz="2000">
              <a:latin typeface="Arial"/>
              <a:cs typeface="Arial"/>
            </a:endParaRPr>
          </a:p>
        </p:txBody>
      </p:sp>
      <p:sp>
        <p:nvSpPr>
          <p:cNvPr id="11" name="object 11"/>
          <p:cNvSpPr txBox="1"/>
          <p:nvPr/>
        </p:nvSpPr>
        <p:spPr>
          <a:xfrm>
            <a:off x="6583212" y="2001011"/>
            <a:ext cx="308610" cy="330200"/>
          </a:xfrm>
          <a:prstGeom prst="rect">
            <a:avLst/>
          </a:prstGeom>
        </p:spPr>
        <p:txBody>
          <a:bodyPr vert="horz" wrap="square" lIns="0" tIns="12700" rIns="0" bIns="0" rtlCol="0">
            <a:spAutoFit/>
          </a:bodyPr>
          <a:lstStyle/>
          <a:p>
            <a:pPr marL="12700">
              <a:lnSpc>
                <a:spcPct val="100000"/>
              </a:lnSpc>
              <a:spcBef>
                <a:spcPts val="100"/>
              </a:spcBef>
            </a:pPr>
            <a:r>
              <a:rPr sz="2000" b="1" dirty="0">
                <a:solidFill>
                  <a:srgbClr val="FFFFFF"/>
                </a:solidFill>
                <a:latin typeface="Arial"/>
                <a:cs typeface="Arial"/>
              </a:rPr>
              <a:t>04</a:t>
            </a:r>
            <a:endParaRPr sz="2000">
              <a:latin typeface="Arial"/>
              <a:cs typeface="Arial"/>
            </a:endParaRPr>
          </a:p>
        </p:txBody>
      </p:sp>
      <p:sp>
        <p:nvSpPr>
          <p:cNvPr id="12" name="object 12"/>
          <p:cNvSpPr/>
          <p:nvPr/>
        </p:nvSpPr>
        <p:spPr>
          <a:xfrm>
            <a:off x="912776" y="1637177"/>
            <a:ext cx="603885" cy="603885"/>
          </a:xfrm>
          <a:custGeom>
            <a:avLst/>
            <a:gdLst/>
            <a:ahLst/>
            <a:cxnLst/>
            <a:rect l="l" t="t" r="r" b="b"/>
            <a:pathLst>
              <a:path w="603885" h="603885">
                <a:moveTo>
                  <a:pt x="301656" y="0"/>
                </a:moveTo>
                <a:lnTo>
                  <a:pt x="249814" y="21474"/>
                </a:lnTo>
                <a:lnTo>
                  <a:pt x="21473" y="249813"/>
                </a:lnTo>
                <a:lnTo>
                  <a:pt x="0" y="301656"/>
                </a:lnTo>
                <a:lnTo>
                  <a:pt x="5368" y="329245"/>
                </a:lnTo>
                <a:lnTo>
                  <a:pt x="21473" y="353499"/>
                </a:lnTo>
                <a:lnTo>
                  <a:pt x="249814" y="581838"/>
                </a:lnTo>
                <a:lnTo>
                  <a:pt x="274067" y="597944"/>
                </a:lnTo>
                <a:lnTo>
                  <a:pt x="301656" y="603312"/>
                </a:lnTo>
                <a:lnTo>
                  <a:pt x="329245" y="597944"/>
                </a:lnTo>
                <a:lnTo>
                  <a:pt x="353498" y="581838"/>
                </a:lnTo>
                <a:lnTo>
                  <a:pt x="581839" y="353499"/>
                </a:lnTo>
                <a:lnTo>
                  <a:pt x="597944" y="329245"/>
                </a:lnTo>
                <a:lnTo>
                  <a:pt x="603312" y="301656"/>
                </a:lnTo>
                <a:lnTo>
                  <a:pt x="597944" y="274067"/>
                </a:lnTo>
                <a:lnTo>
                  <a:pt x="581839" y="249813"/>
                </a:lnTo>
                <a:lnTo>
                  <a:pt x="353498" y="21474"/>
                </a:lnTo>
                <a:lnTo>
                  <a:pt x="329245" y="5368"/>
                </a:lnTo>
                <a:lnTo>
                  <a:pt x="301656" y="0"/>
                </a:lnTo>
                <a:close/>
              </a:path>
            </a:pathLst>
          </a:custGeom>
          <a:solidFill>
            <a:srgbClr val="262626"/>
          </a:solidFill>
        </p:spPr>
        <p:txBody>
          <a:bodyPr wrap="square" lIns="0" tIns="0" rIns="0" bIns="0" rtlCol="0"/>
          <a:lstStyle/>
          <a:p>
            <a:endParaRPr/>
          </a:p>
        </p:txBody>
      </p:sp>
      <p:sp>
        <p:nvSpPr>
          <p:cNvPr id="13" name="object 13"/>
          <p:cNvSpPr txBox="1"/>
          <p:nvPr/>
        </p:nvSpPr>
        <p:spPr>
          <a:xfrm>
            <a:off x="1600682" y="1544658"/>
            <a:ext cx="2719070" cy="991869"/>
          </a:xfrm>
          <a:prstGeom prst="rect">
            <a:avLst/>
          </a:prstGeom>
        </p:spPr>
        <p:txBody>
          <a:bodyPr vert="horz" wrap="square" lIns="0" tIns="127635" rIns="0" bIns="0" rtlCol="0">
            <a:spAutoFit/>
          </a:bodyPr>
          <a:lstStyle/>
          <a:p>
            <a:pPr marL="13970">
              <a:lnSpc>
                <a:spcPct val="100000"/>
              </a:lnSpc>
              <a:spcBef>
                <a:spcPts val="1005"/>
              </a:spcBef>
            </a:pPr>
            <a:r>
              <a:rPr sz="1400" spc="-5" dirty="0">
                <a:solidFill>
                  <a:srgbClr val="404040"/>
                </a:solidFill>
                <a:latin typeface="Arial MT"/>
                <a:cs typeface="Arial MT"/>
              </a:rPr>
              <a:t>Kurangnya</a:t>
            </a:r>
            <a:r>
              <a:rPr sz="1400" spc="-40" dirty="0">
                <a:solidFill>
                  <a:srgbClr val="404040"/>
                </a:solidFill>
                <a:latin typeface="Arial MT"/>
                <a:cs typeface="Arial MT"/>
              </a:rPr>
              <a:t> </a:t>
            </a:r>
            <a:r>
              <a:rPr sz="1400" spc="-5" dirty="0">
                <a:solidFill>
                  <a:srgbClr val="404040"/>
                </a:solidFill>
                <a:latin typeface="Arial MT"/>
                <a:cs typeface="Arial MT"/>
              </a:rPr>
              <a:t>Kepercayaan</a:t>
            </a:r>
            <a:endParaRPr sz="1400">
              <a:latin typeface="Arial MT"/>
              <a:cs typeface="Arial MT"/>
            </a:endParaRPr>
          </a:p>
          <a:p>
            <a:pPr marL="12700" marR="5080">
              <a:lnSpc>
                <a:spcPct val="97500"/>
              </a:lnSpc>
              <a:spcBef>
                <a:spcPts val="810"/>
              </a:spcBef>
            </a:pPr>
            <a:r>
              <a:rPr sz="1200" spc="-5" dirty="0">
                <a:solidFill>
                  <a:srgbClr val="404040"/>
                </a:solidFill>
                <a:latin typeface="Arial MT"/>
                <a:cs typeface="Arial MT"/>
              </a:rPr>
              <a:t>Masyarakat belum sepenuhnya percaya </a:t>
            </a:r>
            <a:r>
              <a:rPr sz="1200" spc="-320" dirty="0">
                <a:solidFill>
                  <a:srgbClr val="404040"/>
                </a:solidFill>
                <a:latin typeface="Arial MT"/>
                <a:cs typeface="Arial MT"/>
              </a:rPr>
              <a:t> </a:t>
            </a:r>
            <a:r>
              <a:rPr sz="1200" spc="-5" dirty="0">
                <a:solidFill>
                  <a:srgbClr val="404040"/>
                </a:solidFill>
                <a:latin typeface="Arial MT"/>
                <a:cs typeface="Arial MT"/>
              </a:rPr>
              <a:t>terhadap</a:t>
            </a:r>
            <a:r>
              <a:rPr sz="1200" spc="-10" dirty="0">
                <a:solidFill>
                  <a:srgbClr val="404040"/>
                </a:solidFill>
                <a:latin typeface="Arial MT"/>
                <a:cs typeface="Arial MT"/>
              </a:rPr>
              <a:t> lembaga</a:t>
            </a:r>
            <a:r>
              <a:rPr sz="1200" dirty="0">
                <a:solidFill>
                  <a:srgbClr val="404040"/>
                </a:solidFill>
                <a:latin typeface="Arial MT"/>
                <a:cs typeface="Arial MT"/>
              </a:rPr>
              <a:t> </a:t>
            </a:r>
            <a:r>
              <a:rPr sz="1200" spc="-5" dirty="0">
                <a:solidFill>
                  <a:srgbClr val="404040"/>
                </a:solidFill>
                <a:latin typeface="Arial MT"/>
                <a:cs typeface="Arial MT"/>
              </a:rPr>
              <a:t>amil zakat</a:t>
            </a:r>
            <a:r>
              <a:rPr sz="1200" spc="5" dirty="0">
                <a:solidFill>
                  <a:srgbClr val="404040"/>
                </a:solidFill>
                <a:latin typeface="Arial MT"/>
                <a:cs typeface="Arial MT"/>
              </a:rPr>
              <a:t> </a:t>
            </a:r>
            <a:r>
              <a:rPr sz="1200" spc="-5" dirty="0">
                <a:solidFill>
                  <a:srgbClr val="404040"/>
                </a:solidFill>
                <a:latin typeface="Arial MT"/>
                <a:cs typeface="Arial MT"/>
              </a:rPr>
              <a:t>dan </a:t>
            </a:r>
            <a:r>
              <a:rPr sz="1200" dirty="0">
                <a:solidFill>
                  <a:srgbClr val="404040"/>
                </a:solidFill>
                <a:latin typeface="Arial MT"/>
                <a:cs typeface="Arial MT"/>
              </a:rPr>
              <a:t> </a:t>
            </a:r>
            <a:r>
              <a:rPr sz="1200" spc="-5" dirty="0">
                <a:solidFill>
                  <a:srgbClr val="404040"/>
                </a:solidFill>
                <a:latin typeface="Arial MT"/>
                <a:cs typeface="Arial MT"/>
              </a:rPr>
              <a:t>memutuskan</a:t>
            </a:r>
            <a:r>
              <a:rPr sz="1200" spc="-15" dirty="0">
                <a:solidFill>
                  <a:srgbClr val="404040"/>
                </a:solidFill>
                <a:latin typeface="Arial MT"/>
                <a:cs typeface="Arial MT"/>
              </a:rPr>
              <a:t> </a:t>
            </a:r>
            <a:r>
              <a:rPr sz="1200" spc="-5" dirty="0">
                <a:solidFill>
                  <a:srgbClr val="404040"/>
                </a:solidFill>
                <a:latin typeface="Arial MT"/>
                <a:cs typeface="Arial MT"/>
              </a:rPr>
              <a:t>untuk</a:t>
            </a:r>
            <a:r>
              <a:rPr sz="1200" spc="-10" dirty="0">
                <a:solidFill>
                  <a:srgbClr val="404040"/>
                </a:solidFill>
                <a:latin typeface="Arial MT"/>
                <a:cs typeface="Arial MT"/>
              </a:rPr>
              <a:t> </a:t>
            </a:r>
            <a:r>
              <a:rPr sz="1200" spc="-5" dirty="0">
                <a:solidFill>
                  <a:srgbClr val="404040"/>
                </a:solidFill>
                <a:latin typeface="Arial MT"/>
                <a:cs typeface="Arial MT"/>
              </a:rPr>
              <a:t>membaginya</a:t>
            </a:r>
            <a:r>
              <a:rPr sz="1200" spc="-10" dirty="0">
                <a:solidFill>
                  <a:srgbClr val="404040"/>
                </a:solidFill>
                <a:latin typeface="Arial MT"/>
                <a:cs typeface="Arial MT"/>
              </a:rPr>
              <a:t> </a:t>
            </a:r>
            <a:r>
              <a:rPr sz="1200" spc="-5" dirty="0">
                <a:solidFill>
                  <a:srgbClr val="404040"/>
                </a:solidFill>
                <a:latin typeface="Arial MT"/>
                <a:cs typeface="Arial MT"/>
              </a:rPr>
              <a:t>sendiri</a:t>
            </a:r>
            <a:endParaRPr sz="1200">
              <a:latin typeface="Arial MT"/>
              <a:cs typeface="Arial MT"/>
            </a:endParaRPr>
          </a:p>
        </p:txBody>
      </p:sp>
      <p:grpSp>
        <p:nvGrpSpPr>
          <p:cNvPr id="14" name="object 14"/>
          <p:cNvGrpSpPr/>
          <p:nvPr/>
        </p:nvGrpSpPr>
        <p:grpSpPr>
          <a:xfrm>
            <a:off x="912776" y="1801681"/>
            <a:ext cx="3576320" cy="2029460"/>
            <a:chOff x="912776" y="1801681"/>
            <a:chExt cx="3576320" cy="2029460"/>
          </a:xfrm>
        </p:grpSpPr>
        <p:sp>
          <p:nvSpPr>
            <p:cNvPr id="15" name="object 15"/>
            <p:cNvSpPr/>
            <p:nvPr/>
          </p:nvSpPr>
          <p:spPr>
            <a:xfrm>
              <a:off x="1498461" y="1892893"/>
              <a:ext cx="2990215" cy="76200"/>
            </a:xfrm>
            <a:custGeom>
              <a:avLst/>
              <a:gdLst/>
              <a:ahLst/>
              <a:cxnLst/>
              <a:rect l="l" t="t" r="r" b="b"/>
              <a:pathLst>
                <a:path w="2990215" h="76200">
                  <a:moveTo>
                    <a:pt x="2988818" y="31750"/>
                  </a:moveTo>
                  <a:lnTo>
                    <a:pt x="2951999" y="31750"/>
                  </a:lnTo>
                  <a:lnTo>
                    <a:pt x="2952000" y="44450"/>
                  </a:lnTo>
                  <a:lnTo>
                    <a:pt x="2915183" y="44452"/>
                  </a:lnTo>
                  <a:lnTo>
                    <a:pt x="2916895" y="52932"/>
                  </a:lnTo>
                  <a:lnTo>
                    <a:pt x="2925061" y="65042"/>
                  </a:lnTo>
                  <a:lnTo>
                    <a:pt x="2937173" y="73206"/>
                  </a:lnTo>
                  <a:lnTo>
                    <a:pt x="2952003" y="76200"/>
                  </a:lnTo>
                  <a:lnTo>
                    <a:pt x="2966833" y="73204"/>
                  </a:lnTo>
                  <a:lnTo>
                    <a:pt x="2978943" y="65038"/>
                  </a:lnTo>
                  <a:lnTo>
                    <a:pt x="2987107" y="52927"/>
                  </a:lnTo>
                  <a:lnTo>
                    <a:pt x="2990100" y="38097"/>
                  </a:lnTo>
                  <a:lnTo>
                    <a:pt x="2988818" y="31750"/>
                  </a:lnTo>
                  <a:close/>
                </a:path>
                <a:path w="2990215" h="76200">
                  <a:moveTo>
                    <a:pt x="2915181" y="31752"/>
                  </a:moveTo>
                  <a:lnTo>
                    <a:pt x="0" y="31987"/>
                  </a:lnTo>
                  <a:lnTo>
                    <a:pt x="1" y="44687"/>
                  </a:lnTo>
                  <a:lnTo>
                    <a:pt x="2915183" y="44452"/>
                  </a:lnTo>
                  <a:lnTo>
                    <a:pt x="2913901" y="38097"/>
                  </a:lnTo>
                  <a:lnTo>
                    <a:pt x="2915181" y="31752"/>
                  </a:lnTo>
                  <a:close/>
                </a:path>
                <a:path w="2990215" h="76200">
                  <a:moveTo>
                    <a:pt x="2951999" y="31750"/>
                  </a:moveTo>
                  <a:lnTo>
                    <a:pt x="2915181" y="31752"/>
                  </a:lnTo>
                  <a:lnTo>
                    <a:pt x="2913900" y="38102"/>
                  </a:lnTo>
                  <a:lnTo>
                    <a:pt x="2915183" y="44452"/>
                  </a:lnTo>
                  <a:lnTo>
                    <a:pt x="2952000" y="44450"/>
                  </a:lnTo>
                  <a:lnTo>
                    <a:pt x="2951999" y="31750"/>
                  </a:lnTo>
                  <a:close/>
                </a:path>
                <a:path w="2990215" h="76200">
                  <a:moveTo>
                    <a:pt x="2951996" y="0"/>
                  </a:moveTo>
                  <a:lnTo>
                    <a:pt x="2937167" y="2995"/>
                  </a:lnTo>
                  <a:lnTo>
                    <a:pt x="2925057" y="11161"/>
                  </a:lnTo>
                  <a:lnTo>
                    <a:pt x="2916893" y="23272"/>
                  </a:lnTo>
                  <a:lnTo>
                    <a:pt x="2915181" y="31752"/>
                  </a:lnTo>
                  <a:lnTo>
                    <a:pt x="2988818" y="31750"/>
                  </a:lnTo>
                  <a:lnTo>
                    <a:pt x="2987105" y="23267"/>
                  </a:lnTo>
                  <a:lnTo>
                    <a:pt x="2978938" y="11157"/>
                  </a:lnTo>
                  <a:lnTo>
                    <a:pt x="2966827" y="2993"/>
                  </a:lnTo>
                  <a:lnTo>
                    <a:pt x="2951996" y="0"/>
                  </a:lnTo>
                  <a:close/>
                </a:path>
              </a:pathLst>
            </a:custGeom>
            <a:solidFill>
              <a:srgbClr val="262626"/>
            </a:solidFill>
          </p:spPr>
          <p:txBody>
            <a:bodyPr wrap="square" lIns="0" tIns="0" rIns="0" bIns="0" rtlCol="0"/>
            <a:lstStyle/>
            <a:p>
              <a:endParaRPr/>
            </a:p>
          </p:txBody>
        </p:sp>
        <p:sp>
          <p:nvSpPr>
            <p:cNvPr id="16" name="object 16"/>
            <p:cNvSpPr/>
            <p:nvPr/>
          </p:nvSpPr>
          <p:spPr>
            <a:xfrm>
              <a:off x="1085032" y="1801681"/>
              <a:ext cx="270510" cy="270510"/>
            </a:xfrm>
            <a:custGeom>
              <a:avLst/>
              <a:gdLst/>
              <a:ahLst/>
              <a:cxnLst/>
              <a:rect l="l" t="t" r="r" b="b"/>
              <a:pathLst>
                <a:path w="270509" h="270510">
                  <a:moveTo>
                    <a:pt x="135188" y="0"/>
                  </a:moveTo>
                  <a:lnTo>
                    <a:pt x="80389" y="54799"/>
                  </a:lnTo>
                  <a:lnTo>
                    <a:pt x="91941" y="64832"/>
                  </a:lnTo>
                  <a:lnTo>
                    <a:pt x="101188" y="68619"/>
                  </a:lnTo>
                  <a:lnTo>
                    <a:pt x="110495" y="71469"/>
                  </a:lnTo>
                  <a:lnTo>
                    <a:pt x="122227" y="78689"/>
                  </a:lnTo>
                  <a:lnTo>
                    <a:pt x="129121" y="89726"/>
                  </a:lnTo>
                  <a:lnTo>
                    <a:pt x="130578" y="101339"/>
                  </a:lnTo>
                  <a:lnTo>
                    <a:pt x="128015" y="111964"/>
                  </a:lnTo>
                  <a:lnTo>
                    <a:pt x="122850" y="120042"/>
                  </a:lnTo>
                  <a:lnTo>
                    <a:pt x="114470" y="125539"/>
                  </a:lnTo>
                  <a:lnTo>
                    <a:pt x="104485" y="128039"/>
                  </a:lnTo>
                  <a:lnTo>
                    <a:pt x="94010" y="126873"/>
                  </a:lnTo>
                  <a:lnTo>
                    <a:pt x="84159" y="121371"/>
                  </a:lnTo>
                  <a:lnTo>
                    <a:pt x="75630" y="111667"/>
                  </a:lnTo>
                  <a:lnTo>
                    <a:pt x="71422" y="101156"/>
                  </a:lnTo>
                  <a:lnTo>
                    <a:pt x="66412" y="90337"/>
                  </a:lnTo>
                  <a:lnTo>
                    <a:pt x="55474" y="79714"/>
                  </a:lnTo>
                  <a:lnTo>
                    <a:pt x="0" y="135188"/>
                  </a:lnTo>
                  <a:lnTo>
                    <a:pt x="54069" y="189257"/>
                  </a:lnTo>
                  <a:lnTo>
                    <a:pt x="43540" y="199892"/>
                  </a:lnTo>
                  <a:lnTo>
                    <a:pt x="32820" y="204803"/>
                  </a:lnTo>
                  <a:lnTo>
                    <a:pt x="22402" y="208998"/>
                  </a:lnTo>
                  <a:lnTo>
                    <a:pt x="12780" y="217484"/>
                  </a:lnTo>
                  <a:lnTo>
                    <a:pt x="7277" y="227335"/>
                  </a:lnTo>
                  <a:lnTo>
                    <a:pt x="6111" y="237811"/>
                  </a:lnTo>
                  <a:lnTo>
                    <a:pt x="8611" y="247796"/>
                  </a:lnTo>
                  <a:lnTo>
                    <a:pt x="14109" y="256175"/>
                  </a:lnTo>
                  <a:lnTo>
                    <a:pt x="22186" y="261340"/>
                  </a:lnTo>
                  <a:lnTo>
                    <a:pt x="32812" y="263903"/>
                  </a:lnTo>
                  <a:lnTo>
                    <a:pt x="44424" y="262446"/>
                  </a:lnTo>
                  <a:lnTo>
                    <a:pt x="55462" y="255551"/>
                  </a:lnTo>
                  <a:lnTo>
                    <a:pt x="62651" y="243894"/>
                  </a:lnTo>
                  <a:lnTo>
                    <a:pt x="65497" y="234644"/>
                  </a:lnTo>
                  <a:lnTo>
                    <a:pt x="69191" y="225488"/>
                  </a:lnTo>
                  <a:lnTo>
                    <a:pt x="78927" y="214115"/>
                  </a:lnTo>
                  <a:lnTo>
                    <a:pt x="135188" y="270376"/>
                  </a:lnTo>
                  <a:lnTo>
                    <a:pt x="191608" y="213956"/>
                  </a:lnTo>
                  <a:lnTo>
                    <a:pt x="180365" y="204438"/>
                  </a:lnTo>
                  <a:lnTo>
                    <a:pt x="171276" y="200812"/>
                  </a:lnTo>
                  <a:lnTo>
                    <a:pt x="162068" y="197969"/>
                  </a:lnTo>
                  <a:lnTo>
                    <a:pt x="150466" y="190803"/>
                  </a:lnTo>
                  <a:lnTo>
                    <a:pt x="143571" y="179765"/>
                  </a:lnTo>
                  <a:lnTo>
                    <a:pt x="142114" y="168153"/>
                  </a:lnTo>
                  <a:lnTo>
                    <a:pt x="144677" y="157527"/>
                  </a:lnTo>
                  <a:lnTo>
                    <a:pt x="149843" y="149449"/>
                  </a:lnTo>
                  <a:lnTo>
                    <a:pt x="158222" y="143952"/>
                  </a:lnTo>
                  <a:lnTo>
                    <a:pt x="168207" y="141452"/>
                  </a:lnTo>
                  <a:lnTo>
                    <a:pt x="178683" y="142618"/>
                  </a:lnTo>
                  <a:lnTo>
                    <a:pt x="188533" y="148121"/>
                  </a:lnTo>
                  <a:lnTo>
                    <a:pt x="196987" y="157683"/>
                  </a:lnTo>
                  <a:lnTo>
                    <a:pt x="201173" y="168032"/>
                  </a:lnTo>
                  <a:lnTo>
                    <a:pt x="206011" y="178680"/>
                  </a:lnTo>
                  <a:lnTo>
                    <a:pt x="216424" y="189141"/>
                  </a:lnTo>
                  <a:lnTo>
                    <a:pt x="270376" y="135188"/>
                  </a:lnTo>
                  <a:lnTo>
                    <a:pt x="216340" y="81151"/>
                  </a:lnTo>
                  <a:lnTo>
                    <a:pt x="226938" y="70296"/>
                  </a:lnTo>
                  <a:lnTo>
                    <a:pt x="237729" y="65312"/>
                  </a:lnTo>
                  <a:lnTo>
                    <a:pt x="248215" y="61108"/>
                  </a:lnTo>
                  <a:lnTo>
                    <a:pt x="257897" y="52590"/>
                  </a:lnTo>
                  <a:lnTo>
                    <a:pt x="263399" y="42739"/>
                  </a:lnTo>
                  <a:lnTo>
                    <a:pt x="264566" y="32264"/>
                  </a:lnTo>
                  <a:lnTo>
                    <a:pt x="262065" y="22279"/>
                  </a:lnTo>
                  <a:lnTo>
                    <a:pt x="256568" y="13900"/>
                  </a:lnTo>
                  <a:lnTo>
                    <a:pt x="248491" y="8734"/>
                  </a:lnTo>
                  <a:lnTo>
                    <a:pt x="237865" y="6171"/>
                  </a:lnTo>
                  <a:lnTo>
                    <a:pt x="226252" y="7629"/>
                  </a:lnTo>
                  <a:lnTo>
                    <a:pt x="215214" y="14523"/>
                  </a:lnTo>
                  <a:lnTo>
                    <a:pt x="208004" y="26235"/>
                  </a:lnTo>
                  <a:lnTo>
                    <a:pt x="205155" y="35526"/>
                  </a:lnTo>
                  <a:lnTo>
                    <a:pt x="201393" y="44749"/>
                  </a:lnTo>
                  <a:lnTo>
                    <a:pt x="191440" y="56252"/>
                  </a:lnTo>
                  <a:lnTo>
                    <a:pt x="135188" y="0"/>
                  </a:lnTo>
                  <a:close/>
                </a:path>
              </a:pathLst>
            </a:custGeom>
            <a:solidFill>
              <a:srgbClr val="FFFFFF"/>
            </a:solidFill>
          </p:spPr>
          <p:txBody>
            <a:bodyPr wrap="square" lIns="0" tIns="0" rIns="0" bIns="0" rtlCol="0"/>
            <a:lstStyle/>
            <a:p>
              <a:endParaRPr/>
            </a:p>
          </p:txBody>
        </p:sp>
        <p:sp>
          <p:nvSpPr>
            <p:cNvPr id="17" name="object 17"/>
            <p:cNvSpPr/>
            <p:nvPr/>
          </p:nvSpPr>
          <p:spPr>
            <a:xfrm>
              <a:off x="912776" y="3227335"/>
              <a:ext cx="603885" cy="603885"/>
            </a:xfrm>
            <a:custGeom>
              <a:avLst/>
              <a:gdLst/>
              <a:ahLst/>
              <a:cxnLst/>
              <a:rect l="l" t="t" r="r" b="b"/>
              <a:pathLst>
                <a:path w="603885" h="603885">
                  <a:moveTo>
                    <a:pt x="301656" y="0"/>
                  </a:moveTo>
                  <a:lnTo>
                    <a:pt x="249814" y="21474"/>
                  </a:lnTo>
                  <a:lnTo>
                    <a:pt x="21473" y="249813"/>
                  </a:lnTo>
                  <a:lnTo>
                    <a:pt x="0" y="301656"/>
                  </a:lnTo>
                  <a:lnTo>
                    <a:pt x="5368" y="329244"/>
                  </a:lnTo>
                  <a:lnTo>
                    <a:pt x="21473" y="353497"/>
                  </a:lnTo>
                  <a:lnTo>
                    <a:pt x="249814" y="581838"/>
                  </a:lnTo>
                  <a:lnTo>
                    <a:pt x="274067" y="597944"/>
                  </a:lnTo>
                  <a:lnTo>
                    <a:pt x="301656" y="603312"/>
                  </a:lnTo>
                  <a:lnTo>
                    <a:pt x="329245" y="597944"/>
                  </a:lnTo>
                  <a:lnTo>
                    <a:pt x="353498" y="581838"/>
                  </a:lnTo>
                  <a:lnTo>
                    <a:pt x="581839" y="353497"/>
                  </a:lnTo>
                  <a:lnTo>
                    <a:pt x="597944" y="329244"/>
                  </a:lnTo>
                  <a:lnTo>
                    <a:pt x="603312" y="301656"/>
                  </a:lnTo>
                  <a:lnTo>
                    <a:pt x="597944" y="274067"/>
                  </a:lnTo>
                  <a:lnTo>
                    <a:pt x="581839" y="249813"/>
                  </a:lnTo>
                  <a:lnTo>
                    <a:pt x="353498" y="21474"/>
                  </a:lnTo>
                  <a:lnTo>
                    <a:pt x="329245" y="5368"/>
                  </a:lnTo>
                  <a:lnTo>
                    <a:pt x="301656" y="0"/>
                  </a:lnTo>
                  <a:close/>
                </a:path>
              </a:pathLst>
            </a:custGeom>
            <a:solidFill>
              <a:srgbClr val="FD2906"/>
            </a:solidFill>
          </p:spPr>
          <p:txBody>
            <a:bodyPr wrap="square" lIns="0" tIns="0" rIns="0" bIns="0" rtlCol="0"/>
            <a:lstStyle/>
            <a:p>
              <a:endParaRPr/>
            </a:p>
          </p:txBody>
        </p:sp>
      </p:grpSp>
      <p:sp>
        <p:nvSpPr>
          <p:cNvPr id="18" name="object 18"/>
          <p:cNvSpPr txBox="1"/>
          <p:nvPr/>
        </p:nvSpPr>
        <p:spPr>
          <a:xfrm>
            <a:off x="1600682" y="3135714"/>
            <a:ext cx="2661285" cy="1357630"/>
          </a:xfrm>
          <a:prstGeom prst="rect">
            <a:avLst/>
          </a:prstGeom>
        </p:spPr>
        <p:txBody>
          <a:bodyPr vert="horz" wrap="square" lIns="0" tIns="127635" rIns="0" bIns="0" rtlCol="0">
            <a:spAutoFit/>
          </a:bodyPr>
          <a:lstStyle/>
          <a:p>
            <a:pPr marL="13970">
              <a:lnSpc>
                <a:spcPct val="100000"/>
              </a:lnSpc>
              <a:spcBef>
                <a:spcPts val="1005"/>
              </a:spcBef>
            </a:pPr>
            <a:r>
              <a:rPr sz="1400" spc="-5" dirty="0">
                <a:solidFill>
                  <a:srgbClr val="404040"/>
                </a:solidFill>
                <a:latin typeface="Arial MT"/>
                <a:cs typeface="Arial MT"/>
              </a:rPr>
              <a:t>Kurangnya</a:t>
            </a:r>
            <a:r>
              <a:rPr sz="1400" spc="-30" dirty="0">
                <a:solidFill>
                  <a:srgbClr val="404040"/>
                </a:solidFill>
                <a:latin typeface="Arial MT"/>
                <a:cs typeface="Arial MT"/>
              </a:rPr>
              <a:t> </a:t>
            </a:r>
            <a:r>
              <a:rPr sz="1400" spc="-5" dirty="0">
                <a:solidFill>
                  <a:srgbClr val="404040"/>
                </a:solidFill>
                <a:latin typeface="Arial MT"/>
                <a:cs typeface="Arial MT"/>
              </a:rPr>
              <a:t>Literasi</a:t>
            </a:r>
            <a:r>
              <a:rPr sz="1400" spc="-30" dirty="0">
                <a:solidFill>
                  <a:srgbClr val="404040"/>
                </a:solidFill>
                <a:latin typeface="Arial MT"/>
                <a:cs typeface="Arial MT"/>
              </a:rPr>
              <a:t> </a:t>
            </a:r>
            <a:r>
              <a:rPr sz="1400" spc="-5" dirty="0">
                <a:solidFill>
                  <a:srgbClr val="404040"/>
                </a:solidFill>
                <a:latin typeface="Arial MT"/>
                <a:cs typeface="Arial MT"/>
              </a:rPr>
              <a:t>Zakat</a:t>
            </a:r>
            <a:endParaRPr sz="1400">
              <a:latin typeface="Arial MT"/>
              <a:cs typeface="Arial MT"/>
            </a:endParaRPr>
          </a:p>
          <a:p>
            <a:pPr marL="12700" marR="5080">
              <a:lnSpc>
                <a:spcPct val="98700"/>
              </a:lnSpc>
              <a:spcBef>
                <a:spcPts val="795"/>
              </a:spcBef>
            </a:pPr>
            <a:r>
              <a:rPr sz="1200" spc="-5" dirty="0">
                <a:solidFill>
                  <a:srgbClr val="404040"/>
                </a:solidFill>
                <a:latin typeface="Arial MT"/>
                <a:cs typeface="Arial MT"/>
              </a:rPr>
              <a:t>Rendahnya kesadaran warga muslim </a:t>
            </a:r>
            <a:r>
              <a:rPr sz="1200" dirty="0">
                <a:solidFill>
                  <a:srgbClr val="404040"/>
                </a:solidFill>
                <a:latin typeface="Arial MT"/>
                <a:cs typeface="Arial MT"/>
              </a:rPr>
              <a:t> </a:t>
            </a:r>
            <a:r>
              <a:rPr sz="1200" spc="-5" dirty="0">
                <a:solidFill>
                  <a:srgbClr val="404040"/>
                </a:solidFill>
                <a:latin typeface="Arial MT"/>
                <a:cs typeface="Arial MT"/>
              </a:rPr>
              <a:t>akan kewajiban zakat, karena basis </a:t>
            </a:r>
            <a:r>
              <a:rPr sz="1200" dirty="0">
                <a:solidFill>
                  <a:srgbClr val="404040"/>
                </a:solidFill>
                <a:latin typeface="Arial MT"/>
                <a:cs typeface="Arial MT"/>
              </a:rPr>
              <a:t> </a:t>
            </a:r>
            <a:r>
              <a:rPr sz="1200" spc="-5" dirty="0">
                <a:solidFill>
                  <a:srgbClr val="404040"/>
                </a:solidFill>
                <a:latin typeface="Arial MT"/>
                <a:cs typeface="Arial MT"/>
              </a:rPr>
              <a:t>zakat</a:t>
            </a:r>
            <a:r>
              <a:rPr sz="1200" dirty="0">
                <a:solidFill>
                  <a:srgbClr val="404040"/>
                </a:solidFill>
                <a:latin typeface="Arial MT"/>
                <a:cs typeface="Arial MT"/>
              </a:rPr>
              <a:t> </a:t>
            </a:r>
            <a:r>
              <a:rPr sz="1200" spc="-5" dirty="0">
                <a:solidFill>
                  <a:srgbClr val="404040"/>
                </a:solidFill>
                <a:latin typeface="Arial MT"/>
                <a:cs typeface="Arial MT"/>
              </a:rPr>
              <a:t>yang tergali</a:t>
            </a:r>
            <a:r>
              <a:rPr sz="1200" dirty="0">
                <a:solidFill>
                  <a:srgbClr val="404040"/>
                </a:solidFill>
                <a:latin typeface="Arial MT"/>
                <a:cs typeface="Arial MT"/>
              </a:rPr>
              <a:t> </a:t>
            </a:r>
            <a:r>
              <a:rPr sz="1200" spc="-5" dirty="0">
                <a:solidFill>
                  <a:srgbClr val="404040"/>
                </a:solidFill>
                <a:latin typeface="Arial MT"/>
                <a:cs typeface="Arial MT"/>
              </a:rPr>
              <a:t>masih terkonsentrasi </a:t>
            </a:r>
            <a:r>
              <a:rPr sz="1200" spc="-320" dirty="0">
                <a:solidFill>
                  <a:srgbClr val="404040"/>
                </a:solidFill>
                <a:latin typeface="Arial MT"/>
                <a:cs typeface="Arial MT"/>
              </a:rPr>
              <a:t> </a:t>
            </a:r>
            <a:r>
              <a:rPr sz="1200" spc="-5" dirty="0">
                <a:solidFill>
                  <a:srgbClr val="404040"/>
                </a:solidFill>
                <a:latin typeface="Arial MT"/>
                <a:cs typeface="Arial MT"/>
              </a:rPr>
              <a:t>pada</a:t>
            </a:r>
            <a:r>
              <a:rPr sz="1200" spc="-10" dirty="0">
                <a:solidFill>
                  <a:srgbClr val="404040"/>
                </a:solidFill>
                <a:latin typeface="Arial MT"/>
                <a:cs typeface="Arial MT"/>
              </a:rPr>
              <a:t> </a:t>
            </a:r>
            <a:r>
              <a:rPr sz="1200" spc="-5" dirty="0">
                <a:solidFill>
                  <a:srgbClr val="404040"/>
                </a:solidFill>
                <a:latin typeface="Arial MT"/>
                <a:cs typeface="Arial MT"/>
              </a:rPr>
              <a:t>beberapa</a:t>
            </a:r>
            <a:r>
              <a:rPr sz="1200" spc="-10" dirty="0">
                <a:solidFill>
                  <a:srgbClr val="404040"/>
                </a:solidFill>
                <a:latin typeface="Arial MT"/>
                <a:cs typeface="Arial MT"/>
              </a:rPr>
              <a:t> jenis</a:t>
            </a:r>
            <a:r>
              <a:rPr sz="1200" dirty="0">
                <a:solidFill>
                  <a:srgbClr val="404040"/>
                </a:solidFill>
                <a:latin typeface="Arial MT"/>
                <a:cs typeface="Arial MT"/>
              </a:rPr>
              <a:t> </a:t>
            </a:r>
            <a:r>
              <a:rPr sz="1200" spc="-5" dirty="0">
                <a:solidFill>
                  <a:srgbClr val="404040"/>
                </a:solidFill>
                <a:latin typeface="Arial MT"/>
                <a:cs typeface="Arial MT"/>
              </a:rPr>
              <a:t>zakat,</a:t>
            </a:r>
            <a:r>
              <a:rPr sz="1200" spc="5" dirty="0">
                <a:solidFill>
                  <a:srgbClr val="404040"/>
                </a:solidFill>
                <a:latin typeface="Arial MT"/>
                <a:cs typeface="Arial MT"/>
              </a:rPr>
              <a:t> </a:t>
            </a:r>
            <a:r>
              <a:rPr sz="1200" spc="-5" dirty="0">
                <a:solidFill>
                  <a:srgbClr val="404040"/>
                </a:solidFill>
                <a:latin typeface="Arial MT"/>
                <a:cs typeface="Arial MT"/>
              </a:rPr>
              <a:t>yakni</a:t>
            </a:r>
            <a:r>
              <a:rPr sz="1200" spc="-10" dirty="0">
                <a:solidFill>
                  <a:srgbClr val="404040"/>
                </a:solidFill>
                <a:latin typeface="Arial MT"/>
                <a:cs typeface="Arial MT"/>
              </a:rPr>
              <a:t> </a:t>
            </a:r>
            <a:r>
              <a:rPr sz="1200" spc="-5" dirty="0">
                <a:solidFill>
                  <a:srgbClr val="404040"/>
                </a:solidFill>
                <a:latin typeface="Arial MT"/>
                <a:cs typeface="Arial MT"/>
              </a:rPr>
              <a:t>zakat </a:t>
            </a:r>
            <a:r>
              <a:rPr sz="1200" spc="-320" dirty="0">
                <a:solidFill>
                  <a:srgbClr val="404040"/>
                </a:solidFill>
                <a:latin typeface="Arial MT"/>
                <a:cs typeface="Arial MT"/>
              </a:rPr>
              <a:t> </a:t>
            </a:r>
            <a:r>
              <a:rPr sz="1200" spc="-5" dirty="0">
                <a:solidFill>
                  <a:srgbClr val="404040"/>
                </a:solidFill>
                <a:latin typeface="Arial MT"/>
                <a:cs typeface="Arial MT"/>
              </a:rPr>
              <a:t>fitrah</a:t>
            </a:r>
            <a:endParaRPr sz="1200">
              <a:latin typeface="Arial MT"/>
              <a:cs typeface="Arial MT"/>
            </a:endParaRPr>
          </a:p>
        </p:txBody>
      </p:sp>
      <p:grpSp>
        <p:nvGrpSpPr>
          <p:cNvPr id="19" name="object 19"/>
          <p:cNvGrpSpPr/>
          <p:nvPr/>
        </p:nvGrpSpPr>
        <p:grpSpPr>
          <a:xfrm>
            <a:off x="1102991" y="3415463"/>
            <a:ext cx="3385820" cy="222250"/>
            <a:chOff x="1102991" y="3415463"/>
            <a:chExt cx="3385820" cy="222250"/>
          </a:xfrm>
        </p:grpSpPr>
        <p:sp>
          <p:nvSpPr>
            <p:cNvPr id="20" name="object 20"/>
            <p:cNvSpPr/>
            <p:nvPr/>
          </p:nvSpPr>
          <p:spPr>
            <a:xfrm>
              <a:off x="1498456" y="3485254"/>
              <a:ext cx="2990215" cy="76200"/>
            </a:xfrm>
            <a:custGeom>
              <a:avLst/>
              <a:gdLst/>
              <a:ahLst/>
              <a:cxnLst/>
              <a:rect l="l" t="t" r="r" b="b"/>
              <a:pathLst>
                <a:path w="2990215" h="76200">
                  <a:moveTo>
                    <a:pt x="2952038" y="0"/>
                  </a:moveTo>
                  <a:lnTo>
                    <a:pt x="2937206" y="2980"/>
                  </a:lnTo>
                  <a:lnTo>
                    <a:pt x="2925088" y="11134"/>
                  </a:lnTo>
                  <a:lnTo>
                    <a:pt x="2916912" y="23237"/>
                  </a:lnTo>
                  <a:lnTo>
                    <a:pt x="2915193" y="31717"/>
                  </a:lnTo>
                  <a:lnTo>
                    <a:pt x="2952010" y="31750"/>
                  </a:lnTo>
                  <a:lnTo>
                    <a:pt x="2951999" y="44450"/>
                  </a:lnTo>
                  <a:lnTo>
                    <a:pt x="2915188" y="44450"/>
                  </a:lnTo>
                  <a:lnTo>
                    <a:pt x="2916886" y="52898"/>
                  </a:lnTo>
                  <a:lnTo>
                    <a:pt x="2925040" y="65016"/>
                  </a:lnTo>
                  <a:lnTo>
                    <a:pt x="2937144" y="73192"/>
                  </a:lnTo>
                  <a:lnTo>
                    <a:pt x="2951971" y="76200"/>
                  </a:lnTo>
                  <a:lnTo>
                    <a:pt x="2966804" y="73218"/>
                  </a:lnTo>
                  <a:lnTo>
                    <a:pt x="2978922" y="65064"/>
                  </a:lnTo>
                  <a:lnTo>
                    <a:pt x="2987098" y="52960"/>
                  </a:lnTo>
                  <a:lnTo>
                    <a:pt x="2988824" y="44450"/>
                  </a:lnTo>
                  <a:lnTo>
                    <a:pt x="2951999" y="44450"/>
                  </a:lnTo>
                  <a:lnTo>
                    <a:pt x="2988831" y="44417"/>
                  </a:lnTo>
                  <a:lnTo>
                    <a:pt x="2990105" y="38133"/>
                  </a:lnTo>
                  <a:lnTo>
                    <a:pt x="2987124" y="23300"/>
                  </a:lnTo>
                  <a:lnTo>
                    <a:pt x="2978969" y="11182"/>
                  </a:lnTo>
                  <a:lnTo>
                    <a:pt x="2966866" y="3006"/>
                  </a:lnTo>
                  <a:lnTo>
                    <a:pt x="2952038" y="0"/>
                  </a:lnTo>
                  <a:close/>
                </a:path>
                <a:path w="2990215" h="76200">
                  <a:moveTo>
                    <a:pt x="2915193" y="31717"/>
                  </a:moveTo>
                  <a:lnTo>
                    <a:pt x="2913905" y="38065"/>
                  </a:lnTo>
                  <a:lnTo>
                    <a:pt x="2915182" y="44417"/>
                  </a:lnTo>
                  <a:lnTo>
                    <a:pt x="2951999" y="44450"/>
                  </a:lnTo>
                  <a:lnTo>
                    <a:pt x="2952010" y="31750"/>
                  </a:lnTo>
                  <a:lnTo>
                    <a:pt x="2915193" y="31717"/>
                  </a:lnTo>
                  <a:close/>
                </a:path>
                <a:path w="2990215" h="76200">
                  <a:moveTo>
                    <a:pt x="11" y="29137"/>
                  </a:moveTo>
                  <a:lnTo>
                    <a:pt x="0" y="41837"/>
                  </a:lnTo>
                  <a:lnTo>
                    <a:pt x="2915182" y="44417"/>
                  </a:lnTo>
                  <a:lnTo>
                    <a:pt x="2913905" y="38065"/>
                  </a:lnTo>
                  <a:lnTo>
                    <a:pt x="2915193" y="31717"/>
                  </a:lnTo>
                  <a:lnTo>
                    <a:pt x="11" y="29137"/>
                  </a:lnTo>
                  <a:close/>
                </a:path>
              </a:pathLst>
            </a:custGeom>
            <a:solidFill>
              <a:srgbClr val="FD2906"/>
            </a:solidFill>
          </p:spPr>
          <p:txBody>
            <a:bodyPr wrap="square" lIns="0" tIns="0" rIns="0" bIns="0" rtlCol="0"/>
            <a:lstStyle/>
            <a:p>
              <a:endParaRPr/>
            </a:p>
          </p:txBody>
        </p:sp>
        <p:pic>
          <p:nvPicPr>
            <p:cNvPr id="21" name="object 21"/>
            <p:cNvPicPr/>
            <p:nvPr/>
          </p:nvPicPr>
          <p:blipFill>
            <a:blip r:embed="rId2" cstate="print"/>
            <a:stretch>
              <a:fillRect/>
            </a:stretch>
          </p:blipFill>
          <p:spPr>
            <a:xfrm>
              <a:off x="1102991" y="3415463"/>
              <a:ext cx="236869" cy="221729"/>
            </a:xfrm>
            <a:prstGeom prst="rect">
              <a:avLst/>
            </a:prstGeom>
          </p:spPr>
        </p:pic>
      </p:grpSp>
      <p:sp>
        <p:nvSpPr>
          <p:cNvPr id="22" name="object 22"/>
          <p:cNvSpPr/>
          <p:nvPr/>
        </p:nvSpPr>
        <p:spPr>
          <a:xfrm>
            <a:off x="10675909" y="3220144"/>
            <a:ext cx="603885" cy="603885"/>
          </a:xfrm>
          <a:custGeom>
            <a:avLst/>
            <a:gdLst/>
            <a:ahLst/>
            <a:cxnLst/>
            <a:rect l="l" t="t" r="r" b="b"/>
            <a:pathLst>
              <a:path w="603884" h="603885">
                <a:moveTo>
                  <a:pt x="301656" y="0"/>
                </a:moveTo>
                <a:lnTo>
                  <a:pt x="249813" y="21473"/>
                </a:lnTo>
                <a:lnTo>
                  <a:pt x="21474" y="249814"/>
                </a:lnTo>
                <a:lnTo>
                  <a:pt x="0" y="301656"/>
                </a:lnTo>
                <a:lnTo>
                  <a:pt x="5368" y="329245"/>
                </a:lnTo>
                <a:lnTo>
                  <a:pt x="21474" y="353498"/>
                </a:lnTo>
                <a:lnTo>
                  <a:pt x="249813" y="581839"/>
                </a:lnTo>
                <a:lnTo>
                  <a:pt x="274067" y="597943"/>
                </a:lnTo>
                <a:lnTo>
                  <a:pt x="301656" y="603312"/>
                </a:lnTo>
                <a:lnTo>
                  <a:pt x="329245" y="597943"/>
                </a:lnTo>
                <a:lnTo>
                  <a:pt x="353499" y="581839"/>
                </a:lnTo>
                <a:lnTo>
                  <a:pt x="581838" y="353498"/>
                </a:lnTo>
                <a:lnTo>
                  <a:pt x="597944" y="329245"/>
                </a:lnTo>
                <a:lnTo>
                  <a:pt x="603312" y="301656"/>
                </a:lnTo>
                <a:lnTo>
                  <a:pt x="597944" y="274067"/>
                </a:lnTo>
                <a:lnTo>
                  <a:pt x="581838" y="249814"/>
                </a:lnTo>
                <a:lnTo>
                  <a:pt x="353499" y="21473"/>
                </a:lnTo>
                <a:lnTo>
                  <a:pt x="329245" y="5368"/>
                </a:lnTo>
                <a:lnTo>
                  <a:pt x="301656" y="0"/>
                </a:lnTo>
                <a:close/>
              </a:path>
            </a:pathLst>
          </a:custGeom>
          <a:solidFill>
            <a:srgbClr val="FD2906"/>
          </a:solidFill>
        </p:spPr>
        <p:txBody>
          <a:bodyPr wrap="square" lIns="0" tIns="0" rIns="0" bIns="0" rtlCol="0"/>
          <a:lstStyle/>
          <a:p>
            <a:endParaRPr/>
          </a:p>
        </p:txBody>
      </p:sp>
      <p:sp>
        <p:nvSpPr>
          <p:cNvPr id="23" name="object 23"/>
          <p:cNvSpPr txBox="1"/>
          <p:nvPr/>
        </p:nvSpPr>
        <p:spPr>
          <a:xfrm>
            <a:off x="8055475" y="3125046"/>
            <a:ext cx="2618740" cy="1203960"/>
          </a:xfrm>
          <a:prstGeom prst="rect">
            <a:avLst/>
          </a:prstGeom>
        </p:spPr>
        <p:txBody>
          <a:bodyPr vert="horz" wrap="square" lIns="0" tIns="138430" rIns="0" bIns="0" rtlCol="0">
            <a:spAutoFit/>
          </a:bodyPr>
          <a:lstStyle/>
          <a:p>
            <a:pPr marR="5715" algn="r">
              <a:lnSpc>
                <a:spcPct val="100000"/>
              </a:lnSpc>
              <a:spcBef>
                <a:spcPts val="1090"/>
              </a:spcBef>
            </a:pPr>
            <a:r>
              <a:rPr sz="1400" spc="-5" dirty="0">
                <a:solidFill>
                  <a:srgbClr val="404040"/>
                </a:solidFill>
                <a:latin typeface="Arial MT"/>
                <a:cs typeface="Arial MT"/>
              </a:rPr>
              <a:t>Kurangnya</a:t>
            </a:r>
            <a:r>
              <a:rPr sz="1400" spc="-30" dirty="0">
                <a:solidFill>
                  <a:srgbClr val="404040"/>
                </a:solidFill>
                <a:latin typeface="Arial MT"/>
                <a:cs typeface="Arial MT"/>
              </a:rPr>
              <a:t> </a:t>
            </a:r>
            <a:r>
              <a:rPr sz="1400" spc="-5" dirty="0">
                <a:solidFill>
                  <a:srgbClr val="404040"/>
                </a:solidFill>
                <a:latin typeface="Arial MT"/>
                <a:cs typeface="Arial MT"/>
              </a:rPr>
              <a:t>Figur</a:t>
            </a:r>
            <a:r>
              <a:rPr sz="1400" spc="-30" dirty="0">
                <a:solidFill>
                  <a:srgbClr val="404040"/>
                </a:solidFill>
                <a:latin typeface="Arial MT"/>
                <a:cs typeface="Arial MT"/>
              </a:rPr>
              <a:t> </a:t>
            </a:r>
            <a:r>
              <a:rPr sz="1400" spc="-5" dirty="0">
                <a:solidFill>
                  <a:srgbClr val="404040"/>
                </a:solidFill>
                <a:latin typeface="Arial MT"/>
                <a:cs typeface="Arial MT"/>
              </a:rPr>
              <a:t>yang</a:t>
            </a:r>
            <a:r>
              <a:rPr sz="1400" spc="-25" dirty="0">
                <a:solidFill>
                  <a:srgbClr val="404040"/>
                </a:solidFill>
                <a:latin typeface="Arial MT"/>
                <a:cs typeface="Arial MT"/>
              </a:rPr>
              <a:t> </a:t>
            </a:r>
            <a:r>
              <a:rPr sz="1400" spc="-5" dirty="0">
                <a:solidFill>
                  <a:srgbClr val="404040"/>
                </a:solidFill>
                <a:latin typeface="Arial MT"/>
                <a:cs typeface="Arial MT"/>
              </a:rPr>
              <a:t>dicontoh</a:t>
            </a:r>
            <a:endParaRPr sz="1400">
              <a:latin typeface="Arial MT"/>
              <a:cs typeface="Arial MT"/>
            </a:endParaRPr>
          </a:p>
          <a:p>
            <a:pPr marL="12700" marR="5080" indent="23495" algn="r">
              <a:lnSpc>
                <a:spcPct val="97500"/>
              </a:lnSpc>
              <a:spcBef>
                <a:spcPts val="880"/>
              </a:spcBef>
            </a:pPr>
            <a:r>
              <a:rPr sz="1200" spc="-5" dirty="0">
                <a:solidFill>
                  <a:srgbClr val="404040"/>
                </a:solidFill>
                <a:latin typeface="Arial MT"/>
                <a:cs typeface="Arial MT"/>
              </a:rPr>
              <a:t>Pemerintah (terurama PEMDA) belum </a:t>
            </a:r>
            <a:r>
              <a:rPr sz="1200" spc="-320" dirty="0">
                <a:solidFill>
                  <a:srgbClr val="404040"/>
                </a:solidFill>
                <a:latin typeface="Arial MT"/>
                <a:cs typeface="Arial MT"/>
              </a:rPr>
              <a:t> </a:t>
            </a:r>
            <a:r>
              <a:rPr sz="1200" spc="-5" dirty="0">
                <a:solidFill>
                  <a:srgbClr val="404040"/>
                </a:solidFill>
                <a:latin typeface="Arial MT"/>
                <a:cs typeface="Arial MT"/>
              </a:rPr>
              <a:t>memberikan contoh kepada </a:t>
            </a:r>
            <a:r>
              <a:rPr sz="1200" dirty="0">
                <a:solidFill>
                  <a:srgbClr val="404040"/>
                </a:solidFill>
                <a:latin typeface="Arial MT"/>
                <a:cs typeface="Arial MT"/>
              </a:rPr>
              <a:t> </a:t>
            </a:r>
            <a:r>
              <a:rPr sz="1200" spc="-5" dirty="0">
                <a:solidFill>
                  <a:srgbClr val="404040"/>
                </a:solidFill>
                <a:latin typeface="Arial MT"/>
                <a:cs typeface="Arial MT"/>
              </a:rPr>
              <a:t>masyarakatnya</a:t>
            </a:r>
            <a:r>
              <a:rPr sz="1200" spc="-15" dirty="0">
                <a:solidFill>
                  <a:srgbClr val="404040"/>
                </a:solidFill>
                <a:latin typeface="Arial MT"/>
                <a:cs typeface="Arial MT"/>
              </a:rPr>
              <a:t> </a:t>
            </a:r>
            <a:r>
              <a:rPr sz="1200" spc="-5" dirty="0">
                <a:solidFill>
                  <a:srgbClr val="404040"/>
                </a:solidFill>
                <a:latin typeface="Arial MT"/>
                <a:cs typeface="Arial MT"/>
              </a:rPr>
              <a:t>untuk berzakat</a:t>
            </a:r>
            <a:r>
              <a:rPr sz="1200" dirty="0">
                <a:solidFill>
                  <a:srgbClr val="404040"/>
                </a:solidFill>
                <a:latin typeface="Arial MT"/>
                <a:cs typeface="Arial MT"/>
              </a:rPr>
              <a:t> </a:t>
            </a:r>
            <a:r>
              <a:rPr sz="1200" spc="-5" dirty="0">
                <a:solidFill>
                  <a:srgbClr val="404040"/>
                </a:solidFill>
                <a:latin typeface="Arial MT"/>
                <a:cs typeface="Arial MT"/>
              </a:rPr>
              <a:t>melalui</a:t>
            </a:r>
            <a:endParaRPr sz="1200">
              <a:latin typeface="Arial MT"/>
              <a:cs typeface="Arial MT"/>
            </a:endParaRPr>
          </a:p>
          <a:p>
            <a:pPr marR="5715" algn="r">
              <a:lnSpc>
                <a:spcPct val="100000"/>
              </a:lnSpc>
              <a:spcBef>
                <a:spcPts val="75"/>
              </a:spcBef>
            </a:pPr>
            <a:r>
              <a:rPr sz="1200" spc="-10" dirty="0">
                <a:solidFill>
                  <a:srgbClr val="404040"/>
                </a:solidFill>
                <a:latin typeface="Arial MT"/>
                <a:cs typeface="Arial MT"/>
              </a:rPr>
              <a:t>lembaga.</a:t>
            </a:r>
            <a:endParaRPr sz="1200">
              <a:latin typeface="Arial MT"/>
              <a:cs typeface="Arial MT"/>
            </a:endParaRPr>
          </a:p>
        </p:txBody>
      </p:sp>
      <p:grpSp>
        <p:nvGrpSpPr>
          <p:cNvPr id="24" name="object 24"/>
          <p:cNvGrpSpPr/>
          <p:nvPr/>
        </p:nvGrpSpPr>
        <p:grpSpPr>
          <a:xfrm>
            <a:off x="7697692" y="3404485"/>
            <a:ext cx="3429000" cy="234315"/>
            <a:chOff x="7697692" y="3404485"/>
            <a:chExt cx="3429000" cy="234315"/>
          </a:xfrm>
        </p:grpSpPr>
        <p:sp>
          <p:nvSpPr>
            <p:cNvPr id="25" name="object 25"/>
            <p:cNvSpPr/>
            <p:nvPr/>
          </p:nvSpPr>
          <p:spPr>
            <a:xfrm>
              <a:off x="7697692" y="3492531"/>
              <a:ext cx="2990215" cy="76200"/>
            </a:xfrm>
            <a:custGeom>
              <a:avLst/>
              <a:gdLst/>
              <a:ahLst/>
              <a:cxnLst/>
              <a:rect l="l" t="t" r="r" b="b"/>
              <a:pathLst>
                <a:path w="2990215" h="76200">
                  <a:moveTo>
                    <a:pt x="38100" y="0"/>
                  </a:moveTo>
                  <a:lnTo>
                    <a:pt x="23269" y="2994"/>
                  </a:lnTo>
                  <a:lnTo>
                    <a:pt x="11159" y="11159"/>
                  </a:lnTo>
                  <a:lnTo>
                    <a:pt x="2994" y="23270"/>
                  </a:lnTo>
                  <a:lnTo>
                    <a:pt x="0" y="38100"/>
                  </a:lnTo>
                  <a:lnTo>
                    <a:pt x="2994" y="52930"/>
                  </a:lnTo>
                  <a:lnTo>
                    <a:pt x="11159" y="65040"/>
                  </a:lnTo>
                  <a:lnTo>
                    <a:pt x="23269" y="73205"/>
                  </a:lnTo>
                  <a:lnTo>
                    <a:pt x="38100" y="76200"/>
                  </a:lnTo>
                  <a:lnTo>
                    <a:pt x="52929" y="73205"/>
                  </a:lnTo>
                  <a:lnTo>
                    <a:pt x="65040" y="65040"/>
                  </a:lnTo>
                  <a:lnTo>
                    <a:pt x="73205" y="52930"/>
                  </a:lnTo>
                  <a:lnTo>
                    <a:pt x="74917" y="44450"/>
                  </a:lnTo>
                  <a:lnTo>
                    <a:pt x="38100" y="44450"/>
                  </a:lnTo>
                  <a:lnTo>
                    <a:pt x="38100" y="31750"/>
                  </a:lnTo>
                  <a:lnTo>
                    <a:pt x="74917" y="31750"/>
                  </a:lnTo>
                  <a:lnTo>
                    <a:pt x="73205" y="23270"/>
                  </a:lnTo>
                  <a:lnTo>
                    <a:pt x="65040" y="11159"/>
                  </a:lnTo>
                  <a:lnTo>
                    <a:pt x="52929" y="2994"/>
                  </a:lnTo>
                  <a:lnTo>
                    <a:pt x="38100" y="0"/>
                  </a:lnTo>
                  <a:close/>
                </a:path>
                <a:path w="2990215" h="76200">
                  <a:moveTo>
                    <a:pt x="74917" y="31750"/>
                  </a:moveTo>
                  <a:lnTo>
                    <a:pt x="76200" y="38100"/>
                  </a:lnTo>
                  <a:lnTo>
                    <a:pt x="74917" y="44450"/>
                  </a:lnTo>
                  <a:lnTo>
                    <a:pt x="2990099" y="44451"/>
                  </a:lnTo>
                  <a:lnTo>
                    <a:pt x="2990099" y="31751"/>
                  </a:lnTo>
                  <a:lnTo>
                    <a:pt x="74917" y="31750"/>
                  </a:lnTo>
                  <a:close/>
                </a:path>
                <a:path w="2990215" h="76200">
                  <a:moveTo>
                    <a:pt x="38100" y="31750"/>
                  </a:moveTo>
                  <a:lnTo>
                    <a:pt x="38100" y="44450"/>
                  </a:lnTo>
                  <a:lnTo>
                    <a:pt x="74917" y="44450"/>
                  </a:lnTo>
                  <a:lnTo>
                    <a:pt x="76200" y="38100"/>
                  </a:lnTo>
                  <a:lnTo>
                    <a:pt x="74917" y="31750"/>
                  </a:lnTo>
                  <a:lnTo>
                    <a:pt x="38100" y="31750"/>
                  </a:lnTo>
                  <a:close/>
                </a:path>
                <a:path w="2990215" h="76200">
                  <a:moveTo>
                    <a:pt x="74917" y="31750"/>
                  </a:moveTo>
                  <a:lnTo>
                    <a:pt x="38100" y="31750"/>
                  </a:lnTo>
                  <a:lnTo>
                    <a:pt x="74917" y="31750"/>
                  </a:lnTo>
                  <a:close/>
                </a:path>
              </a:pathLst>
            </a:custGeom>
            <a:solidFill>
              <a:srgbClr val="FD2906"/>
            </a:solidFill>
          </p:spPr>
          <p:txBody>
            <a:bodyPr wrap="square" lIns="0" tIns="0" rIns="0" bIns="0" rtlCol="0"/>
            <a:lstStyle/>
            <a:p>
              <a:endParaRPr/>
            </a:p>
          </p:txBody>
        </p:sp>
        <p:sp>
          <p:nvSpPr>
            <p:cNvPr id="26" name="object 26"/>
            <p:cNvSpPr/>
            <p:nvPr/>
          </p:nvSpPr>
          <p:spPr>
            <a:xfrm>
              <a:off x="10846739" y="3404485"/>
              <a:ext cx="280035" cy="234315"/>
            </a:xfrm>
            <a:custGeom>
              <a:avLst/>
              <a:gdLst/>
              <a:ahLst/>
              <a:cxnLst/>
              <a:rect l="l" t="t" r="r" b="b"/>
              <a:pathLst>
                <a:path w="280034" h="234314">
                  <a:moveTo>
                    <a:pt x="279939" y="0"/>
                  </a:moveTo>
                  <a:lnTo>
                    <a:pt x="0" y="0"/>
                  </a:lnTo>
                  <a:lnTo>
                    <a:pt x="0" y="234006"/>
                  </a:lnTo>
                  <a:lnTo>
                    <a:pt x="279939" y="234006"/>
                  </a:lnTo>
                  <a:lnTo>
                    <a:pt x="279939" y="221372"/>
                  </a:lnTo>
                  <a:lnTo>
                    <a:pt x="18526" y="221372"/>
                  </a:lnTo>
                  <a:lnTo>
                    <a:pt x="18526" y="208721"/>
                  </a:lnTo>
                  <a:lnTo>
                    <a:pt x="279939" y="208721"/>
                  </a:lnTo>
                  <a:lnTo>
                    <a:pt x="279939" y="196702"/>
                  </a:lnTo>
                  <a:lnTo>
                    <a:pt x="18526" y="196702"/>
                  </a:lnTo>
                  <a:lnTo>
                    <a:pt x="18526" y="184053"/>
                  </a:lnTo>
                  <a:lnTo>
                    <a:pt x="86789" y="184053"/>
                  </a:lnTo>
                  <a:lnTo>
                    <a:pt x="86789" y="172034"/>
                  </a:lnTo>
                  <a:lnTo>
                    <a:pt x="18526" y="172034"/>
                  </a:lnTo>
                  <a:lnTo>
                    <a:pt x="18526" y="159385"/>
                  </a:lnTo>
                  <a:lnTo>
                    <a:pt x="86789" y="159385"/>
                  </a:lnTo>
                  <a:lnTo>
                    <a:pt x="86789" y="147364"/>
                  </a:lnTo>
                  <a:lnTo>
                    <a:pt x="18526" y="147364"/>
                  </a:lnTo>
                  <a:lnTo>
                    <a:pt x="18526" y="134715"/>
                  </a:lnTo>
                  <a:lnTo>
                    <a:pt x="86789" y="134715"/>
                  </a:lnTo>
                  <a:lnTo>
                    <a:pt x="86789" y="122695"/>
                  </a:lnTo>
                  <a:lnTo>
                    <a:pt x="18526" y="122695"/>
                  </a:lnTo>
                  <a:lnTo>
                    <a:pt x="18526" y="110046"/>
                  </a:lnTo>
                  <a:lnTo>
                    <a:pt x="86789" y="110046"/>
                  </a:lnTo>
                  <a:lnTo>
                    <a:pt x="86789" y="98026"/>
                  </a:lnTo>
                  <a:lnTo>
                    <a:pt x="18526" y="98026"/>
                  </a:lnTo>
                  <a:lnTo>
                    <a:pt x="18526" y="85377"/>
                  </a:lnTo>
                  <a:lnTo>
                    <a:pt x="86789" y="85377"/>
                  </a:lnTo>
                  <a:lnTo>
                    <a:pt x="86789" y="73357"/>
                  </a:lnTo>
                  <a:lnTo>
                    <a:pt x="18526" y="73357"/>
                  </a:lnTo>
                  <a:lnTo>
                    <a:pt x="18526" y="60708"/>
                  </a:lnTo>
                  <a:lnTo>
                    <a:pt x="86789" y="60708"/>
                  </a:lnTo>
                  <a:lnTo>
                    <a:pt x="86789" y="48687"/>
                  </a:lnTo>
                  <a:lnTo>
                    <a:pt x="18526" y="48687"/>
                  </a:lnTo>
                  <a:lnTo>
                    <a:pt x="18526" y="36038"/>
                  </a:lnTo>
                  <a:lnTo>
                    <a:pt x="279939" y="36038"/>
                  </a:lnTo>
                  <a:lnTo>
                    <a:pt x="279939" y="24019"/>
                  </a:lnTo>
                  <a:lnTo>
                    <a:pt x="18526" y="24019"/>
                  </a:lnTo>
                  <a:lnTo>
                    <a:pt x="18526" y="11370"/>
                  </a:lnTo>
                  <a:lnTo>
                    <a:pt x="279939" y="11370"/>
                  </a:lnTo>
                  <a:lnTo>
                    <a:pt x="279939" y="0"/>
                  </a:lnTo>
                  <a:close/>
                </a:path>
                <a:path w="280034" h="234314">
                  <a:moveTo>
                    <a:pt x="230539" y="208721"/>
                  </a:moveTo>
                  <a:lnTo>
                    <a:pt x="47341" y="208721"/>
                  </a:lnTo>
                  <a:lnTo>
                    <a:pt x="47341" y="221372"/>
                  </a:lnTo>
                  <a:lnTo>
                    <a:pt x="230539" y="221372"/>
                  </a:lnTo>
                  <a:lnTo>
                    <a:pt x="230539" y="208721"/>
                  </a:lnTo>
                  <a:close/>
                </a:path>
                <a:path w="280034" h="234314">
                  <a:moveTo>
                    <a:pt x="279939" y="208721"/>
                  </a:moveTo>
                  <a:lnTo>
                    <a:pt x="259353" y="208721"/>
                  </a:lnTo>
                  <a:lnTo>
                    <a:pt x="259353" y="221372"/>
                  </a:lnTo>
                  <a:lnTo>
                    <a:pt x="279939" y="221372"/>
                  </a:lnTo>
                  <a:lnTo>
                    <a:pt x="279939" y="208721"/>
                  </a:lnTo>
                  <a:close/>
                </a:path>
                <a:path w="280034" h="234314">
                  <a:moveTo>
                    <a:pt x="86789" y="184053"/>
                  </a:moveTo>
                  <a:lnTo>
                    <a:pt x="47341" y="184053"/>
                  </a:lnTo>
                  <a:lnTo>
                    <a:pt x="47341" y="196702"/>
                  </a:lnTo>
                  <a:lnTo>
                    <a:pt x="230539" y="196702"/>
                  </a:lnTo>
                  <a:lnTo>
                    <a:pt x="230539" y="185486"/>
                  </a:lnTo>
                  <a:lnTo>
                    <a:pt x="86789" y="185486"/>
                  </a:lnTo>
                  <a:lnTo>
                    <a:pt x="86789" y="184053"/>
                  </a:lnTo>
                  <a:close/>
                </a:path>
                <a:path w="280034" h="234314">
                  <a:moveTo>
                    <a:pt x="279939" y="184053"/>
                  </a:moveTo>
                  <a:lnTo>
                    <a:pt x="259353" y="184053"/>
                  </a:lnTo>
                  <a:lnTo>
                    <a:pt x="259353" y="196702"/>
                  </a:lnTo>
                  <a:lnTo>
                    <a:pt x="279939" y="196702"/>
                  </a:lnTo>
                  <a:lnTo>
                    <a:pt x="279939" y="184053"/>
                  </a:lnTo>
                  <a:close/>
                </a:path>
                <a:path w="280034" h="234314">
                  <a:moveTo>
                    <a:pt x="230539" y="48520"/>
                  </a:moveTo>
                  <a:lnTo>
                    <a:pt x="86789" y="48520"/>
                  </a:lnTo>
                  <a:lnTo>
                    <a:pt x="204864" y="117003"/>
                  </a:lnTo>
                  <a:lnTo>
                    <a:pt x="86789" y="185486"/>
                  </a:lnTo>
                  <a:lnTo>
                    <a:pt x="230539" y="185486"/>
                  </a:lnTo>
                  <a:lnTo>
                    <a:pt x="230539" y="184053"/>
                  </a:lnTo>
                  <a:lnTo>
                    <a:pt x="279939" y="184053"/>
                  </a:lnTo>
                  <a:lnTo>
                    <a:pt x="279939" y="172034"/>
                  </a:lnTo>
                  <a:lnTo>
                    <a:pt x="230539" y="172034"/>
                  </a:lnTo>
                  <a:lnTo>
                    <a:pt x="230539" y="159385"/>
                  </a:lnTo>
                  <a:lnTo>
                    <a:pt x="279939" y="159385"/>
                  </a:lnTo>
                  <a:lnTo>
                    <a:pt x="279939" y="147364"/>
                  </a:lnTo>
                  <a:lnTo>
                    <a:pt x="230539" y="147364"/>
                  </a:lnTo>
                  <a:lnTo>
                    <a:pt x="230539" y="134715"/>
                  </a:lnTo>
                  <a:lnTo>
                    <a:pt x="279939" y="134715"/>
                  </a:lnTo>
                  <a:lnTo>
                    <a:pt x="279939" y="122695"/>
                  </a:lnTo>
                  <a:lnTo>
                    <a:pt x="230539" y="122695"/>
                  </a:lnTo>
                  <a:lnTo>
                    <a:pt x="230539" y="110046"/>
                  </a:lnTo>
                  <a:lnTo>
                    <a:pt x="279939" y="110046"/>
                  </a:lnTo>
                  <a:lnTo>
                    <a:pt x="279939" y="98026"/>
                  </a:lnTo>
                  <a:lnTo>
                    <a:pt x="230539" y="98026"/>
                  </a:lnTo>
                  <a:lnTo>
                    <a:pt x="230539" y="85377"/>
                  </a:lnTo>
                  <a:lnTo>
                    <a:pt x="279939" y="85377"/>
                  </a:lnTo>
                  <a:lnTo>
                    <a:pt x="279939" y="73357"/>
                  </a:lnTo>
                  <a:lnTo>
                    <a:pt x="230539" y="73357"/>
                  </a:lnTo>
                  <a:lnTo>
                    <a:pt x="230539" y="60708"/>
                  </a:lnTo>
                  <a:lnTo>
                    <a:pt x="279939" y="60708"/>
                  </a:lnTo>
                  <a:lnTo>
                    <a:pt x="279939" y="48687"/>
                  </a:lnTo>
                  <a:lnTo>
                    <a:pt x="230539" y="48687"/>
                  </a:lnTo>
                  <a:lnTo>
                    <a:pt x="230539" y="48520"/>
                  </a:lnTo>
                  <a:close/>
                </a:path>
                <a:path w="280034" h="234314">
                  <a:moveTo>
                    <a:pt x="86789" y="159385"/>
                  </a:moveTo>
                  <a:lnTo>
                    <a:pt x="47341" y="159385"/>
                  </a:lnTo>
                  <a:lnTo>
                    <a:pt x="47341" y="172034"/>
                  </a:lnTo>
                  <a:lnTo>
                    <a:pt x="86789" y="172034"/>
                  </a:lnTo>
                  <a:lnTo>
                    <a:pt x="86789" y="159385"/>
                  </a:lnTo>
                  <a:close/>
                </a:path>
                <a:path w="280034" h="234314">
                  <a:moveTo>
                    <a:pt x="279939" y="159385"/>
                  </a:moveTo>
                  <a:lnTo>
                    <a:pt x="259353" y="159385"/>
                  </a:lnTo>
                  <a:lnTo>
                    <a:pt x="259353" y="172034"/>
                  </a:lnTo>
                  <a:lnTo>
                    <a:pt x="279939" y="172034"/>
                  </a:lnTo>
                  <a:lnTo>
                    <a:pt x="279939" y="159385"/>
                  </a:lnTo>
                  <a:close/>
                </a:path>
                <a:path w="280034" h="234314">
                  <a:moveTo>
                    <a:pt x="86789" y="134715"/>
                  </a:moveTo>
                  <a:lnTo>
                    <a:pt x="47341" y="134715"/>
                  </a:lnTo>
                  <a:lnTo>
                    <a:pt x="47341" y="147364"/>
                  </a:lnTo>
                  <a:lnTo>
                    <a:pt x="86789" y="147364"/>
                  </a:lnTo>
                  <a:lnTo>
                    <a:pt x="86789" y="134715"/>
                  </a:lnTo>
                  <a:close/>
                </a:path>
                <a:path w="280034" h="234314">
                  <a:moveTo>
                    <a:pt x="279939" y="134715"/>
                  </a:moveTo>
                  <a:lnTo>
                    <a:pt x="259353" y="134715"/>
                  </a:lnTo>
                  <a:lnTo>
                    <a:pt x="259353" y="147364"/>
                  </a:lnTo>
                  <a:lnTo>
                    <a:pt x="279939" y="147364"/>
                  </a:lnTo>
                  <a:lnTo>
                    <a:pt x="279939" y="134715"/>
                  </a:lnTo>
                  <a:close/>
                </a:path>
                <a:path w="280034" h="234314">
                  <a:moveTo>
                    <a:pt x="86789" y="110046"/>
                  </a:moveTo>
                  <a:lnTo>
                    <a:pt x="47341" y="110046"/>
                  </a:lnTo>
                  <a:lnTo>
                    <a:pt x="47341" y="122695"/>
                  </a:lnTo>
                  <a:lnTo>
                    <a:pt x="86789" y="122695"/>
                  </a:lnTo>
                  <a:lnTo>
                    <a:pt x="86789" y="110046"/>
                  </a:lnTo>
                  <a:close/>
                </a:path>
                <a:path w="280034" h="234314">
                  <a:moveTo>
                    <a:pt x="279939" y="110046"/>
                  </a:moveTo>
                  <a:lnTo>
                    <a:pt x="259353" y="110046"/>
                  </a:lnTo>
                  <a:lnTo>
                    <a:pt x="259353" y="122695"/>
                  </a:lnTo>
                  <a:lnTo>
                    <a:pt x="279939" y="122695"/>
                  </a:lnTo>
                  <a:lnTo>
                    <a:pt x="279939" y="110046"/>
                  </a:lnTo>
                  <a:close/>
                </a:path>
                <a:path w="280034" h="234314">
                  <a:moveTo>
                    <a:pt x="86789" y="85377"/>
                  </a:moveTo>
                  <a:lnTo>
                    <a:pt x="47341" y="85377"/>
                  </a:lnTo>
                  <a:lnTo>
                    <a:pt x="47341" y="98026"/>
                  </a:lnTo>
                  <a:lnTo>
                    <a:pt x="86789" y="98026"/>
                  </a:lnTo>
                  <a:lnTo>
                    <a:pt x="86789" y="85377"/>
                  </a:lnTo>
                  <a:close/>
                </a:path>
                <a:path w="280034" h="234314">
                  <a:moveTo>
                    <a:pt x="279939" y="85377"/>
                  </a:moveTo>
                  <a:lnTo>
                    <a:pt x="259353" y="85377"/>
                  </a:lnTo>
                  <a:lnTo>
                    <a:pt x="259353" y="98026"/>
                  </a:lnTo>
                  <a:lnTo>
                    <a:pt x="279939" y="98026"/>
                  </a:lnTo>
                  <a:lnTo>
                    <a:pt x="279939" y="85377"/>
                  </a:lnTo>
                  <a:close/>
                </a:path>
                <a:path w="280034" h="234314">
                  <a:moveTo>
                    <a:pt x="86789" y="60708"/>
                  </a:moveTo>
                  <a:lnTo>
                    <a:pt x="47341" y="60708"/>
                  </a:lnTo>
                  <a:lnTo>
                    <a:pt x="47341" y="73357"/>
                  </a:lnTo>
                  <a:lnTo>
                    <a:pt x="86789" y="73357"/>
                  </a:lnTo>
                  <a:lnTo>
                    <a:pt x="86789" y="60708"/>
                  </a:lnTo>
                  <a:close/>
                </a:path>
                <a:path w="280034" h="234314">
                  <a:moveTo>
                    <a:pt x="279939" y="60708"/>
                  </a:moveTo>
                  <a:lnTo>
                    <a:pt x="259353" y="60708"/>
                  </a:lnTo>
                  <a:lnTo>
                    <a:pt x="259353" y="73357"/>
                  </a:lnTo>
                  <a:lnTo>
                    <a:pt x="279939" y="73357"/>
                  </a:lnTo>
                  <a:lnTo>
                    <a:pt x="279939" y="60708"/>
                  </a:lnTo>
                  <a:close/>
                </a:path>
                <a:path w="280034" h="234314">
                  <a:moveTo>
                    <a:pt x="230539" y="36038"/>
                  </a:moveTo>
                  <a:lnTo>
                    <a:pt x="47341" y="36038"/>
                  </a:lnTo>
                  <a:lnTo>
                    <a:pt x="47341" y="48687"/>
                  </a:lnTo>
                  <a:lnTo>
                    <a:pt x="86789" y="48687"/>
                  </a:lnTo>
                  <a:lnTo>
                    <a:pt x="86789" y="48520"/>
                  </a:lnTo>
                  <a:lnTo>
                    <a:pt x="230539" y="48520"/>
                  </a:lnTo>
                  <a:lnTo>
                    <a:pt x="230539" y="36038"/>
                  </a:lnTo>
                  <a:close/>
                </a:path>
                <a:path w="280034" h="234314">
                  <a:moveTo>
                    <a:pt x="279939" y="36038"/>
                  </a:moveTo>
                  <a:lnTo>
                    <a:pt x="259353" y="36038"/>
                  </a:lnTo>
                  <a:lnTo>
                    <a:pt x="259353" y="48687"/>
                  </a:lnTo>
                  <a:lnTo>
                    <a:pt x="279939" y="48687"/>
                  </a:lnTo>
                  <a:lnTo>
                    <a:pt x="279939" y="36038"/>
                  </a:lnTo>
                  <a:close/>
                </a:path>
                <a:path w="280034" h="234314">
                  <a:moveTo>
                    <a:pt x="230539" y="11370"/>
                  </a:moveTo>
                  <a:lnTo>
                    <a:pt x="47341" y="11370"/>
                  </a:lnTo>
                  <a:lnTo>
                    <a:pt x="47341" y="24019"/>
                  </a:lnTo>
                  <a:lnTo>
                    <a:pt x="230539" y="24019"/>
                  </a:lnTo>
                  <a:lnTo>
                    <a:pt x="230539" y="11370"/>
                  </a:lnTo>
                  <a:close/>
                </a:path>
                <a:path w="280034" h="234314">
                  <a:moveTo>
                    <a:pt x="279939" y="11370"/>
                  </a:moveTo>
                  <a:lnTo>
                    <a:pt x="259353" y="11370"/>
                  </a:lnTo>
                  <a:lnTo>
                    <a:pt x="259353" y="24019"/>
                  </a:lnTo>
                  <a:lnTo>
                    <a:pt x="279939" y="24019"/>
                  </a:lnTo>
                  <a:lnTo>
                    <a:pt x="279939" y="11370"/>
                  </a:lnTo>
                  <a:close/>
                </a:path>
              </a:pathLst>
            </a:custGeom>
            <a:solidFill>
              <a:srgbClr val="FFFFFF"/>
            </a:solidFill>
          </p:spPr>
          <p:txBody>
            <a:bodyPr wrap="square" lIns="0" tIns="0" rIns="0" bIns="0" rtlCol="0"/>
            <a:lstStyle/>
            <a:p>
              <a:endParaRPr/>
            </a:p>
          </p:txBody>
        </p:sp>
      </p:grpSp>
      <p:sp>
        <p:nvSpPr>
          <p:cNvPr id="27" name="object 27"/>
          <p:cNvSpPr/>
          <p:nvPr/>
        </p:nvSpPr>
        <p:spPr>
          <a:xfrm>
            <a:off x="10675909" y="1631282"/>
            <a:ext cx="603885" cy="603885"/>
          </a:xfrm>
          <a:custGeom>
            <a:avLst/>
            <a:gdLst/>
            <a:ahLst/>
            <a:cxnLst/>
            <a:rect l="l" t="t" r="r" b="b"/>
            <a:pathLst>
              <a:path w="603884" h="603885">
                <a:moveTo>
                  <a:pt x="301656" y="0"/>
                </a:moveTo>
                <a:lnTo>
                  <a:pt x="249813" y="21473"/>
                </a:lnTo>
                <a:lnTo>
                  <a:pt x="21474" y="249814"/>
                </a:lnTo>
                <a:lnTo>
                  <a:pt x="0" y="301655"/>
                </a:lnTo>
                <a:lnTo>
                  <a:pt x="5368" y="329244"/>
                </a:lnTo>
                <a:lnTo>
                  <a:pt x="21474" y="353498"/>
                </a:lnTo>
                <a:lnTo>
                  <a:pt x="249813" y="581839"/>
                </a:lnTo>
                <a:lnTo>
                  <a:pt x="274067" y="597943"/>
                </a:lnTo>
                <a:lnTo>
                  <a:pt x="301656" y="603312"/>
                </a:lnTo>
                <a:lnTo>
                  <a:pt x="329245" y="597943"/>
                </a:lnTo>
                <a:lnTo>
                  <a:pt x="353499" y="581839"/>
                </a:lnTo>
                <a:lnTo>
                  <a:pt x="581838" y="353498"/>
                </a:lnTo>
                <a:lnTo>
                  <a:pt x="597944" y="329244"/>
                </a:lnTo>
                <a:lnTo>
                  <a:pt x="603312" y="301655"/>
                </a:lnTo>
                <a:lnTo>
                  <a:pt x="597944" y="274066"/>
                </a:lnTo>
                <a:lnTo>
                  <a:pt x="581838" y="249814"/>
                </a:lnTo>
                <a:lnTo>
                  <a:pt x="353499" y="21473"/>
                </a:lnTo>
                <a:lnTo>
                  <a:pt x="329245" y="5368"/>
                </a:lnTo>
                <a:lnTo>
                  <a:pt x="301656" y="0"/>
                </a:lnTo>
                <a:close/>
              </a:path>
            </a:pathLst>
          </a:custGeom>
          <a:solidFill>
            <a:srgbClr val="262626"/>
          </a:solidFill>
        </p:spPr>
        <p:txBody>
          <a:bodyPr wrap="square" lIns="0" tIns="0" rIns="0" bIns="0" rtlCol="0"/>
          <a:lstStyle/>
          <a:p>
            <a:endParaRPr/>
          </a:p>
        </p:txBody>
      </p:sp>
      <p:sp>
        <p:nvSpPr>
          <p:cNvPr id="28" name="object 28"/>
          <p:cNvSpPr txBox="1"/>
          <p:nvPr/>
        </p:nvSpPr>
        <p:spPr>
          <a:xfrm>
            <a:off x="8058753" y="1659635"/>
            <a:ext cx="2573655" cy="709295"/>
          </a:xfrm>
          <a:prstGeom prst="rect">
            <a:avLst/>
          </a:prstGeom>
        </p:spPr>
        <p:txBody>
          <a:bodyPr vert="horz" wrap="square" lIns="0" tIns="12700" rIns="0" bIns="0" rtlCol="0">
            <a:spAutoFit/>
          </a:bodyPr>
          <a:lstStyle/>
          <a:p>
            <a:pPr marL="420370">
              <a:lnSpc>
                <a:spcPct val="100000"/>
              </a:lnSpc>
              <a:spcBef>
                <a:spcPts val="100"/>
              </a:spcBef>
            </a:pPr>
            <a:r>
              <a:rPr sz="1400" spc="-5" dirty="0">
                <a:solidFill>
                  <a:srgbClr val="404040"/>
                </a:solidFill>
                <a:latin typeface="Arial MT"/>
                <a:cs typeface="Arial MT"/>
              </a:rPr>
              <a:t>Kurangnya</a:t>
            </a:r>
            <a:r>
              <a:rPr sz="1400" spc="-40" dirty="0">
                <a:solidFill>
                  <a:srgbClr val="404040"/>
                </a:solidFill>
                <a:latin typeface="Arial MT"/>
                <a:cs typeface="Arial MT"/>
              </a:rPr>
              <a:t> </a:t>
            </a:r>
            <a:r>
              <a:rPr sz="1400" spc="-5" dirty="0">
                <a:solidFill>
                  <a:srgbClr val="404040"/>
                </a:solidFill>
                <a:latin typeface="Arial MT"/>
                <a:cs typeface="Arial MT"/>
              </a:rPr>
              <a:t>benefit</a:t>
            </a:r>
            <a:r>
              <a:rPr sz="1400" spc="-30" dirty="0">
                <a:solidFill>
                  <a:srgbClr val="404040"/>
                </a:solidFill>
                <a:latin typeface="Arial MT"/>
                <a:cs typeface="Arial MT"/>
              </a:rPr>
              <a:t> </a:t>
            </a:r>
            <a:r>
              <a:rPr sz="1400" spc="-5" dirty="0">
                <a:solidFill>
                  <a:srgbClr val="404040"/>
                </a:solidFill>
                <a:latin typeface="Arial MT"/>
                <a:cs typeface="Arial MT"/>
              </a:rPr>
              <a:t>Muzakki</a:t>
            </a:r>
            <a:endParaRPr sz="1400">
              <a:latin typeface="Arial MT"/>
              <a:cs typeface="Arial MT"/>
            </a:endParaRPr>
          </a:p>
          <a:p>
            <a:pPr marL="227965" marR="5080" indent="-215900">
              <a:lnSpc>
                <a:spcPts val="1390"/>
              </a:lnSpc>
              <a:spcBef>
                <a:spcPts val="960"/>
              </a:spcBef>
            </a:pPr>
            <a:r>
              <a:rPr sz="1200" spc="-10" dirty="0">
                <a:solidFill>
                  <a:srgbClr val="404040"/>
                </a:solidFill>
                <a:latin typeface="Arial MT"/>
                <a:cs typeface="Arial MT"/>
              </a:rPr>
              <a:t>Karena </a:t>
            </a:r>
            <a:r>
              <a:rPr sz="1200" spc="-5" dirty="0">
                <a:solidFill>
                  <a:srgbClr val="404040"/>
                </a:solidFill>
                <a:latin typeface="Arial MT"/>
                <a:cs typeface="Arial MT"/>
              </a:rPr>
              <a:t>masih rendahnya insentif bagi </a:t>
            </a:r>
            <a:r>
              <a:rPr sz="1200" spc="-320" dirty="0">
                <a:solidFill>
                  <a:srgbClr val="404040"/>
                </a:solidFill>
                <a:latin typeface="Arial MT"/>
                <a:cs typeface="Arial MT"/>
              </a:rPr>
              <a:t> </a:t>
            </a:r>
            <a:r>
              <a:rPr sz="1200" spc="-5" dirty="0">
                <a:solidFill>
                  <a:srgbClr val="404040"/>
                </a:solidFill>
                <a:latin typeface="Arial MT"/>
                <a:cs typeface="Arial MT"/>
              </a:rPr>
              <a:t>wajib</a:t>
            </a:r>
            <a:r>
              <a:rPr sz="1200" spc="-15" dirty="0">
                <a:solidFill>
                  <a:srgbClr val="404040"/>
                </a:solidFill>
                <a:latin typeface="Arial MT"/>
                <a:cs typeface="Arial MT"/>
              </a:rPr>
              <a:t> </a:t>
            </a:r>
            <a:r>
              <a:rPr sz="1200" spc="-5" dirty="0">
                <a:solidFill>
                  <a:srgbClr val="404040"/>
                </a:solidFill>
                <a:latin typeface="Arial MT"/>
                <a:cs typeface="Arial MT"/>
              </a:rPr>
              <a:t>zakat untuk</a:t>
            </a:r>
            <a:r>
              <a:rPr sz="1200" spc="-10" dirty="0">
                <a:solidFill>
                  <a:srgbClr val="404040"/>
                </a:solidFill>
                <a:latin typeface="Arial MT"/>
                <a:cs typeface="Arial MT"/>
              </a:rPr>
              <a:t> </a:t>
            </a:r>
            <a:r>
              <a:rPr sz="1200" spc="-5" dirty="0">
                <a:solidFill>
                  <a:srgbClr val="404040"/>
                </a:solidFill>
                <a:latin typeface="Arial MT"/>
                <a:cs typeface="Arial MT"/>
              </a:rPr>
              <a:t>membayar</a:t>
            </a:r>
            <a:r>
              <a:rPr sz="1200" spc="-10" dirty="0">
                <a:solidFill>
                  <a:srgbClr val="404040"/>
                </a:solidFill>
                <a:latin typeface="Arial MT"/>
                <a:cs typeface="Arial MT"/>
              </a:rPr>
              <a:t> </a:t>
            </a:r>
            <a:r>
              <a:rPr sz="1200" spc="-5" dirty="0">
                <a:solidFill>
                  <a:srgbClr val="404040"/>
                </a:solidFill>
                <a:latin typeface="Arial MT"/>
                <a:cs typeface="Arial MT"/>
              </a:rPr>
              <a:t>zakat</a:t>
            </a:r>
            <a:endParaRPr sz="1200">
              <a:latin typeface="Arial MT"/>
              <a:cs typeface="Arial MT"/>
            </a:endParaRPr>
          </a:p>
        </p:txBody>
      </p:sp>
      <p:grpSp>
        <p:nvGrpSpPr>
          <p:cNvPr id="29" name="object 29"/>
          <p:cNvGrpSpPr/>
          <p:nvPr/>
        </p:nvGrpSpPr>
        <p:grpSpPr>
          <a:xfrm>
            <a:off x="7692951" y="1808976"/>
            <a:ext cx="3416935" cy="257175"/>
            <a:chOff x="7692951" y="1808976"/>
            <a:chExt cx="3416935" cy="257175"/>
          </a:xfrm>
        </p:grpSpPr>
        <p:sp>
          <p:nvSpPr>
            <p:cNvPr id="30" name="object 30"/>
            <p:cNvSpPr/>
            <p:nvPr/>
          </p:nvSpPr>
          <p:spPr>
            <a:xfrm>
              <a:off x="7692951" y="1903464"/>
              <a:ext cx="2990215" cy="76200"/>
            </a:xfrm>
            <a:custGeom>
              <a:avLst/>
              <a:gdLst/>
              <a:ahLst/>
              <a:cxnLst/>
              <a:rect l="l" t="t" r="r" b="b"/>
              <a:pathLst>
                <a:path w="2990215" h="76200">
                  <a:moveTo>
                    <a:pt x="38100" y="0"/>
                  </a:moveTo>
                  <a:lnTo>
                    <a:pt x="23270" y="2994"/>
                  </a:lnTo>
                  <a:lnTo>
                    <a:pt x="11159" y="11159"/>
                  </a:lnTo>
                  <a:lnTo>
                    <a:pt x="2994" y="23270"/>
                  </a:lnTo>
                  <a:lnTo>
                    <a:pt x="0" y="38100"/>
                  </a:lnTo>
                  <a:lnTo>
                    <a:pt x="2994" y="52930"/>
                  </a:lnTo>
                  <a:lnTo>
                    <a:pt x="11159" y="65040"/>
                  </a:lnTo>
                  <a:lnTo>
                    <a:pt x="23270" y="73205"/>
                  </a:lnTo>
                  <a:lnTo>
                    <a:pt x="38100" y="76200"/>
                  </a:lnTo>
                  <a:lnTo>
                    <a:pt x="52930" y="73205"/>
                  </a:lnTo>
                  <a:lnTo>
                    <a:pt x="65040" y="65040"/>
                  </a:lnTo>
                  <a:lnTo>
                    <a:pt x="73205" y="52930"/>
                  </a:lnTo>
                  <a:lnTo>
                    <a:pt x="74918" y="44450"/>
                  </a:lnTo>
                  <a:lnTo>
                    <a:pt x="38100" y="44450"/>
                  </a:lnTo>
                  <a:lnTo>
                    <a:pt x="38100" y="31750"/>
                  </a:lnTo>
                  <a:lnTo>
                    <a:pt x="74918" y="31750"/>
                  </a:lnTo>
                  <a:lnTo>
                    <a:pt x="73205" y="23270"/>
                  </a:lnTo>
                  <a:lnTo>
                    <a:pt x="65040" y="11159"/>
                  </a:lnTo>
                  <a:lnTo>
                    <a:pt x="52930" y="2994"/>
                  </a:lnTo>
                  <a:lnTo>
                    <a:pt x="38100" y="0"/>
                  </a:lnTo>
                  <a:close/>
                </a:path>
                <a:path w="2990215" h="76200">
                  <a:moveTo>
                    <a:pt x="74918" y="31750"/>
                  </a:moveTo>
                  <a:lnTo>
                    <a:pt x="76200" y="38100"/>
                  </a:lnTo>
                  <a:lnTo>
                    <a:pt x="74918" y="44450"/>
                  </a:lnTo>
                  <a:lnTo>
                    <a:pt x="2990100" y="44451"/>
                  </a:lnTo>
                  <a:lnTo>
                    <a:pt x="2990100" y="31751"/>
                  </a:lnTo>
                  <a:lnTo>
                    <a:pt x="74918" y="31750"/>
                  </a:lnTo>
                  <a:close/>
                </a:path>
                <a:path w="2990215" h="76200">
                  <a:moveTo>
                    <a:pt x="38100" y="31750"/>
                  </a:moveTo>
                  <a:lnTo>
                    <a:pt x="38100" y="44450"/>
                  </a:lnTo>
                  <a:lnTo>
                    <a:pt x="74918" y="44450"/>
                  </a:lnTo>
                  <a:lnTo>
                    <a:pt x="76200" y="38100"/>
                  </a:lnTo>
                  <a:lnTo>
                    <a:pt x="74918" y="31750"/>
                  </a:lnTo>
                  <a:lnTo>
                    <a:pt x="38100" y="31750"/>
                  </a:lnTo>
                  <a:close/>
                </a:path>
                <a:path w="2990215" h="76200">
                  <a:moveTo>
                    <a:pt x="74918" y="31750"/>
                  </a:moveTo>
                  <a:lnTo>
                    <a:pt x="38100" y="31750"/>
                  </a:lnTo>
                  <a:lnTo>
                    <a:pt x="74918" y="31750"/>
                  </a:lnTo>
                  <a:close/>
                </a:path>
              </a:pathLst>
            </a:custGeom>
            <a:solidFill>
              <a:srgbClr val="262626"/>
            </a:solidFill>
          </p:spPr>
          <p:txBody>
            <a:bodyPr wrap="square" lIns="0" tIns="0" rIns="0" bIns="0" rtlCol="0"/>
            <a:lstStyle/>
            <a:p>
              <a:endParaRPr/>
            </a:p>
          </p:txBody>
        </p:sp>
        <p:sp>
          <p:nvSpPr>
            <p:cNvPr id="31" name="object 31"/>
            <p:cNvSpPr/>
            <p:nvPr/>
          </p:nvSpPr>
          <p:spPr>
            <a:xfrm>
              <a:off x="10854692" y="1808976"/>
              <a:ext cx="255270" cy="257175"/>
            </a:xfrm>
            <a:custGeom>
              <a:avLst/>
              <a:gdLst/>
              <a:ahLst/>
              <a:cxnLst/>
              <a:rect l="l" t="t" r="r" b="b"/>
              <a:pathLst>
                <a:path w="255270" h="257175">
                  <a:moveTo>
                    <a:pt x="71120" y="200407"/>
                  </a:moveTo>
                  <a:lnTo>
                    <a:pt x="54429" y="200407"/>
                  </a:lnTo>
                  <a:lnTo>
                    <a:pt x="59176" y="205126"/>
                  </a:lnTo>
                  <a:lnTo>
                    <a:pt x="64308" y="209466"/>
                  </a:lnTo>
                  <a:lnTo>
                    <a:pt x="69791" y="213426"/>
                  </a:lnTo>
                  <a:lnTo>
                    <a:pt x="75595" y="217008"/>
                  </a:lnTo>
                  <a:lnTo>
                    <a:pt x="75088" y="247089"/>
                  </a:lnTo>
                  <a:lnTo>
                    <a:pt x="112544" y="257126"/>
                  </a:lnTo>
                  <a:lnTo>
                    <a:pt x="127147" y="230821"/>
                  </a:lnTo>
                  <a:lnTo>
                    <a:pt x="134568" y="230582"/>
                  </a:lnTo>
                  <a:lnTo>
                    <a:pt x="141886" y="229778"/>
                  </a:lnTo>
                  <a:lnTo>
                    <a:pt x="149069" y="228404"/>
                  </a:lnTo>
                  <a:lnTo>
                    <a:pt x="156084" y="226454"/>
                  </a:lnTo>
                  <a:lnTo>
                    <a:pt x="208731" y="226454"/>
                  </a:lnTo>
                  <a:lnTo>
                    <a:pt x="205788" y="218773"/>
                  </a:lnTo>
                  <a:lnTo>
                    <a:pt x="139058" y="218773"/>
                  </a:lnTo>
                  <a:lnTo>
                    <a:pt x="103348" y="216535"/>
                  </a:lnTo>
                  <a:lnTo>
                    <a:pt x="71304" y="200618"/>
                  </a:lnTo>
                  <a:lnTo>
                    <a:pt x="71120" y="200407"/>
                  </a:lnTo>
                  <a:close/>
                </a:path>
                <a:path w="255270" h="257175">
                  <a:moveTo>
                    <a:pt x="208731" y="226454"/>
                  </a:moveTo>
                  <a:lnTo>
                    <a:pt x="156084" y="226454"/>
                  </a:lnTo>
                  <a:lnTo>
                    <a:pt x="153153" y="228507"/>
                  </a:lnTo>
                  <a:lnTo>
                    <a:pt x="177246" y="249424"/>
                  </a:lnTo>
                  <a:lnTo>
                    <a:pt x="209010" y="227182"/>
                  </a:lnTo>
                  <a:lnTo>
                    <a:pt x="208731" y="226454"/>
                  </a:lnTo>
                  <a:close/>
                </a:path>
                <a:path w="255270" h="257175">
                  <a:moveTo>
                    <a:pt x="178244" y="40230"/>
                  </a:moveTo>
                  <a:lnTo>
                    <a:pt x="114279" y="40230"/>
                  </a:lnTo>
                  <a:lnTo>
                    <a:pt x="149989" y="42468"/>
                  </a:lnTo>
                  <a:lnTo>
                    <a:pt x="182034" y="58385"/>
                  </a:lnTo>
                  <a:lnTo>
                    <a:pt x="204700" y="84449"/>
                  </a:lnTo>
                  <a:lnTo>
                    <a:pt x="215940" y="117112"/>
                  </a:lnTo>
                  <a:lnTo>
                    <a:pt x="213702" y="152822"/>
                  </a:lnTo>
                  <a:lnTo>
                    <a:pt x="197785" y="184867"/>
                  </a:lnTo>
                  <a:lnTo>
                    <a:pt x="171720" y="207534"/>
                  </a:lnTo>
                  <a:lnTo>
                    <a:pt x="139058" y="218773"/>
                  </a:lnTo>
                  <a:lnTo>
                    <a:pt x="205788" y="218773"/>
                  </a:lnTo>
                  <a:lnTo>
                    <a:pt x="198937" y="200892"/>
                  </a:lnTo>
                  <a:lnTo>
                    <a:pt x="204202" y="195676"/>
                  </a:lnTo>
                  <a:lnTo>
                    <a:pt x="208901" y="189831"/>
                  </a:lnTo>
                  <a:lnTo>
                    <a:pt x="212778" y="183352"/>
                  </a:lnTo>
                  <a:lnTo>
                    <a:pt x="243588" y="183352"/>
                  </a:lnTo>
                  <a:lnTo>
                    <a:pt x="253485" y="146411"/>
                  </a:lnTo>
                  <a:lnTo>
                    <a:pt x="228210" y="132380"/>
                  </a:lnTo>
                  <a:lnTo>
                    <a:pt x="228231" y="125039"/>
                  </a:lnTo>
                  <a:lnTo>
                    <a:pt x="227742" y="118711"/>
                  </a:lnTo>
                  <a:lnTo>
                    <a:pt x="227620" y="117466"/>
                  </a:lnTo>
                  <a:lnTo>
                    <a:pt x="226553" y="110638"/>
                  </a:lnTo>
                  <a:lnTo>
                    <a:pt x="224906" y="103630"/>
                  </a:lnTo>
                  <a:lnTo>
                    <a:pt x="245143" y="85387"/>
                  </a:lnTo>
                  <a:lnTo>
                    <a:pt x="230692" y="58210"/>
                  </a:lnTo>
                  <a:lnTo>
                    <a:pt x="198537" y="58210"/>
                  </a:lnTo>
                  <a:lnTo>
                    <a:pt x="193757" y="53502"/>
                  </a:lnTo>
                  <a:lnTo>
                    <a:pt x="188591" y="49177"/>
                  </a:lnTo>
                  <a:lnTo>
                    <a:pt x="183074" y="45235"/>
                  </a:lnTo>
                  <a:lnTo>
                    <a:pt x="177236" y="41675"/>
                  </a:lnTo>
                  <a:lnTo>
                    <a:pt x="178219" y="41675"/>
                  </a:lnTo>
                  <a:lnTo>
                    <a:pt x="178244" y="40230"/>
                  </a:lnTo>
                  <a:close/>
                </a:path>
                <a:path w="255270" h="257175">
                  <a:moveTo>
                    <a:pt x="10035" y="78177"/>
                  </a:moveTo>
                  <a:lnTo>
                    <a:pt x="0" y="115633"/>
                  </a:lnTo>
                  <a:lnTo>
                    <a:pt x="24944" y="129481"/>
                  </a:lnTo>
                  <a:lnTo>
                    <a:pt x="25164" y="136041"/>
                  </a:lnTo>
                  <a:lnTo>
                    <a:pt x="25818" y="142526"/>
                  </a:lnTo>
                  <a:lnTo>
                    <a:pt x="26895" y="148917"/>
                  </a:lnTo>
                  <a:lnTo>
                    <a:pt x="28387" y="155195"/>
                  </a:lnTo>
                  <a:lnTo>
                    <a:pt x="7203" y="172372"/>
                  </a:lnTo>
                  <a:lnTo>
                    <a:pt x="23591" y="207516"/>
                  </a:lnTo>
                  <a:lnTo>
                    <a:pt x="54914" y="201448"/>
                  </a:lnTo>
                  <a:lnTo>
                    <a:pt x="54429" y="200407"/>
                  </a:lnTo>
                  <a:lnTo>
                    <a:pt x="71120" y="200407"/>
                  </a:lnTo>
                  <a:lnTo>
                    <a:pt x="48637" y="174553"/>
                  </a:lnTo>
                  <a:lnTo>
                    <a:pt x="37397" y="141891"/>
                  </a:lnTo>
                  <a:lnTo>
                    <a:pt x="39635" y="106180"/>
                  </a:lnTo>
                  <a:lnTo>
                    <a:pt x="53306" y="78658"/>
                  </a:lnTo>
                  <a:lnTo>
                    <a:pt x="38620" y="78658"/>
                  </a:lnTo>
                  <a:lnTo>
                    <a:pt x="10035" y="78177"/>
                  </a:lnTo>
                  <a:close/>
                </a:path>
                <a:path w="255270" h="257175">
                  <a:moveTo>
                    <a:pt x="115878" y="51750"/>
                  </a:moveTo>
                  <a:lnTo>
                    <a:pt x="87430" y="61538"/>
                  </a:lnTo>
                  <a:lnTo>
                    <a:pt x="64729" y="81280"/>
                  </a:lnTo>
                  <a:lnTo>
                    <a:pt x="50866" y="109190"/>
                  </a:lnTo>
                  <a:lnTo>
                    <a:pt x="48916" y="140292"/>
                  </a:lnTo>
                  <a:lnTo>
                    <a:pt x="58705" y="168740"/>
                  </a:lnTo>
                  <a:lnTo>
                    <a:pt x="78447" y="191442"/>
                  </a:lnTo>
                  <a:lnTo>
                    <a:pt x="106357" y="205305"/>
                  </a:lnTo>
                  <a:lnTo>
                    <a:pt x="137459" y="207254"/>
                  </a:lnTo>
                  <a:lnTo>
                    <a:pt x="165907" y="197465"/>
                  </a:lnTo>
                  <a:lnTo>
                    <a:pt x="188609" y="177723"/>
                  </a:lnTo>
                  <a:lnTo>
                    <a:pt x="189674" y="175577"/>
                  </a:lnTo>
                  <a:lnTo>
                    <a:pt x="133063" y="175577"/>
                  </a:lnTo>
                  <a:lnTo>
                    <a:pt x="114632" y="174421"/>
                  </a:lnTo>
                  <a:lnTo>
                    <a:pt x="98093" y="166206"/>
                  </a:lnTo>
                  <a:lnTo>
                    <a:pt x="86394" y="152754"/>
                  </a:lnTo>
                  <a:lnTo>
                    <a:pt x="80593" y="135896"/>
                  </a:lnTo>
                  <a:lnTo>
                    <a:pt x="81748" y="117466"/>
                  </a:lnTo>
                  <a:lnTo>
                    <a:pt x="89963" y="100926"/>
                  </a:lnTo>
                  <a:lnTo>
                    <a:pt x="103416" y="89227"/>
                  </a:lnTo>
                  <a:lnTo>
                    <a:pt x="120274" y="83426"/>
                  </a:lnTo>
                  <a:lnTo>
                    <a:pt x="188686" y="83426"/>
                  </a:lnTo>
                  <a:lnTo>
                    <a:pt x="174890" y="67562"/>
                  </a:lnTo>
                  <a:lnTo>
                    <a:pt x="146980" y="53699"/>
                  </a:lnTo>
                  <a:lnTo>
                    <a:pt x="115878" y="51750"/>
                  </a:lnTo>
                  <a:close/>
                </a:path>
                <a:path w="255270" h="257175">
                  <a:moveTo>
                    <a:pt x="243588" y="183352"/>
                  </a:moveTo>
                  <a:lnTo>
                    <a:pt x="212778" y="183352"/>
                  </a:lnTo>
                  <a:lnTo>
                    <a:pt x="243450" y="183869"/>
                  </a:lnTo>
                  <a:lnTo>
                    <a:pt x="243588" y="183352"/>
                  </a:lnTo>
                  <a:close/>
                </a:path>
                <a:path w="255270" h="257175">
                  <a:moveTo>
                    <a:pt x="188686" y="83426"/>
                  </a:moveTo>
                  <a:lnTo>
                    <a:pt x="120274" y="83426"/>
                  </a:lnTo>
                  <a:lnTo>
                    <a:pt x="138705" y="84582"/>
                  </a:lnTo>
                  <a:lnTo>
                    <a:pt x="155244" y="92796"/>
                  </a:lnTo>
                  <a:lnTo>
                    <a:pt x="166943" y="106249"/>
                  </a:lnTo>
                  <a:lnTo>
                    <a:pt x="172744" y="123107"/>
                  </a:lnTo>
                  <a:lnTo>
                    <a:pt x="171589" y="141538"/>
                  </a:lnTo>
                  <a:lnTo>
                    <a:pt x="163374" y="158077"/>
                  </a:lnTo>
                  <a:lnTo>
                    <a:pt x="149922" y="169776"/>
                  </a:lnTo>
                  <a:lnTo>
                    <a:pt x="133063" y="175577"/>
                  </a:lnTo>
                  <a:lnTo>
                    <a:pt x="189674" y="175577"/>
                  </a:lnTo>
                  <a:lnTo>
                    <a:pt x="202472" y="149813"/>
                  </a:lnTo>
                  <a:lnTo>
                    <a:pt x="204421" y="118711"/>
                  </a:lnTo>
                  <a:lnTo>
                    <a:pt x="194632" y="90263"/>
                  </a:lnTo>
                  <a:lnTo>
                    <a:pt x="188686" y="83426"/>
                  </a:lnTo>
                  <a:close/>
                </a:path>
                <a:path w="255270" h="257175">
                  <a:moveTo>
                    <a:pt x="75789" y="9912"/>
                  </a:moveTo>
                  <a:lnTo>
                    <a:pt x="42904" y="30460"/>
                  </a:lnTo>
                  <a:lnTo>
                    <a:pt x="52477" y="59989"/>
                  </a:lnTo>
                  <a:lnTo>
                    <a:pt x="47180" y="65575"/>
                  </a:lnTo>
                  <a:lnTo>
                    <a:pt x="42498" y="71814"/>
                  </a:lnTo>
                  <a:lnTo>
                    <a:pt x="38620" y="78658"/>
                  </a:lnTo>
                  <a:lnTo>
                    <a:pt x="53306" y="78658"/>
                  </a:lnTo>
                  <a:lnTo>
                    <a:pt x="55552" y="74136"/>
                  </a:lnTo>
                  <a:lnTo>
                    <a:pt x="81617" y="51469"/>
                  </a:lnTo>
                  <a:lnTo>
                    <a:pt x="114279" y="40230"/>
                  </a:lnTo>
                  <a:lnTo>
                    <a:pt x="178244" y="40230"/>
                  </a:lnTo>
                  <a:lnTo>
                    <a:pt x="178379" y="32205"/>
                  </a:lnTo>
                  <a:lnTo>
                    <a:pt x="98524" y="32205"/>
                  </a:lnTo>
                  <a:lnTo>
                    <a:pt x="98753" y="32061"/>
                  </a:lnTo>
                  <a:lnTo>
                    <a:pt x="75789" y="9912"/>
                  </a:lnTo>
                  <a:close/>
                </a:path>
                <a:path w="255270" h="257175">
                  <a:moveTo>
                    <a:pt x="226937" y="51149"/>
                  </a:moveTo>
                  <a:lnTo>
                    <a:pt x="198537" y="58210"/>
                  </a:lnTo>
                  <a:lnTo>
                    <a:pt x="230692" y="58210"/>
                  </a:lnTo>
                  <a:lnTo>
                    <a:pt x="226937" y="51149"/>
                  </a:lnTo>
                  <a:close/>
                </a:path>
                <a:path w="255270" h="257175">
                  <a:moveTo>
                    <a:pt x="178219" y="41675"/>
                  </a:moveTo>
                  <a:lnTo>
                    <a:pt x="177236" y="41675"/>
                  </a:lnTo>
                  <a:lnTo>
                    <a:pt x="178215" y="41937"/>
                  </a:lnTo>
                  <a:lnTo>
                    <a:pt x="178219" y="41675"/>
                  </a:lnTo>
                  <a:close/>
                </a:path>
                <a:path w="255270" h="257175">
                  <a:moveTo>
                    <a:pt x="141296" y="0"/>
                  </a:moveTo>
                  <a:lnTo>
                    <a:pt x="125810" y="27896"/>
                  </a:lnTo>
                  <a:lnTo>
                    <a:pt x="126790" y="28158"/>
                  </a:lnTo>
                  <a:lnTo>
                    <a:pt x="119547" y="28346"/>
                  </a:lnTo>
                  <a:lnTo>
                    <a:pt x="112401" y="29076"/>
                  </a:lnTo>
                  <a:lnTo>
                    <a:pt x="105383" y="30359"/>
                  </a:lnTo>
                  <a:lnTo>
                    <a:pt x="98524" y="32205"/>
                  </a:lnTo>
                  <a:lnTo>
                    <a:pt x="178379" y="32205"/>
                  </a:lnTo>
                  <a:lnTo>
                    <a:pt x="178752" y="10036"/>
                  </a:lnTo>
                  <a:lnTo>
                    <a:pt x="141296" y="0"/>
                  </a:lnTo>
                  <a:close/>
                </a:path>
                <a:path w="255270" h="257175">
                  <a:moveTo>
                    <a:pt x="254995" y="60893"/>
                  </a:moveTo>
                  <a:lnTo>
                    <a:pt x="254223" y="61722"/>
                  </a:lnTo>
                  <a:lnTo>
                    <a:pt x="254612" y="62321"/>
                  </a:lnTo>
                  <a:lnTo>
                    <a:pt x="254995" y="60893"/>
                  </a:lnTo>
                  <a:close/>
                </a:path>
              </a:pathLst>
            </a:custGeom>
            <a:solidFill>
              <a:srgbClr val="FFFFFF"/>
            </a:solidFill>
          </p:spPr>
          <p:txBody>
            <a:bodyPr wrap="square" lIns="0" tIns="0" rIns="0" bIns="0" rtlCol="0"/>
            <a:lstStyle/>
            <a:p>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12690" y="312419"/>
            <a:ext cx="10795000" cy="695960"/>
          </a:xfrm>
          <a:prstGeom prst="rect">
            <a:avLst/>
          </a:prstGeom>
        </p:spPr>
        <p:txBody>
          <a:bodyPr vert="horz" wrap="square" lIns="0" tIns="12700" rIns="0" bIns="0" rtlCol="0">
            <a:spAutoFit/>
          </a:bodyPr>
          <a:lstStyle/>
          <a:p>
            <a:pPr marL="12700">
              <a:lnSpc>
                <a:spcPct val="100000"/>
              </a:lnSpc>
              <a:spcBef>
                <a:spcPts val="100"/>
              </a:spcBef>
              <a:tabLst>
                <a:tab pos="8355965" algn="l"/>
              </a:tabLst>
            </a:pPr>
            <a:r>
              <a:rPr sz="4400" spc="-55" dirty="0"/>
              <a:t>Tantangan</a:t>
            </a:r>
            <a:r>
              <a:rPr sz="4400" spc="10" dirty="0"/>
              <a:t> </a:t>
            </a:r>
            <a:r>
              <a:rPr sz="4400" spc="-5" dirty="0"/>
              <a:t>Pengelolaan</a:t>
            </a:r>
            <a:r>
              <a:rPr sz="4400" spc="20" dirty="0"/>
              <a:t> </a:t>
            </a:r>
            <a:r>
              <a:rPr sz="4400" spc="-35" dirty="0"/>
              <a:t>Wakaf</a:t>
            </a:r>
            <a:r>
              <a:rPr sz="4400" spc="15" dirty="0"/>
              <a:t> </a:t>
            </a:r>
            <a:r>
              <a:rPr sz="4400" dirty="0"/>
              <a:t>di	</a:t>
            </a:r>
            <a:r>
              <a:rPr sz="4400" spc="-5" dirty="0"/>
              <a:t>Indonesia</a:t>
            </a:r>
            <a:endParaRPr sz="4400"/>
          </a:p>
        </p:txBody>
      </p:sp>
      <p:grpSp>
        <p:nvGrpSpPr>
          <p:cNvPr id="3" name="object 3"/>
          <p:cNvGrpSpPr/>
          <p:nvPr/>
        </p:nvGrpSpPr>
        <p:grpSpPr>
          <a:xfrm>
            <a:off x="3748785" y="3476971"/>
            <a:ext cx="4717415" cy="861060"/>
            <a:chOff x="3748785" y="3476971"/>
            <a:chExt cx="4717415" cy="861060"/>
          </a:xfrm>
        </p:grpSpPr>
        <p:sp>
          <p:nvSpPr>
            <p:cNvPr id="4" name="object 4"/>
            <p:cNvSpPr/>
            <p:nvPr/>
          </p:nvSpPr>
          <p:spPr>
            <a:xfrm>
              <a:off x="3761485" y="3529243"/>
              <a:ext cx="4104640" cy="756285"/>
            </a:xfrm>
            <a:custGeom>
              <a:avLst/>
              <a:gdLst/>
              <a:ahLst/>
              <a:cxnLst/>
              <a:rect l="l" t="t" r="r" b="b"/>
              <a:pathLst>
                <a:path w="4104640" h="756285">
                  <a:moveTo>
                    <a:pt x="0" y="0"/>
                  </a:moveTo>
                  <a:lnTo>
                    <a:pt x="4104596" y="0"/>
                  </a:lnTo>
                  <a:lnTo>
                    <a:pt x="4104596" y="756000"/>
                  </a:lnTo>
                  <a:lnTo>
                    <a:pt x="0" y="756000"/>
                  </a:lnTo>
                  <a:lnTo>
                    <a:pt x="0" y="0"/>
                  </a:lnTo>
                  <a:close/>
                </a:path>
              </a:pathLst>
            </a:custGeom>
            <a:ln w="25400">
              <a:solidFill>
                <a:srgbClr val="262626"/>
              </a:solidFill>
            </a:ln>
          </p:spPr>
          <p:txBody>
            <a:bodyPr wrap="square" lIns="0" tIns="0" rIns="0" bIns="0" rtlCol="0"/>
            <a:lstStyle/>
            <a:p>
              <a:endParaRPr/>
            </a:p>
          </p:txBody>
        </p:sp>
        <p:sp>
          <p:nvSpPr>
            <p:cNvPr id="5" name="object 5"/>
            <p:cNvSpPr/>
            <p:nvPr/>
          </p:nvSpPr>
          <p:spPr>
            <a:xfrm>
              <a:off x="7442324" y="3489677"/>
              <a:ext cx="835660" cy="835660"/>
            </a:xfrm>
            <a:custGeom>
              <a:avLst/>
              <a:gdLst/>
              <a:ahLst/>
              <a:cxnLst/>
              <a:rect l="l" t="t" r="r" b="b"/>
              <a:pathLst>
                <a:path w="835659" h="835660">
                  <a:moveTo>
                    <a:pt x="417570" y="0"/>
                  </a:moveTo>
                  <a:lnTo>
                    <a:pt x="377855" y="16449"/>
                  </a:lnTo>
                  <a:lnTo>
                    <a:pt x="16450" y="377856"/>
                  </a:lnTo>
                  <a:lnTo>
                    <a:pt x="0" y="417570"/>
                  </a:lnTo>
                  <a:lnTo>
                    <a:pt x="4112" y="438705"/>
                  </a:lnTo>
                  <a:lnTo>
                    <a:pt x="16450" y="457285"/>
                  </a:lnTo>
                  <a:lnTo>
                    <a:pt x="377854" y="818689"/>
                  </a:lnTo>
                  <a:lnTo>
                    <a:pt x="396434" y="831027"/>
                  </a:lnTo>
                  <a:lnTo>
                    <a:pt x="417569" y="835140"/>
                  </a:lnTo>
                  <a:lnTo>
                    <a:pt x="438704" y="831027"/>
                  </a:lnTo>
                  <a:lnTo>
                    <a:pt x="457284" y="818689"/>
                  </a:lnTo>
                  <a:lnTo>
                    <a:pt x="818689" y="457284"/>
                  </a:lnTo>
                  <a:lnTo>
                    <a:pt x="831027" y="438704"/>
                  </a:lnTo>
                  <a:lnTo>
                    <a:pt x="835139" y="417569"/>
                  </a:lnTo>
                  <a:lnTo>
                    <a:pt x="831027" y="396434"/>
                  </a:lnTo>
                  <a:lnTo>
                    <a:pt x="818689" y="377854"/>
                  </a:lnTo>
                  <a:lnTo>
                    <a:pt x="457285" y="16449"/>
                  </a:lnTo>
                  <a:lnTo>
                    <a:pt x="438705" y="4112"/>
                  </a:lnTo>
                  <a:lnTo>
                    <a:pt x="417570" y="0"/>
                  </a:lnTo>
                  <a:close/>
                </a:path>
              </a:pathLst>
            </a:custGeom>
            <a:solidFill>
              <a:srgbClr val="262626"/>
            </a:solidFill>
          </p:spPr>
          <p:txBody>
            <a:bodyPr wrap="square" lIns="0" tIns="0" rIns="0" bIns="0" rtlCol="0"/>
            <a:lstStyle/>
            <a:p>
              <a:endParaRPr/>
            </a:p>
          </p:txBody>
        </p:sp>
        <p:sp>
          <p:nvSpPr>
            <p:cNvPr id="6" name="object 6"/>
            <p:cNvSpPr/>
            <p:nvPr/>
          </p:nvSpPr>
          <p:spPr>
            <a:xfrm>
              <a:off x="7618339" y="3489671"/>
              <a:ext cx="835660" cy="835660"/>
            </a:xfrm>
            <a:custGeom>
              <a:avLst/>
              <a:gdLst/>
              <a:ahLst/>
              <a:cxnLst/>
              <a:rect l="l" t="t" r="r" b="b"/>
              <a:pathLst>
                <a:path w="835659" h="835660">
                  <a:moveTo>
                    <a:pt x="417570" y="0"/>
                  </a:moveTo>
                  <a:lnTo>
                    <a:pt x="377855" y="16450"/>
                  </a:lnTo>
                  <a:lnTo>
                    <a:pt x="16450" y="377855"/>
                  </a:lnTo>
                  <a:lnTo>
                    <a:pt x="0" y="417570"/>
                  </a:lnTo>
                  <a:lnTo>
                    <a:pt x="4112" y="438705"/>
                  </a:lnTo>
                  <a:lnTo>
                    <a:pt x="16450" y="457285"/>
                  </a:lnTo>
                  <a:lnTo>
                    <a:pt x="377854" y="818689"/>
                  </a:lnTo>
                  <a:lnTo>
                    <a:pt x="396434" y="831026"/>
                  </a:lnTo>
                  <a:lnTo>
                    <a:pt x="417569" y="835138"/>
                  </a:lnTo>
                  <a:lnTo>
                    <a:pt x="438704" y="831026"/>
                  </a:lnTo>
                  <a:lnTo>
                    <a:pt x="457284" y="818689"/>
                  </a:lnTo>
                  <a:lnTo>
                    <a:pt x="818689" y="457284"/>
                  </a:lnTo>
                  <a:lnTo>
                    <a:pt x="831026" y="438704"/>
                  </a:lnTo>
                  <a:lnTo>
                    <a:pt x="835138" y="417569"/>
                  </a:lnTo>
                  <a:lnTo>
                    <a:pt x="831026" y="396434"/>
                  </a:lnTo>
                  <a:lnTo>
                    <a:pt x="818689" y="377854"/>
                  </a:lnTo>
                  <a:lnTo>
                    <a:pt x="457285" y="16450"/>
                  </a:lnTo>
                  <a:lnTo>
                    <a:pt x="438705" y="4112"/>
                  </a:lnTo>
                  <a:lnTo>
                    <a:pt x="417570" y="0"/>
                  </a:lnTo>
                  <a:close/>
                </a:path>
              </a:pathLst>
            </a:custGeom>
            <a:solidFill>
              <a:srgbClr val="FFFFFF"/>
            </a:solidFill>
          </p:spPr>
          <p:txBody>
            <a:bodyPr wrap="square" lIns="0" tIns="0" rIns="0" bIns="0" rtlCol="0"/>
            <a:lstStyle/>
            <a:p>
              <a:endParaRPr/>
            </a:p>
          </p:txBody>
        </p:sp>
        <p:sp>
          <p:nvSpPr>
            <p:cNvPr id="7" name="object 7"/>
            <p:cNvSpPr/>
            <p:nvPr/>
          </p:nvSpPr>
          <p:spPr>
            <a:xfrm>
              <a:off x="7618339" y="3489671"/>
              <a:ext cx="835660" cy="835660"/>
            </a:xfrm>
            <a:custGeom>
              <a:avLst/>
              <a:gdLst/>
              <a:ahLst/>
              <a:cxnLst/>
              <a:rect l="l" t="t" r="r" b="b"/>
              <a:pathLst>
                <a:path w="835659" h="835660">
                  <a:moveTo>
                    <a:pt x="457283" y="818688"/>
                  </a:moveTo>
                  <a:lnTo>
                    <a:pt x="438703" y="831026"/>
                  </a:lnTo>
                  <a:lnTo>
                    <a:pt x="417568" y="835139"/>
                  </a:lnTo>
                  <a:lnTo>
                    <a:pt x="396433" y="831026"/>
                  </a:lnTo>
                  <a:lnTo>
                    <a:pt x="377854" y="818688"/>
                  </a:lnTo>
                  <a:lnTo>
                    <a:pt x="16450" y="457284"/>
                  </a:lnTo>
                  <a:lnTo>
                    <a:pt x="4112" y="438705"/>
                  </a:lnTo>
                  <a:lnTo>
                    <a:pt x="0" y="417570"/>
                  </a:lnTo>
                  <a:lnTo>
                    <a:pt x="4112" y="396435"/>
                  </a:lnTo>
                  <a:lnTo>
                    <a:pt x="16450" y="377855"/>
                  </a:lnTo>
                  <a:lnTo>
                    <a:pt x="377855" y="16450"/>
                  </a:lnTo>
                  <a:lnTo>
                    <a:pt x="396435" y="4112"/>
                  </a:lnTo>
                  <a:lnTo>
                    <a:pt x="417570" y="0"/>
                  </a:lnTo>
                  <a:lnTo>
                    <a:pt x="438705" y="4112"/>
                  </a:lnTo>
                  <a:lnTo>
                    <a:pt x="457284" y="16450"/>
                  </a:lnTo>
                  <a:lnTo>
                    <a:pt x="818688" y="377854"/>
                  </a:lnTo>
                  <a:lnTo>
                    <a:pt x="831026" y="396433"/>
                  </a:lnTo>
                  <a:lnTo>
                    <a:pt x="835139" y="417568"/>
                  </a:lnTo>
                  <a:lnTo>
                    <a:pt x="831026" y="438703"/>
                  </a:lnTo>
                  <a:lnTo>
                    <a:pt x="818688" y="457283"/>
                  </a:lnTo>
                  <a:lnTo>
                    <a:pt x="457283" y="818688"/>
                  </a:lnTo>
                  <a:close/>
                </a:path>
              </a:pathLst>
            </a:custGeom>
            <a:ln w="25400">
              <a:solidFill>
                <a:srgbClr val="262626"/>
              </a:solidFill>
            </a:ln>
          </p:spPr>
          <p:txBody>
            <a:bodyPr wrap="square" lIns="0" tIns="0" rIns="0" bIns="0" rtlCol="0"/>
            <a:lstStyle/>
            <a:p>
              <a:endParaRPr/>
            </a:p>
          </p:txBody>
        </p:sp>
      </p:grpSp>
      <p:sp>
        <p:nvSpPr>
          <p:cNvPr id="8" name="object 8"/>
          <p:cNvSpPr txBox="1"/>
          <p:nvPr/>
        </p:nvSpPr>
        <p:spPr>
          <a:xfrm>
            <a:off x="7904174" y="3754628"/>
            <a:ext cx="280035" cy="299720"/>
          </a:xfrm>
          <a:prstGeom prst="rect">
            <a:avLst/>
          </a:prstGeom>
        </p:spPr>
        <p:txBody>
          <a:bodyPr vert="horz" wrap="square" lIns="0" tIns="12700" rIns="0" bIns="0" rtlCol="0">
            <a:spAutoFit/>
          </a:bodyPr>
          <a:lstStyle/>
          <a:p>
            <a:pPr marL="12700">
              <a:lnSpc>
                <a:spcPct val="100000"/>
              </a:lnSpc>
              <a:spcBef>
                <a:spcPts val="100"/>
              </a:spcBef>
            </a:pPr>
            <a:r>
              <a:rPr sz="1800" b="1" spc="-5" dirty="0">
                <a:solidFill>
                  <a:srgbClr val="404040"/>
                </a:solidFill>
                <a:latin typeface="Arial"/>
                <a:cs typeface="Arial"/>
              </a:rPr>
              <a:t>03</a:t>
            </a:r>
            <a:endParaRPr sz="1800">
              <a:latin typeface="Arial"/>
              <a:cs typeface="Arial"/>
            </a:endParaRPr>
          </a:p>
        </p:txBody>
      </p:sp>
      <p:sp>
        <p:nvSpPr>
          <p:cNvPr id="9" name="object 9"/>
          <p:cNvSpPr txBox="1"/>
          <p:nvPr/>
        </p:nvSpPr>
        <p:spPr>
          <a:xfrm>
            <a:off x="3809136" y="3535171"/>
            <a:ext cx="3462020" cy="678180"/>
          </a:xfrm>
          <a:prstGeom prst="rect">
            <a:avLst/>
          </a:prstGeom>
        </p:spPr>
        <p:txBody>
          <a:bodyPr vert="horz" wrap="square" lIns="0" tIns="67310" rIns="0" bIns="0" rtlCol="0">
            <a:spAutoFit/>
          </a:bodyPr>
          <a:lstStyle/>
          <a:p>
            <a:pPr marL="35560" indent="-23495">
              <a:lnSpc>
                <a:spcPct val="100000"/>
              </a:lnSpc>
              <a:spcBef>
                <a:spcPts val="530"/>
              </a:spcBef>
            </a:pPr>
            <a:r>
              <a:rPr sz="1200" b="1" spc="-10" dirty="0">
                <a:solidFill>
                  <a:srgbClr val="404040"/>
                </a:solidFill>
                <a:latin typeface="Arial"/>
                <a:cs typeface="Arial"/>
              </a:rPr>
              <a:t>Banyaknya</a:t>
            </a:r>
            <a:r>
              <a:rPr sz="1200" b="1" spc="-45" dirty="0">
                <a:solidFill>
                  <a:srgbClr val="404040"/>
                </a:solidFill>
                <a:latin typeface="Arial"/>
                <a:cs typeface="Arial"/>
              </a:rPr>
              <a:t> </a:t>
            </a:r>
            <a:r>
              <a:rPr sz="1200" b="1" spc="-10" dirty="0">
                <a:solidFill>
                  <a:srgbClr val="404040"/>
                </a:solidFill>
                <a:latin typeface="Arial"/>
                <a:cs typeface="Arial"/>
              </a:rPr>
              <a:t>Aset</a:t>
            </a:r>
            <a:r>
              <a:rPr sz="1200" b="1" spc="5" dirty="0">
                <a:solidFill>
                  <a:srgbClr val="404040"/>
                </a:solidFill>
                <a:latin typeface="Arial"/>
                <a:cs typeface="Arial"/>
              </a:rPr>
              <a:t> </a:t>
            </a:r>
            <a:r>
              <a:rPr sz="1200" b="1" spc="-15" dirty="0">
                <a:solidFill>
                  <a:srgbClr val="404040"/>
                </a:solidFill>
                <a:latin typeface="Arial"/>
                <a:cs typeface="Arial"/>
              </a:rPr>
              <a:t>Wakaf</a:t>
            </a:r>
            <a:r>
              <a:rPr sz="1200" b="1" spc="5" dirty="0">
                <a:solidFill>
                  <a:srgbClr val="404040"/>
                </a:solidFill>
                <a:latin typeface="Arial"/>
                <a:cs typeface="Arial"/>
              </a:rPr>
              <a:t> </a:t>
            </a:r>
            <a:r>
              <a:rPr sz="1200" b="1" spc="-5" dirty="0">
                <a:solidFill>
                  <a:srgbClr val="404040"/>
                </a:solidFill>
                <a:latin typeface="Arial"/>
                <a:cs typeface="Arial"/>
              </a:rPr>
              <a:t>yang</a:t>
            </a:r>
            <a:r>
              <a:rPr sz="1200" b="1" spc="5" dirty="0">
                <a:solidFill>
                  <a:srgbClr val="404040"/>
                </a:solidFill>
                <a:latin typeface="Arial"/>
                <a:cs typeface="Arial"/>
              </a:rPr>
              <a:t> </a:t>
            </a:r>
            <a:r>
              <a:rPr sz="1200" b="1" spc="-5" dirty="0">
                <a:solidFill>
                  <a:srgbClr val="404040"/>
                </a:solidFill>
                <a:latin typeface="Arial"/>
                <a:cs typeface="Arial"/>
              </a:rPr>
              <a:t>menganggur</a:t>
            </a:r>
            <a:endParaRPr sz="1200">
              <a:latin typeface="Arial"/>
              <a:cs typeface="Arial"/>
            </a:endParaRPr>
          </a:p>
          <a:p>
            <a:pPr marL="35560" marR="5080">
              <a:lnSpc>
                <a:spcPts val="1390"/>
              </a:lnSpc>
              <a:spcBef>
                <a:spcPts val="520"/>
              </a:spcBef>
            </a:pPr>
            <a:r>
              <a:rPr sz="1200" spc="-5" dirty="0">
                <a:solidFill>
                  <a:srgbClr val="404040"/>
                </a:solidFill>
                <a:latin typeface="Arial MT"/>
                <a:cs typeface="Arial MT"/>
              </a:rPr>
              <a:t>Hanya</a:t>
            </a:r>
            <a:r>
              <a:rPr sz="1200" spc="-10" dirty="0">
                <a:solidFill>
                  <a:srgbClr val="404040"/>
                </a:solidFill>
                <a:latin typeface="Arial MT"/>
                <a:cs typeface="Arial MT"/>
              </a:rPr>
              <a:t> </a:t>
            </a:r>
            <a:r>
              <a:rPr sz="1200" spc="-5" dirty="0">
                <a:solidFill>
                  <a:srgbClr val="404040"/>
                </a:solidFill>
                <a:latin typeface="Arial MT"/>
                <a:cs typeface="Arial MT"/>
              </a:rPr>
              <a:t>63% asset</a:t>
            </a:r>
            <a:r>
              <a:rPr sz="1200" spc="5" dirty="0">
                <a:solidFill>
                  <a:srgbClr val="404040"/>
                </a:solidFill>
                <a:latin typeface="Arial MT"/>
                <a:cs typeface="Arial MT"/>
              </a:rPr>
              <a:t> </a:t>
            </a:r>
            <a:r>
              <a:rPr sz="1200" spc="-5" dirty="0">
                <a:solidFill>
                  <a:srgbClr val="404040"/>
                </a:solidFill>
                <a:latin typeface="Arial MT"/>
                <a:cs typeface="Arial MT"/>
              </a:rPr>
              <a:t>wakaf</a:t>
            </a:r>
            <a:r>
              <a:rPr sz="1200" dirty="0">
                <a:solidFill>
                  <a:srgbClr val="404040"/>
                </a:solidFill>
                <a:latin typeface="Arial MT"/>
                <a:cs typeface="Arial MT"/>
              </a:rPr>
              <a:t> </a:t>
            </a:r>
            <a:r>
              <a:rPr sz="1200" spc="-5" dirty="0">
                <a:solidFill>
                  <a:srgbClr val="404040"/>
                </a:solidFill>
                <a:latin typeface="Arial MT"/>
                <a:cs typeface="Arial MT"/>
              </a:rPr>
              <a:t>tanah yang memiliki </a:t>
            </a:r>
            <a:r>
              <a:rPr sz="1200" dirty="0">
                <a:solidFill>
                  <a:srgbClr val="404040"/>
                </a:solidFill>
                <a:latin typeface="Arial MT"/>
                <a:cs typeface="Arial MT"/>
              </a:rPr>
              <a:t> </a:t>
            </a:r>
            <a:r>
              <a:rPr sz="1200" spc="-5" dirty="0">
                <a:solidFill>
                  <a:srgbClr val="404040"/>
                </a:solidFill>
                <a:latin typeface="Arial MT"/>
                <a:cs typeface="Arial MT"/>
              </a:rPr>
              <a:t>sertifikat</a:t>
            </a:r>
            <a:r>
              <a:rPr sz="1200" spc="-60" dirty="0">
                <a:solidFill>
                  <a:srgbClr val="404040"/>
                </a:solidFill>
                <a:latin typeface="Arial MT"/>
                <a:cs typeface="Arial MT"/>
              </a:rPr>
              <a:t> </a:t>
            </a:r>
            <a:r>
              <a:rPr sz="1200" spc="-5" dirty="0">
                <a:solidFill>
                  <a:srgbClr val="404040"/>
                </a:solidFill>
                <a:latin typeface="Arial MT"/>
                <a:cs typeface="Arial MT"/>
              </a:rPr>
              <a:t>AIW</a:t>
            </a:r>
            <a:r>
              <a:rPr sz="1200" spc="5" dirty="0">
                <a:solidFill>
                  <a:srgbClr val="404040"/>
                </a:solidFill>
                <a:latin typeface="Arial MT"/>
                <a:cs typeface="Arial MT"/>
              </a:rPr>
              <a:t> </a:t>
            </a:r>
            <a:r>
              <a:rPr sz="1200" spc="-10" dirty="0">
                <a:solidFill>
                  <a:srgbClr val="404040"/>
                </a:solidFill>
                <a:latin typeface="Arial MT"/>
                <a:cs typeface="Arial MT"/>
              </a:rPr>
              <a:t>dan</a:t>
            </a:r>
            <a:r>
              <a:rPr sz="1200" dirty="0">
                <a:solidFill>
                  <a:srgbClr val="404040"/>
                </a:solidFill>
                <a:latin typeface="Arial MT"/>
                <a:cs typeface="Arial MT"/>
              </a:rPr>
              <a:t> </a:t>
            </a:r>
            <a:r>
              <a:rPr sz="1200" spc="-10" dirty="0">
                <a:solidFill>
                  <a:srgbClr val="404040"/>
                </a:solidFill>
                <a:latin typeface="Arial MT"/>
                <a:cs typeface="Arial MT"/>
              </a:rPr>
              <a:t>64%</a:t>
            </a:r>
            <a:r>
              <a:rPr sz="1200" spc="-25" dirty="0">
                <a:solidFill>
                  <a:srgbClr val="404040"/>
                </a:solidFill>
                <a:latin typeface="Arial MT"/>
                <a:cs typeface="Arial MT"/>
              </a:rPr>
              <a:t> </a:t>
            </a:r>
            <a:r>
              <a:rPr sz="1200" spc="-35" dirty="0">
                <a:solidFill>
                  <a:srgbClr val="404040"/>
                </a:solidFill>
                <a:latin typeface="Arial MT"/>
                <a:cs typeface="Arial MT"/>
              </a:rPr>
              <a:t>Tanah</a:t>
            </a:r>
            <a:r>
              <a:rPr sz="1200" spc="5" dirty="0">
                <a:solidFill>
                  <a:srgbClr val="404040"/>
                </a:solidFill>
                <a:latin typeface="Arial MT"/>
                <a:cs typeface="Arial MT"/>
              </a:rPr>
              <a:t> </a:t>
            </a:r>
            <a:r>
              <a:rPr sz="1200" spc="-5" dirty="0">
                <a:solidFill>
                  <a:srgbClr val="404040"/>
                </a:solidFill>
                <a:latin typeface="Arial MT"/>
                <a:cs typeface="Arial MT"/>
              </a:rPr>
              <a:t>wakaf</a:t>
            </a:r>
            <a:r>
              <a:rPr sz="1200" spc="5" dirty="0">
                <a:solidFill>
                  <a:srgbClr val="404040"/>
                </a:solidFill>
                <a:latin typeface="Arial MT"/>
                <a:cs typeface="Arial MT"/>
              </a:rPr>
              <a:t> </a:t>
            </a:r>
            <a:r>
              <a:rPr sz="1200" spc="-5" dirty="0">
                <a:solidFill>
                  <a:srgbClr val="404040"/>
                </a:solidFill>
                <a:latin typeface="Arial MT"/>
                <a:cs typeface="Arial MT"/>
              </a:rPr>
              <a:t>tidak</a:t>
            </a:r>
            <a:r>
              <a:rPr sz="1200" dirty="0">
                <a:solidFill>
                  <a:srgbClr val="404040"/>
                </a:solidFill>
                <a:latin typeface="Arial MT"/>
                <a:cs typeface="Arial MT"/>
              </a:rPr>
              <a:t> </a:t>
            </a:r>
            <a:r>
              <a:rPr sz="1200" spc="-5" dirty="0">
                <a:solidFill>
                  <a:srgbClr val="404040"/>
                </a:solidFill>
                <a:latin typeface="Arial MT"/>
                <a:cs typeface="Arial MT"/>
              </a:rPr>
              <a:t>produktif</a:t>
            </a:r>
            <a:endParaRPr sz="1200">
              <a:latin typeface="Arial MT"/>
              <a:cs typeface="Arial MT"/>
            </a:endParaRPr>
          </a:p>
        </p:txBody>
      </p:sp>
      <p:grpSp>
        <p:nvGrpSpPr>
          <p:cNvPr id="10" name="object 10"/>
          <p:cNvGrpSpPr/>
          <p:nvPr/>
        </p:nvGrpSpPr>
        <p:grpSpPr>
          <a:xfrm>
            <a:off x="4628467" y="2627817"/>
            <a:ext cx="5248910" cy="861060"/>
            <a:chOff x="4628467" y="2627817"/>
            <a:chExt cx="5248910" cy="861060"/>
          </a:xfrm>
        </p:grpSpPr>
        <p:sp>
          <p:nvSpPr>
            <p:cNvPr id="11" name="object 11"/>
            <p:cNvSpPr/>
            <p:nvPr/>
          </p:nvSpPr>
          <p:spPr>
            <a:xfrm>
              <a:off x="4641167" y="2680087"/>
              <a:ext cx="4641215" cy="756285"/>
            </a:xfrm>
            <a:custGeom>
              <a:avLst/>
              <a:gdLst/>
              <a:ahLst/>
              <a:cxnLst/>
              <a:rect l="l" t="t" r="r" b="b"/>
              <a:pathLst>
                <a:path w="4641215" h="756285">
                  <a:moveTo>
                    <a:pt x="0" y="0"/>
                  </a:moveTo>
                  <a:lnTo>
                    <a:pt x="4640778" y="0"/>
                  </a:lnTo>
                  <a:lnTo>
                    <a:pt x="4640778" y="756000"/>
                  </a:lnTo>
                  <a:lnTo>
                    <a:pt x="0" y="756000"/>
                  </a:lnTo>
                  <a:lnTo>
                    <a:pt x="0" y="0"/>
                  </a:lnTo>
                  <a:close/>
                </a:path>
              </a:pathLst>
            </a:custGeom>
            <a:ln w="25400">
              <a:solidFill>
                <a:srgbClr val="FD2906"/>
              </a:solidFill>
            </a:ln>
          </p:spPr>
          <p:txBody>
            <a:bodyPr wrap="square" lIns="0" tIns="0" rIns="0" bIns="0" rtlCol="0"/>
            <a:lstStyle/>
            <a:p>
              <a:endParaRPr/>
            </a:p>
          </p:txBody>
        </p:sp>
        <p:sp>
          <p:nvSpPr>
            <p:cNvPr id="12" name="object 12"/>
            <p:cNvSpPr/>
            <p:nvPr/>
          </p:nvSpPr>
          <p:spPr>
            <a:xfrm>
              <a:off x="8853142" y="2640522"/>
              <a:ext cx="835660" cy="835660"/>
            </a:xfrm>
            <a:custGeom>
              <a:avLst/>
              <a:gdLst/>
              <a:ahLst/>
              <a:cxnLst/>
              <a:rect l="l" t="t" r="r" b="b"/>
              <a:pathLst>
                <a:path w="835659" h="835660">
                  <a:moveTo>
                    <a:pt x="417571" y="0"/>
                  </a:moveTo>
                  <a:lnTo>
                    <a:pt x="377857" y="16450"/>
                  </a:lnTo>
                  <a:lnTo>
                    <a:pt x="16450" y="377855"/>
                  </a:lnTo>
                  <a:lnTo>
                    <a:pt x="0" y="417570"/>
                  </a:lnTo>
                  <a:lnTo>
                    <a:pt x="4112" y="438705"/>
                  </a:lnTo>
                  <a:lnTo>
                    <a:pt x="16450" y="457285"/>
                  </a:lnTo>
                  <a:lnTo>
                    <a:pt x="377854" y="818689"/>
                  </a:lnTo>
                  <a:lnTo>
                    <a:pt x="396434" y="831027"/>
                  </a:lnTo>
                  <a:lnTo>
                    <a:pt x="417569" y="835139"/>
                  </a:lnTo>
                  <a:lnTo>
                    <a:pt x="438704" y="831027"/>
                  </a:lnTo>
                  <a:lnTo>
                    <a:pt x="457284" y="818689"/>
                  </a:lnTo>
                  <a:lnTo>
                    <a:pt x="818690" y="457284"/>
                  </a:lnTo>
                  <a:lnTo>
                    <a:pt x="831027" y="438704"/>
                  </a:lnTo>
                  <a:lnTo>
                    <a:pt x="835140" y="417569"/>
                  </a:lnTo>
                  <a:lnTo>
                    <a:pt x="831027" y="396434"/>
                  </a:lnTo>
                  <a:lnTo>
                    <a:pt x="818690" y="377854"/>
                  </a:lnTo>
                  <a:lnTo>
                    <a:pt x="457285" y="16450"/>
                  </a:lnTo>
                  <a:lnTo>
                    <a:pt x="438706" y="4112"/>
                  </a:lnTo>
                  <a:lnTo>
                    <a:pt x="417571" y="0"/>
                  </a:lnTo>
                  <a:close/>
                </a:path>
              </a:pathLst>
            </a:custGeom>
            <a:solidFill>
              <a:srgbClr val="FD2906"/>
            </a:solidFill>
          </p:spPr>
          <p:txBody>
            <a:bodyPr wrap="square" lIns="0" tIns="0" rIns="0" bIns="0" rtlCol="0"/>
            <a:lstStyle/>
            <a:p>
              <a:endParaRPr/>
            </a:p>
          </p:txBody>
        </p:sp>
        <p:sp>
          <p:nvSpPr>
            <p:cNvPr id="13" name="object 13"/>
            <p:cNvSpPr/>
            <p:nvPr/>
          </p:nvSpPr>
          <p:spPr>
            <a:xfrm>
              <a:off x="9029158" y="2640517"/>
              <a:ext cx="835660" cy="835660"/>
            </a:xfrm>
            <a:custGeom>
              <a:avLst/>
              <a:gdLst/>
              <a:ahLst/>
              <a:cxnLst/>
              <a:rect l="l" t="t" r="r" b="b"/>
              <a:pathLst>
                <a:path w="835659" h="835660">
                  <a:moveTo>
                    <a:pt x="417570" y="0"/>
                  </a:moveTo>
                  <a:lnTo>
                    <a:pt x="377855" y="16450"/>
                  </a:lnTo>
                  <a:lnTo>
                    <a:pt x="16450" y="377855"/>
                  </a:lnTo>
                  <a:lnTo>
                    <a:pt x="0" y="417569"/>
                  </a:lnTo>
                  <a:lnTo>
                    <a:pt x="4112" y="438704"/>
                  </a:lnTo>
                  <a:lnTo>
                    <a:pt x="16450" y="457284"/>
                  </a:lnTo>
                  <a:lnTo>
                    <a:pt x="377854" y="818688"/>
                  </a:lnTo>
                  <a:lnTo>
                    <a:pt x="396434" y="831026"/>
                  </a:lnTo>
                  <a:lnTo>
                    <a:pt x="417569" y="835138"/>
                  </a:lnTo>
                  <a:lnTo>
                    <a:pt x="438704" y="831026"/>
                  </a:lnTo>
                  <a:lnTo>
                    <a:pt x="457284" y="818688"/>
                  </a:lnTo>
                  <a:lnTo>
                    <a:pt x="818689" y="457282"/>
                  </a:lnTo>
                  <a:lnTo>
                    <a:pt x="831027" y="438703"/>
                  </a:lnTo>
                  <a:lnTo>
                    <a:pt x="835139" y="417568"/>
                  </a:lnTo>
                  <a:lnTo>
                    <a:pt x="831027" y="396433"/>
                  </a:lnTo>
                  <a:lnTo>
                    <a:pt x="818689" y="377854"/>
                  </a:lnTo>
                  <a:lnTo>
                    <a:pt x="457285" y="16450"/>
                  </a:lnTo>
                  <a:lnTo>
                    <a:pt x="438705" y="4112"/>
                  </a:lnTo>
                  <a:lnTo>
                    <a:pt x="417570" y="0"/>
                  </a:lnTo>
                  <a:close/>
                </a:path>
              </a:pathLst>
            </a:custGeom>
            <a:solidFill>
              <a:srgbClr val="FFFFFF"/>
            </a:solidFill>
          </p:spPr>
          <p:txBody>
            <a:bodyPr wrap="square" lIns="0" tIns="0" rIns="0" bIns="0" rtlCol="0"/>
            <a:lstStyle/>
            <a:p>
              <a:endParaRPr/>
            </a:p>
          </p:txBody>
        </p:sp>
        <p:sp>
          <p:nvSpPr>
            <p:cNvPr id="14" name="object 14"/>
            <p:cNvSpPr/>
            <p:nvPr/>
          </p:nvSpPr>
          <p:spPr>
            <a:xfrm>
              <a:off x="9029159" y="2640517"/>
              <a:ext cx="835660" cy="835660"/>
            </a:xfrm>
            <a:custGeom>
              <a:avLst/>
              <a:gdLst/>
              <a:ahLst/>
              <a:cxnLst/>
              <a:rect l="l" t="t" r="r" b="b"/>
              <a:pathLst>
                <a:path w="835659" h="835660">
                  <a:moveTo>
                    <a:pt x="457283" y="818688"/>
                  </a:moveTo>
                  <a:lnTo>
                    <a:pt x="438703" y="831026"/>
                  </a:lnTo>
                  <a:lnTo>
                    <a:pt x="417568" y="835139"/>
                  </a:lnTo>
                  <a:lnTo>
                    <a:pt x="396433" y="831026"/>
                  </a:lnTo>
                  <a:lnTo>
                    <a:pt x="377854" y="818688"/>
                  </a:lnTo>
                  <a:lnTo>
                    <a:pt x="16450" y="457284"/>
                  </a:lnTo>
                  <a:lnTo>
                    <a:pt x="4112" y="438705"/>
                  </a:lnTo>
                  <a:lnTo>
                    <a:pt x="0" y="417570"/>
                  </a:lnTo>
                  <a:lnTo>
                    <a:pt x="4112" y="396435"/>
                  </a:lnTo>
                  <a:lnTo>
                    <a:pt x="16450" y="377855"/>
                  </a:lnTo>
                  <a:lnTo>
                    <a:pt x="377855" y="16450"/>
                  </a:lnTo>
                  <a:lnTo>
                    <a:pt x="396435" y="4112"/>
                  </a:lnTo>
                  <a:lnTo>
                    <a:pt x="417570" y="0"/>
                  </a:lnTo>
                  <a:lnTo>
                    <a:pt x="438705" y="4112"/>
                  </a:lnTo>
                  <a:lnTo>
                    <a:pt x="457284" y="16450"/>
                  </a:lnTo>
                  <a:lnTo>
                    <a:pt x="818688" y="377854"/>
                  </a:lnTo>
                  <a:lnTo>
                    <a:pt x="831026" y="396433"/>
                  </a:lnTo>
                  <a:lnTo>
                    <a:pt x="835139" y="417568"/>
                  </a:lnTo>
                  <a:lnTo>
                    <a:pt x="831026" y="438703"/>
                  </a:lnTo>
                  <a:lnTo>
                    <a:pt x="818688" y="457283"/>
                  </a:lnTo>
                  <a:lnTo>
                    <a:pt x="457283" y="818688"/>
                  </a:lnTo>
                  <a:close/>
                </a:path>
              </a:pathLst>
            </a:custGeom>
            <a:ln w="25400">
              <a:solidFill>
                <a:srgbClr val="FD2906"/>
              </a:solidFill>
            </a:ln>
          </p:spPr>
          <p:txBody>
            <a:bodyPr wrap="square" lIns="0" tIns="0" rIns="0" bIns="0" rtlCol="0"/>
            <a:lstStyle/>
            <a:p>
              <a:endParaRPr/>
            </a:p>
          </p:txBody>
        </p:sp>
      </p:grpSp>
      <p:sp>
        <p:nvSpPr>
          <p:cNvPr id="15" name="object 15"/>
          <p:cNvSpPr txBox="1"/>
          <p:nvPr/>
        </p:nvSpPr>
        <p:spPr>
          <a:xfrm>
            <a:off x="9320080" y="2907284"/>
            <a:ext cx="280035" cy="299720"/>
          </a:xfrm>
          <a:prstGeom prst="rect">
            <a:avLst/>
          </a:prstGeom>
        </p:spPr>
        <p:txBody>
          <a:bodyPr vert="horz" wrap="square" lIns="0" tIns="12700" rIns="0" bIns="0" rtlCol="0">
            <a:spAutoFit/>
          </a:bodyPr>
          <a:lstStyle/>
          <a:p>
            <a:pPr marL="12700">
              <a:lnSpc>
                <a:spcPct val="100000"/>
              </a:lnSpc>
              <a:spcBef>
                <a:spcPts val="100"/>
              </a:spcBef>
            </a:pPr>
            <a:r>
              <a:rPr sz="1800" b="1" spc="-5" dirty="0">
                <a:solidFill>
                  <a:srgbClr val="404040"/>
                </a:solidFill>
                <a:latin typeface="Arial"/>
                <a:cs typeface="Arial"/>
              </a:rPr>
              <a:t>04</a:t>
            </a:r>
            <a:endParaRPr sz="1800">
              <a:latin typeface="Arial"/>
              <a:cs typeface="Arial"/>
            </a:endParaRPr>
          </a:p>
        </p:txBody>
      </p:sp>
      <p:sp>
        <p:nvSpPr>
          <p:cNvPr id="16" name="object 16"/>
          <p:cNvSpPr txBox="1"/>
          <p:nvPr/>
        </p:nvSpPr>
        <p:spPr>
          <a:xfrm>
            <a:off x="4770118" y="2718307"/>
            <a:ext cx="4333240" cy="675005"/>
          </a:xfrm>
          <a:prstGeom prst="rect">
            <a:avLst/>
          </a:prstGeom>
        </p:spPr>
        <p:txBody>
          <a:bodyPr vert="horz" wrap="square" lIns="0" tIns="64135" rIns="0" bIns="0" rtlCol="0">
            <a:spAutoFit/>
          </a:bodyPr>
          <a:lstStyle/>
          <a:p>
            <a:pPr marL="12700">
              <a:lnSpc>
                <a:spcPct val="100000"/>
              </a:lnSpc>
              <a:spcBef>
                <a:spcPts val="505"/>
              </a:spcBef>
            </a:pPr>
            <a:r>
              <a:rPr sz="1200" b="1" spc="-5" dirty="0">
                <a:solidFill>
                  <a:srgbClr val="404040"/>
                </a:solidFill>
                <a:latin typeface="Arial"/>
                <a:cs typeface="Arial"/>
              </a:rPr>
              <a:t>Data</a:t>
            </a:r>
            <a:r>
              <a:rPr sz="1200" b="1" spc="-10" dirty="0">
                <a:solidFill>
                  <a:srgbClr val="404040"/>
                </a:solidFill>
                <a:latin typeface="Arial"/>
                <a:cs typeface="Arial"/>
              </a:rPr>
              <a:t> </a:t>
            </a:r>
            <a:r>
              <a:rPr sz="1200" b="1" spc="-5" dirty="0">
                <a:solidFill>
                  <a:srgbClr val="404040"/>
                </a:solidFill>
                <a:latin typeface="Arial"/>
                <a:cs typeface="Arial"/>
              </a:rPr>
              <a:t>wakaf</a:t>
            </a:r>
            <a:r>
              <a:rPr sz="1200" b="1" dirty="0">
                <a:solidFill>
                  <a:srgbClr val="404040"/>
                </a:solidFill>
                <a:latin typeface="Arial"/>
                <a:cs typeface="Arial"/>
              </a:rPr>
              <a:t> </a:t>
            </a:r>
            <a:r>
              <a:rPr sz="1200" b="1" spc="-5" dirty="0">
                <a:solidFill>
                  <a:srgbClr val="404040"/>
                </a:solidFill>
                <a:latin typeface="Arial"/>
                <a:cs typeface="Arial"/>
              </a:rPr>
              <a:t>tidak terintegrasi</a:t>
            </a:r>
            <a:r>
              <a:rPr sz="1200" b="1" dirty="0">
                <a:solidFill>
                  <a:srgbClr val="404040"/>
                </a:solidFill>
                <a:latin typeface="Arial"/>
                <a:cs typeface="Arial"/>
              </a:rPr>
              <a:t> </a:t>
            </a:r>
            <a:r>
              <a:rPr sz="1200" b="1" spc="-5" dirty="0">
                <a:solidFill>
                  <a:srgbClr val="404040"/>
                </a:solidFill>
                <a:latin typeface="Arial"/>
                <a:cs typeface="Arial"/>
              </a:rPr>
              <a:t>dan</a:t>
            </a:r>
            <a:r>
              <a:rPr sz="1200" b="1" spc="5" dirty="0">
                <a:solidFill>
                  <a:srgbClr val="404040"/>
                </a:solidFill>
                <a:latin typeface="Arial"/>
                <a:cs typeface="Arial"/>
              </a:rPr>
              <a:t> </a:t>
            </a:r>
            <a:r>
              <a:rPr sz="1200" b="1" spc="-5" dirty="0">
                <a:solidFill>
                  <a:srgbClr val="404040"/>
                </a:solidFill>
                <a:latin typeface="Arial"/>
                <a:cs typeface="Arial"/>
              </a:rPr>
              <a:t>update</a:t>
            </a:r>
            <a:endParaRPr sz="1200">
              <a:latin typeface="Arial"/>
              <a:cs typeface="Arial"/>
            </a:endParaRPr>
          </a:p>
          <a:p>
            <a:pPr marL="40640" marR="5080">
              <a:lnSpc>
                <a:spcPts val="1420"/>
              </a:lnSpc>
              <a:spcBef>
                <a:spcPts val="475"/>
              </a:spcBef>
            </a:pPr>
            <a:r>
              <a:rPr sz="1200" spc="-15" dirty="0">
                <a:solidFill>
                  <a:srgbClr val="404040"/>
                </a:solidFill>
                <a:latin typeface="Arial MT"/>
                <a:cs typeface="Arial MT"/>
              </a:rPr>
              <a:t>Tidak</a:t>
            </a:r>
            <a:r>
              <a:rPr sz="1200" dirty="0">
                <a:solidFill>
                  <a:srgbClr val="404040"/>
                </a:solidFill>
                <a:latin typeface="Arial MT"/>
                <a:cs typeface="Arial MT"/>
              </a:rPr>
              <a:t> </a:t>
            </a:r>
            <a:r>
              <a:rPr sz="1200" spc="-5" dirty="0">
                <a:solidFill>
                  <a:srgbClr val="404040"/>
                </a:solidFill>
                <a:latin typeface="Arial MT"/>
                <a:cs typeface="Arial MT"/>
              </a:rPr>
              <a:t>adanya system</a:t>
            </a:r>
            <a:r>
              <a:rPr sz="1200" dirty="0">
                <a:solidFill>
                  <a:srgbClr val="404040"/>
                </a:solidFill>
                <a:latin typeface="Arial MT"/>
                <a:cs typeface="Arial MT"/>
              </a:rPr>
              <a:t> </a:t>
            </a:r>
            <a:r>
              <a:rPr sz="1200" spc="-5" dirty="0">
                <a:solidFill>
                  <a:srgbClr val="404040"/>
                </a:solidFill>
                <a:latin typeface="Arial MT"/>
                <a:cs typeface="Arial MT"/>
              </a:rPr>
              <a:t>informasi</a:t>
            </a:r>
            <a:r>
              <a:rPr sz="1200" dirty="0">
                <a:solidFill>
                  <a:srgbClr val="404040"/>
                </a:solidFill>
                <a:latin typeface="Arial MT"/>
                <a:cs typeface="Arial MT"/>
              </a:rPr>
              <a:t> </a:t>
            </a:r>
            <a:r>
              <a:rPr sz="1200" spc="-5" dirty="0">
                <a:solidFill>
                  <a:srgbClr val="404040"/>
                </a:solidFill>
                <a:latin typeface="Arial MT"/>
                <a:cs typeface="Arial MT"/>
              </a:rPr>
              <a:t>yang menghubungkan antar </a:t>
            </a:r>
            <a:r>
              <a:rPr sz="1200" dirty="0">
                <a:solidFill>
                  <a:srgbClr val="404040"/>
                </a:solidFill>
                <a:latin typeface="Arial MT"/>
                <a:cs typeface="Arial MT"/>
              </a:rPr>
              <a:t> </a:t>
            </a:r>
            <a:r>
              <a:rPr sz="1200" spc="-5" dirty="0">
                <a:solidFill>
                  <a:srgbClr val="404040"/>
                </a:solidFill>
                <a:latin typeface="Arial MT"/>
                <a:cs typeface="Arial MT"/>
              </a:rPr>
              <a:t>nazhir</a:t>
            </a:r>
            <a:r>
              <a:rPr sz="1200" dirty="0">
                <a:solidFill>
                  <a:srgbClr val="404040"/>
                </a:solidFill>
                <a:latin typeface="Arial MT"/>
                <a:cs typeface="Arial MT"/>
              </a:rPr>
              <a:t> </a:t>
            </a:r>
            <a:r>
              <a:rPr sz="1200" spc="-5" dirty="0">
                <a:solidFill>
                  <a:srgbClr val="404040"/>
                </a:solidFill>
                <a:latin typeface="Arial MT"/>
                <a:cs typeface="Arial MT"/>
              </a:rPr>
              <a:t>menyebabkan data menjadi tidak</a:t>
            </a:r>
            <a:r>
              <a:rPr sz="1200" dirty="0">
                <a:solidFill>
                  <a:srgbClr val="404040"/>
                </a:solidFill>
                <a:latin typeface="Arial MT"/>
                <a:cs typeface="Arial MT"/>
              </a:rPr>
              <a:t> </a:t>
            </a:r>
            <a:r>
              <a:rPr sz="1200" spc="-5" dirty="0">
                <a:solidFill>
                  <a:srgbClr val="404040"/>
                </a:solidFill>
                <a:latin typeface="Arial MT"/>
                <a:cs typeface="Arial MT"/>
              </a:rPr>
              <a:t>terintegrasi</a:t>
            </a:r>
            <a:r>
              <a:rPr sz="1200" dirty="0">
                <a:solidFill>
                  <a:srgbClr val="404040"/>
                </a:solidFill>
                <a:latin typeface="Arial MT"/>
                <a:cs typeface="Arial MT"/>
              </a:rPr>
              <a:t> </a:t>
            </a:r>
            <a:r>
              <a:rPr sz="1200" spc="-5" dirty="0">
                <a:solidFill>
                  <a:srgbClr val="404040"/>
                </a:solidFill>
                <a:latin typeface="Arial MT"/>
                <a:cs typeface="Arial MT"/>
              </a:rPr>
              <a:t>dan update</a:t>
            </a:r>
            <a:endParaRPr sz="1200">
              <a:latin typeface="Arial MT"/>
              <a:cs typeface="Arial MT"/>
            </a:endParaRPr>
          </a:p>
        </p:txBody>
      </p:sp>
      <p:grpSp>
        <p:nvGrpSpPr>
          <p:cNvPr id="17" name="object 17"/>
          <p:cNvGrpSpPr/>
          <p:nvPr/>
        </p:nvGrpSpPr>
        <p:grpSpPr>
          <a:xfrm>
            <a:off x="6575468" y="1778661"/>
            <a:ext cx="4725035" cy="861060"/>
            <a:chOff x="6575468" y="1778661"/>
            <a:chExt cx="4725035" cy="861060"/>
          </a:xfrm>
        </p:grpSpPr>
        <p:sp>
          <p:nvSpPr>
            <p:cNvPr id="18" name="object 18"/>
            <p:cNvSpPr/>
            <p:nvPr/>
          </p:nvSpPr>
          <p:spPr>
            <a:xfrm>
              <a:off x="6588168" y="1830933"/>
              <a:ext cx="4104640" cy="756285"/>
            </a:xfrm>
            <a:custGeom>
              <a:avLst/>
              <a:gdLst/>
              <a:ahLst/>
              <a:cxnLst/>
              <a:rect l="l" t="t" r="r" b="b"/>
              <a:pathLst>
                <a:path w="4104640" h="756285">
                  <a:moveTo>
                    <a:pt x="0" y="0"/>
                  </a:moveTo>
                  <a:lnTo>
                    <a:pt x="4104596" y="0"/>
                  </a:lnTo>
                  <a:lnTo>
                    <a:pt x="4104596" y="756000"/>
                  </a:lnTo>
                  <a:lnTo>
                    <a:pt x="0" y="756000"/>
                  </a:lnTo>
                  <a:lnTo>
                    <a:pt x="0" y="0"/>
                  </a:lnTo>
                  <a:close/>
                </a:path>
              </a:pathLst>
            </a:custGeom>
            <a:ln w="25400">
              <a:solidFill>
                <a:srgbClr val="262626"/>
              </a:solidFill>
            </a:ln>
          </p:spPr>
          <p:txBody>
            <a:bodyPr wrap="square" lIns="0" tIns="0" rIns="0" bIns="0" rtlCol="0"/>
            <a:lstStyle/>
            <a:p>
              <a:endParaRPr/>
            </a:p>
          </p:txBody>
        </p:sp>
        <p:sp>
          <p:nvSpPr>
            <p:cNvPr id="19" name="object 19"/>
            <p:cNvSpPr/>
            <p:nvPr/>
          </p:nvSpPr>
          <p:spPr>
            <a:xfrm>
              <a:off x="10276500" y="1791367"/>
              <a:ext cx="835660" cy="835660"/>
            </a:xfrm>
            <a:custGeom>
              <a:avLst/>
              <a:gdLst/>
              <a:ahLst/>
              <a:cxnLst/>
              <a:rect l="l" t="t" r="r" b="b"/>
              <a:pathLst>
                <a:path w="835659" h="835660">
                  <a:moveTo>
                    <a:pt x="417570" y="0"/>
                  </a:moveTo>
                  <a:lnTo>
                    <a:pt x="377856" y="16449"/>
                  </a:lnTo>
                  <a:lnTo>
                    <a:pt x="16449" y="377856"/>
                  </a:lnTo>
                  <a:lnTo>
                    <a:pt x="0" y="417570"/>
                  </a:lnTo>
                  <a:lnTo>
                    <a:pt x="4112" y="438705"/>
                  </a:lnTo>
                  <a:lnTo>
                    <a:pt x="16449" y="457285"/>
                  </a:lnTo>
                  <a:lnTo>
                    <a:pt x="377854" y="818689"/>
                  </a:lnTo>
                  <a:lnTo>
                    <a:pt x="396434" y="831027"/>
                  </a:lnTo>
                  <a:lnTo>
                    <a:pt x="417569" y="835140"/>
                  </a:lnTo>
                  <a:lnTo>
                    <a:pt x="438703" y="831027"/>
                  </a:lnTo>
                  <a:lnTo>
                    <a:pt x="457283" y="818689"/>
                  </a:lnTo>
                  <a:lnTo>
                    <a:pt x="818689" y="457284"/>
                  </a:lnTo>
                  <a:lnTo>
                    <a:pt x="831027" y="438704"/>
                  </a:lnTo>
                  <a:lnTo>
                    <a:pt x="835140" y="417569"/>
                  </a:lnTo>
                  <a:lnTo>
                    <a:pt x="831027" y="396434"/>
                  </a:lnTo>
                  <a:lnTo>
                    <a:pt x="818689" y="377854"/>
                  </a:lnTo>
                  <a:lnTo>
                    <a:pt x="457284" y="16449"/>
                  </a:lnTo>
                  <a:lnTo>
                    <a:pt x="438705" y="4112"/>
                  </a:lnTo>
                  <a:lnTo>
                    <a:pt x="417570" y="0"/>
                  </a:lnTo>
                  <a:close/>
                </a:path>
              </a:pathLst>
            </a:custGeom>
            <a:solidFill>
              <a:srgbClr val="262626"/>
            </a:solidFill>
          </p:spPr>
          <p:txBody>
            <a:bodyPr wrap="square" lIns="0" tIns="0" rIns="0" bIns="0" rtlCol="0"/>
            <a:lstStyle/>
            <a:p>
              <a:endParaRPr/>
            </a:p>
          </p:txBody>
        </p:sp>
        <p:sp>
          <p:nvSpPr>
            <p:cNvPr id="20" name="object 20"/>
            <p:cNvSpPr/>
            <p:nvPr/>
          </p:nvSpPr>
          <p:spPr>
            <a:xfrm>
              <a:off x="10452516" y="1791361"/>
              <a:ext cx="835660" cy="835660"/>
            </a:xfrm>
            <a:custGeom>
              <a:avLst/>
              <a:gdLst/>
              <a:ahLst/>
              <a:cxnLst/>
              <a:rect l="l" t="t" r="r" b="b"/>
              <a:pathLst>
                <a:path w="835659" h="835660">
                  <a:moveTo>
                    <a:pt x="417569" y="0"/>
                  </a:moveTo>
                  <a:lnTo>
                    <a:pt x="377854" y="16450"/>
                  </a:lnTo>
                  <a:lnTo>
                    <a:pt x="16449" y="377855"/>
                  </a:lnTo>
                  <a:lnTo>
                    <a:pt x="0" y="417570"/>
                  </a:lnTo>
                  <a:lnTo>
                    <a:pt x="4112" y="438705"/>
                  </a:lnTo>
                  <a:lnTo>
                    <a:pt x="16449" y="457285"/>
                  </a:lnTo>
                  <a:lnTo>
                    <a:pt x="377853" y="818689"/>
                  </a:lnTo>
                  <a:lnTo>
                    <a:pt x="396433" y="831027"/>
                  </a:lnTo>
                  <a:lnTo>
                    <a:pt x="417568" y="835139"/>
                  </a:lnTo>
                  <a:lnTo>
                    <a:pt x="438703" y="831027"/>
                  </a:lnTo>
                  <a:lnTo>
                    <a:pt x="457283" y="818689"/>
                  </a:lnTo>
                  <a:lnTo>
                    <a:pt x="818688" y="457284"/>
                  </a:lnTo>
                  <a:lnTo>
                    <a:pt x="831026" y="438704"/>
                  </a:lnTo>
                  <a:lnTo>
                    <a:pt x="835138" y="417569"/>
                  </a:lnTo>
                  <a:lnTo>
                    <a:pt x="831026" y="396434"/>
                  </a:lnTo>
                  <a:lnTo>
                    <a:pt x="818688" y="377854"/>
                  </a:lnTo>
                  <a:lnTo>
                    <a:pt x="457284" y="16450"/>
                  </a:lnTo>
                  <a:lnTo>
                    <a:pt x="438704" y="4112"/>
                  </a:lnTo>
                  <a:lnTo>
                    <a:pt x="417569" y="0"/>
                  </a:lnTo>
                  <a:close/>
                </a:path>
              </a:pathLst>
            </a:custGeom>
            <a:solidFill>
              <a:srgbClr val="FFFFFF"/>
            </a:solidFill>
          </p:spPr>
          <p:txBody>
            <a:bodyPr wrap="square" lIns="0" tIns="0" rIns="0" bIns="0" rtlCol="0"/>
            <a:lstStyle/>
            <a:p>
              <a:endParaRPr/>
            </a:p>
          </p:txBody>
        </p:sp>
        <p:sp>
          <p:nvSpPr>
            <p:cNvPr id="21" name="object 21"/>
            <p:cNvSpPr/>
            <p:nvPr/>
          </p:nvSpPr>
          <p:spPr>
            <a:xfrm>
              <a:off x="10452516" y="1791361"/>
              <a:ext cx="835660" cy="835660"/>
            </a:xfrm>
            <a:custGeom>
              <a:avLst/>
              <a:gdLst/>
              <a:ahLst/>
              <a:cxnLst/>
              <a:rect l="l" t="t" r="r" b="b"/>
              <a:pathLst>
                <a:path w="835659" h="835660">
                  <a:moveTo>
                    <a:pt x="457283" y="818688"/>
                  </a:moveTo>
                  <a:lnTo>
                    <a:pt x="438703" y="831026"/>
                  </a:lnTo>
                  <a:lnTo>
                    <a:pt x="417568" y="835139"/>
                  </a:lnTo>
                  <a:lnTo>
                    <a:pt x="396433" y="831026"/>
                  </a:lnTo>
                  <a:lnTo>
                    <a:pt x="377854" y="818688"/>
                  </a:lnTo>
                  <a:lnTo>
                    <a:pt x="16450" y="457284"/>
                  </a:lnTo>
                  <a:lnTo>
                    <a:pt x="4112" y="438705"/>
                  </a:lnTo>
                  <a:lnTo>
                    <a:pt x="0" y="417570"/>
                  </a:lnTo>
                  <a:lnTo>
                    <a:pt x="4112" y="396435"/>
                  </a:lnTo>
                  <a:lnTo>
                    <a:pt x="16450" y="377855"/>
                  </a:lnTo>
                  <a:lnTo>
                    <a:pt x="377855" y="16450"/>
                  </a:lnTo>
                  <a:lnTo>
                    <a:pt x="396435" y="4112"/>
                  </a:lnTo>
                  <a:lnTo>
                    <a:pt x="417570" y="0"/>
                  </a:lnTo>
                  <a:lnTo>
                    <a:pt x="438705" y="4112"/>
                  </a:lnTo>
                  <a:lnTo>
                    <a:pt x="457284" y="16450"/>
                  </a:lnTo>
                  <a:lnTo>
                    <a:pt x="818688" y="377854"/>
                  </a:lnTo>
                  <a:lnTo>
                    <a:pt x="831026" y="396433"/>
                  </a:lnTo>
                  <a:lnTo>
                    <a:pt x="835139" y="417568"/>
                  </a:lnTo>
                  <a:lnTo>
                    <a:pt x="831026" y="438703"/>
                  </a:lnTo>
                  <a:lnTo>
                    <a:pt x="818688" y="457283"/>
                  </a:lnTo>
                  <a:lnTo>
                    <a:pt x="457283" y="818688"/>
                  </a:lnTo>
                  <a:close/>
                </a:path>
              </a:pathLst>
            </a:custGeom>
            <a:ln w="25400">
              <a:solidFill>
                <a:srgbClr val="262626"/>
              </a:solidFill>
            </a:ln>
          </p:spPr>
          <p:txBody>
            <a:bodyPr wrap="square" lIns="0" tIns="0" rIns="0" bIns="0" rtlCol="0"/>
            <a:lstStyle/>
            <a:p>
              <a:endParaRPr/>
            </a:p>
          </p:txBody>
        </p:sp>
      </p:grpSp>
      <p:sp>
        <p:nvSpPr>
          <p:cNvPr id="22" name="object 22"/>
          <p:cNvSpPr txBox="1"/>
          <p:nvPr/>
        </p:nvSpPr>
        <p:spPr>
          <a:xfrm>
            <a:off x="10730937" y="2056891"/>
            <a:ext cx="280035" cy="299720"/>
          </a:xfrm>
          <a:prstGeom prst="rect">
            <a:avLst/>
          </a:prstGeom>
        </p:spPr>
        <p:txBody>
          <a:bodyPr vert="horz" wrap="square" lIns="0" tIns="12700" rIns="0" bIns="0" rtlCol="0">
            <a:spAutoFit/>
          </a:bodyPr>
          <a:lstStyle/>
          <a:p>
            <a:pPr marL="12700">
              <a:lnSpc>
                <a:spcPct val="100000"/>
              </a:lnSpc>
              <a:spcBef>
                <a:spcPts val="100"/>
              </a:spcBef>
            </a:pPr>
            <a:r>
              <a:rPr sz="1800" b="1" spc="-5" dirty="0">
                <a:solidFill>
                  <a:srgbClr val="404040"/>
                </a:solidFill>
                <a:latin typeface="Arial"/>
                <a:cs typeface="Arial"/>
              </a:rPr>
              <a:t>05</a:t>
            </a:r>
            <a:endParaRPr sz="1800">
              <a:latin typeface="Arial"/>
              <a:cs typeface="Arial"/>
            </a:endParaRPr>
          </a:p>
        </p:txBody>
      </p:sp>
      <p:sp>
        <p:nvSpPr>
          <p:cNvPr id="23" name="object 23"/>
          <p:cNvSpPr txBox="1"/>
          <p:nvPr/>
        </p:nvSpPr>
        <p:spPr>
          <a:xfrm>
            <a:off x="6666908" y="1828846"/>
            <a:ext cx="3425190" cy="656590"/>
          </a:xfrm>
          <a:prstGeom prst="rect">
            <a:avLst/>
          </a:prstGeom>
        </p:spPr>
        <p:txBody>
          <a:bodyPr vert="horz" wrap="square" lIns="0" tIns="73025" rIns="0" bIns="0" rtlCol="0">
            <a:spAutoFit/>
          </a:bodyPr>
          <a:lstStyle/>
          <a:p>
            <a:pPr marL="12700">
              <a:lnSpc>
                <a:spcPct val="100000"/>
              </a:lnSpc>
              <a:spcBef>
                <a:spcPts val="575"/>
              </a:spcBef>
            </a:pPr>
            <a:r>
              <a:rPr sz="1200" b="1" spc="-5" dirty="0">
                <a:solidFill>
                  <a:srgbClr val="404040"/>
                </a:solidFill>
                <a:latin typeface="Arial"/>
                <a:cs typeface="Arial"/>
              </a:rPr>
              <a:t>Pelaporan data</a:t>
            </a:r>
            <a:r>
              <a:rPr sz="1200" b="1" spc="-55" dirty="0">
                <a:solidFill>
                  <a:srgbClr val="404040"/>
                </a:solidFill>
                <a:latin typeface="Arial"/>
                <a:cs typeface="Arial"/>
              </a:rPr>
              <a:t> </a:t>
            </a:r>
            <a:r>
              <a:rPr sz="1200" b="1" spc="-10" dirty="0">
                <a:solidFill>
                  <a:srgbClr val="404040"/>
                </a:solidFill>
                <a:latin typeface="Arial"/>
                <a:cs typeface="Arial"/>
              </a:rPr>
              <a:t>Aset</a:t>
            </a:r>
            <a:r>
              <a:rPr sz="1200" b="1" dirty="0">
                <a:solidFill>
                  <a:srgbClr val="404040"/>
                </a:solidFill>
                <a:latin typeface="Arial"/>
                <a:cs typeface="Arial"/>
              </a:rPr>
              <a:t> </a:t>
            </a:r>
            <a:r>
              <a:rPr sz="1200" b="1" spc="-15" dirty="0">
                <a:solidFill>
                  <a:srgbClr val="404040"/>
                </a:solidFill>
                <a:latin typeface="Arial"/>
                <a:cs typeface="Arial"/>
              </a:rPr>
              <a:t>Wakaf</a:t>
            </a:r>
            <a:r>
              <a:rPr sz="1200" b="1" spc="-5" dirty="0">
                <a:solidFill>
                  <a:srgbClr val="404040"/>
                </a:solidFill>
                <a:latin typeface="Arial"/>
                <a:cs typeface="Arial"/>
              </a:rPr>
              <a:t> belum</a:t>
            </a:r>
            <a:r>
              <a:rPr sz="1200" b="1" spc="-10" dirty="0">
                <a:solidFill>
                  <a:srgbClr val="404040"/>
                </a:solidFill>
                <a:latin typeface="Arial"/>
                <a:cs typeface="Arial"/>
              </a:rPr>
              <a:t> </a:t>
            </a:r>
            <a:r>
              <a:rPr sz="1200" b="1" spc="-5" dirty="0">
                <a:solidFill>
                  <a:srgbClr val="404040"/>
                </a:solidFill>
                <a:latin typeface="Arial"/>
                <a:cs typeface="Arial"/>
              </a:rPr>
              <a:t>memadai</a:t>
            </a:r>
            <a:endParaRPr sz="1200">
              <a:latin typeface="Arial"/>
              <a:cs typeface="Arial"/>
            </a:endParaRPr>
          </a:p>
          <a:p>
            <a:pPr marL="35560" marR="5080">
              <a:lnSpc>
                <a:spcPts val="1300"/>
              </a:lnSpc>
              <a:spcBef>
                <a:spcPts val="495"/>
              </a:spcBef>
            </a:pPr>
            <a:r>
              <a:rPr sz="1100" spc="-5" dirty="0">
                <a:solidFill>
                  <a:srgbClr val="404040"/>
                </a:solidFill>
                <a:latin typeface="Arial MT"/>
                <a:cs typeface="Arial MT"/>
              </a:rPr>
              <a:t>Mayoritas </a:t>
            </a:r>
            <a:r>
              <a:rPr sz="1100" dirty="0">
                <a:solidFill>
                  <a:srgbClr val="404040"/>
                </a:solidFill>
                <a:latin typeface="Arial MT"/>
                <a:cs typeface="Arial MT"/>
              </a:rPr>
              <a:t>Nazhir belum </a:t>
            </a:r>
            <a:r>
              <a:rPr sz="1100" spc="-5" dirty="0">
                <a:solidFill>
                  <a:srgbClr val="404040"/>
                </a:solidFill>
                <a:latin typeface="Arial MT"/>
                <a:cs typeface="Arial MT"/>
              </a:rPr>
              <a:t>menyusun Laporan </a:t>
            </a:r>
            <a:r>
              <a:rPr sz="1100" dirty="0">
                <a:solidFill>
                  <a:srgbClr val="404040"/>
                </a:solidFill>
                <a:latin typeface="Arial MT"/>
                <a:cs typeface="Arial MT"/>
              </a:rPr>
              <a:t>Keuangan </a:t>
            </a:r>
            <a:r>
              <a:rPr sz="1100" spc="-295" dirty="0">
                <a:solidFill>
                  <a:srgbClr val="404040"/>
                </a:solidFill>
                <a:latin typeface="Arial MT"/>
                <a:cs typeface="Arial MT"/>
              </a:rPr>
              <a:t> </a:t>
            </a:r>
            <a:r>
              <a:rPr sz="1100" dirty="0">
                <a:solidFill>
                  <a:srgbClr val="404040"/>
                </a:solidFill>
                <a:latin typeface="Arial MT"/>
                <a:cs typeface="Arial MT"/>
              </a:rPr>
              <a:t>yang</a:t>
            </a:r>
            <a:r>
              <a:rPr sz="1100" spc="-10" dirty="0">
                <a:solidFill>
                  <a:srgbClr val="404040"/>
                </a:solidFill>
                <a:latin typeface="Arial MT"/>
                <a:cs typeface="Arial MT"/>
              </a:rPr>
              <a:t> </a:t>
            </a:r>
            <a:r>
              <a:rPr sz="1100" dirty="0">
                <a:solidFill>
                  <a:srgbClr val="404040"/>
                </a:solidFill>
                <a:latin typeface="Arial MT"/>
                <a:cs typeface="Arial MT"/>
              </a:rPr>
              <a:t>sesuai</a:t>
            </a:r>
            <a:r>
              <a:rPr sz="1100" spc="-5" dirty="0">
                <a:solidFill>
                  <a:srgbClr val="404040"/>
                </a:solidFill>
                <a:latin typeface="Arial MT"/>
                <a:cs typeface="Arial MT"/>
              </a:rPr>
              <a:t> standar</a:t>
            </a:r>
            <a:r>
              <a:rPr sz="1100" spc="-15" dirty="0">
                <a:solidFill>
                  <a:srgbClr val="404040"/>
                </a:solidFill>
                <a:latin typeface="Arial MT"/>
                <a:cs typeface="Arial MT"/>
              </a:rPr>
              <a:t> </a:t>
            </a:r>
            <a:r>
              <a:rPr sz="1100" spc="-5" dirty="0">
                <a:solidFill>
                  <a:srgbClr val="404040"/>
                </a:solidFill>
                <a:latin typeface="Arial MT"/>
                <a:cs typeface="Arial MT"/>
              </a:rPr>
              <a:t>akuntansi</a:t>
            </a:r>
            <a:r>
              <a:rPr sz="1100" dirty="0">
                <a:solidFill>
                  <a:srgbClr val="404040"/>
                </a:solidFill>
                <a:latin typeface="Arial MT"/>
                <a:cs typeface="Arial MT"/>
              </a:rPr>
              <a:t> yang</a:t>
            </a:r>
            <a:r>
              <a:rPr sz="1100" spc="-5" dirty="0">
                <a:solidFill>
                  <a:srgbClr val="404040"/>
                </a:solidFill>
                <a:latin typeface="Arial MT"/>
                <a:cs typeface="Arial MT"/>
              </a:rPr>
              <a:t> </a:t>
            </a:r>
            <a:r>
              <a:rPr sz="1100" dirty="0">
                <a:solidFill>
                  <a:srgbClr val="404040"/>
                </a:solidFill>
                <a:latin typeface="Arial MT"/>
                <a:cs typeface="Arial MT"/>
              </a:rPr>
              <a:t>berlaku</a:t>
            </a:r>
            <a:endParaRPr sz="1100">
              <a:latin typeface="Arial MT"/>
              <a:cs typeface="Arial MT"/>
            </a:endParaRPr>
          </a:p>
        </p:txBody>
      </p:sp>
      <p:grpSp>
        <p:nvGrpSpPr>
          <p:cNvPr id="24" name="object 24"/>
          <p:cNvGrpSpPr/>
          <p:nvPr/>
        </p:nvGrpSpPr>
        <p:grpSpPr>
          <a:xfrm>
            <a:off x="2327876" y="4329944"/>
            <a:ext cx="4722495" cy="861060"/>
            <a:chOff x="2327876" y="4329944"/>
            <a:chExt cx="4722495" cy="861060"/>
          </a:xfrm>
        </p:grpSpPr>
        <p:sp>
          <p:nvSpPr>
            <p:cNvPr id="25" name="object 25"/>
            <p:cNvSpPr/>
            <p:nvPr/>
          </p:nvSpPr>
          <p:spPr>
            <a:xfrm>
              <a:off x="2340576" y="4382216"/>
              <a:ext cx="4104640" cy="756285"/>
            </a:xfrm>
            <a:custGeom>
              <a:avLst/>
              <a:gdLst/>
              <a:ahLst/>
              <a:cxnLst/>
              <a:rect l="l" t="t" r="r" b="b"/>
              <a:pathLst>
                <a:path w="4104640" h="756285">
                  <a:moveTo>
                    <a:pt x="0" y="0"/>
                  </a:moveTo>
                  <a:lnTo>
                    <a:pt x="4104596" y="0"/>
                  </a:lnTo>
                  <a:lnTo>
                    <a:pt x="4104596" y="756000"/>
                  </a:lnTo>
                  <a:lnTo>
                    <a:pt x="0" y="756000"/>
                  </a:lnTo>
                  <a:lnTo>
                    <a:pt x="0" y="0"/>
                  </a:lnTo>
                  <a:close/>
                </a:path>
              </a:pathLst>
            </a:custGeom>
            <a:ln w="25400">
              <a:solidFill>
                <a:srgbClr val="FD2906"/>
              </a:solidFill>
            </a:ln>
          </p:spPr>
          <p:txBody>
            <a:bodyPr wrap="square" lIns="0" tIns="0" rIns="0" bIns="0" rtlCol="0"/>
            <a:lstStyle/>
            <a:p>
              <a:endParaRPr/>
            </a:p>
          </p:txBody>
        </p:sp>
        <p:sp>
          <p:nvSpPr>
            <p:cNvPr id="26" name="object 26"/>
            <p:cNvSpPr/>
            <p:nvPr/>
          </p:nvSpPr>
          <p:spPr>
            <a:xfrm>
              <a:off x="6026460" y="4342649"/>
              <a:ext cx="835660" cy="835660"/>
            </a:xfrm>
            <a:custGeom>
              <a:avLst/>
              <a:gdLst/>
              <a:ahLst/>
              <a:cxnLst/>
              <a:rect l="l" t="t" r="r" b="b"/>
              <a:pathLst>
                <a:path w="835659" h="835660">
                  <a:moveTo>
                    <a:pt x="417570" y="0"/>
                  </a:moveTo>
                  <a:lnTo>
                    <a:pt x="377855" y="16450"/>
                  </a:lnTo>
                  <a:lnTo>
                    <a:pt x="16450" y="377857"/>
                  </a:lnTo>
                  <a:lnTo>
                    <a:pt x="0" y="417571"/>
                  </a:lnTo>
                  <a:lnTo>
                    <a:pt x="4112" y="438706"/>
                  </a:lnTo>
                  <a:lnTo>
                    <a:pt x="16450" y="457285"/>
                  </a:lnTo>
                  <a:lnTo>
                    <a:pt x="377854" y="818690"/>
                  </a:lnTo>
                  <a:lnTo>
                    <a:pt x="396434" y="831027"/>
                  </a:lnTo>
                  <a:lnTo>
                    <a:pt x="417569" y="835140"/>
                  </a:lnTo>
                  <a:lnTo>
                    <a:pt x="438704" y="831027"/>
                  </a:lnTo>
                  <a:lnTo>
                    <a:pt x="457284" y="818690"/>
                  </a:lnTo>
                  <a:lnTo>
                    <a:pt x="818689" y="457284"/>
                  </a:lnTo>
                  <a:lnTo>
                    <a:pt x="831027" y="438704"/>
                  </a:lnTo>
                  <a:lnTo>
                    <a:pt x="835139" y="417569"/>
                  </a:lnTo>
                  <a:lnTo>
                    <a:pt x="831027" y="396434"/>
                  </a:lnTo>
                  <a:lnTo>
                    <a:pt x="818689" y="377854"/>
                  </a:lnTo>
                  <a:lnTo>
                    <a:pt x="457285" y="16450"/>
                  </a:lnTo>
                  <a:lnTo>
                    <a:pt x="438705" y="4112"/>
                  </a:lnTo>
                  <a:lnTo>
                    <a:pt x="417570" y="0"/>
                  </a:lnTo>
                  <a:close/>
                </a:path>
              </a:pathLst>
            </a:custGeom>
            <a:solidFill>
              <a:srgbClr val="FD2906"/>
            </a:solidFill>
          </p:spPr>
          <p:txBody>
            <a:bodyPr wrap="square" lIns="0" tIns="0" rIns="0" bIns="0" rtlCol="0"/>
            <a:lstStyle/>
            <a:p>
              <a:endParaRPr/>
            </a:p>
          </p:txBody>
        </p:sp>
        <p:sp>
          <p:nvSpPr>
            <p:cNvPr id="27" name="object 27"/>
            <p:cNvSpPr/>
            <p:nvPr/>
          </p:nvSpPr>
          <p:spPr>
            <a:xfrm>
              <a:off x="6202476" y="4342643"/>
              <a:ext cx="835660" cy="835660"/>
            </a:xfrm>
            <a:custGeom>
              <a:avLst/>
              <a:gdLst/>
              <a:ahLst/>
              <a:cxnLst/>
              <a:rect l="l" t="t" r="r" b="b"/>
              <a:pathLst>
                <a:path w="835659" h="835660">
                  <a:moveTo>
                    <a:pt x="417569" y="0"/>
                  </a:moveTo>
                  <a:lnTo>
                    <a:pt x="377855" y="16449"/>
                  </a:lnTo>
                  <a:lnTo>
                    <a:pt x="16450" y="377854"/>
                  </a:lnTo>
                  <a:lnTo>
                    <a:pt x="0" y="417569"/>
                  </a:lnTo>
                  <a:lnTo>
                    <a:pt x="4112" y="438704"/>
                  </a:lnTo>
                  <a:lnTo>
                    <a:pt x="16450" y="457284"/>
                  </a:lnTo>
                  <a:lnTo>
                    <a:pt x="377854" y="818688"/>
                  </a:lnTo>
                  <a:lnTo>
                    <a:pt x="396433" y="831026"/>
                  </a:lnTo>
                  <a:lnTo>
                    <a:pt x="417568" y="835138"/>
                  </a:lnTo>
                  <a:lnTo>
                    <a:pt x="438703" y="831026"/>
                  </a:lnTo>
                  <a:lnTo>
                    <a:pt x="457282" y="818688"/>
                  </a:lnTo>
                  <a:lnTo>
                    <a:pt x="818688" y="457283"/>
                  </a:lnTo>
                  <a:lnTo>
                    <a:pt x="831026" y="438703"/>
                  </a:lnTo>
                  <a:lnTo>
                    <a:pt x="835138" y="417568"/>
                  </a:lnTo>
                  <a:lnTo>
                    <a:pt x="831026" y="396433"/>
                  </a:lnTo>
                  <a:lnTo>
                    <a:pt x="818688" y="377853"/>
                  </a:lnTo>
                  <a:lnTo>
                    <a:pt x="457284" y="16449"/>
                  </a:lnTo>
                  <a:lnTo>
                    <a:pt x="438704" y="4112"/>
                  </a:lnTo>
                  <a:lnTo>
                    <a:pt x="417569" y="0"/>
                  </a:lnTo>
                  <a:close/>
                </a:path>
              </a:pathLst>
            </a:custGeom>
            <a:solidFill>
              <a:srgbClr val="FFFFFF"/>
            </a:solidFill>
          </p:spPr>
          <p:txBody>
            <a:bodyPr wrap="square" lIns="0" tIns="0" rIns="0" bIns="0" rtlCol="0"/>
            <a:lstStyle/>
            <a:p>
              <a:endParaRPr/>
            </a:p>
          </p:txBody>
        </p:sp>
        <p:sp>
          <p:nvSpPr>
            <p:cNvPr id="28" name="object 28"/>
            <p:cNvSpPr/>
            <p:nvPr/>
          </p:nvSpPr>
          <p:spPr>
            <a:xfrm>
              <a:off x="6202476" y="4342644"/>
              <a:ext cx="835660" cy="835660"/>
            </a:xfrm>
            <a:custGeom>
              <a:avLst/>
              <a:gdLst/>
              <a:ahLst/>
              <a:cxnLst/>
              <a:rect l="l" t="t" r="r" b="b"/>
              <a:pathLst>
                <a:path w="835659" h="835660">
                  <a:moveTo>
                    <a:pt x="457283" y="818688"/>
                  </a:moveTo>
                  <a:lnTo>
                    <a:pt x="438703" y="831026"/>
                  </a:lnTo>
                  <a:lnTo>
                    <a:pt x="417568" y="835139"/>
                  </a:lnTo>
                  <a:lnTo>
                    <a:pt x="396433" y="831026"/>
                  </a:lnTo>
                  <a:lnTo>
                    <a:pt x="377854" y="818688"/>
                  </a:lnTo>
                  <a:lnTo>
                    <a:pt x="16450" y="457284"/>
                  </a:lnTo>
                  <a:lnTo>
                    <a:pt x="4112" y="438705"/>
                  </a:lnTo>
                  <a:lnTo>
                    <a:pt x="0" y="417570"/>
                  </a:lnTo>
                  <a:lnTo>
                    <a:pt x="4112" y="396435"/>
                  </a:lnTo>
                  <a:lnTo>
                    <a:pt x="16450" y="377855"/>
                  </a:lnTo>
                  <a:lnTo>
                    <a:pt x="377855" y="16450"/>
                  </a:lnTo>
                  <a:lnTo>
                    <a:pt x="396435" y="4112"/>
                  </a:lnTo>
                  <a:lnTo>
                    <a:pt x="417570" y="0"/>
                  </a:lnTo>
                  <a:lnTo>
                    <a:pt x="438705" y="4112"/>
                  </a:lnTo>
                  <a:lnTo>
                    <a:pt x="457284" y="16450"/>
                  </a:lnTo>
                  <a:lnTo>
                    <a:pt x="818688" y="377854"/>
                  </a:lnTo>
                  <a:lnTo>
                    <a:pt x="831026" y="396433"/>
                  </a:lnTo>
                  <a:lnTo>
                    <a:pt x="835139" y="417568"/>
                  </a:lnTo>
                  <a:lnTo>
                    <a:pt x="831026" y="438703"/>
                  </a:lnTo>
                  <a:lnTo>
                    <a:pt x="818688" y="457283"/>
                  </a:lnTo>
                  <a:lnTo>
                    <a:pt x="457283" y="818688"/>
                  </a:lnTo>
                  <a:close/>
                </a:path>
              </a:pathLst>
            </a:custGeom>
            <a:ln w="25400">
              <a:solidFill>
                <a:srgbClr val="FD2906"/>
              </a:solidFill>
            </a:ln>
          </p:spPr>
          <p:txBody>
            <a:bodyPr wrap="square" lIns="0" tIns="0" rIns="0" bIns="0" rtlCol="0"/>
            <a:lstStyle/>
            <a:p>
              <a:endParaRPr/>
            </a:p>
          </p:txBody>
        </p:sp>
      </p:grpSp>
      <p:sp>
        <p:nvSpPr>
          <p:cNvPr id="29" name="object 29"/>
          <p:cNvSpPr txBox="1"/>
          <p:nvPr/>
        </p:nvSpPr>
        <p:spPr>
          <a:xfrm>
            <a:off x="6483222" y="4608067"/>
            <a:ext cx="280035" cy="299720"/>
          </a:xfrm>
          <a:prstGeom prst="rect">
            <a:avLst/>
          </a:prstGeom>
        </p:spPr>
        <p:txBody>
          <a:bodyPr vert="horz" wrap="square" lIns="0" tIns="12700" rIns="0" bIns="0" rtlCol="0">
            <a:spAutoFit/>
          </a:bodyPr>
          <a:lstStyle/>
          <a:p>
            <a:pPr marL="12700">
              <a:lnSpc>
                <a:spcPct val="100000"/>
              </a:lnSpc>
              <a:spcBef>
                <a:spcPts val="100"/>
              </a:spcBef>
            </a:pPr>
            <a:r>
              <a:rPr sz="1800" b="1" spc="-5" dirty="0">
                <a:solidFill>
                  <a:srgbClr val="404040"/>
                </a:solidFill>
                <a:latin typeface="Arial"/>
                <a:cs typeface="Arial"/>
              </a:rPr>
              <a:t>02</a:t>
            </a:r>
            <a:endParaRPr sz="1800">
              <a:latin typeface="Arial"/>
              <a:cs typeface="Arial"/>
            </a:endParaRPr>
          </a:p>
        </p:txBody>
      </p:sp>
      <p:sp>
        <p:nvSpPr>
          <p:cNvPr id="30" name="object 30"/>
          <p:cNvSpPr txBox="1"/>
          <p:nvPr/>
        </p:nvSpPr>
        <p:spPr>
          <a:xfrm>
            <a:off x="2419317" y="4385564"/>
            <a:ext cx="3305810" cy="678180"/>
          </a:xfrm>
          <a:prstGeom prst="rect">
            <a:avLst/>
          </a:prstGeom>
        </p:spPr>
        <p:txBody>
          <a:bodyPr vert="horz" wrap="square" lIns="0" tIns="67310" rIns="0" bIns="0" rtlCol="0">
            <a:spAutoFit/>
          </a:bodyPr>
          <a:lstStyle/>
          <a:p>
            <a:pPr marL="12700">
              <a:lnSpc>
                <a:spcPct val="100000"/>
              </a:lnSpc>
              <a:spcBef>
                <a:spcPts val="530"/>
              </a:spcBef>
            </a:pPr>
            <a:r>
              <a:rPr sz="1200" b="1" spc="-5" dirty="0">
                <a:solidFill>
                  <a:srgbClr val="404040"/>
                </a:solidFill>
                <a:latin typeface="Arial"/>
                <a:cs typeface="Arial"/>
              </a:rPr>
              <a:t>Kurangnya</a:t>
            </a:r>
            <a:r>
              <a:rPr sz="1200" b="1" spc="-20" dirty="0">
                <a:solidFill>
                  <a:srgbClr val="404040"/>
                </a:solidFill>
                <a:latin typeface="Arial"/>
                <a:cs typeface="Arial"/>
              </a:rPr>
              <a:t> </a:t>
            </a:r>
            <a:r>
              <a:rPr sz="1200" b="1" spc="-5" dirty="0">
                <a:solidFill>
                  <a:srgbClr val="404040"/>
                </a:solidFill>
                <a:latin typeface="Arial"/>
                <a:cs typeface="Arial"/>
              </a:rPr>
              <a:t>Profesionalitas</a:t>
            </a:r>
            <a:r>
              <a:rPr sz="1200" b="1" spc="-15" dirty="0">
                <a:solidFill>
                  <a:srgbClr val="404040"/>
                </a:solidFill>
                <a:latin typeface="Arial"/>
                <a:cs typeface="Arial"/>
              </a:rPr>
              <a:t> </a:t>
            </a:r>
            <a:r>
              <a:rPr sz="1200" b="1" spc="-5" dirty="0">
                <a:solidFill>
                  <a:srgbClr val="404040"/>
                </a:solidFill>
                <a:latin typeface="Arial"/>
                <a:cs typeface="Arial"/>
              </a:rPr>
              <a:t>Nazhir</a:t>
            </a:r>
            <a:endParaRPr sz="1200">
              <a:latin typeface="Arial"/>
              <a:cs typeface="Arial"/>
            </a:endParaRPr>
          </a:p>
          <a:p>
            <a:pPr marL="35560" marR="5080">
              <a:lnSpc>
                <a:spcPts val="1390"/>
              </a:lnSpc>
              <a:spcBef>
                <a:spcPts val="520"/>
              </a:spcBef>
            </a:pPr>
            <a:r>
              <a:rPr sz="1200" spc="-5" dirty="0">
                <a:solidFill>
                  <a:srgbClr val="404040"/>
                </a:solidFill>
                <a:latin typeface="Arial MT"/>
                <a:cs typeface="Arial MT"/>
              </a:rPr>
              <a:t>Nadzir wakaf</a:t>
            </a:r>
            <a:r>
              <a:rPr sz="1200" spc="5" dirty="0">
                <a:solidFill>
                  <a:srgbClr val="404040"/>
                </a:solidFill>
                <a:latin typeface="Arial MT"/>
                <a:cs typeface="Arial MT"/>
              </a:rPr>
              <a:t> </a:t>
            </a:r>
            <a:r>
              <a:rPr sz="1200" spc="-5" dirty="0">
                <a:solidFill>
                  <a:srgbClr val="404040"/>
                </a:solidFill>
                <a:latin typeface="Arial MT"/>
                <a:cs typeface="Arial MT"/>
              </a:rPr>
              <a:t>belum profesional atau</a:t>
            </a:r>
            <a:r>
              <a:rPr sz="1200" spc="-10" dirty="0">
                <a:solidFill>
                  <a:srgbClr val="404040"/>
                </a:solidFill>
                <a:latin typeface="Arial MT"/>
                <a:cs typeface="Arial MT"/>
              </a:rPr>
              <a:t> </a:t>
            </a:r>
            <a:r>
              <a:rPr sz="1200" spc="-5" dirty="0">
                <a:solidFill>
                  <a:srgbClr val="404040"/>
                </a:solidFill>
                <a:latin typeface="Arial MT"/>
                <a:cs typeface="Arial MT"/>
              </a:rPr>
              <a:t>masih </a:t>
            </a:r>
            <a:r>
              <a:rPr sz="1200" dirty="0">
                <a:solidFill>
                  <a:srgbClr val="404040"/>
                </a:solidFill>
                <a:latin typeface="Arial MT"/>
                <a:cs typeface="Arial MT"/>
              </a:rPr>
              <a:t> </a:t>
            </a:r>
            <a:r>
              <a:rPr sz="1200" spc="-5" dirty="0">
                <a:solidFill>
                  <a:srgbClr val="404040"/>
                </a:solidFill>
                <a:latin typeface="Arial MT"/>
                <a:cs typeface="Arial MT"/>
              </a:rPr>
              <a:t>konvensional</a:t>
            </a:r>
            <a:r>
              <a:rPr sz="1200" spc="-10" dirty="0">
                <a:solidFill>
                  <a:srgbClr val="404040"/>
                </a:solidFill>
                <a:latin typeface="Arial MT"/>
                <a:cs typeface="Arial MT"/>
              </a:rPr>
              <a:t> </a:t>
            </a:r>
            <a:r>
              <a:rPr sz="1200" spc="-5" dirty="0">
                <a:solidFill>
                  <a:srgbClr val="404040"/>
                </a:solidFill>
                <a:latin typeface="Arial MT"/>
                <a:cs typeface="Arial MT"/>
              </a:rPr>
              <a:t>dimana</a:t>
            </a:r>
            <a:r>
              <a:rPr sz="1200" spc="-10" dirty="0">
                <a:solidFill>
                  <a:srgbClr val="404040"/>
                </a:solidFill>
                <a:latin typeface="Arial MT"/>
                <a:cs typeface="Arial MT"/>
              </a:rPr>
              <a:t> </a:t>
            </a:r>
            <a:r>
              <a:rPr sz="1200" spc="-5" dirty="0">
                <a:solidFill>
                  <a:srgbClr val="404040"/>
                </a:solidFill>
                <a:latin typeface="Arial MT"/>
                <a:cs typeface="Arial MT"/>
              </a:rPr>
              <a:t>Nazhir</a:t>
            </a:r>
            <a:r>
              <a:rPr sz="1200" dirty="0">
                <a:solidFill>
                  <a:srgbClr val="404040"/>
                </a:solidFill>
                <a:latin typeface="Arial MT"/>
                <a:cs typeface="Arial MT"/>
              </a:rPr>
              <a:t> </a:t>
            </a:r>
            <a:r>
              <a:rPr sz="1200" spc="-5" dirty="0">
                <a:solidFill>
                  <a:srgbClr val="404040"/>
                </a:solidFill>
                <a:latin typeface="Arial MT"/>
                <a:cs typeface="Arial MT"/>
              </a:rPr>
              <a:t>masih</a:t>
            </a:r>
            <a:r>
              <a:rPr sz="1200" spc="-10" dirty="0">
                <a:solidFill>
                  <a:srgbClr val="404040"/>
                </a:solidFill>
                <a:latin typeface="Arial MT"/>
                <a:cs typeface="Arial MT"/>
              </a:rPr>
              <a:t> </a:t>
            </a:r>
            <a:r>
              <a:rPr sz="1200" spc="-5" dirty="0">
                <a:solidFill>
                  <a:srgbClr val="404040"/>
                </a:solidFill>
                <a:latin typeface="Arial MT"/>
                <a:cs typeface="Arial MT"/>
              </a:rPr>
              <a:t>bersifat</a:t>
            </a:r>
            <a:r>
              <a:rPr sz="1200" spc="5" dirty="0">
                <a:solidFill>
                  <a:srgbClr val="404040"/>
                </a:solidFill>
                <a:latin typeface="Arial MT"/>
                <a:cs typeface="Arial MT"/>
              </a:rPr>
              <a:t> </a:t>
            </a:r>
            <a:r>
              <a:rPr sz="1200" spc="-5" dirty="0">
                <a:solidFill>
                  <a:srgbClr val="404040"/>
                </a:solidFill>
                <a:latin typeface="Arial MT"/>
                <a:cs typeface="Arial MT"/>
              </a:rPr>
              <a:t>pasif</a:t>
            </a:r>
            <a:endParaRPr sz="1200">
              <a:latin typeface="Arial MT"/>
              <a:cs typeface="Arial MT"/>
            </a:endParaRPr>
          </a:p>
        </p:txBody>
      </p:sp>
      <p:grpSp>
        <p:nvGrpSpPr>
          <p:cNvPr id="31" name="object 31"/>
          <p:cNvGrpSpPr/>
          <p:nvPr/>
        </p:nvGrpSpPr>
        <p:grpSpPr>
          <a:xfrm>
            <a:off x="901922" y="5172273"/>
            <a:ext cx="4727575" cy="861060"/>
            <a:chOff x="901922" y="5172273"/>
            <a:chExt cx="4727575" cy="861060"/>
          </a:xfrm>
        </p:grpSpPr>
        <p:sp>
          <p:nvSpPr>
            <p:cNvPr id="32" name="object 32"/>
            <p:cNvSpPr/>
            <p:nvPr/>
          </p:nvSpPr>
          <p:spPr>
            <a:xfrm>
              <a:off x="914622" y="5231371"/>
              <a:ext cx="4104640" cy="756285"/>
            </a:xfrm>
            <a:custGeom>
              <a:avLst/>
              <a:gdLst/>
              <a:ahLst/>
              <a:cxnLst/>
              <a:rect l="l" t="t" r="r" b="b"/>
              <a:pathLst>
                <a:path w="4104640" h="756285">
                  <a:moveTo>
                    <a:pt x="0" y="0"/>
                  </a:moveTo>
                  <a:lnTo>
                    <a:pt x="4104596" y="0"/>
                  </a:lnTo>
                  <a:lnTo>
                    <a:pt x="4104596" y="756000"/>
                  </a:lnTo>
                  <a:lnTo>
                    <a:pt x="0" y="756000"/>
                  </a:lnTo>
                  <a:lnTo>
                    <a:pt x="0" y="0"/>
                  </a:lnTo>
                  <a:close/>
                </a:path>
              </a:pathLst>
            </a:custGeom>
            <a:ln w="25400">
              <a:solidFill>
                <a:srgbClr val="262626"/>
              </a:solidFill>
            </a:ln>
          </p:spPr>
          <p:txBody>
            <a:bodyPr wrap="square" lIns="0" tIns="0" rIns="0" bIns="0" rtlCol="0"/>
            <a:lstStyle/>
            <a:p>
              <a:endParaRPr/>
            </a:p>
          </p:txBody>
        </p:sp>
        <p:sp>
          <p:nvSpPr>
            <p:cNvPr id="33" name="object 33"/>
            <p:cNvSpPr/>
            <p:nvPr/>
          </p:nvSpPr>
          <p:spPr>
            <a:xfrm>
              <a:off x="4605551" y="5184979"/>
              <a:ext cx="835660" cy="835660"/>
            </a:xfrm>
            <a:custGeom>
              <a:avLst/>
              <a:gdLst/>
              <a:ahLst/>
              <a:cxnLst/>
              <a:rect l="l" t="t" r="r" b="b"/>
              <a:pathLst>
                <a:path w="835660" h="835660">
                  <a:moveTo>
                    <a:pt x="417570" y="0"/>
                  </a:moveTo>
                  <a:lnTo>
                    <a:pt x="377856" y="16450"/>
                  </a:lnTo>
                  <a:lnTo>
                    <a:pt x="16449" y="377855"/>
                  </a:lnTo>
                  <a:lnTo>
                    <a:pt x="0" y="417570"/>
                  </a:lnTo>
                  <a:lnTo>
                    <a:pt x="4112" y="438706"/>
                  </a:lnTo>
                  <a:lnTo>
                    <a:pt x="16449" y="457285"/>
                  </a:lnTo>
                  <a:lnTo>
                    <a:pt x="377854" y="818690"/>
                  </a:lnTo>
                  <a:lnTo>
                    <a:pt x="396434" y="831027"/>
                  </a:lnTo>
                  <a:lnTo>
                    <a:pt x="417569" y="835140"/>
                  </a:lnTo>
                  <a:lnTo>
                    <a:pt x="438704" y="831027"/>
                  </a:lnTo>
                  <a:lnTo>
                    <a:pt x="457284" y="818690"/>
                  </a:lnTo>
                  <a:lnTo>
                    <a:pt x="818689" y="457284"/>
                  </a:lnTo>
                  <a:lnTo>
                    <a:pt x="831027" y="438704"/>
                  </a:lnTo>
                  <a:lnTo>
                    <a:pt x="835140" y="417569"/>
                  </a:lnTo>
                  <a:lnTo>
                    <a:pt x="831027" y="396434"/>
                  </a:lnTo>
                  <a:lnTo>
                    <a:pt x="818689" y="377854"/>
                  </a:lnTo>
                  <a:lnTo>
                    <a:pt x="457285" y="16450"/>
                  </a:lnTo>
                  <a:lnTo>
                    <a:pt x="438705" y="4112"/>
                  </a:lnTo>
                  <a:lnTo>
                    <a:pt x="417570" y="0"/>
                  </a:lnTo>
                  <a:close/>
                </a:path>
              </a:pathLst>
            </a:custGeom>
            <a:solidFill>
              <a:srgbClr val="262626"/>
            </a:solidFill>
          </p:spPr>
          <p:txBody>
            <a:bodyPr wrap="square" lIns="0" tIns="0" rIns="0" bIns="0" rtlCol="0"/>
            <a:lstStyle/>
            <a:p>
              <a:endParaRPr/>
            </a:p>
          </p:txBody>
        </p:sp>
        <p:sp>
          <p:nvSpPr>
            <p:cNvPr id="34" name="object 34"/>
            <p:cNvSpPr/>
            <p:nvPr/>
          </p:nvSpPr>
          <p:spPr>
            <a:xfrm>
              <a:off x="4781567" y="5184973"/>
              <a:ext cx="835660" cy="835660"/>
            </a:xfrm>
            <a:custGeom>
              <a:avLst/>
              <a:gdLst/>
              <a:ahLst/>
              <a:cxnLst/>
              <a:rect l="l" t="t" r="r" b="b"/>
              <a:pathLst>
                <a:path w="835660" h="835660">
                  <a:moveTo>
                    <a:pt x="417569" y="0"/>
                  </a:moveTo>
                  <a:lnTo>
                    <a:pt x="377854" y="16449"/>
                  </a:lnTo>
                  <a:lnTo>
                    <a:pt x="16449" y="377854"/>
                  </a:lnTo>
                  <a:lnTo>
                    <a:pt x="0" y="417569"/>
                  </a:lnTo>
                  <a:lnTo>
                    <a:pt x="4112" y="438704"/>
                  </a:lnTo>
                  <a:lnTo>
                    <a:pt x="16449" y="457284"/>
                  </a:lnTo>
                  <a:lnTo>
                    <a:pt x="377853" y="818688"/>
                  </a:lnTo>
                  <a:lnTo>
                    <a:pt x="396433" y="831026"/>
                  </a:lnTo>
                  <a:lnTo>
                    <a:pt x="417568" y="835138"/>
                  </a:lnTo>
                  <a:lnTo>
                    <a:pt x="438703" y="831026"/>
                  </a:lnTo>
                  <a:lnTo>
                    <a:pt x="457283" y="818688"/>
                  </a:lnTo>
                  <a:lnTo>
                    <a:pt x="818688" y="457283"/>
                  </a:lnTo>
                  <a:lnTo>
                    <a:pt x="831026" y="438703"/>
                  </a:lnTo>
                  <a:lnTo>
                    <a:pt x="835138" y="417568"/>
                  </a:lnTo>
                  <a:lnTo>
                    <a:pt x="831026" y="396433"/>
                  </a:lnTo>
                  <a:lnTo>
                    <a:pt x="818688" y="377853"/>
                  </a:lnTo>
                  <a:lnTo>
                    <a:pt x="457284" y="16449"/>
                  </a:lnTo>
                  <a:lnTo>
                    <a:pt x="438704" y="4112"/>
                  </a:lnTo>
                  <a:lnTo>
                    <a:pt x="417569" y="0"/>
                  </a:lnTo>
                  <a:close/>
                </a:path>
              </a:pathLst>
            </a:custGeom>
            <a:solidFill>
              <a:srgbClr val="FFFFFF"/>
            </a:solidFill>
          </p:spPr>
          <p:txBody>
            <a:bodyPr wrap="square" lIns="0" tIns="0" rIns="0" bIns="0" rtlCol="0"/>
            <a:lstStyle/>
            <a:p>
              <a:endParaRPr/>
            </a:p>
          </p:txBody>
        </p:sp>
        <p:sp>
          <p:nvSpPr>
            <p:cNvPr id="35" name="object 35"/>
            <p:cNvSpPr/>
            <p:nvPr/>
          </p:nvSpPr>
          <p:spPr>
            <a:xfrm>
              <a:off x="4781567" y="5184973"/>
              <a:ext cx="835660" cy="835660"/>
            </a:xfrm>
            <a:custGeom>
              <a:avLst/>
              <a:gdLst/>
              <a:ahLst/>
              <a:cxnLst/>
              <a:rect l="l" t="t" r="r" b="b"/>
              <a:pathLst>
                <a:path w="835660" h="835660">
                  <a:moveTo>
                    <a:pt x="457283" y="818688"/>
                  </a:moveTo>
                  <a:lnTo>
                    <a:pt x="438703" y="831026"/>
                  </a:lnTo>
                  <a:lnTo>
                    <a:pt x="417568" y="835139"/>
                  </a:lnTo>
                  <a:lnTo>
                    <a:pt x="396433" y="831026"/>
                  </a:lnTo>
                  <a:lnTo>
                    <a:pt x="377854" y="818688"/>
                  </a:lnTo>
                  <a:lnTo>
                    <a:pt x="16450" y="457284"/>
                  </a:lnTo>
                  <a:lnTo>
                    <a:pt x="4112" y="438705"/>
                  </a:lnTo>
                  <a:lnTo>
                    <a:pt x="0" y="417570"/>
                  </a:lnTo>
                  <a:lnTo>
                    <a:pt x="4112" y="396435"/>
                  </a:lnTo>
                  <a:lnTo>
                    <a:pt x="16450" y="377855"/>
                  </a:lnTo>
                  <a:lnTo>
                    <a:pt x="377855" y="16450"/>
                  </a:lnTo>
                  <a:lnTo>
                    <a:pt x="396435" y="4112"/>
                  </a:lnTo>
                  <a:lnTo>
                    <a:pt x="417570" y="0"/>
                  </a:lnTo>
                  <a:lnTo>
                    <a:pt x="438705" y="4112"/>
                  </a:lnTo>
                  <a:lnTo>
                    <a:pt x="457284" y="16450"/>
                  </a:lnTo>
                  <a:lnTo>
                    <a:pt x="818688" y="377854"/>
                  </a:lnTo>
                  <a:lnTo>
                    <a:pt x="831026" y="396433"/>
                  </a:lnTo>
                  <a:lnTo>
                    <a:pt x="835139" y="417568"/>
                  </a:lnTo>
                  <a:lnTo>
                    <a:pt x="831026" y="438703"/>
                  </a:lnTo>
                  <a:lnTo>
                    <a:pt x="818688" y="457283"/>
                  </a:lnTo>
                  <a:lnTo>
                    <a:pt x="457283" y="818688"/>
                  </a:lnTo>
                  <a:close/>
                </a:path>
              </a:pathLst>
            </a:custGeom>
            <a:ln w="25400">
              <a:solidFill>
                <a:srgbClr val="262626"/>
              </a:solidFill>
            </a:ln>
          </p:spPr>
          <p:txBody>
            <a:bodyPr wrap="square" lIns="0" tIns="0" rIns="0" bIns="0" rtlCol="0"/>
            <a:lstStyle/>
            <a:p>
              <a:endParaRPr/>
            </a:p>
          </p:txBody>
        </p:sp>
      </p:grpSp>
      <p:sp>
        <p:nvSpPr>
          <p:cNvPr id="36" name="object 36"/>
          <p:cNvSpPr txBox="1"/>
          <p:nvPr/>
        </p:nvSpPr>
        <p:spPr>
          <a:xfrm>
            <a:off x="5057227" y="5452364"/>
            <a:ext cx="280035" cy="299720"/>
          </a:xfrm>
          <a:prstGeom prst="rect">
            <a:avLst/>
          </a:prstGeom>
        </p:spPr>
        <p:txBody>
          <a:bodyPr vert="horz" wrap="square" lIns="0" tIns="12700" rIns="0" bIns="0" rtlCol="0">
            <a:spAutoFit/>
          </a:bodyPr>
          <a:lstStyle/>
          <a:p>
            <a:pPr marL="12700">
              <a:lnSpc>
                <a:spcPct val="100000"/>
              </a:lnSpc>
              <a:spcBef>
                <a:spcPts val="100"/>
              </a:spcBef>
            </a:pPr>
            <a:r>
              <a:rPr sz="1800" b="1" spc="-5" dirty="0">
                <a:solidFill>
                  <a:srgbClr val="404040"/>
                </a:solidFill>
                <a:latin typeface="Arial"/>
                <a:cs typeface="Arial"/>
              </a:rPr>
              <a:t>01</a:t>
            </a:r>
            <a:endParaRPr sz="1800">
              <a:latin typeface="Arial"/>
              <a:cs typeface="Arial"/>
            </a:endParaRPr>
          </a:p>
        </p:txBody>
      </p:sp>
      <p:sp>
        <p:nvSpPr>
          <p:cNvPr id="37" name="object 37"/>
          <p:cNvSpPr txBox="1"/>
          <p:nvPr/>
        </p:nvSpPr>
        <p:spPr>
          <a:xfrm>
            <a:off x="993363" y="5235955"/>
            <a:ext cx="3642995" cy="678180"/>
          </a:xfrm>
          <a:prstGeom prst="rect">
            <a:avLst/>
          </a:prstGeom>
        </p:spPr>
        <p:txBody>
          <a:bodyPr vert="horz" wrap="square" lIns="0" tIns="67310" rIns="0" bIns="0" rtlCol="0">
            <a:spAutoFit/>
          </a:bodyPr>
          <a:lstStyle/>
          <a:p>
            <a:pPr marL="12700">
              <a:lnSpc>
                <a:spcPct val="100000"/>
              </a:lnSpc>
              <a:spcBef>
                <a:spcPts val="530"/>
              </a:spcBef>
            </a:pPr>
            <a:r>
              <a:rPr sz="1200" b="1" spc="-5" dirty="0">
                <a:solidFill>
                  <a:srgbClr val="404040"/>
                </a:solidFill>
                <a:latin typeface="Arial"/>
                <a:cs typeface="Arial"/>
              </a:rPr>
              <a:t>Kurangnya</a:t>
            </a:r>
            <a:r>
              <a:rPr sz="1200" b="1" spc="-20" dirty="0">
                <a:solidFill>
                  <a:srgbClr val="404040"/>
                </a:solidFill>
                <a:latin typeface="Arial"/>
                <a:cs typeface="Arial"/>
              </a:rPr>
              <a:t> </a:t>
            </a:r>
            <a:r>
              <a:rPr sz="1200" b="1" spc="-5" dirty="0">
                <a:solidFill>
                  <a:srgbClr val="404040"/>
                </a:solidFill>
                <a:latin typeface="Arial"/>
                <a:cs typeface="Arial"/>
              </a:rPr>
              <a:t>Literasi</a:t>
            </a:r>
            <a:r>
              <a:rPr sz="1200" b="1" spc="-10" dirty="0">
                <a:solidFill>
                  <a:srgbClr val="404040"/>
                </a:solidFill>
                <a:latin typeface="Arial"/>
                <a:cs typeface="Arial"/>
              </a:rPr>
              <a:t> </a:t>
            </a:r>
            <a:r>
              <a:rPr sz="1200" b="1" spc="-15" dirty="0">
                <a:solidFill>
                  <a:srgbClr val="404040"/>
                </a:solidFill>
                <a:latin typeface="Arial"/>
                <a:cs typeface="Arial"/>
              </a:rPr>
              <a:t>Wakaf</a:t>
            </a:r>
            <a:r>
              <a:rPr sz="1200" b="1" spc="-10" dirty="0">
                <a:solidFill>
                  <a:srgbClr val="404040"/>
                </a:solidFill>
                <a:latin typeface="Arial"/>
                <a:cs typeface="Arial"/>
              </a:rPr>
              <a:t> </a:t>
            </a:r>
            <a:r>
              <a:rPr sz="1200" b="1" spc="-5" dirty="0">
                <a:solidFill>
                  <a:srgbClr val="404040"/>
                </a:solidFill>
                <a:latin typeface="Arial"/>
                <a:cs typeface="Arial"/>
              </a:rPr>
              <a:t>Masyarakat</a:t>
            </a:r>
            <a:endParaRPr sz="1200">
              <a:latin typeface="Arial"/>
              <a:cs typeface="Arial"/>
            </a:endParaRPr>
          </a:p>
          <a:p>
            <a:pPr marL="35560" marR="5080">
              <a:lnSpc>
                <a:spcPts val="1390"/>
              </a:lnSpc>
              <a:spcBef>
                <a:spcPts val="520"/>
              </a:spcBef>
            </a:pPr>
            <a:r>
              <a:rPr sz="1200" spc="-5" dirty="0">
                <a:solidFill>
                  <a:srgbClr val="404040"/>
                </a:solidFill>
                <a:latin typeface="Arial MT"/>
                <a:cs typeface="Arial MT"/>
              </a:rPr>
              <a:t>Masih</a:t>
            </a:r>
            <a:r>
              <a:rPr sz="1200" spc="-10" dirty="0">
                <a:solidFill>
                  <a:srgbClr val="404040"/>
                </a:solidFill>
                <a:latin typeface="Arial MT"/>
                <a:cs typeface="Arial MT"/>
              </a:rPr>
              <a:t> </a:t>
            </a:r>
            <a:r>
              <a:rPr sz="1200" spc="-5" dirty="0">
                <a:solidFill>
                  <a:srgbClr val="404040"/>
                </a:solidFill>
                <a:latin typeface="Arial MT"/>
                <a:cs typeface="Arial MT"/>
              </a:rPr>
              <a:t>banyak</a:t>
            </a:r>
            <a:r>
              <a:rPr sz="1200" dirty="0">
                <a:solidFill>
                  <a:srgbClr val="404040"/>
                </a:solidFill>
                <a:latin typeface="Arial MT"/>
                <a:cs typeface="Arial MT"/>
              </a:rPr>
              <a:t> </a:t>
            </a:r>
            <a:r>
              <a:rPr sz="1200" spc="-5" dirty="0">
                <a:solidFill>
                  <a:srgbClr val="404040"/>
                </a:solidFill>
                <a:latin typeface="Arial MT"/>
                <a:cs typeface="Arial MT"/>
              </a:rPr>
              <a:t>masyarakat</a:t>
            </a:r>
            <a:r>
              <a:rPr sz="1200" spc="5" dirty="0">
                <a:solidFill>
                  <a:srgbClr val="404040"/>
                </a:solidFill>
                <a:latin typeface="Arial MT"/>
                <a:cs typeface="Arial MT"/>
              </a:rPr>
              <a:t> </a:t>
            </a:r>
            <a:r>
              <a:rPr sz="1200" spc="-5" dirty="0">
                <a:solidFill>
                  <a:srgbClr val="404040"/>
                </a:solidFill>
                <a:latin typeface="Arial MT"/>
                <a:cs typeface="Arial MT"/>
              </a:rPr>
              <a:t>yang memahami</a:t>
            </a:r>
            <a:r>
              <a:rPr sz="1200" spc="-10" dirty="0">
                <a:solidFill>
                  <a:srgbClr val="404040"/>
                </a:solidFill>
                <a:latin typeface="Arial MT"/>
                <a:cs typeface="Arial MT"/>
              </a:rPr>
              <a:t> </a:t>
            </a:r>
            <a:r>
              <a:rPr sz="1200" spc="-5" dirty="0">
                <a:solidFill>
                  <a:srgbClr val="404040"/>
                </a:solidFill>
                <a:latin typeface="Arial MT"/>
                <a:cs typeface="Arial MT"/>
              </a:rPr>
              <a:t>bahwa </a:t>
            </a:r>
            <a:r>
              <a:rPr sz="1200" dirty="0">
                <a:solidFill>
                  <a:srgbClr val="404040"/>
                </a:solidFill>
                <a:latin typeface="Arial MT"/>
                <a:cs typeface="Arial MT"/>
              </a:rPr>
              <a:t> </a:t>
            </a:r>
            <a:r>
              <a:rPr sz="1200" spc="-5" dirty="0">
                <a:solidFill>
                  <a:srgbClr val="404040"/>
                </a:solidFill>
                <a:latin typeface="Arial MT"/>
                <a:cs typeface="Arial MT"/>
              </a:rPr>
              <a:t>wakaf itu</a:t>
            </a:r>
            <a:r>
              <a:rPr sz="1200" spc="-15" dirty="0">
                <a:solidFill>
                  <a:srgbClr val="404040"/>
                </a:solidFill>
                <a:latin typeface="Arial MT"/>
                <a:cs typeface="Arial MT"/>
              </a:rPr>
              <a:t> </a:t>
            </a:r>
            <a:r>
              <a:rPr sz="1200" spc="-5" dirty="0">
                <a:solidFill>
                  <a:srgbClr val="404040"/>
                </a:solidFill>
                <a:latin typeface="Arial MT"/>
                <a:cs typeface="Arial MT"/>
              </a:rPr>
              <a:t>hanya</a:t>
            </a:r>
            <a:r>
              <a:rPr sz="1200" spc="-15" dirty="0">
                <a:solidFill>
                  <a:srgbClr val="404040"/>
                </a:solidFill>
                <a:latin typeface="Arial MT"/>
                <a:cs typeface="Arial MT"/>
              </a:rPr>
              <a:t> </a:t>
            </a:r>
            <a:r>
              <a:rPr sz="1200" spc="-5" dirty="0">
                <a:solidFill>
                  <a:srgbClr val="404040"/>
                </a:solidFill>
                <a:latin typeface="Arial MT"/>
                <a:cs typeface="Arial MT"/>
              </a:rPr>
              <a:t>berupa</a:t>
            </a:r>
            <a:r>
              <a:rPr sz="1200" spc="-15" dirty="0">
                <a:solidFill>
                  <a:srgbClr val="404040"/>
                </a:solidFill>
                <a:latin typeface="Arial MT"/>
                <a:cs typeface="Arial MT"/>
              </a:rPr>
              <a:t> </a:t>
            </a:r>
            <a:r>
              <a:rPr sz="1200" spc="-5" dirty="0">
                <a:solidFill>
                  <a:srgbClr val="404040"/>
                </a:solidFill>
                <a:latin typeface="Arial MT"/>
                <a:cs typeface="Arial MT"/>
              </a:rPr>
              <a:t>tanah,</a:t>
            </a:r>
            <a:r>
              <a:rPr sz="1200" dirty="0">
                <a:solidFill>
                  <a:srgbClr val="404040"/>
                </a:solidFill>
                <a:latin typeface="Arial MT"/>
                <a:cs typeface="Arial MT"/>
              </a:rPr>
              <a:t> </a:t>
            </a:r>
            <a:r>
              <a:rPr sz="1200" spc="-5" dirty="0">
                <a:solidFill>
                  <a:srgbClr val="404040"/>
                </a:solidFill>
                <a:latin typeface="Arial MT"/>
                <a:cs typeface="Arial MT"/>
              </a:rPr>
              <a:t>bangunan, pepohonan</a:t>
            </a:r>
            <a:endParaRPr sz="1200">
              <a:latin typeface="Arial MT"/>
              <a:cs typeface="Arial MT"/>
            </a:endParaRPr>
          </a:p>
        </p:txBody>
      </p:sp>
      <p:sp>
        <p:nvSpPr>
          <p:cNvPr id="38" name="object 38"/>
          <p:cNvSpPr txBox="1"/>
          <p:nvPr/>
        </p:nvSpPr>
        <p:spPr>
          <a:xfrm>
            <a:off x="935414" y="1810003"/>
            <a:ext cx="3098165" cy="1122680"/>
          </a:xfrm>
          <a:prstGeom prst="rect">
            <a:avLst/>
          </a:prstGeom>
        </p:spPr>
        <p:txBody>
          <a:bodyPr vert="horz" wrap="square" lIns="0" tIns="14604" rIns="0" bIns="0" rtlCol="0">
            <a:spAutoFit/>
          </a:bodyPr>
          <a:lstStyle/>
          <a:p>
            <a:pPr marL="12700" marR="5080" indent="160020" algn="r">
              <a:lnSpc>
                <a:spcPct val="98800"/>
              </a:lnSpc>
              <a:spcBef>
                <a:spcPts val="114"/>
              </a:spcBef>
            </a:pPr>
            <a:r>
              <a:rPr sz="1200" spc="-5" dirty="0">
                <a:solidFill>
                  <a:srgbClr val="404040"/>
                </a:solidFill>
                <a:latin typeface="Arial MT"/>
                <a:cs typeface="Arial MT"/>
              </a:rPr>
              <a:t>Mengelola wakaf merupakan hal yang sulit. </a:t>
            </a:r>
            <a:r>
              <a:rPr sz="1200" spc="-320" dirty="0">
                <a:solidFill>
                  <a:srgbClr val="404040"/>
                </a:solidFill>
                <a:latin typeface="Arial MT"/>
                <a:cs typeface="Arial MT"/>
              </a:rPr>
              <a:t> </a:t>
            </a:r>
            <a:r>
              <a:rPr sz="1200" spc="-5" dirty="0">
                <a:solidFill>
                  <a:srgbClr val="404040"/>
                </a:solidFill>
                <a:latin typeface="Arial MT"/>
                <a:cs typeface="Arial MT"/>
              </a:rPr>
              <a:t>Hal ini disebabkan oleh proses pengelolaan </a:t>
            </a:r>
            <a:r>
              <a:rPr sz="1200" dirty="0">
                <a:solidFill>
                  <a:srgbClr val="404040"/>
                </a:solidFill>
                <a:latin typeface="Arial MT"/>
                <a:cs typeface="Arial MT"/>
              </a:rPr>
              <a:t> </a:t>
            </a:r>
            <a:r>
              <a:rPr sz="1200" spc="-5" dirty="0">
                <a:solidFill>
                  <a:srgbClr val="404040"/>
                </a:solidFill>
                <a:latin typeface="Arial MT"/>
                <a:cs typeface="Arial MT"/>
              </a:rPr>
              <a:t>yang harus mengkombinasikan aspek sosial </a:t>
            </a:r>
            <a:r>
              <a:rPr sz="1200" dirty="0">
                <a:solidFill>
                  <a:srgbClr val="404040"/>
                </a:solidFill>
                <a:latin typeface="Arial MT"/>
                <a:cs typeface="Arial MT"/>
              </a:rPr>
              <a:t> </a:t>
            </a:r>
            <a:r>
              <a:rPr sz="1200" spc="-5" dirty="0">
                <a:solidFill>
                  <a:srgbClr val="404040"/>
                </a:solidFill>
                <a:latin typeface="Arial MT"/>
                <a:cs typeface="Arial MT"/>
              </a:rPr>
              <a:t>dan bisnis pada saat yang bersamaan. Hal ini </a:t>
            </a:r>
            <a:r>
              <a:rPr sz="1200" spc="-320" dirty="0">
                <a:solidFill>
                  <a:srgbClr val="404040"/>
                </a:solidFill>
                <a:latin typeface="Arial MT"/>
                <a:cs typeface="Arial MT"/>
              </a:rPr>
              <a:t> </a:t>
            </a:r>
            <a:r>
              <a:rPr sz="1200" spc="-5" dirty="0">
                <a:solidFill>
                  <a:srgbClr val="404040"/>
                </a:solidFill>
                <a:latin typeface="Arial MT"/>
                <a:cs typeface="Arial MT"/>
              </a:rPr>
              <a:t>memunculkan</a:t>
            </a:r>
            <a:r>
              <a:rPr sz="1200" spc="-10" dirty="0">
                <a:solidFill>
                  <a:srgbClr val="404040"/>
                </a:solidFill>
                <a:latin typeface="Arial MT"/>
                <a:cs typeface="Arial MT"/>
              </a:rPr>
              <a:t> </a:t>
            </a:r>
            <a:r>
              <a:rPr sz="1200" spc="-5" dirty="0">
                <a:solidFill>
                  <a:srgbClr val="404040"/>
                </a:solidFill>
                <a:latin typeface="Arial MT"/>
                <a:cs typeface="Arial MT"/>
              </a:rPr>
              <a:t>beberapa</a:t>
            </a:r>
            <a:r>
              <a:rPr sz="1200" spc="-10" dirty="0">
                <a:solidFill>
                  <a:srgbClr val="404040"/>
                </a:solidFill>
                <a:latin typeface="Arial MT"/>
                <a:cs typeface="Arial MT"/>
              </a:rPr>
              <a:t> </a:t>
            </a:r>
            <a:r>
              <a:rPr sz="1200" spc="-5" dirty="0">
                <a:solidFill>
                  <a:srgbClr val="404040"/>
                </a:solidFill>
                <a:latin typeface="Arial MT"/>
                <a:cs typeface="Arial MT"/>
              </a:rPr>
              <a:t>tantangan</a:t>
            </a:r>
            <a:r>
              <a:rPr sz="1200" spc="-10" dirty="0">
                <a:solidFill>
                  <a:srgbClr val="404040"/>
                </a:solidFill>
                <a:latin typeface="Arial MT"/>
                <a:cs typeface="Arial MT"/>
              </a:rPr>
              <a:t> </a:t>
            </a:r>
            <a:r>
              <a:rPr sz="1200" spc="-5" dirty="0">
                <a:solidFill>
                  <a:srgbClr val="404040"/>
                </a:solidFill>
                <a:latin typeface="Arial MT"/>
                <a:cs typeface="Arial MT"/>
              </a:rPr>
              <a:t>bagi</a:t>
            </a:r>
            <a:endParaRPr sz="1200">
              <a:latin typeface="Arial MT"/>
              <a:cs typeface="Arial MT"/>
            </a:endParaRPr>
          </a:p>
          <a:p>
            <a:pPr marR="5715" algn="r">
              <a:lnSpc>
                <a:spcPct val="100000"/>
              </a:lnSpc>
              <a:spcBef>
                <a:spcPts val="75"/>
              </a:spcBef>
            </a:pPr>
            <a:r>
              <a:rPr sz="1200" spc="-15" dirty="0">
                <a:solidFill>
                  <a:srgbClr val="404040"/>
                </a:solidFill>
                <a:latin typeface="Arial MT"/>
                <a:cs typeface="Arial MT"/>
              </a:rPr>
              <a:t>nazhir.</a:t>
            </a:r>
            <a:endParaRPr sz="1200">
              <a:latin typeface="Arial MT"/>
              <a:cs typeface="Arial MT"/>
            </a:endParaRPr>
          </a:p>
        </p:txBody>
      </p:sp>
      <p:sp>
        <p:nvSpPr>
          <p:cNvPr id="39" name="object 39"/>
          <p:cNvSpPr txBox="1"/>
          <p:nvPr/>
        </p:nvSpPr>
        <p:spPr>
          <a:xfrm>
            <a:off x="8021260" y="5095747"/>
            <a:ext cx="2794000" cy="934085"/>
          </a:xfrm>
          <a:prstGeom prst="rect">
            <a:avLst/>
          </a:prstGeom>
        </p:spPr>
        <p:txBody>
          <a:bodyPr vert="horz" wrap="square" lIns="0" tIns="13970" rIns="0" bIns="0" rtlCol="0">
            <a:spAutoFit/>
          </a:bodyPr>
          <a:lstStyle/>
          <a:p>
            <a:pPr marL="12700" marR="5080">
              <a:lnSpc>
                <a:spcPct val="99200"/>
              </a:lnSpc>
              <a:spcBef>
                <a:spcPts val="110"/>
              </a:spcBef>
            </a:pPr>
            <a:r>
              <a:rPr sz="1200" spc="-5" dirty="0">
                <a:solidFill>
                  <a:srgbClr val="404040"/>
                </a:solidFill>
                <a:latin typeface="Arial MT"/>
                <a:cs typeface="Arial MT"/>
              </a:rPr>
              <a:t>Jika tantangan ini tidak diselesaikan oleh </a:t>
            </a:r>
            <a:r>
              <a:rPr sz="1200" spc="-320" dirty="0">
                <a:solidFill>
                  <a:srgbClr val="404040"/>
                </a:solidFill>
                <a:latin typeface="Arial MT"/>
                <a:cs typeface="Arial MT"/>
              </a:rPr>
              <a:t> </a:t>
            </a:r>
            <a:r>
              <a:rPr sz="1200" spc="-5" dirty="0">
                <a:solidFill>
                  <a:srgbClr val="404040"/>
                </a:solidFill>
                <a:latin typeface="Arial MT"/>
                <a:cs typeface="Arial MT"/>
              </a:rPr>
              <a:t>regulator dan nazhir wakaf di Indonesia, </a:t>
            </a:r>
            <a:r>
              <a:rPr sz="1200" dirty="0">
                <a:solidFill>
                  <a:srgbClr val="404040"/>
                </a:solidFill>
                <a:latin typeface="Arial MT"/>
                <a:cs typeface="Arial MT"/>
              </a:rPr>
              <a:t> </a:t>
            </a:r>
            <a:r>
              <a:rPr sz="1200" spc="-5" dirty="0">
                <a:solidFill>
                  <a:srgbClr val="404040"/>
                </a:solidFill>
                <a:latin typeface="Arial MT"/>
                <a:cs typeface="Arial MT"/>
              </a:rPr>
              <a:t>dikhawatirkan akan berdampak pada </a:t>
            </a:r>
            <a:r>
              <a:rPr sz="1200" dirty="0">
                <a:solidFill>
                  <a:srgbClr val="404040"/>
                </a:solidFill>
                <a:latin typeface="Arial MT"/>
                <a:cs typeface="Arial MT"/>
              </a:rPr>
              <a:t> </a:t>
            </a:r>
            <a:r>
              <a:rPr sz="1200" spc="-5" dirty="0">
                <a:solidFill>
                  <a:srgbClr val="404040"/>
                </a:solidFill>
                <a:latin typeface="Arial MT"/>
                <a:cs typeface="Arial MT"/>
              </a:rPr>
              <a:t>menurunnya kepercayaan donator terkait </a:t>
            </a:r>
            <a:r>
              <a:rPr sz="1200" spc="-320" dirty="0">
                <a:solidFill>
                  <a:srgbClr val="404040"/>
                </a:solidFill>
                <a:latin typeface="Arial MT"/>
                <a:cs typeface="Arial MT"/>
              </a:rPr>
              <a:t> </a:t>
            </a:r>
            <a:r>
              <a:rPr sz="1200" spc="-5" dirty="0">
                <a:solidFill>
                  <a:srgbClr val="404040"/>
                </a:solidFill>
                <a:latin typeface="Arial MT"/>
                <a:cs typeface="Arial MT"/>
              </a:rPr>
              <a:t>pengelolaan</a:t>
            </a:r>
            <a:r>
              <a:rPr sz="1200" spc="-10" dirty="0">
                <a:solidFill>
                  <a:srgbClr val="404040"/>
                </a:solidFill>
                <a:latin typeface="Arial MT"/>
                <a:cs typeface="Arial MT"/>
              </a:rPr>
              <a:t> </a:t>
            </a:r>
            <a:r>
              <a:rPr sz="1200" spc="-5" dirty="0">
                <a:solidFill>
                  <a:srgbClr val="404040"/>
                </a:solidFill>
                <a:latin typeface="Arial MT"/>
                <a:cs typeface="Arial MT"/>
              </a:rPr>
              <a:t>wakaf</a:t>
            </a:r>
            <a:r>
              <a:rPr sz="1200" dirty="0">
                <a:solidFill>
                  <a:srgbClr val="404040"/>
                </a:solidFill>
                <a:latin typeface="Arial MT"/>
                <a:cs typeface="Arial MT"/>
              </a:rPr>
              <a:t> </a:t>
            </a:r>
            <a:r>
              <a:rPr sz="1200" spc="-5" dirty="0">
                <a:solidFill>
                  <a:srgbClr val="404040"/>
                </a:solidFill>
                <a:latin typeface="Arial MT"/>
                <a:cs typeface="Arial MT"/>
              </a:rPr>
              <a:t>di Indonesia.</a:t>
            </a:r>
            <a:endParaRPr sz="1200">
              <a:latin typeface="Arial MT"/>
              <a:cs typeface="Arial M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41910">
              <a:lnSpc>
                <a:spcPct val="100000"/>
              </a:lnSpc>
              <a:spcBef>
                <a:spcPts val="100"/>
              </a:spcBef>
              <a:tabLst>
                <a:tab pos="7090409" algn="l"/>
              </a:tabLst>
            </a:pPr>
            <a:r>
              <a:rPr spc="-5" dirty="0"/>
              <a:t>Po</a:t>
            </a:r>
            <a:r>
              <a:rPr dirty="0"/>
              <a:t>sisi</a:t>
            </a:r>
            <a:r>
              <a:rPr spc="-5" dirty="0"/>
              <a:t> Le</a:t>
            </a:r>
            <a:r>
              <a:rPr dirty="0"/>
              <a:t>m</a:t>
            </a:r>
            <a:r>
              <a:rPr spc="-5" dirty="0"/>
              <a:t>bag</a:t>
            </a:r>
            <a:r>
              <a:rPr dirty="0"/>
              <a:t>a</a:t>
            </a:r>
            <a:r>
              <a:rPr spc="-5" dirty="0"/>
              <a:t> </a:t>
            </a:r>
            <a:r>
              <a:rPr dirty="0"/>
              <a:t>Z</a:t>
            </a:r>
            <a:r>
              <a:rPr spc="-5" dirty="0"/>
              <a:t>I</a:t>
            </a:r>
            <a:r>
              <a:rPr dirty="0"/>
              <a:t>S</a:t>
            </a:r>
            <a:r>
              <a:rPr spc="-5" dirty="0"/>
              <a:t> d</a:t>
            </a:r>
            <a:r>
              <a:rPr dirty="0"/>
              <a:t>i	</a:t>
            </a:r>
            <a:r>
              <a:rPr spc="-5" dirty="0"/>
              <a:t>Indone</a:t>
            </a:r>
            <a:r>
              <a:rPr dirty="0"/>
              <a:t>sia</a:t>
            </a:r>
          </a:p>
        </p:txBody>
      </p:sp>
      <p:pic>
        <p:nvPicPr>
          <p:cNvPr id="3" name="object 3"/>
          <p:cNvPicPr/>
          <p:nvPr/>
        </p:nvPicPr>
        <p:blipFill>
          <a:blip r:embed="rId2" cstate="print"/>
          <a:stretch>
            <a:fillRect/>
          </a:stretch>
        </p:blipFill>
        <p:spPr>
          <a:xfrm>
            <a:off x="2144952" y="1259874"/>
            <a:ext cx="8336559" cy="5497076"/>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41910">
              <a:lnSpc>
                <a:spcPct val="100000"/>
              </a:lnSpc>
              <a:spcBef>
                <a:spcPts val="100"/>
              </a:spcBef>
              <a:tabLst>
                <a:tab pos="7090409" algn="l"/>
              </a:tabLst>
            </a:pPr>
            <a:r>
              <a:rPr spc="-5" dirty="0"/>
              <a:t>Po</a:t>
            </a:r>
            <a:r>
              <a:rPr dirty="0"/>
              <a:t>sisi</a:t>
            </a:r>
            <a:r>
              <a:rPr spc="-5" dirty="0"/>
              <a:t> Le</a:t>
            </a:r>
            <a:r>
              <a:rPr dirty="0"/>
              <a:t>m</a:t>
            </a:r>
            <a:r>
              <a:rPr spc="-5" dirty="0"/>
              <a:t>bag</a:t>
            </a:r>
            <a:r>
              <a:rPr dirty="0"/>
              <a:t>a</a:t>
            </a:r>
            <a:r>
              <a:rPr spc="-5" dirty="0"/>
              <a:t> </a:t>
            </a:r>
            <a:r>
              <a:rPr dirty="0"/>
              <a:t>Z</a:t>
            </a:r>
            <a:r>
              <a:rPr spc="-5" dirty="0"/>
              <a:t>I</a:t>
            </a:r>
            <a:r>
              <a:rPr dirty="0"/>
              <a:t>S</a:t>
            </a:r>
            <a:r>
              <a:rPr spc="-5" dirty="0"/>
              <a:t> d</a:t>
            </a:r>
            <a:r>
              <a:rPr dirty="0"/>
              <a:t>i	</a:t>
            </a:r>
            <a:r>
              <a:rPr spc="-5" dirty="0"/>
              <a:t>Indone</a:t>
            </a:r>
            <a:r>
              <a:rPr dirty="0"/>
              <a:t>sia</a:t>
            </a:r>
          </a:p>
        </p:txBody>
      </p:sp>
      <p:pic>
        <p:nvPicPr>
          <p:cNvPr id="3" name="object 3"/>
          <p:cNvPicPr/>
          <p:nvPr/>
        </p:nvPicPr>
        <p:blipFill>
          <a:blip r:embed="rId2" cstate="print"/>
          <a:stretch>
            <a:fillRect/>
          </a:stretch>
        </p:blipFill>
        <p:spPr>
          <a:xfrm>
            <a:off x="2082295" y="1195656"/>
            <a:ext cx="8027407" cy="5662343"/>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61858" y="215900"/>
            <a:ext cx="10897870" cy="848360"/>
          </a:xfrm>
          <a:prstGeom prst="rect">
            <a:avLst/>
          </a:prstGeom>
        </p:spPr>
        <p:txBody>
          <a:bodyPr vert="horz" wrap="square" lIns="0" tIns="12700" rIns="0" bIns="0" rtlCol="0">
            <a:spAutoFit/>
          </a:bodyPr>
          <a:lstStyle/>
          <a:p>
            <a:pPr marL="12700">
              <a:lnSpc>
                <a:spcPct val="100000"/>
              </a:lnSpc>
              <a:spcBef>
                <a:spcPts val="100"/>
              </a:spcBef>
              <a:tabLst>
                <a:tab pos="7911465" algn="l"/>
              </a:tabLst>
            </a:pPr>
            <a:r>
              <a:rPr spc="-5" dirty="0"/>
              <a:t>Po</a:t>
            </a:r>
            <a:r>
              <a:rPr dirty="0"/>
              <a:t>sisi</a:t>
            </a:r>
            <a:r>
              <a:rPr spc="-5" dirty="0"/>
              <a:t> Le</a:t>
            </a:r>
            <a:r>
              <a:rPr dirty="0"/>
              <a:t>m</a:t>
            </a:r>
            <a:r>
              <a:rPr spc="-5" dirty="0"/>
              <a:t>bag</a:t>
            </a:r>
            <a:r>
              <a:rPr dirty="0"/>
              <a:t>a</a:t>
            </a:r>
            <a:r>
              <a:rPr spc="-5" dirty="0"/>
              <a:t> </a:t>
            </a:r>
            <a:r>
              <a:rPr spc="-200" dirty="0"/>
              <a:t>W</a:t>
            </a:r>
            <a:r>
              <a:rPr spc="-5" dirty="0"/>
              <a:t>a</a:t>
            </a:r>
            <a:r>
              <a:rPr dirty="0"/>
              <a:t>k</a:t>
            </a:r>
            <a:r>
              <a:rPr spc="-5" dirty="0"/>
              <a:t>a</a:t>
            </a:r>
            <a:r>
              <a:rPr dirty="0"/>
              <a:t>f</a:t>
            </a:r>
            <a:r>
              <a:rPr spc="-5" dirty="0"/>
              <a:t> d</a:t>
            </a:r>
            <a:r>
              <a:rPr dirty="0"/>
              <a:t>i	</a:t>
            </a:r>
            <a:r>
              <a:rPr spc="-5" dirty="0"/>
              <a:t>Indone</a:t>
            </a:r>
            <a:r>
              <a:rPr dirty="0"/>
              <a:t>sia</a:t>
            </a:r>
          </a:p>
        </p:txBody>
      </p:sp>
      <p:grpSp>
        <p:nvGrpSpPr>
          <p:cNvPr id="3" name="object 3"/>
          <p:cNvGrpSpPr/>
          <p:nvPr/>
        </p:nvGrpSpPr>
        <p:grpSpPr>
          <a:xfrm>
            <a:off x="3044951" y="1344167"/>
            <a:ext cx="5218430" cy="4693920"/>
            <a:chOff x="3044951" y="1344167"/>
            <a:chExt cx="5218430" cy="4693920"/>
          </a:xfrm>
        </p:grpSpPr>
        <p:pic>
          <p:nvPicPr>
            <p:cNvPr id="4" name="object 4"/>
            <p:cNvPicPr/>
            <p:nvPr/>
          </p:nvPicPr>
          <p:blipFill>
            <a:blip r:embed="rId2" cstate="print"/>
            <a:stretch>
              <a:fillRect/>
            </a:stretch>
          </p:blipFill>
          <p:spPr>
            <a:xfrm>
              <a:off x="4824983" y="3496055"/>
              <a:ext cx="207263" cy="841247"/>
            </a:xfrm>
            <a:prstGeom prst="rect">
              <a:avLst/>
            </a:prstGeom>
          </p:spPr>
        </p:pic>
        <p:pic>
          <p:nvPicPr>
            <p:cNvPr id="5" name="object 5"/>
            <p:cNvPicPr/>
            <p:nvPr/>
          </p:nvPicPr>
          <p:blipFill>
            <a:blip r:embed="rId3" cstate="print"/>
            <a:stretch>
              <a:fillRect/>
            </a:stretch>
          </p:blipFill>
          <p:spPr>
            <a:xfrm>
              <a:off x="5900927" y="2234183"/>
              <a:ext cx="210312" cy="838200"/>
            </a:xfrm>
            <a:prstGeom prst="rect">
              <a:avLst/>
            </a:prstGeom>
          </p:spPr>
        </p:pic>
        <p:pic>
          <p:nvPicPr>
            <p:cNvPr id="6" name="object 6"/>
            <p:cNvPicPr/>
            <p:nvPr/>
          </p:nvPicPr>
          <p:blipFill>
            <a:blip r:embed="rId4" cstate="print"/>
            <a:stretch>
              <a:fillRect/>
            </a:stretch>
          </p:blipFill>
          <p:spPr>
            <a:xfrm>
              <a:off x="3928871" y="2234183"/>
              <a:ext cx="4334256" cy="2919984"/>
            </a:xfrm>
            <a:prstGeom prst="rect">
              <a:avLst/>
            </a:prstGeom>
          </p:spPr>
        </p:pic>
        <p:pic>
          <p:nvPicPr>
            <p:cNvPr id="7" name="object 7"/>
            <p:cNvPicPr/>
            <p:nvPr/>
          </p:nvPicPr>
          <p:blipFill>
            <a:blip r:embed="rId5" cstate="print"/>
            <a:stretch>
              <a:fillRect/>
            </a:stretch>
          </p:blipFill>
          <p:spPr>
            <a:xfrm>
              <a:off x="5199887" y="1344167"/>
              <a:ext cx="1792223" cy="905255"/>
            </a:xfrm>
            <a:prstGeom prst="rect">
              <a:avLst/>
            </a:prstGeom>
          </p:spPr>
        </p:pic>
        <p:pic>
          <p:nvPicPr>
            <p:cNvPr id="8" name="object 8"/>
            <p:cNvPicPr/>
            <p:nvPr/>
          </p:nvPicPr>
          <p:blipFill>
            <a:blip r:embed="rId6" cstate="print"/>
            <a:stretch>
              <a:fillRect/>
            </a:stretch>
          </p:blipFill>
          <p:spPr>
            <a:xfrm>
              <a:off x="3044951" y="5132831"/>
              <a:ext cx="1795272" cy="905256"/>
            </a:xfrm>
            <a:prstGeom prst="rect">
              <a:avLst/>
            </a:prstGeom>
          </p:spPr>
        </p:pic>
      </p:grpSp>
      <p:sp>
        <p:nvSpPr>
          <p:cNvPr id="9" name="object 9"/>
          <p:cNvSpPr txBox="1"/>
          <p:nvPr/>
        </p:nvSpPr>
        <p:spPr>
          <a:xfrm>
            <a:off x="3453206" y="5338572"/>
            <a:ext cx="979805" cy="421640"/>
          </a:xfrm>
          <a:prstGeom prst="rect">
            <a:avLst/>
          </a:prstGeom>
        </p:spPr>
        <p:txBody>
          <a:bodyPr vert="horz" wrap="square" lIns="0" tIns="12700" rIns="0" bIns="0" rtlCol="0">
            <a:spAutoFit/>
          </a:bodyPr>
          <a:lstStyle/>
          <a:p>
            <a:pPr marL="12700">
              <a:lnSpc>
                <a:spcPct val="100000"/>
              </a:lnSpc>
              <a:spcBef>
                <a:spcPts val="100"/>
              </a:spcBef>
            </a:pPr>
            <a:r>
              <a:rPr sz="2600" spc="-5" dirty="0">
                <a:solidFill>
                  <a:srgbClr val="FFFFFF"/>
                </a:solidFill>
                <a:latin typeface="Arial MT"/>
                <a:cs typeface="Arial MT"/>
              </a:rPr>
              <a:t>N</a:t>
            </a:r>
            <a:r>
              <a:rPr sz="2600" dirty="0">
                <a:solidFill>
                  <a:srgbClr val="FFFFFF"/>
                </a:solidFill>
                <a:latin typeface="Arial MT"/>
                <a:cs typeface="Arial MT"/>
              </a:rPr>
              <a:t>azh</a:t>
            </a:r>
            <a:r>
              <a:rPr sz="2600" spc="-5" dirty="0">
                <a:solidFill>
                  <a:srgbClr val="FFFFFF"/>
                </a:solidFill>
                <a:latin typeface="Arial MT"/>
                <a:cs typeface="Arial MT"/>
              </a:rPr>
              <a:t>i</a:t>
            </a:r>
            <a:r>
              <a:rPr sz="2600" dirty="0">
                <a:solidFill>
                  <a:srgbClr val="FFFFFF"/>
                </a:solidFill>
                <a:latin typeface="Arial MT"/>
                <a:cs typeface="Arial MT"/>
              </a:rPr>
              <a:t>r</a:t>
            </a:r>
            <a:endParaRPr sz="2600">
              <a:latin typeface="Arial MT"/>
              <a:cs typeface="Arial MT"/>
            </a:endParaRPr>
          </a:p>
        </p:txBody>
      </p:sp>
      <p:pic>
        <p:nvPicPr>
          <p:cNvPr id="10" name="object 10"/>
          <p:cNvPicPr/>
          <p:nvPr/>
        </p:nvPicPr>
        <p:blipFill>
          <a:blip r:embed="rId7" cstate="print"/>
          <a:stretch>
            <a:fillRect/>
          </a:stretch>
        </p:blipFill>
        <p:spPr>
          <a:xfrm>
            <a:off x="5199888" y="5132832"/>
            <a:ext cx="1792223" cy="905256"/>
          </a:xfrm>
          <a:prstGeom prst="rect">
            <a:avLst/>
          </a:prstGeom>
        </p:spPr>
      </p:pic>
      <p:sp>
        <p:nvSpPr>
          <p:cNvPr id="11" name="object 11"/>
          <p:cNvSpPr txBox="1"/>
          <p:nvPr/>
        </p:nvSpPr>
        <p:spPr>
          <a:xfrm>
            <a:off x="5340221" y="5338572"/>
            <a:ext cx="1511935" cy="421640"/>
          </a:xfrm>
          <a:prstGeom prst="rect">
            <a:avLst/>
          </a:prstGeom>
        </p:spPr>
        <p:txBody>
          <a:bodyPr vert="horz" wrap="square" lIns="0" tIns="12700" rIns="0" bIns="0" rtlCol="0">
            <a:spAutoFit/>
          </a:bodyPr>
          <a:lstStyle/>
          <a:p>
            <a:pPr marL="12700">
              <a:lnSpc>
                <a:spcPct val="100000"/>
              </a:lnSpc>
              <a:spcBef>
                <a:spcPts val="100"/>
              </a:spcBef>
            </a:pPr>
            <a:r>
              <a:rPr sz="2600" spc="-5" dirty="0">
                <a:solidFill>
                  <a:srgbClr val="FFFFFF"/>
                </a:solidFill>
                <a:latin typeface="Arial MT"/>
                <a:cs typeface="Arial MT"/>
              </a:rPr>
              <a:t>LKS</a:t>
            </a:r>
            <a:r>
              <a:rPr sz="2600" spc="-85" dirty="0">
                <a:solidFill>
                  <a:srgbClr val="FFFFFF"/>
                </a:solidFill>
                <a:latin typeface="Arial MT"/>
                <a:cs typeface="Arial MT"/>
              </a:rPr>
              <a:t> </a:t>
            </a:r>
            <a:r>
              <a:rPr sz="2600" dirty="0">
                <a:solidFill>
                  <a:srgbClr val="FFFFFF"/>
                </a:solidFill>
                <a:latin typeface="Arial MT"/>
                <a:cs typeface="Arial MT"/>
              </a:rPr>
              <a:t>PWU</a:t>
            </a:r>
            <a:endParaRPr sz="2600">
              <a:latin typeface="Arial MT"/>
              <a:cs typeface="Arial MT"/>
            </a:endParaRPr>
          </a:p>
        </p:txBody>
      </p:sp>
      <p:pic>
        <p:nvPicPr>
          <p:cNvPr id="12" name="object 12"/>
          <p:cNvPicPr/>
          <p:nvPr/>
        </p:nvPicPr>
        <p:blipFill>
          <a:blip r:embed="rId8" cstate="print"/>
          <a:stretch>
            <a:fillRect/>
          </a:stretch>
        </p:blipFill>
        <p:spPr>
          <a:xfrm>
            <a:off x="7351776" y="5132832"/>
            <a:ext cx="1795272" cy="905256"/>
          </a:xfrm>
          <a:prstGeom prst="rect">
            <a:avLst/>
          </a:prstGeom>
        </p:spPr>
      </p:pic>
      <p:sp>
        <p:nvSpPr>
          <p:cNvPr id="13" name="object 13"/>
          <p:cNvSpPr txBox="1"/>
          <p:nvPr/>
        </p:nvSpPr>
        <p:spPr>
          <a:xfrm>
            <a:off x="7829693" y="5338572"/>
            <a:ext cx="838835" cy="421640"/>
          </a:xfrm>
          <a:prstGeom prst="rect">
            <a:avLst/>
          </a:prstGeom>
        </p:spPr>
        <p:txBody>
          <a:bodyPr vert="horz" wrap="square" lIns="0" tIns="12700" rIns="0" bIns="0" rtlCol="0">
            <a:spAutoFit/>
          </a:bodyPr>
          <a:lstStyle/>
          <a:p>
            <a:pPr marL="12700">
              <a:lnSpc>
                <a:spcPct val="100000"/>
              </a:lnSpc>
              <a:spcBef>
                <a:spcPts val="100"/>
              </a:spcBef>
            </a:pPr>
            <a:r>
              <a:rPr sz="2600" spc="-100" dirty="0">
                <a:solidFill>
                  <a:srgbClr val="FFFFFF"/>
                </a:solidFill>
                <a:latin typeface="Arial MT"/>
                <a:cs typeface="Arial MT"/>
              </a:rPr>
              <a:t>W</a:t>
            </a:r>
            <a:r>
              <a:rPr sz="2600" dirty="0">
                <a:solidFill>
                  <a:srgbClr val="FFFFFF"/>
                </a:solidFill>
                <a:latin typeface="Arial MT"/>
                <a:cs typeface="Arial MT"/>
              </a:rPr>
              <a:t>akif</a:t>
            </a:r>
            <a:endParaRPr sz="2600">
              <a:latin typeface="Arial MT"/>
              <a:cs typeface="Arial MT"/>
            </a:endParaRPr>
          </a:p>
        </p:txBody>
      </p:sp>
      <p:grpSp>
        <p:nvGrpSpPr>
          <p:cNvPr id="14" name="object 14"/>
          <p:cNvGrpSpPr/>
          <p:nvPr/>
        </p:nvGrpSpPr>
        <p:grpSpPr>
          <a:xfrm>
            <a:off x="3044951" y="2606039"/>
            <a:ext cx="2871470" cy="2170430"/>
            <a:chOff x="3044951" y="2606039"/>
            <a:chExt cx="2871470" cy="2170430"/>
          </a:xfrm>
        </p:grpSpPr>
        <p:pic>
          <p:nvPicPr>
            <p:cNvPr id="15" name="object 15"/>
            <p:cNvPicPr/>
            <p:nvPr/>
          </p:nvPicPr>
          <p:blipFill>
            <a:blip r:embed="rId9" cstate="print"/>
            <a:stretch>
              <a:fillRect/>
            </a:stretch>
          </p:blipFill>
          <p:spPr>
            <a:xfrm>
              <a:off x="4120895" y="2606039"/>
              <a:ext cx="1795272" cy="905255"/>
            </a:xfrm>
            <a:prstGeom prst="rect">
              <a:avLst/>
            </a:prstGeom>
          </p:spPr>
        </p:pic>
        <p:pic>
          <p:nvPicPr>
            <p:cNvPr id="16" name="object 16"/>
            <p:cNvPicPr/>
            <p:nvPr/>
          </p:nvPicPr>
          <p:blipFill>
            <a:blip r:embed="rId9" cstate="print"/>
            <a:stretch>
              <a:fillRect/>
            </a:stretch>
          </p:blipFill>
          <p:spPr>
            <a:xfrm>
              <a:off x="3044951" y="3870959"/>
              <a:ext cx="1795272" cy="905256"/>
            </a:xfrm>
            <a:prstGeom prst="rect">
              <a:avLst/>
            </a:prstGeom>
          </p:spPr>
        </p:pic>
      </p:grpSp>
      <p:sp>
        <p:nvSpPr>
          <p:cNvPr id="17" name="object 17"/>
          <p:cNvSpPr txBox="1"/>
          <p:nvPr/>
        </p:nvSpPr>
        <p:spPr>
          <a:xfrm>
            <a:off x="3278613" y="1379220"/>
            <a:ext cx="3674110" cy="3351024"/>
          </a:xfrm>
          <a:prstGeom prst="rect">
            <a:avLst/>
          </a:prstGeom>
        </p:spPr>
        <p:txBody>
          <a:bodyPr vert="horz" wrap="square" lIns="0" tIns="69215" rIns="0" bIns="0" rtlCol="0">
            <a:spAutoFit/>
          </a:bodyPr>
          <a:lstStyle/>
          <a:p>
            <a:pPr marL="2064385" marR="5080" indent="-91440" algn="ctr">
              <a:lnSpc>
                <a:spcPts val="2690"/>
              </a:lnSpc>
              <a:spcBef>
                <a:spcPts val="545"/>
              </a:spcBef>
            </a:pPr>
            <a:r>
              <a:rPr spc="-5" dirty="0" smtClean="0">
                <a:solidFill>
                  <a:srgbClr val="FFFFFF"/>
                </a:solidFill>
                <a:latin typeface="Arial MT"/>
                <a:cs typeface="Arial MT"/>
              </a:rPr>
              <a:t>Keme</a:t>
            </a:r>
            <a:r>
              <a:rPr lang="x-none" spc="-5" dirty="0" smtClean="0">
                <a:solidFill>
                  <a:srgbClr val="FFFFFF"/>
                </a:solidFill>
                <a:latin typeface="Arial MT"/>
                <a:cs typeface="Arial MT"/>
              </a:rPr>
              <a:t>n</a:t>
            </a:r>
            <a:r>
              <a:rPr spc="-5" dirty="0" smtClean="0">
                <a:solidFill>
                  <a:srgbClr val="FFFFFF"/>
                </a:solidFill>
                <a:latin typeface="Arial MT"/>
                <a:cs typeface="Arial MT"/>
              </a:rPr>
              <a:t>terian  </a:t>
            </a:r>
            <a:r>
              <a:rPr spc="-5" dirty="0">
                <a:solidFill>
                  <a:srgbClr val="FFFFFF"/>
                </a:solidFill>
                <a:latin typeface="Arial MT"/>
                <a:cs typeface="Arial MT"/>
              </a:rPr>
              <a:t>Keuangan</a:t>
            </a:r>
            <a:endParaRPr dirty="0">
              <a:latin typeface="Arial MT"/>
              <a:cs typeface="Arial MT"/>
            </a:endParaRPr>
          </a:p>
          <a:p>
            <a:pPr>
              <a:lnSpc>
                <a:spcPct val="100000"/>
              </a:lnSpc>
            </a:pPr>
            <a:endParaRPr sz="2900" dirty="0">
              <a:latin typeface="Arial MT"/>
              <a:cs typeface="Arial MT"/>
            </a:endParaRPr>
          </a:p>
          <a:p>
            <a:pPr marR="184150" algn="ctr">
              <a:lnSpc>
                <a:spcPct val="100000"/>
              </a:lnSpc>
              <a:spcBef>
                <a:spcPts val="2120"/>
              </a:spcBef>
            </a:pPr>
            <a:r>
              <a:rPr sz="2600" spc="-5" dirty="0">
                <a:solidFill>
                  <a:srgbClr val="FFFFFF"/>
                </a:solidFill>
                <a:latin typeface="Arial MT"/>
                <a:cs typeface="Arial MT"/>
              </a:rPr>
              <a:t>BWI</a:t>
            </a:r>
            <a:endParaRPr sz="2600" dirty="0">
              <a:latin typeface="Arial MT"/>
              <a:cs typeface="Arial MT"/>
            </a:endParaRPr>
          </a:p>
          <a:p>
            <a:pPr>
              <a:lnSpc>
                <a:spcPct val="100000"/>
              </a:lnSpc>
            </a:pPr>
            <a:endParaRPr sz="2900" dirty="0">
              <a:latin typeface="Arial MT"/>
              <a:cs typeface="Arial MT"/>
            </a:endParaRPr>
          </a:p>
          <a:p>
            <a:pPr marR="2337435" algn="ctr">
              <a:lnSpc>
                <a:spcPts val="2905"/>
              </a:lnSpc>
              <a:spcBef>
                <a:spcPts val="2160"/>
              </a:spcBef>
            </a:pPr>
            <a:r>
              <a:rPr sz="2600" spc="-5" dirty="0">
                <a:solidFill>
                  <a:srgbClr val="FFFFFF"/>
                </a:solidFill>
                <a:latin typeface="Arial MT"/>
                <a:cs typeface="Arial MT"/>
              </a:rPr>
              <a:t>BWI</a:t>
            </a:r>
            <a:endParaRPr sz="2600" dirty="0">
              <a:latin typeface="Arial MT"/>
              <a:cs typeface="Arial MT"/>
            </a:endParaRPr>
          </a:p>
          <a:p>
            <a:pPr marR="2337435" algn="ctr">
              <a:lnSpc>
                <a:spcPts val="2905"/>
              </a:lnSpc>
            </a:pPr>
            <a:r>
              <a:rPr sz="2600" spc="-5" dirty="0">
                <a:solidFill>
                  <a:srgbClr val="FFFFFF"/>
                </a:solidFill>
                <a:latin typeface="Arial MT"/>
                <a:cs typeface="Arial MT"/>
              </a:rPr>
              <a:t>Regional</a:t>
            </a:r>
            <a:endParaRPr sz="2600" dirty="0">
              <a:latin typeface="Arial MT"/>
              <a:cs typeface="Arial M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74526" y="377444"/>
            <a:ext cx="10871200" cy="574040"/>
          </a:xfrm>
          <a:prstGeom prst="rect">
            <a:avLst/>
          </a:prstGeom>
        </p:spPr>
        <p:txBody>
          <a:bodyPr vert="horz" wrap="square" lIns="0" tIns="12700" rIns="0" bIns="0" rtlCol="0">
            <a:spAutoFit/>
          </a:bodyPr>
          <a:lstStyle/>
          <a:p>
            <a:pPr marL="12700">
              <a:lnSpc>
                <a:spcPct val="100000"/>
              </a:lnSpc>
              <a:spcBef>
                <a:spcPts val="100"/>
              </a:spcBef>
            </a:pPr>
            <a:r>
              <a:rPr sz="3600" spc="-5" dirty="0"/>
              <a:t>Indikator Profesionalitas Pengelola</a:t>
            </a:r>
            <a:r>
              <a:rPr sz="3600" spc="-15" dirty="0"/>
              <a:t> </a:t>
            </a:r>
            <a:r>
              <a:rPr sz="3600" spc="-5" dirty="0"/>
              <a:t>Dana</a:t>
            </a:r>
            <a:r>
              <a:rPr sz="3600" dirty="0"/>
              <a:t> </a:t>
            </a:r>
            <a:r>
              <a:rPr sz="3600" spc="-5" dirty="0"/>
              <a:t>Sosial Islam</a:t>
            </a:r>
            <a:endParaRPr sz="3600"/>
          </a:p>
        </p:txBody>
      </p:sp>
      <p:pic>
        <p:nvPicPr>
          <p:cNvPr id="3" name="object 3"/>
          <p:cNvPicPr/>
          <p:nvPr/>
        </p:nvPicPr>
        <p:blipFill>
          <a:blip r:embed="rId2" cstate="print"/>
          <a:stretch>
            <a:fillRect/>
          </a:stretch>
        </p:blipFill>
        <p:spPr>
          <a:xfrm>
            <a:off x="6805130" y="1216085"/>
            <a:ext cx="4696697" cy="4928919"/>
          </a:xfrm>
          <a:prstGeom prst="rect">
            <a:avLst/>
          </a:prstGeom>
        </p:spPr>
      </p:pic>
      <p:sp>
        <p:nvSpPr>
          <p:cNvPr id="4" name="object 4"/>
          <p:cNvSpPr/>
          <p:nvPr/>
        </p:nvSpPr>
        <p:spPr>
          <a:xfrm>
            <a:off x="585972" y="1355811"/>
            <a:ext cx="6108700" cy="374650"/>
          </a:xfrm>
          <a:custGeom>
            <a:avLst/>
            <a:gdLst/>
            <a:ahLst/>
            <a:cxnLst/>
            <a:rect l="l" t="t" r="r" b="b"/>
            <a:pathLst>
              <a:path w="6108700" h="374650">
                <a:moveTo>
                  <a:pt x="6045787" y="0"/>
                </a:moveTo>
                <a:lnTo>
                  <a:pt x="62397" y="0"/>
                </a:lnTo>
                <a:lnTo>
                  <a:pt x="38109" y="4903"/>
                </a:lnTo>
                <a:lnTo>
                  <a:pt x="18275" y="18275"/>
                </a:lnTo>
                <a:lnTo>
                  <a:pt x="4903" y="38110"/>
                </a:lnTo>
                <a:lnTo>
                  <a:pt x="0" y="62398"/>
                </a:lnTo>
                <a:lnTo>
                  <a:pt x="0" y="312000"/>
                </a:lnTo>
                <a:lnTo>
                  <a:pt x="4903" y="336289"/>
                </a:lnTo>
                <a:lnTo>
                  <a:pt x="18275" y="356123"/>
                </a:lnTo>
                <a:lnTo>
                  <a:pt x="38109" y="369496"/>
                </a:lnTo>
                <a:lnTo>
                  <a:pt x="62397" y="374399"/>
                </a:lnTo>
                <a:lnTo>
                  <a:pt x="6045787" y="374399"/>
                </a:lnTo>
                <a:lnTo>
                  <a:pt x="6070075" y="369496"/>
                </a:lnTo>
                <a:lnTo>
                  <a:pt x="6089910" y="356123"/>
                </a:lnTo>
                <a:lnTo>
                  <a:pt x="6103282" y="336289"/>
                </a:lnTo>
                <a:lnTo>
                  <a:pt x="6108186" y="312000"/>
                </a:lnTo>
                <a:lnTo>
                  <a:pt x="6108186" y="62398"/>
                </a:lnTo>
                <a:lnTo>
                  <a:pt x="6103282" y="38110"/>
                </a:lnTo>
                <a:lnTo>
                  <a:pt x="6089910" y="18275"/>
                </a:lnTo>
                <a:lnTo>
                  <a:pt x="6070075" y="4903"/>
                </a:lnTo>
                <a:lnTo>
                  <a:pt x="6045787" y="0"/>
                </a:lnTo>
                <a:close/>
              </a:path>
            </a:pathLst>
          </a:custGeom>
          <a:solidFill>
            <a:srgbClr val="FD2906"/>
          </a:solidFill>
        </p:spPr>
        <p:txBody>
          <a:bodyPr wrap="square" lIns="0" tIns="0" rIns="0" bIns="0" rtlCol="0"/>
          <a:lstStyle/>
          <a:p>
            <a:endParaRPr/>
          </a:p>
        </p:txBody>
      </p:sp>
      <p:sp>
        <p:nvSpPr>
          <p:cNvPr id="5" name="object 5"/>
          <p:cNvSpPr/>
          <p:nvPr/>
        </p:nvSpPr>
        <p:spPr>
          <a:xfrm>
            <a:off x="585972" y="2086250"/>
            <a:ext cx="6108700" cy="374650"/>
          </a:xfrm>
          <a:custGeom>
            <a:avLst/>
            <a:gdLst/>
            <a:ahLst/>
            <a:cxnLst/>
            <a:rect l="l" t="t" r="r" b="b"/>
            <a:pathLst>
              <a:path w="6108700" h="374650">
                <a:moveTo>
                  <a:pt x="6045787" y="0"/>
                </a:moveTo>
                <a:lnTo>
                  <a:pt x="62397" y="0"/>
                </a:lnTo>
                <a:lnTo>
                  <a:pt x="38109" y="4903"/>
                </a:lnTo>
                <a:lnTo>
                  <a:pt x="18275" y="18276"/>
                </a:lnTo>
                <a:lnTo>
                  <a:pt x="4903" y="38110"/>
                </a:lnTo>
                <a:lnTo>
                  <a:pt x="0" y="62398"/>
                </a:lnTo>
                <a:lnTo>
                  <a:pt x="0" y="312002"/>
                </a:lnTo>
                <a:lnTo>
                  <a:pt x="4903" y="336290"/>
                </a:lnTo>
                <a:lnTo>
                  <a:pt x="18275" y="356124"/>
                </a:lnTo>
                <a:lnTo>
                  <a:pt x="38109" y="369496"/>
                </a:lnTo>
                <a:lnTo>
                  <a:pt x="62397" y="374399"/>
                </a:lnTo>
                <a:lnTo>
                  <a:pt x="6045787" y="374399"/>
                </a:lnTo>
                <a:lnTo>
                  <a:pt x="6070075" y="369496"/>
                </a:lnTo>
                <a:lnTo>
                  <a:pt x="6089910" y="356124"/>
                </a:lnTo>
                <a:lnTo>
                  <a:pt x="6103282" y="336290"/>
                </a:lnTo>
                <a:lnTo>
                  <a:pt x="6108186" y="312002"/>
                </a:lnTo>
                <a:lnTo>
                  <a:pt x="6108186" y="62398"/>
                </a:lnTo>
                <a:lnTo>
                  <a:pt x="6103282" y="38110"/>
                </a:lnTo>
                <a:lnTo>
                  <a:pt x="6089910" y="18276"/>
                </a:lnTo>
                <a:lnTo>
                  <a:pt x="6070075" y="4903"/>
                </a:lnTo>
                <a:lnTo>
                  <a:pt x="6045787" y="0"/>
                </a:lnTo>
                <a:close/>
              </a:path>
            </a:pathLst>
          </a:custGeom>
          <a:solidFill>
            <a:srgbClr val="FD2906"/>
          </a:solidFill>
        </p:spPr>
        <p:txBody>
          <a:bodyPr wrap="square" lIns="0" tIns="0" rIns="0" bIns="0" rtlCol="0"/>
          <a:lstStyle/>
          <a:p>
            <a:endParaRPr/>
          </a:p>
        </p:txBody>
      </p:sp>
      <p:sp>
        <p:nvSpPr>
          <p:cNvPr id="6" name="object 6"/>
          <p:cNvSpPr/>
          <p:nvPr/>
        </p:nvSpPr>
        <p:spPr>
          <a:xfrm>
            <a:off x="585972" y="2982291"/>
            <a:ext cx="6108700" cy="374650"/>
          </a:xfrm>
          <a:custGeom>
            <a:avLst/>
            <a:gdLst/>
            <a:ahLst/>
            <a:cxnLst/>
            <a:rect l="l" t="t" r="r" b="b"/>
            <a:pathLst>
              <a:path w="6108700" h="374650">
                <a:moveTo>
                  <a:pt x="6045787" y="0"/>
                </a:moveTo>
                <a:lnTo>
                  <a:pt x="62397" y="0"/>
                </a:lnTo>
                <a:lnTo>
                  <a:pt x="38109" y="4903"/>
                </a:lnTo>
                <a:lnTo>
                  <a:pt x="18275" y="18275"/>
                </a:lnTo>
                <a:lnTo>
                  <a:pt x="4903" y="38110"/>
                </a:lnTo>
                <a:lnTo>
                  <a:pt x="0" y="62398"/>
                </a:lnTo>
                <a:lnTo>
                  <a:pt x="0" y="312000"/>
                </a:lnTo>
                <a:lnTo>
                  <a:pt x="4903" y="336289"/>
                </a:lnTo>
                <a:lnTo>
                  <a:pt x="18275" y="356123"/>
                </a:lnTo>
                <a:lnTo>
                  <a:pt x="38109" y="369496"/>
                </a:lnTo>
                <a:lnTo>
                  <a:pt x="62397" y="374399"/>
                </a:lnTo>
                <a:lnTo>
                  <a:pt x="6045787" y="374399"/>
                </a:lnTo>
                <a:lnTo>
                  <a:pt x="6070075" y="369496"/>
                </a:lnTo>
                <a:lnTo>
                  <a:pt x="6089910" y="356123"/>
                </a:lnTo>
                <a:lnTo>
                  <a:pt x="6103282" y="336289"/>
                </a:lnTo>
                <a:lnTo>
                  <a:pt x="6108186" y="312000"/>
                </a:lnTo>
                <a:lnTo>
                  <a:pt x="6108186" y="62398"/>
                </a:lnTo>
                <a:lnTo>
                  <a:pt x="6103282" y="38110"/>
                </a:lnTo>
                <a:lnTo>
                  <a:pt x="6089910" y="18275"/>
                </a:lnTo>
                <a:lnTo>
                  <a:pt x="6070075" y="4903"/>
                </a:lnTo>
                <a:lnTo>
                  <a:pt x="6045787" y="0"/>
                </a:lnTo>
                <a:close/>
              </a:path>
            </a:pathLst>
          </a:custGeom>
          <a:solidFill>
            <a:srgbClr val="FD2906"/>
          </a:solidFill>
        </p:spPr>
        <p:txBody>
          <a:bodyPr wrap="square" lIns="0" tIns="0" rIns="0" bIns="0" rtlCol="0"/>
          <a:lstStyle/>
          <a:p>
            <a:endParaRPr/>
          </a:p>
        </p:txBody>
      </p:sp>
      <p:sp>
        <p:nvSpPr>
          <p:cNvPr id="7" name="object 7"/>
          <p:cNvSpPr/>
          <p:nvPr/>
        </p:nvSpPr>
        <p:spPr>
          <a:xfrm>
            <a:off x="585972" y="3878331"/>
            <a:ext cx="6108700" cy="374650"/>
          </a:xfrm>
          <a:custGeom>
            <a:avLst/>
            <a:gdLst/>
            <a:ahLst/>
            <a:cxnLst/>
            <a:rect l="l" t="t" r="r" b="b"/>
            <a:pathLst>
              <a:path w="6108700" h="374650">
                <a:moveTo>
                  <a:pt x="6045787" y="0"/>
                </a:moveTo>
                <a:lnTo>
                  <a:pt x="62397" y="0"/>
                </a:lnTo>
                <a:lnTo>
                  <a:pt x="38109" y="4903"/>
                </a:lnTo>
                <a:lnTo>
                  <a:pt x="18275" y="18276"/>
                </a:lnTo>
                <a:lnTo>
                  <a:pt x="4903" y="38110"/>
                </a:lnTo>
                <a:lnTo>
                  <a:pt x="0" y="62398"/>
                </a:lnTo>
                <a:lnTo>
                  <a:pt x="0" y="312000"/>
                </a:lnTo>
                <a:lnTo>
                  <a:pt x="4903" y="336289"/>
                </a:lnTo>
                <a:lnTo>
                  <a:pt x="18275" y="356123"/>
                </a:lnTo>
                <a:lnTo>
                  <a:pt x="38109" y="369496"/>
                </a:lnTo>
                <a:lnTo>
                  <a:pt x="62397" y="374399"/>
                </a:lnTo>
                <a:lnTo>
                  <a:pt x="6045787" y="374399"/>
                </a:lnTo>
                <a:lnTo>
                  <a:pt x="6070075" y="369496"/>
                </a:lnTo>
                <a:lnTo>
                  <a:pt x="6089910" y="356123"/>
                </a:lnTo>
                <a:lnTo>
                  <a:pt x="6103282" y="336289"/>
                </a:lnTo>
                <a:lnTo>
                  <a:pt x="6108186" y="312000"/>
                </a:lnTo>
                <a:lnTo>
                  <a:pt x="6108186" y="62398"/>
                </a:lnTo>
                <a:lnTo>
                  <a:pt x="6103282" y="38110"/>
                </a:lnTo>
                <a:lnTo>
                  <a:pt x="6089910" y="18276"/>
                </a:lnTo>
                <a:lnTo>
                  <a:pt x="6070075" y="4903"/>
                </a:lnTo>
                <a:lnTo>
                  <a:pt x="6045787" y="0"/>
                </a:lnTo>
                <a:close/>
              </a:path>
            </a:pathLst>
          </a:custGeom>
          <a:solidFill>
            <a:srgbClr val="FD2906"/>
          </a:solidFill>
        </p:spPr>
        <p:txBody>
          <a:bodyPr wrap="square" lIns="0" tIns="0" rIns="0" bIns="0" rtlCol="0"/>
          <a:lstStyle/>
          <a:p>
            <a:endParaRPr/>
          </a:p>
        </p:txBody>
      </p:sp>
      <p:sp>
        <p:nvSpPr>
          <p:cNvPr id="8" name="object 8"/>
          <p:cNvSpPr/>
          <p:nvPr/>
        </p:nvSpPr>
        <p:spPr>
          <a:xfrm>
            <a:off x="585972" y="4608770"/>
            <a:ext cx="6108700" cy="374650"/>
          </a:xfrm>
          <a:custGeom>
            <a:avLst/>
            <a:gdLst/>
            <a:ahLst/>
            <a:cxnLst/>
            <a:rect l="l" t="t" r="r" b="b"/>
            <a:pathLst>
              <a:path w="6108700" h="374650">
                <a:moveTo>
                  <a:pt x="6045787" y="0"/>
                </a:moveTo>
                <a:lnTo>
                  <a:pt x="62397" y="0"/>
                </a:lnTo>
                <a:lnTo>
                  <a:pt x="38109" y="4903"/>
                </a:lnTo>
                <a:lnTo>
                  <a:pt x="18275" y="18276"/>
                </a:lnTo>
                <a:lnTo>
                  <a:pt x="4903" y="38110"/>
                </a:lnTo>
                <a:lnTo>
                  <a:pt x="0" y="62398"/>
                </a:lnTo>
                <a:lnTo>
                  <a:pt x="0" y="312002"/>
                </a:lnTo>
                <a:lnTo>
                  <a:pt x="4903" y="336290"/>
                </a:lnTo>
                <a:lnTo>
                  <a:pt x="18275" y="356124"/>
                </a:lnTo>
                <a:lnTo>
                  <a:pt x="38109" y="369497"/>
                </a:lnTo>
                <a:lnTo>
                  <a:pt x="62397" y="374401"/>
                </a:lnTo>
                <a:lnTo>
                  <a:pt x="6045787" y="374401"/>
                </a:lnTo>
                <a:lnTo>
                  <a:pt x="6070075" y="369497"/>
                </a:lnTo>
                <a:lnTo>
                  <a:pt x="6089910" y="356124"/>
                </a:lnTo>
                <a:lnTo>
                  <a:pt x="6103282" y="336290"/>
                </a:lnTo>
                <a:lnTo>
                  <a:pt x="6108186" y="312002"/>
                </a:lnTo>
                <a:lnTo>
                  <a:pt x="6108186" y="62398"/>
                </a:lnTo>
                <a:lnTo>
                  <a:pt x="6103282" y="38110"/>
                </a:lnTo>
                <a:lnTo>
                  <a:pt x="6089910" y="18276"/>
                </a:lnTo>
                <a:lnTo>
                  <a:pt x="6070075" y="4903"/>
                </a:lnTo>
                <a:lnTo>
                  <a:pt x="6045787" y="0"/>
                </a:lnTo>
                <a:close/>
              </a:path>
            </a:pathLst>
          </a:custGeom>
          <a:solidFill>
            <a:srgbClr val="FD2906"/>
          </a:solidFill>
        </p:spPr>
        <p:txBody>
          <a:bodyPr wrap="square" lIns="0" tIns="0" rIns="0" bIns="0" rtlCol="0"/>
          <a:lstStyle/>
          <a:p>
            <a:endParaRPr/>
          </a:p>
        </p:txBody>
      </p:sp>
      <p:sp>
        <p:nvSpPr>
          <p:cNvPr id="9" name="object 9"/>
          <p:cNvSpPr/>
          <p:nvPr/>
        </p:nvSpPr>
        <p:spPr>
          <a:xfrm>
            <a:off x="585972" y="5339210"/>
            <a:ext cx="6108700" cy="374650"/>
          </a:xfrm>
          <a:custGeom>
            <a:avLst/>
            <a:gdLst/>
            <a:ahLst/>
            <a:cxnLst/>
            <a:rect l="l" t="t" r="r" b="b"/>
            <a:pathLst>
              <a:path w="6108700" h="374650">
                <a:moveTo>
                  <a:pt x="6045787" y="0"/>
                </a:moveTo>
                <a:lnTo>
                  <a:pt x="62397" y="0"/>
                </a:lnTo>
                <a:lnTo>
                  <a:pt x="38109" y="4903"/>
                </a:lnTo>
                <a:lnTo>
                  <a:pt x="18275" y="18276"/>
                </a:lnTo>
                <a:lnTo>
                  <a:pt x="4903" y="38110"/>
                </a:lnTo>
                <a:lnTo>
                  <a:pt x="0" y="62398"/>
                </a:lnTo>
                <a:lnTo>
                  <a:pt x="0" y="312001"/>
                </a:lnTo>
                <a:lnTo>
                  <a:pt x="4903" y="336289"/>
                </a:lnTo>
                <a:lnTo>
                  <a:pt x="18275" y="356123"/>
                </a:lnTo>
                <a:lnTo>
                  <a:pt x="38109" y="369496"/>
                </a:lnTo>
                <a:lnTo>
                  <a:pt x="62397" y="374399"/>
                </a:lnTo>
                <a:lnTo>
                  <a:pt x="6045787" y="374399"/>
                </a:lnTo>
                <a:lnTo>
                  <a:pt x="6070075" y="369496"/>
                </a:lnTo>
                <a:lnTo>
                  <a:pt x="6089910" y="356123"/>
                </a:lnTo>
                <a:lnTo>
                  <a:pt x="6103282" y="336289"/>
                </a:lnTo>
                <a:lnTo>
                  <a:pt x="6108186" y="312001"/>
                </a:lnTo>
                <a:lnTo>
                  <a:pt x="6108186" y="62398"/>
                </a:lnTo>
                <a:lnTo>
                  <a:pt x="6103282" y="38110"/>
                </a:lnTo>
                <a:lnTo>
                  <a:pt x="6089910" y="18276"/>
                </a:lnTo>
                <a:lnTo>
                  <a:pt x="6070075" y="4903"/>
                </a:lnTo>
                <a:lnTo>
                  <a:pt x="6045787" y="0"/>
                </a:lnTo>
                <a:close/>
              </a:path>
            </a:pathLst>
          </a:custGeom>
          <a:solidFill>
            <a:srgbClr val="FD2906"/>
          </a:solidFill>
        </p:spPr>
        <p:txBody>
          <a:bodyPr wrap="square" lIns="0" tIns="0" rIns="0" bIns="0" rtlCol="0"/>
          <a:lstStyle/>
          <a:p>
            <a:endParaRPr/>
          </a:p>
        </p:txBody>
      </p:sp>
      <p:sp>
        <p:nvSpPr>
          <p:cNvPr id="10" name="object 10"/>
          <p:cNvSpPr txBox="1"/>
          <p:nvPr/>
        </p:nvSpPr>
        <p:spPr>
          <a:xfrm>
            <a:off x="652508" y="1278974"/>
            <a:ext cx="5939790" cy="4778375"/>
          </a:xfrm>
          <a:prstGeom prst="rect">
            <a:avLst/>
          </a:prstGeom>
        </p:spPr>
        <p:txBody>
          <a:bodyPr vert="horz" wrap="square" lIns="0" tIns="120650" rIns="0" bIns="0" rtlCol="0">
            <a:spAutoFit/>
          </a:bodyPr>
          <a:lstStyle/>
          <a:p>
            <a:pPr marL="12700">
              <a:lnSpc>
                <a:spcPct val="100000"/>
              </a:lnSpc>
              <a:spcBef>
                <a:spcPts val="950"/>
              </a:spcBef>
            </a:pPr>
            <a:r>
              <a:rPr sz="1600" spc="-5" dirty="0">
                <a:solidFill>
                  <a:srgbClr val="FFFFFF"/>
                </a:solidFill>
                <a:latin typeface="Arial MT"/>
                <a:cs typeface="Arial MT"/>
              </a:rPr>
              <a:t>Kemampuan</a:t>
            </a:r>
            <a:endParaRPr sz="1600">
              <a:latin typeface="Arial MT"/>
              <a:cs typeface="Arial MT"/>
            </a:endParaRPr>
          </a:p>
          <a:p>
            <a:pPr marL="241300" marR="292735" indent="-114300">
              <a:lnSpc>
                <a:spcPts val="1200"/>
              </a:lnSpc>
              <a:spcBef>
                <a:spcPts val="880"/>
              </a:spcBef>
              <a:buChar char="•"/>
              <a:tabLst>
                <a:tab pos="241935" algn="l"/>
              </a:tabLst>
            </a:pPr>
            <a:r>
              <a:rPr sz="1200" spc="-5" dirty="0">
                <a:latin typeface="Arial MT"/>
                <a:cs typeface="Arial MT"/>
              </a:rPr>
              <a:t>Mencakup </a:t>
            </a:r>
            <a:r>
              <a:rPr sz="1200" dirty="0">
                <a:latin typeface="Arial MT"/>
                <a:cs typeface="Arial MT"/>
              </a:rPr>
              <a:t>kecakapan atau</a:t>
            </a:r>
            <a:r>
              <a:rPr sz="1200" spc="5" dirty="0">
                <a:latin typeface="Arial MT"/>
                <a:cs typeface="Arial MT"/>
              </a:rPr>
              <a:t> </a:t>
            </a:r>
            <a:r>
              <a:rPr sz="1200" dirty="0">
                <a:latin typeface="Arial MT"/>
                <a:cs typeface="Arial MT"/>
              </a:rPr>
              <a:t>potensi</a:t>
            </a:r>
            <a:r>
              <a:rPr sz="1200" spc="5" dirty="0">
                <a:latin typeface="Arial MT"/>
                <a:cs typeface="Arial MT"/>
              </a:rPr>
              <a:t> </a:t>
            </a:r>
            <a:r>
              <a:rPr sz="1200" dirty="0">
                <a:latin typeface="Arial MT"/>
                <a:cs typeface="Arial MT"/>
              </a:rPr>
              <a:t>pengelola</a:t>
            </a:r>
            <a:r>
              <a:rPr sz="1200" spc="5" dirty="0">
                <a:latin typeface="Arial MT"/>
                <a:cs typeface="Arial MT"/>
              </a:rPr>
              <a:t> </a:t>
            </a:r>
            <a:r>
              <a:rPr sz="1200" dirty="0">
                <a:latin typeface="Arial MT"/>
                <a:cs typeface="Arial MT"/>
              </a:rPr>
              <a:t>dalam</a:t>
            </a:r>
            <a:r>
              <a:rPr sz="1200" spc="5" dirty="0">
                <a:latin typeface="Arial MT"/>
                <a:cs typeface="Arial MT"/>
              </a:rPr>
              <a:t> </a:t>
            </a:r>
            <a:r>
              <a:rPr sz="1200" spc="-5" dirty="0">
                <a:latin typeface="Arial MT"/>
                <a:cs typeface="Arial MT"/>
              </a:rPr>
              <a:t>menguasai</a:t>
            </a:r>
            <a:r>
              <a:rPr sz="1200" dirty="0">
                <a:latin typeface="Arial MT"/>
                <a:cs typeface="Arial MT"/>
              </a:rPr>
              <a:t> </a:t>
            </a:r>
            <a:r>
              <a:rPr sz="1200" spc="-5" dirty="0">
                <a:latin typeface="Arial MT"/>
                <a:cs typeface="Arial MT"/>
              </a:rPr>
              <a:t>transaksi wakaf </a:t>
            </a:r>
            <a:r>
              <a:rPr sz="1200" spc="-315" dirty="0">
                <a:latin typeface="Arial MT"/>
                <a:cs typeface="Arial MT"/>
              </a:rPr>
              <a:t> </a:t>
            </a:r>
            <a:r>
              <a:rPr sz="1200" dirty="0">
                <a:latin typeface="Arial MT"/>
                <a:cs typeface="Arial MT"/>
              </a:rPr>
              <a:t>baik</a:t>
            </a:r>
            <a:r>
              <a:rPr sz="1200" spc="-5" dirty="0">
                <a:latin typeface="Arial MT"/>
                <a:cs typeface="Arial MT"/>
              </a:rPr>
              <a:t> </a:t>
            </a:r>
            <a:r>
              <a:rPr sz="1200" dirty="0">
                <a:latin typeface="Arial MT"/>
                <a:cs typeface="Arial MT"/>
              </a:rPr>
              <a:t>dari hasil</a:t>
            </a:r>
            <a:r>
              <a:rPr sz="1200" spc="-5" dirty="0">
                <a:latin typeface="Arial MT"/>
                <a:cs typeface="Arial MT"/>
              </a:rPr>
              <a:t> latihan</a:t>
            </a:r>
            <a:r>
              <a:rPr sz="1200" dirty="0">
                <a:latin typeface="Arial MT"/>
                <a:cs typeface="Arial MT"/>
              </a:rPr>
              <a:t> atau </a:t>
            </a:r>
            <a:r>
              <a:rPr sz="1200" spc="-5" dirty="0">
                <a:latin typeface="Arial MT"/>
                <a:cs typeface="Arial MT"/>
              </a:rPr>
              <a:t>praktik</a:t>
            </a:r>
            <a:endParaRPr sz="1200">
              <a:latin typeface="Arial MT"/>
              <a:cs typeface="Arial MT"/>
            </a:endParaRPr>
          </a:p>
          <a:p>
            <a:pPr marL="12700">
              <a:lnSpc>
                <a:spcPct val="100000"/>
              </a:lnSpc>
              <a:spcBef>
                <a:spcPts val="560"/>
              </a:spcBef>
            </a:pPr>
            <a:r>
              <a:rPr sz="1600" spc="-5" dirty="0">
                <a:solidFill>
                  <a:srgbClr val="FFFFFF"/>
                </a:solidFill>
                <a:latin typeface="Arial MT"/>
                <a:cs typeface="Arial MT"/>
              </a:rPr>
              <a:t>Kualitas</a:t>
            </a:r>
            <a:endParaRPr sz="1600">
              <a:latin typeface="Arial MT"/>
              <a:cs typeface="Arial MT"/>
            </a:endParaRPr>
          </a:p>
          <a:p>
            <a:pPr marL="241300" marR="114935" indent="-114300">
              <a:lnSpc>
                <a:spcPct val="86700"/>
              </a:lnSpc>
              <a:spcBef>
                <a:spcPts val="835"/>
              </a:spcBef>
              <a:buChar char="•"/>
              <a:tabLst>
                <a:tab pos="241935" algn="l"/>
              </a:tabLst>
            </a:pPr>
            <a:r>
              <a:rPr sz="1200" dirty="0">
                <a:latin typeface="Arial MT"/>
                <a:cs typeface="Arial MT"/>
              </a:rPr>
              <a:t>Kualitas </a:t>
            </a:r>
            <a:r>
              <a:rPr sz="1200" spc="-5" dirty="0">
                <a:latin typeface="Arial MT"/>
                <a:cs typeface="Arial MT"/>
              </a:rPr>
              <a:t>merupakan </a:t>
            </a:r>
            <a:r>
              <a:rPr sz="1200" dirty="0">
                <a:latin typeface="Arial MT"/>
                <a:cs typeface="Arial MT"/>
              </a:rPr>
              <a:t>suatu </a:t>
            </a:r>
            <a:r>
              <a:rPr sz="1200" spc="-5" dirty="0">
                <a:latin typeface="Arial MT"/>
                <a:cs typeface="Arial MT"/>
              </a:rPr>
              <a:t>kondisi </a:t>
            </a:r>
            <a:r>
              <a:rPr sz="1200" dirty="0">
                <a:latin typeface="Arial MT"/>
                <a:cs typeface="Arial MT"/>
              </a:rPr>
              <a:t>dinamis yang berhubungan dengan produk </a:t>
            </a:r>
            <a:r>
              <a:rPr sz="1200" spc="5" dirty="0">
                <a:latin typeface="Arial MT"/>
                <a:cs typeface="Arial MT"/>
              </a:rPr>
              <a:t> </a:t>
            </a:r>
            <a:r>
              <a:rPr sz="1200" spc="-5" dirty="0">
                <a:latin typeface="Arial MT"/>
                <a:cs typeface="Arial MT"/>
              </a:rPr>
              <a:t>ziswaf,</a:t>
            </a:r>
            <a:r>
              <a:rPr sz="1200" dirty="0">
                <a:latin typeface="Arial MT"/>
                <a:cs typeface="Arial MT"/>
              </a:rPr>
              <a:t> </a:t>
            </a:r>
            <a:r>
              <a:rPr sz="1200" spc="-5" dirty="0">
                <a:latin typeface="Arial MT"/>
                <a:cs typeface="Arial MT"/>
              </a:rPr>
              <a:t>layanan</a:t>
            </a:r>
            <a:r>
              <a:rPr sz="1200" spc="5" dirty="0">
                <a:latin typeface="Arial MT"/>
                <a:cs typeface="Arial MT"/>
              </a:rPr>
              <a:t> </a:t>
            </a:r>
            <a:r>
              <a:rPr sz="1200" dirty="0">
                <a:latin typeface="Arial MT"/>
                <a:cs typeface="Arial MT"/>
              </a:rPr>
              <a:t>kepada </a:t>
            </a:r>
            <a:r>
              <a:rPr sz="1200" spc="-10" dirty="0">
                <a:latin typeface="Arial MT"/>
                <a:cs typeface="Arial MT"/>
              </a:rPr>
              <a:t>donatur,</a:t>
            </a:r>
            <a:r>
              <a:rPr sz="1200" spc="5" dirty="0">
                <a:latin typeface="Arial MT"/>
                <a:cs typeface="Arial MT"/>
              </a:rPr>
              <a:t> </a:t>
            </a:r>
            <a:r>
              <a:rPr sz="1200" spc="-5" dirty="0">
                <a:latin typeface="Arial MT"/>
                <a:cs typeface="Arial MT"/>
              </a:rPr>
              <a:t>proses,</a:t>
            </a:r>
            <a:r>
              <a:rPr sz="1200" spc="5" dirty="0">
                <a:latin typeface="Arial MT"/>
                <a:cs typeface="Arial MT"/>
              </a:rPr>
              <a:t> </a:t>
            </a:r>
            <a:r>
              <a:rPr sz="1200" spc="-5" dirty="0">
                <a:latin typeface="Arial MT"/>
                <a:cs typeface="Arial MT"/>
              </a:rPr>
              <a:t>lingkungan</a:t>
            </a:r>
            <a:r>
              <a:rPr sz="1200" dirty="0">
                <a:latin typeface="Arial MT"/>
                <a:cs typeface="Arial MT"/>
              </a:rPr>
              <a:t> yang </a:t>
            </a:r>
            <a:r>
              <a:rPr sz="1200" spc="-5" dirty="0">
                <a:latin typeface="Arial MT"/>
                <a:cs typeface="Arial MT"/>
              </a:rPr>
              <a:t>memenuhi</a:t>
            </a:r>
            <a:r>
              <a:rPr sz="1200" spc="5" dirty="0">
                <a:latin typeface="Arial MT"/>
                <a:cs typeface="Arial MT"/>
              </a:rPr>
              <a:t> </a:t>
            </a:r>
            <a:r>
              <a:rPr sz="1200" dirty="0">
                <a:latin typeface="Arial MT"/>
                <a:cs typeface="Arial MT"/>
              </a:rPr>
              <a:t>atau</a:t>
            </a:r>
            <a:r>
              <a:rPr sz="1200" spc="5" dirty="0">
                <a:latin typeface="Arial MT"/>
                <a:cs typeface="Arial MT"/>
              </a:rPr>
              <a:t> </a:t>
            </a:r>
            <a:r>
              <a:rPr sz="1200" spc="-5" dirty="0">
                <a:latin typeface="Arial MT"/>
                <a:cs typeface="Arial MT"/>
              </a:rPr>
              <a:t>melebihi </a:t>
            </a:r>
            <a:r>
              <a:rPr sz="1200" spc="-320" dirty="0">
                <a:latin typeface="Arial MT"/>
                <a:cs typeface="Arial MT"/>
              </a:rPr>
              <a:t> </a:t>
            </a:r>
            <a:r>
              <a:rPr sz="1200" dirty="0">
                <a:latin typeface="Arial MT"/>
                <a:cs typeface="Arial MT"/>
              </a:rPr>
              <a:t>harapan.</a:t>
            </a:r>
            <a:endParaRPr sz="1200">
              <a:latin typeface="Arial MT"/>
              <a:cs typeface="Arial MT"/>
            </a:endParaRPr>
          </a:p>
          <a:p>
            <a:pPr marL="12700">
              <a:lnSpc>
                <a:spcPct val="100000"/>
              </a:lnSpc>
              <a:spcBef>
                <a:spcPts val="560"/>
              </a:spcBef>
            </a:pPr>
            <a:r>
              <a:rPr sz="1600" spc="-5" dirty="0">
                <a:solidFill>
                  <a:srgbClr val="FFFFFF"/>
                </a:solidFill>
                <a:latin typeface="Arial MT"/>
                <a:cs typeface="Arial MT"/>
              </a:rPr>
              <a:t>Sarana</a:t>
            </a:r>
            <a:r>
              <a:rPr sz="1600" spc="-20" dirty="0">
                <a:solidFill>
                  <a:srgbClr val="FFFFFF"/>
                </a:solidFill>
                <a:latin typeface="Arial MT"/>
                <a:cs typeface="Arial MT"/>
              </a:rPr>
              <a:t> </a:t>
            </a:r>
            <a:r>
              <a:rPr sz="1600" spc="-5" dirty="0">
                <a:solidFill>
                  <a:srgbClr val="FFFFFF"/>
                </a:solidFill>
                <a:latin typeface="Arial MT"/>
                <a:cs typeface="Arial MT"/>
              </a:rPr>
              <a:t>dan</a:t>
            </a:r>
            <a:r>
              <a:rPr sz="1600" spc="-15" dirty="0">
                <a:solidFill>
                  <a:srgbClr val="FFFFFF"/>
                </a:solidFill>
                <a:latin typeface="Arial MT"/>
                <a:cs typeface="Arial MT"/>
              </a:rPr>
              <a:t> </a:t>
            </a:r>
            <a:r>
              <a:rPr sz="1600" spc="-5" dirty="0">
                <a:solidFill>
                  <a:srgbClr val="FFFFFF"/>
                </a:solidFill>
                <a:latin typeface="Arial MT"/>
                <a:cs typeface="Arial MT"/>
              </a:rPr>
              <a:t>Prasarana</a:t>
            </a:r>
            <a:endParaRPr sz="1600">
              <a:latin typeface="Arial MT"/>
              <a:cs typeface="Arial MT"/>
            </a:endParaRPr>
          </a:p>
          <a:p>
            <a:pPr marL="241300" marR="5080" indent="-114300">
              <a:lnSpc>
                <a:spcPct val="86700"/>
              </a:lnSpc>
              <a:spcBef>
                <a:spcPts val="830"/>
              </a:spcBef>
              <a:buChar char="•"/>
              <a:tabLst>
                <a:tab pos="241935" algn="l"/>
              </a:tabLst>
            </a:pPr>
            <a:r>
              <a:rPr sz="1200" dirty="0">
                <a:latin typeface="Arial MT"/>
                <a:cs typeface="Arial MT"/>
              </a:rPr>
              <a:t>Sarana</a:t>
            </a:r>
            <a:r>
              <a:rPr sz="1200" spc="5" dirty="0">
                <a:latin typeface="Arial MT"/>
                <a:cs typeface="Arial MT"/>
              </a:rPr>
              <a:t> </a:t>
            </a:r>
            <a:r>
              <a:rPr sz="1200" spc="-5" dirty="0">
                <a:latin typeface="Arial MT"/>
                <a:cs typeface="Arial MT"/>
              </a:rPr>
              <a:t>dan</a:t>
            </a:r>
            <a:r>
              <a:rPr sz="1200" spc="5" dirty="0">
                <a:latin typeface="Arial MT"/>
                <a:cs typeface="Arial MT"/>
              </a:rPr>
              <a:t> </a:t>
            </a:r>
            <a:r>
              <a:rPr sz="1200" spc="-5" dirty="0">
                <a:latin typeface="Arial MT"/>
                <a:cs typeface="Arial MT"/>
              </a:rPr>
              <a:t>prasarana</a:t>
            </a:r>
            <a:r>
              <a:rPr sz="1200" dirty="0">
                <a:latin typeface="Arial MT"/>
                <a:cs typeface="Arial MT"/>
              </a:rPr>
              <a:t> adalah</a:t>
            </a:r>
            <a:r>
              <a:rPr sz="1200" spc="5" dirty="0">
                <a:latin typeface="Arial MT"/>
                <a:cs typeface="Arial MT"/>
              </a:rPr>
              <a:t> </a:t>
            </a:r>
            <a:r>
              <a:rPr sz="1200" spc="-5" dirty="0">
                <a:latin typeface="Arial MT"/>
                <a:cs typeface="Arial MT"/>
              </a:rPr>
              <a:t>merupakan</a:t>
            </a:r>
            <a:r>
              <a:rPr sz="1200" dirty="0">
                <a:latin typeface="Arial MT"/>
                <a:cs typeface="Arial MT"/>
              </a:rPr>
              <a:t> </a:t>
            </a:r>
            <a:r>
              <a:rPr sz="1200" spc="-5" dirty="0">
                <a:latin typeface="Arial MT"/>
                <a:cs typeface="Arial MT"/>
              </a:rPr>
              <a:t>seperangkat</a:t>
            </a:r>
            <a:r>
              <a:rPr sz="1200" dirty="0">
                <a:latin typeface="Arial MT"/>
                <a:cs typeface="Arial MT"/>
              </a:rPr>
              <a:t> alat</a:t>
            </a:r>
            <a:r>
              <a:rPr sz="1200" spc="5" dirty="0">
                <a:latin typeface="Arial MT"/>
                <a:cs typeface="Arial MT"/>
              </a:rPr>
              <a:t> </a:t>
            </a:r>
            <a:r>
              <a:rPr sz="1200" dirty="0">
                <a:latin typeface="Arial MT"/>
                <a:cs typeface="Arial MT"/>
              </a:rPr>
              <a:t>yang </a:t>
            </a:r>
            <a:r>
              <a:rPr sz="1200" spc="-5" dirty="0">
                <a:latin typeface="Arial MT"/>
                <a:cs typeface="Arial MT"/>
              </a:rPr>
              <a:t>digunakan</a:t>
            </a:r>
            <a:r>
              <a:rPr sz="1200" dirty="0">
                <a:latin typeface="Arial MT"/>
                <a:cs typeface="Arial MT"/>
              </a:rPr>
              <a:t> dalam </a:t>
            </a:r>
            <a:r>
              <a:rPr sz="1200" spc="5" dirty="0">
                <a:latin typeface="Arial MT"/>
                <a:cs typeface="Arial MT"/>
              </a:rPr>
              <a:t> </a:t>
            </a:r>
            <a:r>
              <a:rPr sz="1200" dirty="0">
                <a:latin typeface="Arial MT"/>
                <a:cs typeface="Arial MT"/>
              </a:rPr>
              <a:t>suatu </a:t>
            </a:r>
            <a:r>
              <a:rPr sz="1200" spc="-5" dirty="0">
                <a:latin typeface="Arial MT"/>
                <a:cs typeface="Arial MT"/>
              </a:rPr>
              <a:t>proses</a:t>
            </a:r>
            <a:r>
              <a:rPr sz="1200" spc="5" dirty="0">
                <a:latin typeface="Arial MT"/>
                <a:cs typeface="Arial MT"/>
              </a:rPr>
              <a:t> </a:t>
            </a:r>
            <a:r>
              <a:rPr sz="1200" spc="-5" dirty="0">
                <a:latin typeface="Arial MT"/>
                <a:cs typeface="Arial MT"/>
              </a:rPr>
              <a:t>kegiatan</a:t>
            </a:r>
            <a:r>
              <a:rPr sz="1200" spc="5" dirty="0">
                <a:latin typeface="Arial MT"/>
                <a:cs typeface="Arial MT"/>
              </a:rPr>
              <a:t> </a:t>
            </a:r>
            <a:r>
              <a:rPr sz="1200" spc="-5" dirty="0">
                <a:latin typeface="Arial MT"/>
                <a:cs typeface="Arial MT"/>
              </a:rPr>
              <a:t>operasional</a:t>
            </a:r>
            <a:r>
              <a:rPr sz="1200" spc="5" dirty="0">
                <a:latin typeface="Arial MT"/>
                <a:cs typeface="Arial MT"/>
              </a:rPr>
              <a:t> </a:t>
            </a:r>
            <a:r>
              <a:rPr sz="1200" dirty="0">
                <a:latin typeface="Arial MT"/>
                <a:cs typeface="Arial MT"/>
              </a:rPr>
              <a:t>ziswaaf</a:t>
            </a:r>
            <a:r>
              <a:rPr sz="1200" spc="5" dirty="0">
                <a:latin typeface="Arial MT"/>
                <a:cs typeface="Arial MT"/>
              </a:rPr>
              <a:t> </a:t>
            </a:r>
            <a:r>
              <a:rPr sz="1200" dirty="0">
                <a:latin typeface="Arial MT"/>
                <a:cs typeface="Arial MT"/>
              </a:rPr>
              <a:t>yang </a:t>
            </a:r>
            <a:r>
              <a:rPr sz="1200" spc="-5" dirty="0">
                <a:latin typeface="Arial MT"/>
                <a:cs typeface="Arial MT"/>
              </a:rPr>
              <a:t>berfungsi</a:t>
            </a:r>
            <a:r>
              <a:rPr sz="1200" spc="10" dirty="0">
                <a:latin typeface="Arial MT"/>
                <a:cs typeface="Arial MT"/>
              </a:rPr>
              <a:t> </a:t>
            </a:r>
            <a:r>
              <a:rPr sz="1200" dirty="0">
                <a:latin typeface="Arial MT"/>
                <a:cs typeface="Arial MT"/>
              </a:rPr>
              <a:t>untuk</a:t>
            </a:r>
            <a:r>
              <a:rPr sz="1200" spc="10" dirty="0">
                <a:latin typeface="Arial MT"/>
                <a:cs typeface="Arial MT"/>
              </a:rPr>
              <a:t> </a:t>
            </a:r>
            <a:r>
              <a:rPr sz="1200" spc="-5" dirty="0">
                <a:latin typeface="Arial MT"/>
                <a:cs typeface="Arial MT"/>
              </a:rPr>
              <a:t>mewujudkan</a:t>
            </a:r>
            <a:r>
              <a:rPr sz="1200" spc="10" dirty="0">
                <a:latin typeface="Arial MT"/>
                <a:cs typeface="Arial MT"/>
              </a:rPr>
              <a:t> </a:t>
            </a:r>
            <a:r>
              <a:rPr sz="1200" dirty="0">
                <a:latin typeface="Arial MT"/>
                <a:cs typeface="Arial MT"/>
              </a:rPr>
              <a:t>tujuan </a:t>
            </a:r>
            <a:r>
              <a:rPr sz="1200" spc="-320" dirty="0">
                <a:latin typeface="Arial MT"/>
                <a:cs typeface="Arial MT"/>
              </a:rPr>
              <a:t> </a:t>
            </a:r>
            <a:r>
              <a:rPr sz="1200" dirty="0">
                <a:latin typeface="Arial MT"/>
                <a:cs typeface="Arial MT"/>
              </a:rPr>
              <a:t>yang</a:t>
            </a:r>
            <a:r>
              <a:rPr sz="1200" spc="-10" dirty="0">
                <a:latin typeface="Arial MT"/>
                <a:cs typeface="Arial MT"/>
              </a:rPr>
              <a:t> </a:t>
            </a:r>
            <a:r>
              <a:rPr sz="1200" dirty="0">
                <a:latin typeface="Arial MT"/>
                <a:cs typeface="Arial MT"/>
              </a:rPr>
              <a:t>hendak </a:t>
            </a:r>
            <a:r>
              <a:rPr sz="1200" spc="-5" dirty="0">
                <a:latin typeface="Arial MT"/>
                <a:cs typeface="Arial MT"/>
              </a:rPr>
              <a:t>dicapai.</a:t>
            </a:r>
            <a:endParaRPr sz="1200">
              <a:latin typeface="Arial MT"/>
              <a:cs typeface="Arial MT"/>
            </a:endParaRPr>
          </a:p>
          <a:p>
            <a:pPr marL="12700">
              <a:lnSpc>
                <a:spcPct val="100000"/>
              </a:lnSpc>
              <a:spcBef>
                <a:spcPts val="560"/>
              </a:spcBef>
            </a:pPr>
            <a:r>
              <a:rPr sz="1600" dirty="0">
                <a:solidFill>
                  <a:srgbClr val="FFFFFF"/>
                </a:solidFill>
                <a:latin typeface="Arial MT"/>
                <a:cs typeface="Arial MT"/>
              </a:rPr>
              <a:t>Jumlah</a:t>
            </a:r>
            <a:r>
              <a:rPr sz="1600" spc="-55" dirty="0">
                <a:solidFill>
                  <a:srgbClr val="FFFFFF"/>
                </a:solidFill>
                <a:latin typeface="Arial MT"/>
                <a:cs typeface="Arial MT"/>
              </a:rPr>
              <a:t> </a:t>
            </a:r>
            <a:r>
              <a:rPr sz="1600" spc="-5" dirty="0">
                <a:solidFill>
                  <a:srgbClr val="FFFFFF"/>
                </a:solidFill>
                <a:latin typeface="Arial MT"/>
                <a:cs typeface="Arial MT"/>
              </a:rPr>
              <a:t>SDM</a:t>
            </a:r>
            <a:endParaRPr sz="1600">
              <a:latin typeface="Arial MT"/>
              <a:cs typeface="Arial MT"/>
            </a:endParaRPr>
          </a:p>
          <a:p>
            <a:pPr marL="241300" marR="275590" indent="-114300">
              <a:lnSpc>
                <a:spcPts val="1200"/>
              </a:lnSpc>
              <a:spcBef>
                <a:spcPts val="880"/>
              </a:spcBef>
              <a:buChar char="•"/>
              <a:tabLst>
                <a:tab pos="241935" algn="l"/>
              </a:tabLst>
            </a:pPr>
            <a:r>
              <a:rPr sz="1200" spc="-5" dirty="0">
                <a:latin typeface="Arial MT"/>
                <a:cs typeface="Arial MT"/>
              </a:rPr>
              <a:t>Jumlah SDM </a:t>
            </a:r>
            <a:r>
              <a:rPr sz="1200" dirty="0">
                <a:latin typeface="Arial MT"/>
                <a:cs typeface="Arial MT"/>
              </a:rPr>
              <a:t>yang tepat dapat berguna untuk </a:t>
            </a:r>
            <a:r>
              <a:rPr sz="1200" spc="-5" dirty="0">
                <a:latin typeface="Arial MT"/>
                <a:cs typeface="Arial MT"/>
              </a:rPr>
              <a:t>menyokong </a:t>
            </a:r>
            <a:r>
              <a:rPr sz="1200" dirty="0">
                <a:latin typeface="Arial MT"/>
                <a:cs typeface="Arial MT"/>
              </a:rPr>
              <a:t>pengelola </a:t>
            </a:r>
            <a:r>
              <a:rPr sz="1200" spc="-5" dirty="0">
                <a:latin typeface="Arial MT"/>
                <a:cs typeface="Arial MT"/>
              </a:rPr>
              <a:t>dana </a:t>
            </a:r>
            <a:r>
              <a:rPr sz="1200" dirty="0">
                <a:latin typeface="Arial MT"/>
                <a:cs typeface="Arial MT"/>
              </a:rPr>
              <a:t>sosial </a:t>
            </a:r>
            <a:r>
              <a:rPr sz="1200" spc="-320" dirty="0">
                <a:latin typeface="Arial MT"/>
                <a:cs typeface="Arial MT"/>
              </a:rPr>
              <a:t> </a:t>
            </a:r>
            <a:r>
              <a:rPr sz="1200" spc="-5" dirty="0">
                <a:latin typeface="Arial MT"/>
                <a:cs typeface="Arial MT"/>
              </a:rPr>
              <a:t>islam </a:t>
            </a:r>
            <a:r>
              <a:rPr sz="1200" dirty="0">
                <a:latin typeface="Arial MT"/>
                <a:cs typeface="Arial MT"/>
              </a:rPr>
              <a:t>dengan </a:t>
            </a:r>
            <a:r>
              <a:rPr sz="1200" spc="-5" dirty="0">
                <a:latin typeface="Arial MT"/>
                <a:cs typeface="Arial MT"/>
              </a:rPr>
              <a:t>keterampilan </a:t>
            </a:r>
            <a:r>
              <a:rPr sz="1200" dirty="0">
                <a:latin typeface="Arial MT"/>
                <a:cs typeface="Arial MT"/>
              </a:rPr>
              <a:t>atau </a:t>
            </a:r>
            <a:r>
              <a:rPr sz="1200" spc="-5" dirty="0">
                <a:latin typeface="Arial MT"/>
                <a:cs typeface="Arial MT"/>
              </a:rPr>
              <a:t>kemampuan </a:t>
            </a:r>
            <a:r>
              <a:rPr sz="1200" dirty="0">
                <a:latin typeface="Arial MT"/>
                <a:cs typeface="Arial MT"/>
              </a:rPr>
              <a:t>yang</a:t>
            </a:r>
            <a:r>
              <a:rPr sz="1200" spc="-5" dirty="0">
                <a:latin typeface="Arial MT"/>
                <a:cs typeface="Arial MT"/>
              </a:rPr>
              <a:t> dimiliki.</a:t>
            </a:r>
            <a:endParaRPr sz="1200">
              <a:latin typeface="Arial MT"/>
              <a:cs typeface="Arial MT"/>
            </a:endParaRPr>
          </a:p>
          <a:p>
            <a:pPr marL="12700">
              <a:lnSpc>
                <a:spcPct val="100000"/>
              </a:lnSpc>
              <a:spcBef>
                <a:spcPts val="535"/>
              </a:spcBef>
            </a:pPr>
            <a:r>
              <a:rPr sz="1600" spc="-20" dirty="0">
                <a:solidFill>
                  <a:srgbClr val="FFFFFF"/>
                </a:solidFill>
                <a:latin typeface="Arial MT"/>
                <a:cs typeface="Arial MT"/>
              </a:rPr>
              <a:t>Teknologi</a:t>
            </a:r>
            <a:r>
              <a:rPr sz="1600" spc="-30" dirty="0">
                <a:solidFill>
                  <a:srgbClr val="FFFFFF"/>
                </a:solidFill>
                <a:latin typeface="Arial MT"/>
                <a:cs typeface="Arial MT"/>
              </a:rPr>
              <a:t> </a:t>
            </a:r>
            <a:r>
              <a:rPr sz="1600" spc="-5" dirty="0">
                <a:solidFill>
                  <a:srgbClr val="FFFFFF"/>
                </a:solidFill>
                <a:latin typeface="Arial MT"/>
                <a:cs typeface="Arial MT"/>
              </a:rPr>
              <a:t>Informasi</a:t>
            </a:r>
            <a:endParaRPr sz="1600">
              <a:latin typeface="Arial MT"/>
              <a:cs typeface="Arial MT"/>
            </a:endParaRPr>
          </a:p>
          <a:p>
            <a:pPr marL="241300" marR="327025" indent="-114300">
              <a:lnSpc>
                <a:spcPts val="1200"/>
              </a:lnSpc>
              <a:spcBef>
                <a:spcPts val="880"/>
              </a:spcBef>
              <a:buChar char="•"/>
              <a:tabLst>
                <a:tab pos="241935" algn="l"/>
              </a:tabLst>
            </a:pPr>
            <a:r>
              <a:rPr sz="1200" spc="-20" dirty="0">
                <a:latin typeface="Arial MT"/>
                <a:cs typeface="Arial MT"/>
              </a:rPr>
              <a:t>Teknologi</a:t>
            </a:r>
            <a:r>
              <a:rPr sz="1200" dirty="0">
                <a:latin typeface="Arial MT"/>
                <a:cs typeface="Arial MT"/>
              </a:rPr>
              <a:t> </a:t>
            </a:r>
            <a:r>
              <a:rPr sz="1200" spc="-5" dirty="0">
                <a:latin typeface="Arial MT"/>
                <a:cs typeface="Arial MT"/>
              </a:rPr>
              <a:t>informasi</a:t>
            </a:r>
            <a:r>
              <a:rPr sz="1200" spc="5" dirty="0">
                <a:latin typeface="Arial MT"/>
                <a:cs typeface="Arial MT"/>
              </a:rPr>
              <a:t> </a:t>
            </a:r>
            <a:r>
              <a:rPr sz="1200" spc="-5" dirty="0">
                <a:latin typeface="Arial MT"/>
                <a:cs typeface="Arial MT"/>
              </a:rPr>
              <a:t>seperangkat</a:t>
            </a:r>
            <a:r>
              <a:rPr sz="1200" dirty="0">
                <a:latin typeface="Arial MT"/>
                <a:cs typeface="Arial MT"/>
              </a:rPr>
              <a:t> alat</a:t>
            </a:r>
            <a:r>
              <a:rPr sz="1200" spc="5" dirty="0">
                <a:latin typeface="Arial MT"/>
                <a:cs typeface="Arial MT"/>
              </a:rPr>
              <a:t> </a:t>
            </a:r>
            <a:r>
              <a:rPr sz="1200" dirty="0">
                <a:latin typeface="Arial MT"/>
                <a:cs typeface="Arial MT"/>
              </a:rPr>
              <a:t>yang </a:t>
            </a:r>
            <a:r>
              <a:rPr sz="1200" spc="-5" dirty="0">
                <a:latin typeface="Arial MT"/>
                <a:cs typeface="Arial MT"/>
              </a:rPr>
              <a:t>membantu</a:t>
            </a:r>
            <a:r>
              <a:rPr sz="1200" spc="10" dirty="0">
                <a:latin typeface="Arial MT"/>
                <a:cs typeface="Arial MT"/>
              </a:rPr>
              <a:t> </a:t>
            </a:r>
            <a:r>
              <a:rPr sz="1200" dirty="0">
                <a:latin typeface="Arial MT"/>
                <a:cs typeface="Arial MT"/>
              </a:rPr>
              <a:t>pengelolar</a:t>
            </a:r>
            <a:r>
              <a:rPr sz="1200" spc="5" dirty="0">
                <a:latin typeface="Arial MT"/>
                <a:cs typeface="Arial MT"/>
              </a:rPr>
              <a:t> </a:t>
            </a:r>
            <a:r>
              <a:rPr sz="1200" dirty="0">
                <a:latin typeface="Arial MT"/>
                <a:cs typeface="Arial MT"/>
              </a:rPr>
              <a:t>dalam</a:t>
            </a:r>
            <a:r>
              <a:rPr sz="1200" spc="5" dirty="0">
                <a:latin typeface="Arial MT"/>
                <a:cs typeface="Arial MT"/>
              </a:rPr>
              <a:t> </a:t>
            </a:r>
            <a:r>
              <a:rPr sz="1200" spc="-5" dirty="0">
                <a:latin typeface="Arial MT"/>
                <a:cs typeface="Arial MT"/>
              </a:rPr>
              <a:t>bekerja </a:t>
            </a:r>
            <a:r>
              <a:rPr sz="1200" spc="-320" dirty="0">
                <a:latin typeface="Arial MT"/>
                <a:cs typeface="Arial MT"/>
              </a:rPr>
              <a:t> </a:t>
            </a:r>
            <a:r>
              <a:rPr sz="1200" spc="-5" dirty="0">
                <a:latin typeface="Arial MT"/>
                <a:cs typeface="Arial MT"/>
              </a:rPr>
              <a:t>melaksanakan</a:t>
            </a:r>
            <a:r>
              <a:rPr sz="1200" dirty="0">
                <a:latin typeface="Arial MT"/>
                <a:cs typeface="Arial MT"/>
              </a:rPr>
              <a:t> </a:t>
            </a:r>
            <a:r>
              <a:rPr sz="1200" spc="-5" dirty="0">
                <a:latin typeface="Arial MT"/>
                <a:cs typeface="Arial MT"/>
              </a:rPr>
              <a:t>tugas-tugas</a:t>
            </a:r>
            <a:r>
              <a:rPr sz="1200" spc="10" dirty="0">
                <a:latin typeface="Arial MT"/>
                <a:cs typeface="Arial MT"/>
              </a:rPr>
              <a:t> </a:t>
            </a:r>
            <a:r>
              <a:rPr sz="1200" dirty="0">
                <a:latin typeface="Arial MT"/>
                <a:cs typeface="Arial MT"/>
              </a:rPr>
              <a:t>yang</a:t>
            </a:r>
            <a:r>
              <a:rPr sz="1200" spc="5" dirty="0">
                <a:latin typeface="Arial MT"/>
                <a:cs typeface="Arial MT"/>
              </a:rPr>
              <a:t> </a:t>
            </a:r>
            <a:r>
              <a:rPr sz="1200" dirty="0">
                <a:latin typeface="Arial MT"/>
                <a:cs typeface="Arial MT"/>
              </a:rPr>
              <a:t>berhubungan</a:t>
            </a:r>
            <a:r>
              <a:rPr sz="1200" spc="10" dirty="0">
                <a:latin typeface="Arial MT"/>
                <a:cs typeface="Arial MT"/>
              </a:rPr>
              <a:t> </a:t>
            </a:r>
            <a:r>
              <a:rPr sz="1200" dirty="0">
                <a:latin typeface="Arial MT"/>
                <a:cs typeface="Arial MT"/>
              </a:rPr>
              <a:t>dengan</a:t>
            </a:r>
            <a:r>
              <a:rPr sz="1200" spc="5" dirty="0">
                <a:latin typeface="Arial MT"/>
                <a:cs typeface="Arial MT"/>
              </a:rPr>
              <a:t> </a:t>
            </a:r>
            <a:r>
              <a:rPr sz="1200" spc="-5" dirty="0">
                <a:latin typeface="Arial MT"/>
                <a:cs typeface="Arial MT"/>
              </a:rPr>
              <a:t>pemrosesan</a:t>
            </a:r>
            <a:r>
              <a:rPr sz="1200" spc="5" dirty="0">
                <a:latin typeface="Arial MT"/>
                <a:cs typeface="Arial MT"/>
              </a:rPr>
              <a:t> </a:t>
            </a:r>
            <a:r>
              <a:rPr sz="1200" spc="-5" dirty="0">
                <a:latin typeface="Arial MT"/>
                <a:cs typeface="Arial MT"/>
              </a:rPr>
              <a:t>informasi.</a:t>
            </a:r>
            <a:endParaRPr sz="1200">
              <a:latin typeface="Arial MT"/>
              <a:cs typeface="Arial MT"/>
            </a:endParaRPr>
          </a:p>
          <a:p>
            <a:pPr marL="12700">
              <a:lnSpc>
                <a:spcPct val="100000"/>
              </a:lnSpc>
              <a:spcBef>
                <a:spcPts val="560"/>
              </a:spcBef>
            </a:pPr>
            <a:r>
              <a:rPr sz="1600" spc="-5" dirty="0">
                <a:solidFill>
                  <a:srgbClr val="FFFFFF"/>
                </a:solidFill>
                <a:latin typeface="Arial MT"/>
                <a:cs typeface="Arial MT"/>
              </a:rPr>
              <a:t>Keandalan</a:t>
            </a:r>
            <a:endParaRPr sz="1600">
              <a:latin typeface="Arial MT"/>
              <a:cs typeface="Arial MT"/>
            </a:endParaRPr>
          </a:p>
          <a:p>
            <a:pPr marL="241300" marR="148590" indent="-114300">
              <a:lnSpc>
                <a:spcPts val="1200"/>
              </a:lnSpc>
              <a:spcBef>
                <a:spcPts val="880"/>
              </a:spcBef>
              <a:buChar char="•"/>
              <a:tabLst>
                <a:tab pos="241935" algn="l"/>
              </a:tabLst>
            </a:pPr>
            <a:r>
              <a:rPr sz="1200" dirty="0">
                <a:latin typeface="Arial MT"/>
                <a:cs typeface="Arial MT"/>
              </a:rPr>
              <a:t>Keandalan</a:t>
            </a:r>
            <a:r>
              <a:rPr sz="1200" spc="5" dirty="0">
                <a:latin typeface="Arial MT"/>
                <a:cs typeface="Arial MT"/>
              </a:rPr>
              <a:t> </a:t>
            </a:r>
            <a:r>
              <a:rPr sz="1200" dirty="0">
                <a:latin typeface="Arial MT"/>
                <a:cs typeface="Arial MT"/>
              </a:rPr>
              <a:t>adalah</a:t>
            </a:r>
            <a:r>
              <a:rPr sz="1200" spc="10" dirty="0">
                <a:latin typeface="Arial MT"/>
                <a:cs typeface="Arial MT"/>
              </a:rPr>
              <a:t> </a:t>
            </a:r>
            <a:r>
              <a:rPr sz="1200" spc="-5" dirty="0">
                <a:latin typeface="Arial MT"/>
                <a:cs typeface="Arial MT"/>
              </a:rPr>
              <a:t>konsistensi</a:t>
            </a:r>
            <a:r>
              <a:rPr sz="1200" spc="5" dirty="0">
                <a:latin typeface="Arial MT"/>
                <a:cs typeface="Arial MT"/>
              </a:rPr>
              <a:t> </a:t>
            </a:r>
            <a:r>
              <a:rPr sz="1200" dirty="0">
                <a:latin typeface="Arial MT"/>
                <a:cs typeface="Arial MT"/>
              </a:rPr>
              <a:t>dari</a:t>
            </a:r>
            <a:r>
              <a:rPr sz="1200" spc="10" dirty="0">
                <a:latin typeface="Arial MT"/>
                <a:cs typeface="Arial MT"/>
              </a:rPr>
              <a:t> </a:t>
            </a:r>
            <a:r>
              <a:rPr sz="1200" spc="-5" dirty="0">
                <a:latin typeface="Arial MT"/>
                <a:cs typeface="Arial MT"/>
              </a:rPr>
              <a:t>serangkaian</a:t>
            </a:r>
            <a:r>
              <a:rPr sz="1200" spc="5" dirty="0">
                <a:latin typeface="Arial MT"/>
                <a:cs typeface="Arial MT"/>
              </a:rPr>
              <a:t> </a:t>
            </a:r>
            <a:r>
              <a:rPr sz="1200" spc="-5" dirty="0">
                <a:latin typeface="Arial MT"/>
                <a:cs typeface="Arial MT"/>
              </a:rPr>
              <a:t>pengukuran</a:t>
            </a:r>
            <a:r>
              <a:rPr sz="1200" spc="10" dirty="0">
                <a:latin typeface="Arial MT"/>
                <a:cs typeface="Arial MT"/>
              </a:rPr>
              <a:t> </a:t>
            </a:r>
            <a:r>
              <a:rPr sz="1200" dirty="0">
                <a:latin typeface="Arial MT"/>
                <a:cs typeface="Arial MT"/>
              </a:rPr>
              <a:t>atau</a:t>
            </a:r>
            <a:r>
              <a:rPr sz="1200" spc="10" dirty="0">
                <a:latin typeface="Arial MT"/>
                <a:cs typeface="Arial MT"/>
              </a:rPr>
              <a:t> </a:t>
            </a:r>
            <a:r>
              <a:rPr sz="1200" spc="-5" dirty="0">
                <a:latin typeface="Arial MT"/>
                <a:cs typeface="Arial MT"/>
              </a:rPr>
              <a:t>serangkaian</a:t>
            </a:r>
            <a:r>
              <a:rPr sz="1200" spc="5" dirty="0">
                <a:latin typeface="Arial MT"/>
                <a:cs typeface="Arial MT"/>
              </a:rPr>
              <a:t> </a:t>
            </a:r>
            <a:r>
              <a:rPr sz="1200" dirty="0">
                <a:latin typeface="Arial MT"/>
                <a:cs typeface="Arial MT"/>
              </a:rPr>
              <a:t>alat </a:t>
            </a:r>
            <a:r>
              <a:rPr sz="1200" spc="-320" dirty="0">
                <a:latin typeface="Arial MT"/>
                <a:cs typeface="Arial MT"/>
              </a:rPr>
              <a:t> </a:t>
            </a:r>
            <a:r>
              <a:rPr sz="1200" spc="-15" dirty="0">
                <a:latin typeface="Arial MT"/>
                <a:cs typeface="Arial MT"/>
              </a:rPr>
              <a:t>ukur.</a:t>
            </a:r>
            <a:endParaRPr sz="1200">
              <a:latin typeface="Arial MT"/>
              <a:cs typeface="Arial MT"/>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90</TotalTime>
  <Words>1106</Words>
  <Application>Microsoft Macintosh PowerPoint</Application>
  <PresentationFormat>Custom</PresentationFormat>
  <Paragraphs>171</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PowerPoint Presentation</vt:lpstr>
      <vt:lpstr>Agenda  Today</vt:lpstr>
      <vt:lpstr>Realitas ZISWAF di Indonesia</vt:lpstr>
      <vt:lpstr>Tantangan Pengelola ZIS di Indonesia</vt:lpstr>
      <vt:lpstr>Tantangan Pengelolaan Wakaf di Indonesia</vt:lpstr>
      <vt:lpstr>Posisi Lembaga ZIS di Indonesia</vt:lpstr>
      <vt:lpstr>Posisi Lembaga ZIS di Indonesia</vt:lpstr>
      <vt:lpstr>Posisi Lembaga Wakaf di Indonesia</vt:lpstr>
      <vt:lpstr>Indikator Profesionalitas Pengelola Dana Sosial Islam</vt:lpstr>
      <vt:lpstr>Implementasi Profesionalitas  Pengelola Dana Sosial Islam</vt:lpstr>
      <vt:lpstr>Bagaimana Mengukur Profesionalitas  Pengelola Dana Sosial Islam ?</vt:lpstr>
      <vt:lpstr>Bagaimana dampak jika pengelola Dana Sosial  Islam berperilaku professional ?</vt:lpstr>
      <vt:lpstr>Untuk meningkatkan profesionalitas lembaga dana sosial Islam, maka dibentuk Zakat Core Principles (ZCP) dan Waqf Core Principles (WCP) yang di dalamnya memuat sejumlah prinsip yang perlu dipenuhi dalam pengelolaan dana sosial Islam yang profesional</vt:lpstr>
      <vt:lpstr>PowerPoint Presentation</vt:lpstr>
      <vt:lpstr>Lanjutan Zakat Core Principles</vt:lpstr>
      <vt:lpstr>1. WCP 1 Tanggung Jawab, Tujuan, Otoritas, Independensi, Akuntabilitas dan Kolaborasi 2. WCP 2 Kelas Aset 3. WCP 3 Kegiatan yang Diizinkan 4. WCP 4 Kriteria Perizinan 5. WCP 5 Manajemen Penyaluran Wakaf 6. WCP 6 Pengambilan alih institusi dan aset wakaf 7. WCP 7 Pendekatan Pengawasan Wakaf 8. WCP 8 Teknik dan Alat Pengawasan Wakaf 9. WCP 9 Pelaporan Pengawasan Wakaf 10. WCP 10 Koreksi dan Sanksi dari Otoritas dan Pengawasan Wakaf 11. WCP 11 Konsolidasi Pengawasan 12. WCP 12 Home-host Relationship </vt:lpstr>
      <vt:lpstr>Sertifikasi Pengelola Zakat</vt:lpstr>
      <vt:lpstr>PowerPoint Presentation</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Tika Widiastuti</cp:lastModifiedBy>
  <cp:revision>37</cp:revision>
  <dcterms:created xsi:type="dcterms:W3CDTF">2021-10-07T20:56:32Z</dcterms:created>
  <dcterms:modified xsi:type="dcterms:W3CDTF">2021-10-17T02:10:53Z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2021-08-26T00:00:00Z</vt:filetime>
  </property>
  <property fmtid="{D5CDD505-2E9C-101B-9397-08002B2CF9AE}" pid="3" name="LastSaved">
    <vt:filetime>2021-10-07T00:00:00Z</vt:filetime>
  </property>
</Properties>
</file>