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utive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oppins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6axCP9WZD2UN+HUw9f0+ayMtt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710"/>
  </p:normalViewPr>
  <p:slideViewPr>
    <p:cSldViewPr snapToGrid="0">
      <p:cViewPr varScale="1">
        <p:scale>
          <a:sx n="96" d="100"/>
          <a:sy n="96" d="100"/>
        </p:scale>
        <p:origin x="184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6c2111985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g26c2111985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130567" y="-2488892"/>
            <a:ext cx="13352133" cy="13352133"/>
          </a:xfrm>
          <a:custGeom>
            <a:avLst/>
            <a:gdLst/>
            <a:ahLst/>
            <a:cxnLst/>
            <a:rect l="l" t="t" r="r" b="b"/>
            <a:pathLst>
              <a:path w="6540754" h="6540754" extrusionOk="0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687" r="-61976" b="-13044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 rot="-2700000">
            <a:off x="1943780" y="8435905"/>
            <a:ext cx="4802710" cy="5027837"/>
            <a:chOff x="0" y="-38100"/>
            <a:chExt cx="812800" cy="8509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-2700000">
            <a:off x="11764570" y="-3640026"/>
            <a:ext cx="4802710" cy="5027837"/>
            <a:chOff x="0" y="-38100"/>
            <a:chExt cx="812800" cy="85090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-2700000">
            <a:off x="-551710" y="8071451"/>
            <a:ext cx="4802710" cy="5027837"/>
            <a:chOff x="0" y="-38100"/>
            <a:chExt cx="812800" cy="850900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93" name="Google Shape;93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-2700000">
            <a:off x="14796768" y="-2396526"/>
            <a:ext cx="4802710" cy="5027837"/>
            <a:chOff x="0" y="-38100"/>
            <a:chExt cx="812800" cy="850900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 rot="-2700000">
            <a:off x="1965503" y="9314952"/>
            <a:ext cx="4802710" cy="5027837"/>
            <a:chOff x="0" y="-38100"/>
            <a:chExt cx="812800" cy="850900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99" name="Google Shape;99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 rot="-2700000">
            <a:off x="11764570" y="-4249624"/>
            <a:ext cx="4802710" cy="5027837"/>
            <a:chOff x="0" y="-38100"/>
            <a:chExt cx="812800" cy="850900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2" name="Google Shape;102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 rot="-2700000">
            <a:off x="1965503" y="9883613"/>
            <a:ext cx="4802710" cy="5027837"/>
            <a:chOff x="0" y="-38100"/>
            <a:chExt cx="812800" cy="850900"/>
          </a:xfrm>
        </p:grpSpPr>
        <p:sp>
          <p:nvSpPr>
            <p:cNvPr id="104" name="Google Shape;104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5" name="Google Shape;105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"/>
          <p:cNvGrpSpPr/>
          <p:nvPr/>
        </p:nvGrpSpPr>
        <p:grpSpPr>
          <a:xfrm rot="-2700000">
            <a:off x="14796768" y="-3425226"/>
            <a:ext cx="4802710" cy="5027837"/>
            <a:chOff x="0" y="-38100"/>
            <a:chExt cx="812800" cy="850900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8" name="Google Shape;108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 rot="-2700000">
            <a:off x="-551710" y="8720047"/>
            <a:ext cx="4802710" cy="5027837"/>
            <a:chOff x="0" y="-38100"/>
            <a:chExt cx="812800" cy="850900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1" name="Google Shape;111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1"/>
          <p:cNvSpPr txBox="1"/>
          <p:nvPr/>
        </p:nvSpPr>
        <p:spPr>
          <a:xfrm>
            <a:off x="1163301" y="3593025"/>
            <a:ext cx="9279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US" sz="6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PENGANTAR </a:t>
            </a:r>
            <a:endParaRPr sz="6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WIRAUSAHA &amp; KEWIRAUSAHAAN</a:t>
            </a:r>
            <a:endParaRPr sz="4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190207" y="6008158"/>
            <a:ext cx="90246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Jiwangga Hadi Nata,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S.E., M.SM., CHE., HCM</a:t>
            </a:r>
            <a:endParaRPr sz="27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3"/>
              <a:buFont typeface="Arial"/>
              <a:buNone/>
            </a:pPr>
            <a:endParaRPr sz="3143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950" y="380162"/>
            <a:ext cx="4074179" cy="1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02831" y="-107663"/>
            <a:ext cx="3366169" cy="189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10522469" y="2226452"/>
            <a:ext cx="6736831" cy="5834095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942" b="-21940"/>
            </a:stretch>
          </a:blipFill>
          <a:ln>
            <a:noFill/>
          </a:ln>
        </p:spPr>
      </p:sp>
      <p:grpSp>
        <p:nvGrpSpPr>
          <p:cNvPr id="122" name="Google Shape;122;p2"/>
          <p:cNvGrpSpPr/>
          <p:nvPr/>
        </p:nvGrpSpPr>
        <p:grpSpPr>
          <a:xfrm>
            <a:off x="15357712" y="4649615"/>
            <a:ext cx="6926752" cy="7161663"/>
            <a:chOff x="-175977" y="-175976"/>
            <a:chExt cx="9235669" cy="9548885"/>
          </a:xfrm>
        </p:grpSpPr>
        <p:grpSp>
          <p:nvGrpSpPr>
            <p:cNvPr id="123" name="Google Shape;123;p2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125" name="Google Shape;125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127" name="Google Shape;127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28" name="Google Shape;128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2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31" name="Google Shape;131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34" name="Google Shape;134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2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37" name="Google Shape;137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" name="Google Shape;138;p2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2"/>
          <p:cNvSpPr txBox="1"/>
          <p:nvPr/>
        </p:nvSpPr>
        <p:spPr>
          <a:xfrm>
            <a:off x="1204588" y="1477278"/>
            <a:ext cx="80340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1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Mengapa </a:t>
            </a:r>
            <a:r>
              <a:rPr lang="en-US" sz="48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Kewirausahaan ?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608580" y="3051972"/>
            <a:ext cx="87135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Kewirausahaan adalah elemen kunci dalam ekonomi global, mendorong inovasi dan pertumbuhan ekonomi dan mening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katkan kesejahteraan masyarakat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Dalam konteks industri perhotelan, kewirausahaan mencakup bisnis yang berhubungan dengan perhotelan </a:t>
            </a:r>
            <a:endParaRPr sz="4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1338542" y="8927920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2" name="Google Shape;142;p2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143" name="Google Shape;143;p2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44" name="Google Shape;144;p2" descr="Vokasi Logo 1 – Fakultas Vokasi Unai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/>
        </p:nvSpPr>
        <p:spPr>
          <a:xfrm>
            <a:off x="2245305" y="6551010"/>
            <a:ext cx="6651645" cy="208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3"/>
          <p:cNvGrpSpPr/>
          <p:nvPr/>
        </p:nvGrpSpPr>
        <p:grpSpPr>
          <a:xfrm rot="10800000">
            <a:off x="14209587" y="1954009"/>
            <a:ext cx="3280642" cy="3057907"/>
            <a:chOff x="1028699" y="3416530"/>
            <a:chExt cx="2671625" cy="2490239"/>
          </a:xfrm>
        </p:grpSpPr>
        <p:grpSp>
          <p:nvGrpSpPr>
            <p:cNvPr id="151" name="Google Shape;151;p3"/>
            <p:cNvGrpSpPr/>
            <p:nvPr/>
          </p:nvGrpSpPr>
          <p:grpSpPr>
            <a:xfrm rot="2700000">
              <a:off x="1966263" y="3924922"/>
              <a:ext cx="1417088" cy="1483514"/>
              <a:chOff x="0" y="-38100"/>
              <a:chExt cx="812800" cy="850900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53" name="Google Shape;153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3"/>
            <p:cNvGrpSpPr/>
            <p:nvPr/>
          </p:nvGrpSpPr>
          <p:grpSpPr>
            <a:xfrm rot="2700000">
              <a:off x="1413549" y="3761055"/>
              <a:ext cx="1720540" cy="1801190"/>
              <a:chOff x="0" y="-38100"/>
              <a:chExt cx="812800" cy="850900"/>
            </a:xfrm>
          </p:grpSpPr>
          <p:sp>
            <p:nvSpPr>
              <p:cNvPr id="155" name="Google Shape;155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56" name="Google Shape;156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Google Shape;157;p3"/>
          <p:cNvGrpSpPr/>
          <p:nvPr/>
        </p:nvGrpSpPr>
        <p:grpSpPr>
          <a:xfrm rot="5400000">
            <a:off x="-1748095" y="8202375"/>
            <a:ext cx="6926752" cy="7161663"/>
            <a:chOff x="-175977" y="-175976"/>
            <a:chExt cx="9235669" cy="9548885"/>
          </a:xfrm>
        </p:grpSpPr>
        <p:grpSp>
          <p:nvGrpSpPr>
            <p:cNvPr id="158" name="Google Shape;158;p3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159" name="Google Shape;15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160" name="Google Shape;160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63" name="Google Shape;163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3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165" name="Google Shape;165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66" name="Google Shape;166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3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9" name="Google Shape;169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3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171" name="Google Shape;171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72" name="Google Shape;172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3" name="Google Shape;173;p3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4" name="Google Shape;174;p3"/>
          <p:cNvSpPr txBox="1"/>
          <p:nvPr/>
        </p:nvSpPr>
        <p:spPr>
          <a:xfrm>
            <a:off x="1467451" y="1477276"/>
            <a:ext cx="1025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Konsep Kewirausahaan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1571100" y="2906324"/>
            <a:ext cx="11798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Kewirausahaan mencakup identifikasi peluang bisnis, pengembangan ide, dan pengelolaan sumber daya untuk menciptakan nilai ekonomi. Contoh: Pengusaha hotel mengembangkan aplikasi pemesanan inovatif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Variasi menu makanan, penawaran beberapa pake Mice dan lain-lain</a:t>
            </a:r>
            <a:endParaRPr sz="4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grpSp>
        <p:nvGrpSpPr>
          <p:cNvPr id="176" name="Google Shape;176;p3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177" name="Google Shape;177;p3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78" name="Google Shape;178;p3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"/>
          <p:cNvSpPr txBox="1"/>
          <p:nvPr/>
        </p:nvSpPr>
        <p:spPr>
          <a:xfrm>
            <a:off x="13570972" y="9432337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/>
          <p:nvPr/>
        </p:nvSpPr>
        <p:spPr>
          <a:xfrm>
            <a:off x="10522469" y="2226452"/>
            <a:ext cx="6736831" cy="5834095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942" b="-21940"/>
            </a:stretch>
          </a:blipFill>
          <a:ln>
            <a:noFill/>
          </a:ln>
        </p:spPr>
      </p:sp>
      <p:grpSp>
        <p:nvGrpSpPr>
          <p:cNvPr id="185" name="Google Shape;185;p5"/>
          <p:cNvGrpSpPr/>
          <p:nvPr/>
        </p:nvGrpSpPr>
        <p:grpSpPr>
          <a:xfrm>
            <a:off x="15357712" y="4649615"/>
            <a:ext cx="6926752" cy="7161663"/>
            <a:chOff x="-175977" y="-175976"/>
            <a:chExt cx="9235669" cy="9548885"/>
          </a:xfrm>
        </p:grpSpPr>
        <p:grpSp>
          <p:nvGrpSpPr>
            <p:cNvPr id="186" name="Google Shape;186;p5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188" name="Google Shape;188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" name="Google Shape;189;p5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190" name="Google Shape;190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91" name="Google Shape;191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5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193" name="Google Shape;193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94" name="Google Shape;194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5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97" name="Google Shape;197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5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00" name="Google Shape;200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1" name="Google Shape;201;p5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2" name="Google Shape;202;p5"/>
          <p:cNvSpPr txBox="1"/>
          <p:nvPr/>
        </p:nvSpPr>
        <p:spPr>
          <a:xfrm>
            <a:off x="1193938" y="1533953"/>
            <a:ext cx="803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1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Pengelolaan Risiko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1193955" y="2757047"/>
            <a:ext cx="87135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Kewirausahaan melibatkan pengelolaan risiko yang bijaksana. Contoh: Manajer hotel melakukan analisis risiko untuk menyesuaikan strategi harga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baik kamar, paket MICE dan beberapa layanan hotel yang lain.</a:t>
            </a:r>
            <a:endParaRPr sz="4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1338542" y="8927920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5" name="Google Shape;205;p5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206" name="Google Shape;206;p5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07" name="Google Shape;207;p5" descr="Vokasi Logo 1 – Fakultas Vokasi Unai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10522469" y="2226452"/>
            <a:ext cx="6736831" cy="5834095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942" b="-21940"/>
            </a:stretch>
          </a:blipFill>
          <a:ln>
            <a:noFill/>
          </a:ln>
        </p:spPr>
      </p:sp>
      <p:grpSp>
        <p:nvGrpSpPr>
          <p:cNvPr id="213" name="Google Shape;213;p8"/>
          <p:cNvGrpSpPr/>
          <p:nvPr/>
        </p:nvGrpSpPr>
        <p:grpSpPr>
          <a:xfrm>
            <a:off x="15357712" y="4649615"/>
            <a:ext cx="6926752" cy="7161663"/>
            <a:chOff x="-175977" y="-175976"/>
            <a:chExt cx="9235669" cy="9548885"/>
          </a:xfrm>
        </p:grpSpPr>
        <p:grpSp>
          <p:nvGrpSpPr>
            <p:cNvPr id="214" name="Google Shape;214;p8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216" name="Google Shape;216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8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218" name="Google Shape;218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19" name="Google Shape;219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8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221" name="Google Shape;221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22" name="Google Shape;222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8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224" name="Google Shape;224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5" name="Google Shape;225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8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227" name="Google Shape;227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9" name="Google Shape;229;p8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0" name="Google Shape;230;p8"/>
          <p:cNvSpPr txBox="1"/>
          <p:nvPr/>
        </p:nvSpPr>
        <p:spPr>
          <a:xfrm>
            <a:off x="1193938" y="1413778"/>
            <a:ext cx="803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1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Sifat Pengusaha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193949" y="2492600"/>
            <a:ext cx="9766800" cy="7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Pengusaha harus memiliki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❖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Kreativitas (out of the Box)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❖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Keberanian( keluar dari zona aman n nyaman)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❖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Ketekunan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(pantang menyerah)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❖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Kemampuan manajerial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Contoh: Manajer hotel menunjukkan keberanian dalam mengambil keputusan strategis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dalam menghadapi kompetitor maupun inovasi produk dan layanan.</a:t>
            </a:r>
            <a:endParaRPr sz="4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1338542" y="8927920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3" name="Google Shape;233;p8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234" name="Google Shape;234;p8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35" name="Google Shape;235;p8" descr="Vokasi Logo 1 – Fakultas Vokasi Unai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/>
        </p:nvSpPr>
        <p:spPr>
          <a:xfrm>
            <a:off x="2245305" y="6551010"/>
            <a:ext cx="6651645" cy="208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9"/>
          <p:cNvGrpSpPr/>
          <p:nvPr/>
        </p:nvGrpSpPr>
        <p:grpSpPr>
          <a:xfrm rot="10800000">
            <a:off x="16334204" y="1587980"/>
            <a:ext cx="3280756" cy="3058014"/>
            <a:chOff x="1028699" y="3416530"/>
            <a:chExt cx="2671625" cy="2490239"/>
          </a:xfrm>
        </p:grpSpPr>
        <p:grpSp>
          <p:nvGrpSpPr>
            <p:cNvPr id="242" name="Google Shape;242;p9"/>
            <p:cNvGrpSpPr/>
            <p:nvPr/>
          </p:nvGrpSpPr>
          <p:grpSpPr>
            <a:xfrm rot="2700000">
              <a:off x="1966263" y="3924922"/>
              <a:ext cx="1417088" cy="1483514"/>
              <a:chOff x="0" y="-38100"/>
              <a:chExt cx="812800" cy="850900"/>
            </a:xfrm>
          </p:grpSpPr>
          <p:sp>
            <p:nvSpPr>
              <p:cNvPr id="243" name="Google Shape;243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44" name="Google Shape;244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 rot="2700000">
              <a:off x="1413549" y="3761055"/>
              <a:ext cx="1720540" cy="1801190"/>
              <a:chOff x="0" y="-38100"/>
              <a:chExt cx="812800" cy="850900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47" name="Google Shape;247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8" name="Google Shape;248;p9"/>
          <p:cNvGrpSpPr/>
          <p:nvPr/>
        </p:nvGrpSpPr>
        <p:grpSpPr>
          <a:xfrm rot="5400000">
            <a:off x="-1748095" y="8202375"/>
            <a:ext cx="6926752" cy="7161663"/>
            <a:chOff x="-175977" y="-175976"/>
            <a:chExt cx="9235669" cy="9548885"/>
          </a:xfrm>
        </p:grpSpPr>
        <p:grpSp>
          <p:nvGrpSpPr>
            <p:cNvPr id="249" name="Google Shape;249;p9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250" name="Google Shape;250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251" name="Google Shape;251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54" name="Google Shape;254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9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256" name="Google Shape;256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57" name="Google Shape;257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9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60" name="Google Shape;260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" name="Google Shape;261;p9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262" name="Google Shape;262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63" name="Google Shape;263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4" name="Google Shape;264;p9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5" name="Google Shape;265;p9"/>
          <p:cNvSpPr txBox="1"/>
          <p:nvPr/>
        </p:nvSpPr>
        <p:spPr>
          <a:xfrm>
            <a:off x="1643300" y="1588000"/>
            <a:ext cx="1139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Tantangan dalam Kewirausahaan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1643300" y="2662400"/>
            <a:ext cx="14691000" cy="6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Risiko Keuangan: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Memulai bisnis baru seringkali memerlukan investasi yang besar dan berisiko tinggi.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Pengusaha harus merencanakan keuangan dengan cermat, mengelola dana dengan bijaksana, dan mencari sumber pendanaan yang sesuai.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 pengelolaan risiko keuangan yang efektif diperlukan untuk meminimalkan kerugian potensial.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Persaingan: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tengah lingkungan bisnis yang kompetitif, persaingan menjadi salah satu tantangan utama bagi pengusaha.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Pengusaha harus mampu membedakan diri mereka dari pesaing, baik melalui inovasi produk, strategi pemasaran yang cerdas, atau pelayanan pelanggan yang unggul.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Perencanaan strategi yang matang dan pemahaman yang mendalam tentang pasar menjadi kunci untuk mengatasi tantangan persaingan ini.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9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268" name="Google Shape;268;p9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69" name="Google Shape;269;p9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9"/>
          <p:cNvSpPr txBox="1"/>
          <p:nvPr/>
        </p:nvSpPr>
        <p:spPr>
          <a:xfrm>
            <a:off x="13570972" y="9432337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c2111985c_0_2"/>
          <p:cNvSpPr txBox="1"/>
          <p:nvPr/>
        </p:nvSpPr>
        <p:spPr>
          <a:xfrm>
            <a:off x="1231381" y="1295890"/>
            <a:ext cx="1511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Kesempatan dalam Kewirausahaan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g26c2111985c_0_2"/>
          <p:cNvSpPr txBox="1"/>
          <p:nvPr/>
        </p:nvSpPr>
        <p:spPr>
          <a:xfrm>
            <a:off x="1231375" y="2291775"/>
            <a:ext cx="16077600" cy="6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Inovasi: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Kewirausahaan memberikan kesempatan bagi pengusaha untuk mengembangkan produk atau layanan inovatif 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memenuhi kebutuhan konsumen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problem solcing)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Inovasi menjadi kekuatan utama dalam mendorong pertumbuhan ekonomi dan menciptakan nilai tambah bagi masyarakat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dibutuhkan edukasi pada konsumen)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Pengusaha yang berhasil mengidentifikasi peluang inovasi dapat menciptakan solusi yang revolusioner dan memimpin pasar dengan cara baru.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Kemandirian: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Salah satu keuntungan utama menjadi pengusaha adalah memiliki kontrol penuh atas bisnis mereka sendiri.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Kemandirian memberi pengusaha fleksibilitas dalam merancang visi dan strategi bisnis sesuai dengan tujuan pribadi mereka.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Dengan kemandirian, pengusaha dapat mengambil keputusan yang tepat waktu dan merespon perubahan pasar dengan cepat dan efisien.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g26c2111985c_0_2"/>
          <p:cNvGrpSpPr/>
          <p:nvPr/>
        </p:nvGrpSpPr>
        <p:grpSpPr>
          <a:xfrm rot="-5400000">
            <a:off x="14063752" y="-4348555"/>
            <a:ext cx="6926719" cy="7161631"/>
            <a:chOff x="-175975" y="-175954"/>
            <a:chExt cx="9235626" cy="9548842"/>
          </a:xfrm>
        </p:grpSpPr>
        <p:grpSp>
          <p:nvGrpSpPr>
            <p:cNvPr id="278" name="Google Shape;278;g26c2111985c_0_2"/>
            <p:cNvGrpSpPr/>
            <p:nvPr/>
          </p:nvGrpSpPr>
          <p:grpSpPr>
            <a:xfrm rot="-2700000">
              <a:off x="1011581" y="2751712"/>
              <a:ext cx="5309185" cy="5558053"/>
              <a:chOff x="0" y="-38100"/>
              <a:chExt cx="812800" cy="850900"/>
            </a:xfrm>
          </p:grpSpPr>
          <p:sp>
            <p:nvSpPr>
              <p:cNvPr id="279" name="Google Shape;279;g26c2111985c_0_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280" name="Google Shape;280;g26c2111985c_0_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g26c2111985c_0_2"/>
            <p:cNvGrpSpPr/>
            <p:nvPr/>
          </p:nvGrpSpPr>
          <p:grpSpPr>
            <a:xfrm rot="-2700000">
              <a:off x="1831592" y="887168"/>
              <a:ext cx="5309185" cy="5558053"/>
              <a:chOff x="0" y="-38100"/>
              <a:chExt cx="812800" cy="850900"/>
            </a:xfrm>
          </p:grpSpPr>
          <p:sp>
            <p:nvSpPr>
              <p:cNvPr id="282" name="Google Shape;282;g26c2111985c_0_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83" name="Google Shape;283;g26c2111985c_0_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g26c2111985c_0_2"/>
            <p:cNvGrpSpPr/>
            <p:nvPr/>
          </p:nvGrpSpPr>
          <p:grpSpPr>
            <a:xfrm rot="-2700000">
              <a:off x="1831592" y="2732125"/>
              <a:ext cx="5309185" cy="5558053"/>
              <a:chOff x="0" y="-38100"/>
              <a:chExt cx="812800" cy="850900"/>
            </a:xfrm>
          </p:grpSpPr>
          <p:sp>
            <p:nvSpPr>
              <p:cNvPr id="285" name="Google Shape;285;g26c2111985c_0_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86" name="Google Shape;286;g26c2111985c_0_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g26c2111985c_0_2"/>
            <p:cNvGrpSpPr/>
            <p:nvPr/>
          </p:nvGrpSpPr>
          <p:grpSpPr>
            <a:xfrm rot="-2700000">
              <a:off x="2494923" y="2732125"/>
              <a:ext cx="5309185" cy="5558053"/>
              <a:chOff x="0" y="-38100"/>
              <a:chExt cx="812800" cy="850900"/>
            </a:xfrm>
          </p:grpSpPr>
          <p:sp>
            <p:nvSpPr>
              <p:cNvPr id="288" name="Google Shape;288;g26c2111985c_0_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89" name="Google Shape;289;g26c2111985c_0_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g26c2111985c_0_2"/>
            <p:cNvGrpSpPr/>
            <p:nvPr/>
          </p:nvGrpSpPr>
          <p:grpSpPr>
            <a:xfrm rot="-2700000">
              <a:off x="2562909" y="887168"/>
              <a:ext cx="5309185" cy="5558053"/>
              <a:chOff x="0" y="-38100"/>
              <a:chExt cx="812800" cy="850900"/>
            </a:xfrm>
          </p:grpSpPr>
          <p:sp>
            <p:nvSpPr>
              <p:cNvPr id="291" name="Google Shape;291;g26c2111985c_0_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92" name="Google Shape;292;g26c2111985c_0_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3" name="Google Shape;293;g26c2111985c_0_2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94" name="Google Shape;294;g26c2111985c_0_2"/>
          <p:cNvGrpSpPr/>
          <p:nvPr/>
        </p:nvGrpSpPr>
        <p:grpSpPr>
          <a:xfrm>
            <a:off x="14249400" y="8444354"/>
            <a:ext cx="3537125" cy="1842646"/>
            <a:chOff x="14202254" y="-78589"/>
            <a:chExt cx="3537125" cy="1842646"/>
          </a:xfrm>
        </p:grpSpPr>
        <p:sp>
          <p:nvSpPr>
            <p:cNvPr id="295" name="Google Shape;295;g26c2111985c_0_2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96" name="Google Shape;296;g26c2111985c_0_2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4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g26c2111985c_0_2"/>
          <p:cNvSpPr txBox="1"/>
          <p:nvPr/>
        </p:nvSpPr>
        <p:spPr>
          <a:xfrm>
            <a:off x="1338542" y="8927920"/>
            <a:ext cx="3919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 txBox="1"/>
          <p:nvPr/>
        </p:nvSpPr>
        <p:spPr>
          <a:xfrm>
            <a:off x="1231381" y="1477265"/>
            <a:ext cx="1511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Contoh di Hospitality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p10"/>
          <p:cNvSpPr txBox="1"/>
          <p:nvPr/>
        </p:nvSpPr>
        <p:spPr>
          <a:xfrm>
            <a:off x="1231381" y="2695635"/>
            <a:ext cx="156087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 perhotelan menyediakan banyak contoh kewirausahaan yang sukses. Misalnya, Marriott International merupakan salah satu contoh perusahaan hotel besar yang didirikan oleh pengusaha sukses, J.W. Marriott. Hotel-hotel mereka yang terkenal di seluruh dunia menunjukkan inovasi, manajemen risiko, dan penerapan kreativitas yang diperlukan dalam kewirausahaan. </a:t>
            </a: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 lain adalah Airbnb, platform pemesanan akomodasi daring yang mendisrupsi industri perhotelan dengan model kewirausahaan digital yang inovatif. </a:t>
            </a: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 lain adalah persainga OTA ( Traveloka, Aladin, Tiket.com, Pegi-pegi, dan lain-lain.</a:t>
            </a:r>
            <a:endParaRPr sz="39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grpSp>
        <p:nvGrpSpPr>
          <p:cNvPr id="304" name="Google Shape;304;p10"/>
          <p:cNvGrpSpPr/>
          <p:nvPr/>
        </p:nvGrpSpPr>
        <p:grpSpPr>
          <a:xfrm rot="-5400000">
            <a:off x="14063734" y="-4348587"/>
            <a:ext cx="6926752" cy="7161663"/>
            <a:chOff x="-175977" y="-175976"/>
            <a:chExt cx="9235669" cy="9548885"/>
          </a:xfrm>
        </p:grpSpPr>
        <p:grpSp>
          <p:nvGrpSpPr>
            <p:cNvPr id="305" name="Google Shape;305;p10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306" name="Google Shape;306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307" name="Google Shape;307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0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310" name="Google Shape;310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10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313" name="Google Shape;313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10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315" name="Google Shape;315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16" name="Google Shape;316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10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318" name="Google Shape;318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19" name="Google Shape;319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0" name="Google Shape;320;p10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1" name="Google Shape;321;p10"/>
          <p:cNvGrpSpPr/>
          <p:nvPr/>
        </p:nvGrpSpPr>
        <p:grpSpPr>
          <a:xfrm>
            <a:off x="14249400" y="8444354"/>
            <a:ext cx="3537125" cy="1842646"/>
            <a:chOff x="14202254" y="-78589"/>
            <a:chExt cx="3537125" cy="1842646"/>
          </a:xfrm>
        </p:grpSpPr>
        <p:sp>
          <p:nvSpPr>
            <p:cNvPr id="322" name="Google Shape;322;p10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323" name="Google Shape;323;p10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10"/>
          <p:cNvSpPr txBox="1"/>
          <p:nvPr/>
        </p:nvSpPr>
        <p:spPr>
          <a:xfrm>
            <a:off x="1338542" y="8927920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/>
          <p:nvPr/>
        </p:nvSpPr>
        <p:spPr>
          <a:xfrm>
            <a:off x="4935867" y="-3065133"/>
            <a:ext cx="13352133" cy="13352133"/>
          </a:xfrm>
          <a:custGeom>
            <a:avLst/>
            <a:gdLst/>
            <a:ahLst/>
            <a:cxnLst/>
            <a:rect l="l" t="t" r="r" b="b"/>
            <a:pathLst>
              <a:path w="6540754" h="6540754" extrusionOk="0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1343" t="-760" r="-90767" b="-74524"/>
            </a:stretch>
          </a:blipFill>
          <a:ln>
            <a:noFill/>
          </a:ln>
        </p:spPr>
      </p:sp>
      <p:pic>
        <p:nvPicPr>
          <p:cNvPr id="330" name="Google Shape;3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9334" y="-3047202"/>
            <a:ext cx="13348234" cy="13348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1"/>
          <p:cNvGrpSpPr/>
          <p:nvPr/>
        </p:nvGrpSpPr>
        <p:grpSpPr>
          <a:xfrm rot="-2700000">
            <a:off x="1943780" y="8435905"/>
            <a:ext cx="4802710" cy="5027837"/>
            <a:chOff x="0" y="-38100"/>
            <a:chExt cx="812800" cy="850900"/>
          </a:xfrm>
        </p:grpSpPr>
        <p:sp>
          <p:nvSpPr>
            <p:cNvPr id="332" name="Google Shape;33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33" name="Google Shape;333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1"/>
          <p:cNvGrpSpPr/>
          <p:nvPr/>
        </p:nvGrpSpPr>
        <p:grpSpPr>
          <a:xfrm rot="-2700000">
            <a:off x="11764570" y="-3640026"/>
            <a:ext cx="4802710" cy="5027837"/>
            <a:chOff x="0" y="-38100"/>
            <a:chExt cx="812800" cy="850900"/>
          </a:xfrm>
        </p:grpSpPr>
        <p:sp>
          <p:nvSpPr>
            <p:cNvPr id="335" name="Google Shape;33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336" name="Google Shape;336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 rot="-2700000">
            <a:off x="-551710" y="8071451"/>
            <a:ext cx="4802710" cy="5027837"/>
            <a:chOff x="0" y="-38100"/>
            <a:chExt cx="812800" cy="850900"/>
          </a:xfrm>
        </p:grpSpPr>
        <p:sp>
          <p:nvSpPr>
            <p:cNvPr id="338" name="Google Shape;338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339" name="Google Shape;339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1"/>
          <p:cNvGrpSpPr/>
          <p:nvPr/>
        </p:nvGrpSpPr>
        <p:grpSpPr>
          <a:xfrm rot="-2700000">
            <a:off x="14796768" y="-2396526"/>
            <a:ext cx="4802710" cy="5027837"/>
            <a:chOff x="0" y="-38100"/>
            <a:chExt cx="812800" cy="850900"/>
          </a:xfrm>
        </p:grpSpPr>
        <p:sp>
          <p:nvSpPr>
            <p:cNvPr id="341" name="Google Shape;341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342" name="Google Shape;342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1"/>
          <p:cNvGrpSpPr/>
          <p:nvPr/>
        </p:nvGrpSpPr>
        <p:grpSpPr>
          <a:xfrm rot="-2700000">
            <a:off x="1965503" y="9314952"/>
            <a:ext cx="4802710" cy="5027837"/>
            <a:chOff x="0" y="-38100"/>
            <a:chExt cx="812800" cy="850900"/>
          </a:xfrm>
        </p:grpSpPr>
        <p:sp>
          <p:nvSpPr>
            <p:cNvPr id="344" name="Google Shape;344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345" name="Google Shape;345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1"/>
          <p:cNvGrpSpPr/>
          <p:nvPr/>
        </p:nvGrpSpPr>
        <p:grpSpPr>
          <a:xfrm rot="-2700000">
            <a:off x="11764570" y="-4249624"/>
            <a:ext cx="4802710" cy="5027837"/>
            <a:chOff x="0" y="-38100"/>
            <a:chExt cx="812800" cy="850900"/>
          </a:xfrm>
        </p:grpSpPr>
        <p:sp>
          <p:nvSpPr>
            <p:cNvPr id="347" name="Google Shape;34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48" name="Google Shape;348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1"/>
          <p:cNvGrpSpPr/>
          <p:nvPr/>
        </p:nvGrpSpPr>
        <p:grpSpPr>
          <a:xfrm rot="-2700000">
            <a:off x="1965503" y="9883613"/>
            <a:ext cx="4802710" cy="5027837"/>
            <a:chOff x="0" y="-38100"/>
            <a:chExt cx="812800" cy="850900"/>
          </a:xfrm>
        </p:grpSpPr>
        <p:sp>
          <p:nvSpPr>
            <p:cNvPr id="350" name="Google Shape;35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51" name="Google Shape;351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1"/>
          <p:cNvGrpSpPr/>
          <p:nvPr/>
        </p:nvGrpSpPr>
        <p:grpSpPr>
          <a:xfrm rot="-2700000">
            <a:off x="14796768" y="-3425226"/>
            <a:ext cx="4802710" cy="5027837"/>
            <a:chOff x="0" y="-38100"/>
            <a:chExt cx="812800" cy="850900"/>
          </a:xfrm>
        </p:grpSpPr>
        <p:sp>
          <p:nvSpPr>
            <p:cNvPr id="353" name="Google Shape;35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54" name="Google Shape;354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1"/>
          <p:cNvGrpSpPr/>
          <p:nvPr/>
        </p:nvGrpSpPr>
        <p:grpSpPr>
          <a:xfrm rot="-2700000">
            <a:off x="-551710" y="8720047"/>
            <a:ext cx="4802710" cy="5027837"/>
            <a:chOff x="0" y="-38100"/>
            <a:chExt cx="812800" cy="850900"/>
          </a:xfrm>
        </p:grpSpPr>
        <p:sp>
          <p:nvSpPr>
            <p:cNvPr id="356" name="Google Shape;35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57" name="Google Shape;357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1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9" name="Google Shape;359;p11"/>
          <p:cNvSpPr txBox="1"/>
          <p:nvPr/>
        </p:nvSpPr>
        <p:spPr>
          <a:xfrm>
            <a:off x="1338542" y="2159016"/>
            <a:ext cx="9784007" cy="17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29"/>
              <a:buFont typeface="Arial"/>
              <a:buNone/>
            </a:pPr>
            <a:r>
              <a:rPr lang="en-US" sz="1102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TERIMAKASIH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 txBox="1"/>
          <p:nvPr/>
        </p:nvSpPr>
        <p:spPr>
          <a:xfrm>
            <a:off x="1338542" y="3908982"/>
            <a:ext cx="8555376" cy="75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1"/>
              <a:buFont typeface="Arial"/>
              <a:buNone/>
            </a:pPr>
            <a:r>
              <a:rPr lang="en-US" sz="4801" b="0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ATAS PERHATIANNYA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11"/>
          <p:cNvGrpSpPr/>
          <p:nvPr/>
        </p:nvGrpSpPr>
        <p:grpSpPr>
          <a:xfrm>
            <a:off x="740480" y="236776"/>
            <a:ext cx="3537125" cy="1842646"/>
            <a:chOff x="14202254" y="-78589"/>
            <a:chExt cx="3537125" cy="1842646"/>
          </a:xfrm>
        </p:grpSpPr>
        <p:sp>
          <p:nvSpPr>
            <p:cNvPr id="362" name="Google Shape;362;p11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363" name="Google Shape;363;p11" descr="Vokasi Logo 1 – Fakultas Vokasi Unai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11"/>
          <p:cNvSpPr txBox="1"/>
          <p:nvPr/>
        </p:nvSpPr>
        <p:spPr>
          <a:xfrm>
            <a:off x="1366895" y="5816708"/>
            <a:ext cx="90246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Jiwangga Hadi Nata,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S.E., M.SM., CHE., HCM</a:t>
            </a:r>
            <a:endParaRPr sz="27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3"/>
              <a:buFont typeface="Arial"/>
              <a:buNone/>
            </a:pPr>
            <a:endParaRPr sz="3143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Macintosh PowerPoint</Application>
  <PresentationFormat>Kustom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5" baseType="lpstr">
      <vt:lpstr>Calibri</vt:lpstr>
      <vt:lpstr>Poppins</vt:lpstr>
      <vt:lpstr>Arial</vt:lpstr>
      <vt:lpstr>Open Sans</vt:lpstr>
      <vt:lpstr>Cutive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cp:lastModifiedBy>Microsoft Office User</cp:lastModifiedBy>
  <cp:revision>1</cp:revision>
  <dcterms:created xsi:type="dcterms:W3CDTF">2006-08-16T00:00:00Z</dcterms:created>
  <dcterms:modified xsi:type="dcterms:W3CDTF">2024-04-01T03:24:28Z</dcterms:modified>
</cp:coreProperties>
</file>