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67" r:id="rId4"/>
    <p:sldId id="261" r:id="rId5"/>
    <p:sldId id="278" r:id="rId6"/>
    <p:sldId id="279" r:id="rId7"/>
    <p:sldId id="280" r:id="rId8"/>
    <p:sldId id="281" r:id="rId9"/>
    <p:sldId id="282" r:id="rId10"/>
    <p:sldId id="283" r:id="rId11"/>
    <p:sldId id="266" r:id="rId12"/>
    <p:sldId id="284" r:id="rId13"/>
    <p:sldId id="262" r:id="rId14"/>
    <p:sldId id="263" r:id="rId15"/>
    <p:sldId id="285" r:id="rId16"/>
    <p:sldId id="286" r:id="rId17"/>
    <p:sldId id="288" r:id="rId18"/>
    <p:sldId id="287" r:id="rId19"/>
    <p:sldId id="289" r:id="rId20"/>
    <p:sldId id="290" r:id="rId21"/>
    <p:sldId id="291" r:id="rId22"/>
    <p:sldId id="293" r:id="rId23"/>
    <p:sldId id="294" r:id="rId24"/>
    <p:sldId id="295" r:id="rId25"/>
    <p:sldId id="296" r:id="rId26"/>
    <p:sldId id="297" r:id="rId27"/>
    <p:sldId id="299" r:id="rId28"/>
    <p:sldId id="298" r:id="rId29"/>
    <p:sldId id="302" r:id="rId30"/>
    <p:sldId id="303" r:id="rId31"/>
    <p:sldId id="304" r:id="rId32"/>
    <p:sldId id="274" r:id="rId33"/>
    <p:sldId id="273" r:id="rId3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udul" id="{A8B49EA9-F148-4559-B8B6-4EF5E402790E}">
          <p14:sldIdLst>
            <p14:sldId id="256"/>
          </p14:sldIdLst>
        </p14:section>
        <p14:section name="Daftar Isi" id="{D5A62476-3AD7-4393-B089-04659E793F5C}">
          <p14:sldIdLst>
            <p14:sldId id="257"/>
          </p14:sldIdLst>
        </p14:section>
        <p14:section name="BAB 1 - Best Practice Zakat di Indonesia dan di Luar Negeri" id="{421FFC8F-3179-49BF-9582-F324F317E3C9}">
          <p14:sldIdLst>
            <p14:sldId id="267"/>
            <p14:sldId id="261"/>
            <p14:sldId id="278"/>
            <p14:sldId id="279"/>
            <p14:sldId id="280"/>
            <p14:sldId id="281"/>
            <p14:sldId id="282"/>
            <p14:sldId id="283"/>
          </p14:sldIdLst>
        </p14:section>
        <p14:section name="BAB 2 - Pengawasan Zakat" id="{0E58DFB3-6E71-4B84-8320-16BBACB7D0F4}">
          <p14:sldIdLst>
            <p14:sldId id="266"/>
            <p14:sldId id="284"/>
            <p14:sldId id="262"/>
            <p14:sldId id="263"/>
            <p14:sldId id="285"/>
            <p14:sldId id="286"/>
            <p14:sldId id="288"/>
            <p14:sldId id="287"/>
            <p14:sldId id="289"/>
            <p14:sldId id="290"/>
            <p14:sldId id="291"/>
            <p14:sldId id="293"/>
            <p14:sldId id="294"/>
            <p14:sldId id="295"/>
            <p14:sldId id="296"/>
            <p14:sldId id="297"/>
          </p14:sldIdLst>
        </p14:section>
        <p14:section name="BAB 3 - Isu Kontemporer Tata Kelola Zakat" id="{552E17BB-BF0F-4452-94B4-CF19B72EB76D}">
          <p14:sldIdLst>
            <p14:sldId id="299"/>
            <p14:sldId id="298"/>
            <p14:sldId id="302"/>
            <p14:sldId id="303"/>
            <p14:sldId id="304"/>
          </p14:sldIdLst>
        </p14:section>
        <p14:section name="Penutup" id="{D6E0A118-E7C2-4CC4-8364-46408A5D54B0}">
          <p14:sldIdLst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4B"/>
    <a:srgbClr val="FFE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B9598-AF3E-4752-B24D-ED5E4AEA1475}" v="1295" dt="2024-03-19T13:03:35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Tanpa Gaya, Kisi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41" autoAdjust="0"/>
  </p:normalViewPr>
  <p:slideViewPr>
    <p:cSldViewPr snapToGrid="0" showGuides="1">
      <p:cViewPr varScale="1">
        <p:scale>
          <a:sx n="80" d="100"/>
          <a:sy n="80" d="100"/>
        </p:scale>
        <p:origin x="-67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4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FEB5B-22A7-44F9-82C0-1EE52FEE3352}" type="datetimeFigureOut">
              <a:rPr lang="id-ID" smtClean="0"/>
              <a:t>3/20/24</a:t>
            </a:fld>
            <a:endParaRPr lang="id-ID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FE66-C5D4-4EB3-9528-AC85F1C0A30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790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84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158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ZCP </a:t>
            </a:r>
            <a:r>
              <a:rPr lang="id-ID" dirty="0"/>
              <a:t>merupakan prinsip-prinsip yang bertujuan untuk mendorong penyelenggaraan zakat yang efektif.</a:t>
            </a:r>
            <a:endParaRPr lang="en-US" dirty="0"/>
          </a:p>
          <a:p>
            <a:r>
              <a:rPr lang="en-US" dirty="0"/>
              <a:t>- </a:t>
            </a:r>
            <a:r>
              <a:rPr lang="id-ID" dirty="0"/>
              <a:t>ZCP merupakan kerja sama Bank Indonesia dengan Badan Amil Zakat Nasional (</a:t>
            </a:r>
            <a:r>
              <a:rPr lang="id-ID" dirty="0" err="1"/>
              <a:t>Baznas</a:t>
            </a:r>
            <a:r>
              <a:rPr lang="id-ID" dirty="0"/>
              <a:t>), Islamic </a:t>
            </a:r>
            <a:r>
              <a:rPr lang="id-ID" dirty="0" err="1"/>
              <a:t>Research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</a:t>
            </a:r>
            <a:r>
              <a:rPr lang="id-ID" dirty="0" err="1"/>
              <a:t>Training</a:t>
            </a:r>
            <a:r>
              <a:rPr lang="id-ID" dirty="0"/>
              <a:t> </a:t>
            </a:r>
            <a:r>
              <a:rPr lang="id-ID" dirty="0" err="1"/>
              <a:t>Institute</a:t>
            </a:r>
            <a:r>
              <a:rPr lang="id-ID" dirty="0"/>
              <a:t>-Islamic Development Bank (IRTI-IDB) dan delapan negara lainnya yang tergabung dalam International </a:t>
            </a:r>
            <a:r>
              <a:rPr lang="id-ID" dirty="0" err="1"/>
              <a:t>Working</a:t>
            </a:r>
            <a:r>
              <a:rPr lang="id-ID" dirty="0"/>
              <a:t> Group (IWG)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rangka</a:t>
            </a:r>
            <a:r>
              <a:rPr lang="en-US" dirty="0"/>
              <a:t> </a:t>
            </a:r>
            <a:r>
              <a:rPr lang="en-US" dirty="0" err="1"/>
              <a:t>penguatan</a:t>
            </a:r>
            <a:r>
              <a:rPr lang="en-US" dirty="0"/>
              <a:t> dan </a:t>
            </a:r>
            <a:r>
              <a:rPr lang="en-US" dirty="0" err="1"/>
              <a:t>pengawasan</a:t>
            </a:r>
            <a:r>
              <a:rPr lang="en-US" dirty="0"/>
              <a:t> zakat yang </a:t>
            </a:r>
            <a:r>
              <a:rPr lang="en-US" dirty="0" err="1"/>
              <a:t>baik</a:t>
            </a:r>
            <a:endParaRPr lang="id-ID" dirty="0"/>
          </a:p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050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A78783E-CC07-C3D2-1BDA-497860C19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xmlns="" id="{34F0B722-D51C-554B-7CE5-8DED6BE05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dirty="0"/>
              <a:t>Klik untuk mengedit gaya </a:t>
            </a:r>
            <a:r>
              <a:rPr lang="id-ID" dirty="0" err="1"/>
              <a:t>subjudul</a:t>
            </a:r>
            <a:r>
              <a:rPr lang="id-ID" dirty="0"/>
              <a:t>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50681616-BC13-53CE-EED0-7E7AEFC6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DAB81AE6-E8BA-6342-895F-E18D6D91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C9F1C28A-92A4-F9BE-2624-23307CC7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70732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B9D0863-0E4D-8086-FD67-3ADCD92D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xmlns="" id="{C9AC351F-7CE1-6913-F021-A5818F05E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036CEBAC-FF5D-6876-E531-184D72FD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76DC218D-B5C2-E5AA-4097-FE973708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2C204CC4-0B89-51D7-57DE-3960F170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27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xmlns="" id="{F021867A-B84A-6B0D-7420-EF7165BDD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xmlns="" id="{6939F72B-7B36-BB7B-8FA0-08C1DCBEA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D30902DF-445F-F51A-7568-2588CF69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77121ADA-A94D-603B-B873-BD411C7A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1252C75A-9402-BB0E-DF61-D531937A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453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F26F35F-B8C5-D6D9-E02C-18E459C5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E50D96EB-7334-23D1-D86C-D298AB75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9DCEFAB4-2965-238E-A090-7EC95C75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EE3CB67E-311F-28F5-73A7-0637AE67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47DAA347-54A4-9F2E-AF58-B145055B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06100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2888946A-CB86-578D-94AC-4C2F1724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5D400263-F1D6-952A-3FBF-5384D974C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87EFB436-460F-A1CD-7B2C-DCE9C3FF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2AE6F155-B099-3580-3DDC-A736DA1F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8A5114A9-DA0C-589A-E36B-7770DBC4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67214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D319BC18-327E-FF3F-722F-EF576BC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ED3297FE-5809-1CE7-4706-F4B204DDB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xmlns="" id="{8B7E3C66-64A8-1D30-FC32-51B79386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CAB8E7AA-D995-C490-525F-ADD09F58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5E63C0BE-6C51-6D48-587C-3E110A46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6AED341C-DAD8-C039-B634-3BAF0377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186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24A44EE-F5AF-5C2F-131F-05D3D4B5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503D7252-DD19-7736-CC73-6FE760B33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xmlns="" id="{19CDA95D-FC9A-ED09-DCE3-91FDCEB2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xmlns="" id="{69E69477-9548-5FF2-7FE2-921178D32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xmlns="" id="{C04F90B9-B92B-DEFC-7FFD-171AABFA0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xmlns="" id="{82A159DF-C060-E9F2-5C7F-15FC222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xmlns="" id="{03F9D21C-7931-1EDF-2CD2-46A61EE3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xmlns="" id="{E7B6C34E-3E59-62CE-F740-A926FF48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69892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959428CC-B8AF-9F23-03CC-7A63029A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xmlns="" id="{D2AE64C3-353C-CCBE-EBEB-CC5AD31C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xmlns="" id="{32AE368B-6720-7A99-AD77-86CEBF5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xmlns="" id="{C7F73470-D468-8D90-0033-CB9DA8FF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32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xmlns="" id="{0AF27BA8-A280-C54C-9086-E9029B02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xmlns="" id="{A7AE06F9-24B5-3750-72C2-121982AC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xmlns="" id="{F11F30D6-18AC-9323-487F-FE301A25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37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0CFCB4C-82AA-D026-C8D6-54E911DE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AA702F45-D05B-D5E3-4CB0-1B3BFE969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xmlns="" id="{8EA54C89-6BBF-9319-7219-F34AD2A8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317F0632-53D3-392E-6B6A-2D1142AF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034CCECB-C95D-A155-CB41-90D1A6DC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27AAA866-4F52-38EF-FCF8-77917636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013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316AAD43-B646-1282-A0CF-71573E7B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xmlns="" id="{1E7EDA86-972F-EF5F-AF82-11642E439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xmlns="" id="{9FD5B00F-D49E-72B9-6766-BB181F584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1097F6E3-F339-B98D-60E6-082DA1F3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C4ECEDEF-8F75-FC71-27E9-96C67B24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A9956918-921C-CDEB-73BC-093582F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954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xmlns="" id="{DF481398-B99A-8E39-F3C4-8C48B452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E12C5EA5-F1F5-B9CE-842B-60BB9B97A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F4389CEC-7343-EA9F-C894-56A895676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D971-DA03-4DE7-AF98-6C4BB56EDB0C}" type="datetimeFigureOut">
              <a:rPr lang="id-ID" smtClean="0"/>
              <a:t>3/20/24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A9A463B4-6FB5-25C1-4164-2441C2953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4362EDFF-B97C-A2B0-A694-D164676AB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xmlns="" id="{168BC113-A70F-33F8-AD51-6811C72FC24C}"/>
              </a:ext>
            </a:extLst>
          </p:cNvPr>
          <p:cNvSpPr/>
          <p:nvPr userDrawn="1"/>
        </p:nvSpPr>
        <p:spPr>
          <a:xfrm>
            <a:off x="0" y="6546715"/>
            <a:ext cx="12192000" cy="3112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89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6.pn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8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E1342B4-F0D3-A751-5A6F-918054E9C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590309"/>
            <a:ext cx="4997450" cy="3394277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en-US" sz="9600" b="1" dirty="0">
                <a:latin typeface="Wremena" panose="02000000000000000000" pitchFamily="50" charset="0"/>
                <a:ea typeface="Wremena" panose="02000000000000000000" pitchFamily="50" charset="0"/>
              </a:rPr>
              <a:t>Tata Kelola Zakat</a:t>
            </a:r>
            <a:endParaRPr lang="id-ID" sz="9600" b="1" dirty="0">
              <a:latin typeface="Wremena" panose="02000000000000000000" pitchFamily="50" charset="0"/>
              <a:ea typeface="Wremena" panose="02000000000000000000" pitchFamily="50" charset="0"/>
            </a:endParaRP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xmlns="" id="{CCF1F9E7-26B9-ADB1-541D-93B9A1FE6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025956"/>
            <a:ext cx="4098587" cy="80702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Oleh: </a:t>
            </a:r>
            <a:r>
              <a:rPr lang="en-US" b="1" dirty="0"/>
              <a:t>Prof. Dr. Tika </a:t>
            </a:r>
            <a:r>
              <a:rPr lang="en-US" b="1" dirty="0" err="1"/>
              <a:t>Widiastuti</a:t>
            </a:r>
            <a:r>
              <a:rPr lang="en-US" b="1" dirty="0"/>
              <a:t>, S.E., </a:t>
            </a:r>
            <a:r>
              <a:rPr lang="en-US" b="1" dirty="0" err="1"/>
              <a:t>M.Si</a:t>
            </a:r>
            <a:r>
              <a:rPr lang="en-US" b="1" dirty="0"/>
              <a:t>.</a:t>
            </a:r>
            <a:endParaRPr lang="id-ID" b="1" dirty="0"/>
          </a:p>
        </p:txBody>
      </p:sp>
      <p:sp>
        <p:nvSpPr>
          <p:cNvPr id="4" name="Subjudul 2">
            <a:extLst>
              <a:ext uri="{FF2B5EF4-FFF2-40B4-BE49-F238E27FC236}">
                <a16:creationId xmlns:a16="http://schemas.microsoft.com/office/drawing/2014/main" xmlns="" id="{99BD7399-F276-1306-34C4-ED18F99AB6E8}"/>
              </a:ext>
            </a:extLst>
          </p:cNvPr>
          <p:cNvSpPr txBox="1">
            <a:spLocks/>
          </p:cNvSpPr>
          <p:nvPr/>
        </p:nvSpPr>
        <p:spPr>
          <a:xfrm>
            <a:off x="1066800" y="4058609"/>
            <a:ext cx="2600529" cy="893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 err="1">
                <a:latin typeface="DM Sans" pitchFamily="2" charset="0"/>
              </a:rPr>
              <a:t>Microcredential</a:t>
            </a:r>
            <a:r>
              <a:rPr lang="en-US" i="1" dirty="0">
                <a:latin typeface="DM Sans" pitchFamily="2" charset="0"/>
              </a:rPr>
              <a:t> Workshop</a:t>
            </a:r>
            <a:endParaRPr lang="id-ID" i="1" dirty="0">
              <a:latin typeface="DM Sans" pitchFamily="2" charset="0"/>
            </a:endParaRPr>
          </a:p>
        </p:txBody>
      </p:sp>
      <p:pic>
        <p:nvPicPr>
          <p:cNvPr id="1026" name="Picture 2" descr="Free Photo Of Beige Dome Building During Daytime Stock Photo">
            <a:extLst>
              <a:ext uri="{FF2B5EF4-FFF2-40B4-BE49-F238E27FC236}">
                <a16:creationId xmlns:a16="http://schemas.microsoft.com/office/drawing/2014/main" xmlns="" id="{AB460620-F8E6-AA63-73E8-C995D4E26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97" r="2006" b="1"/>
          <a:stretch/>
        </p:blipFill>
        <p:spPr bwMode="auto">
          <a:xfrm>
            <a:off x="6852213" y="0"/>
            <a:ext cx="5339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rsegi Panjang 4">
            <a:extLst>
              <a:ext uri="{FF2B5EF4-FFF2-40B4-BE49-F238E27FC236}">
                <a16:creationId xmlns:a16="http://schemas.microsoft.com/office/drawing/2014/main" xmlns="" id="{18808610-DAD2-8898-3567-E54919AAC598}"/>
              </a:ext>
            </a:extLst>
          </p:cNvPr>
          <p:cNvSpPr/>
          <p:nvPr/>
        </p:nvSpPr>
        <p:spPr>
          <a:xfrm>
            <a:off x="0" y="6546715"/>
            <a:ext cx="12192000" cy="311285"/>
          </a:xfrm>
          <a:prstGeom prst="rect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2473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B62733D-1FC5-4E34-A94D-56B5F141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Praktik</a:t>
            </a:r>
            <a:r>
              <a:rPr lang="en-US" b="1" dirty="0"/>
              <a:t> Zakat di </a:t>
            </a:r>
            <a:r>
              <a:rPr lang="en-US" b="1" dirty="0" err="1"/>
              <a:t>Luar</a:t>
            </a:r>
            <a:r>
              <a:rPr lang="en-US" b="1" dirty="0"/>
              <a:t> Negeri: Arab Saudi</a:t>
            </a:r>
            <a:endParaRPr lang="id-ID" dirty="0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xmlns="" id="{9FE2AFF4-0FF5-4DB2-9FED-DA01CA70FF63}"/>
              </a:ext>
            </a:extLst>
          </p:cNvPr>
          <p:cNvSpPr/>
          <p:nvPr/>
        </p:nvSpPr>
        <p:spPr>
          <a:xfrm>
            <a:off x="838200" y="1620995"/>
            <a:ext cx="3987800" cy="484188"/>
          </a:xfrm>
          <a:prstGeom prst="rect">
            <a:avLst/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Keputusan Raja (</a:t>
            </a:r>
            <a:r>
              <a:rPr lang="en-US" sz="2000" b="1" i="1" dirty="0">
                <a:solidFill>
                  <a:sysClr val="windowText" lastClr="000000"/>
                </a:solidFill>
              </a:rPr>
              <a:t>Royal Court</a:t>
            </a:r>
            <a:r>
              <a:rPr lang="en-US" sz="2000" b="1" dirty="0">
                <a:solidFill>
                  <a:sysClr val="windowText" lastClr="000000"/>
                </a:solidFill>
              </a:rPr>
              <a:t>)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8" name="Konektor Panah Lurus 7">
            <a:extLst>
              <a:ext uri="{FF2B5EF4-FFF2-40B4-BE49-F238E27FC236}">
                <a16:creationId xmlns:a16="http://schemas.microsoft.com/office/drawing/2014/main" xmlns="" id="{A00F0B10-1F55-CB8C-3846-8C73153F3947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>
            <a:off x="2832100" y="2105183"/>
            <a:ext cx="0" cy="368139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rsegi Panjang 12">
            <a:extLst>
              <a:ext uri="{FF2B5EF4-FFF2-40B4-BE49-F238E27FC236}">
                <a16:creationId xmlns:a16="http://schemas.microsoft.com/office/drawing/2014/main" xmlns="" id="{C4068DEA-77C8-9BF2-A63A-A2D330C05B58}"/>
              </a:ext>
            </a:extLst>
          </p:cNvPr>
          <p:cNvSpPr/>
          <p:nvPr/>
        </p:nvSpPr>
        <p:spPr>
          <a:xfrm>
            <a:off x="1835151" y="2473322"/>
            <a:ext cx="1993898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Regulasi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Persegi Panjang 13">
            <a:extLst>
              <a:ext uri="{FF2B5EF4-FFF2-40B4-BE49-F238E27FC236}">
                <a16:creationId xmlns:a16="http://schemas.microsoft.com/office/drawing/2014/main" xmlns="" id="{CBCE0331-DAA0-B354-7CAE-DEFB42C5994A}"/>
              </a:ext>
            </a:extLst>
          </p:cNvPr>
          <p:cNvSpPr/>
          <p:nvPr/>
        </p:nvSpPr>
        <p:spPr>
          <a:xfrm>
            <a:off x="838200" y="3286179"/>
            <a:ext cx="1862014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Fiskal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Persegi Panjang 16">
            <a:extLst>
              <a:ext uri="{FF2B5EF4-FFF2-40B4-BE49-F238E27FC236}">
                <a16:creationId xmlns:a16="http://schemas.microsoft.com/office/drawing/2014/main" xmlns="" id="{CAB159CB-E31F-8DCE-C1C7-F4423D5DEA96}"/>
              </a:ext>
            </a:extLst>
          </p:cNvPr>
          <p:cNvSpPr/>
          <p:nvPr/>
        </p:nvSpPr>
        <p:spPr>
          <a:xfrm>
            <a:off x="2963986" y="3286179"/>
            <a:ext cx="1862014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Pengelolaan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Persegi Panjang 19">
            <a:extLst>
              <a:ext uri="{FF2B5EF4-FFF2-40B4-BE49-F238E27FC236}">
                <a16:creationId xmlns:a16="http://schemas.microsoft.com/office/drawing/2014/main" xmlns="" id="{F5E4580A-03DC-0ECD-C972-944B448DB092}"/>
              </a:ext>
            </a:extLst>
          </p:cNvPr>
          <p:cNvSpPr/>
          <p:nvPr/>
        </p:nvSpPr>
        <p:spPr>
          <a:xfrm>
            <a:off x="838200" y="3975180"/>
            <a:ext cx="1862014" cy="10146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Pengganti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pajak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pendapatan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xmlns="" id="{95101A23-6F31-72F2-AB54-0555D96C8352}"/>
              </a:ext>
            </a:extLst>
          </p:cNvPr>
          <p:cNvSpPr/>
          <p:nvPr/>
        </p:nvSpPr>
        <p:spPr>
          <a:xfrm>
            <a:off x="5833110" y="2709675"/>
            <a:ext cx="2253039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Penghimpunan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Persegi Panjang 21">
            <a:extLst>
              <a:ext uri="{FF2B5EF4-FFF2-40B4-BE49-F238E27FC236}">
                <a16:creationId xmlns:a16="http://schemas.microsoft.com/office/drawing/2014/main" xmlns="" id="{D2375310-DDD8-878C-9B9F-FDAF679085C9}"/>
              </a:ext>
            </a:extLst>
          </p:cNvPr>
          <p:cNvSpPr/>
          <p:nvPr/>
        </p:nvSpPr>
        <p:spPr>
          <a:xfrm>
            <a:off x="5833110" y="3868513"/>
            <a:ext cx="2253039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Pendistribusian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Persegi Panjang 22">
            <a:extLst>
              <a:ext uri="{FF2B5EF4-FFF2-40B4-BE49-F238E27FC236}">
                <a16:creationId xmlns:a16="http://schemas.microsoft.com/office/drawing/2014/main" xmlns="" id="{1C8F0B22-0E49-83C5-04DB-E3745E1F9CB1}"/>
              </a:ext>
            </a:extLst>
          </p:cNvPr>
          <p:cNvSpPr/>
          <p:nvPr/>
        </p:nvSpPr>
        <p:spPr>
          <a:xfrm>
            <a:off x="5833110" y="1620995"/>
            <a:ext cx="2253038" cy="7307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Departemen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Keuangan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24" name="Persegi Panjang 23">
            <a:extLst>
              <a:ext uri="{FF2B5EF4-FFF2-40B4-BE49-F238E27FC236}">
                <a16:creationId xmlns:a16="http://schemas.microsoft.com/office/drawing/2014/main" xmlns="" id="{98983CD3-7889-6DC2-5707-4A8204800063}"/>
              </a:ext>
            </a:extLst>
          </p:cNvPr>
          <p:cNvSpPr/>
          <p:nvPr/>
        </p:nvSpPr>
        <p:spPr>
          <a:xfrm>
            <a:off x="5833110" y="4665105"/>
            <a:ext cx="2253038" cy="114379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Departemen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Sosial</a:t>
            </a:r>
            <a:r>
              <a:rPr lang="en-US" sz="2000" dirty="0">
                <a:solidFill>
                  <a:sysClr val="windowText" lastClr="000000"/>
                </a:solidFill>
              </a:rPr>
              <a:t> dan </a:t>
            </a:r>
            <a:r>
              <a:rPr lang="en-US" sz="2000" dirty="0" err="1">
                <a:solidFill>
                  <a:sysClr val="windowText" lastClr="000000"/>
                </a:solidFill>
              </a:rPr>
              <a:t>Pekerjaan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25" name="Persegi Panjang 24">
            <a:extLst>
              <a:ext uri="{FF2B5EF4-FFF2-40B4-BE49-F238E27FC236}">
                <a16:creationId xmlns:a16="http://schemas.microsoft.com/office/drawing/2014/main" xmlns="" id="{ACA58CAB-3839-EBE2-8DE9-8C2755650C16}"/>
              </a:ext>
            </a:extLst>
          </p:cNvPr>
          <p:cNvSpPr/>
          <p:nvPr/>
        </p:nvSpPr>
        <p:spPr>
          <a:xfrm>
            <a:off x="5833109" y="3286179"/>
            <a:ext cx="2253039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Al-’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Awa’mil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26" name="Konektor Panah Lurus 25">
            <a:extLst>
              <a:ext uri="{FF2B5EF4-FFF2-40B4-BE49-F238E27FC236}">
                <a16:creationId xmlns:a16="http://schemas.microsoft.com/office/drawing/2014/main" xmlns="" id="{8D94056D-3BD8-F027-BF16-1C4519A4DFD8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flipH="1">
            <a:off x="1769207" y="2915125"/>
            <a:ext cx="1062893" cy="37105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Konektor Panah Lurus 28">
            <a:extLst>
              <a:ext uri="{FF2B5EF4-FFF2-40B4-BE49-F238E27FC236}">
                <a16:creationId xmlns:a16="http://schemas.microsoft.com/office/drawing/2014/main" xmlns="" id="{498E34DF-437E-3394-C311-FC4CCCC82C5B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>
          <a:xfrm>
            <a:off x="2832100" y="2915125"/>
            <a:ext cx="1062893" cy="37105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Konektor Panah Lurus 31">
            <a:extLst>
              <a:ext uri="{FF2B5EF4-FFF2-40B4-BE49-F238E27FC236}">
                <a16:creationId xmlns:a16="http://schemas.microsoft.com/office/drawing/2014/main" xmlns="" id="{9EE5EDBA-3441-D585-6566-696465208632}"/>
              </a:ext>
            </a:extLst>
          </p:cNvPr>
          <p:cNvCxnSpPr>
            <a:cxnSpLocks/>
            <a:stCxn id="14" idx="2"/>
            <a:endCxn id="20" idx="0"/>
          </p:cNvCxnSpPr>
          <p:nvPr/>
        </p:nvCxnSpPr>
        <p:spPr>
          <a:xfrm>
            <a:off x="1769207" y="3727982"/>
            <a:ext cx="0" cy="24719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Konektor Panah Lurus 34">
            <a:extLst>
              <a:ext uri="{FF2B5EF4-FFF2-40B4-BE49-F238E27FC236}">
                <a16:creationId xmlns:a16="http://schemas.microsoft.com/office/drawing/2014/main" xmlns="" id="{F1E656A4-25AC-AE49-2422-DA4536322E72}"/>
              </a:ext>
            </a:extLst>
          </p:cNvPr>
          <p:cNvCxnSpPr>
            <a:cxnSpLocks/>
            <a:stCxn id="17" idx="3"/>
            <a:endCxn id="21" idx="1"/>
          </p:cNvCxnSpPr>
          <p:nvPr/>
        </p:nvCxnSpPr>
        <p:spPr>
          <a:xfrm flipV="1">
            <a:off x="4826000" y="2930577"/>
            <a:ext cx="1007110" cy="57650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Konektor Panah Lurus 37">
            <a:extLst>
              <a:ext uri="{FF2B5EF4-FFF2-40B4-BE49-F238E27FC236}">
                <a16:creationId xmlns:a16="http://schemas.microsoft.com/office/drawing/2014/main" xmlns="" id="{8A24D612-B215-5CFE-E41F-EE029713EA9D}"/>
              </a:ext>
            </a:extLst>
          </p:cNvPr>
          <p:cNvCxnSpPr>
            <a:cxnSpLocks/>
            <a:stCxn id="17" idx="3"/>
            <a:endCxn id="25" idx="1"/>
          </p:cNvCxnSpPr>
          <p:nvPr/>
        </p:nvCxnSpPr>
        <p:spPr>
          <a:xfrm>
            <a:off x="4826000" y="3507081"/>
            <a:ext cx="1007109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Konektor Panah Lurus 40">
            <a:extLst>
              <a:ext uri="{FF2B5EF4-FFF2-40B4-BE49-F238E27FC236}">
                <a16:creationId xmlns:a16="http://schemas.microsoft.com/office/drawing/2014/main" xmlns="" id="{2885F51C-1A41-8CFF-6F24-DA40EF993FBA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>
            <a:off x="4826000" y="3507081"/>
            <a:ext cx="1007110" cy="58233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Konektor Panah Lurus 43">
            <a:extLst>
              <a:ext uri="{FF2B5EF4-FFF2-40B4-BE49-F238E27FC236}">
                <a16:creationId xmlns:a16="http://schemas.microsoft.com/office/drawing/2014/main" xmlns="" id="{CFE32D40-9845-9279-5420-CDD9EAA54EF2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 flipH="1">
            <a:off x="6959629" y="4310316"/>
            <a:ext cx="1" cy="354789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Konektor Panah Lurus 47">
            <a:extLst>
              <a:ext uri="{FF2B5EF4-FFF2-40B4-BE49-F238E27FC236}">
                <a16:creationId xmlns:a16="http://schemas.microsoft.com/office/drawing/2014/main" xmlns="" id="{ABAB1A5F-73AA-92D9-1DFE-50F5B5D21C7F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6959629" y="2351719"/>
            <a:ext cx="1" cy="35795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ersegi Panjang 51">
            <a:extLst>
              <a:ext uri="{FF2B5EF4-FFF2-40B4-BE49-F238E27FC236}">
                <a16:creationId xmlns:a16="http://schemas.microsoft.com/office/drawing/2014/main" xmlns="" id="{361585F4-CBE9-EB0B-EC9D-25A93D9EE6FA}"/>
              </a:ext>
            </a:extLst>
          </p:cNvPr>
          <p:cNvSpPr/>
          <p:nvPr/>
        </p:nvSpPr>
        <p:spPr>
          <a:xfrm>
            <a:off x="8743820" y="2809484"/>
            <a:ext cx="2253038" cy="13951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Koalisi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Departemen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Keuangan</a:t>
            </a:r>
            <a:r>
              <a:rPr lang="en-US" sz="2000" dirty="0">
                <a:solidFill>
                  <a:sysClr val="windowText" lastClr="000000"/>
                </a:solidFill>
              </a:rPr>
              <a:t> dan </a:t>
            </a:r>
            <a:r>
              <a:rPr lang="en-US" sz="2000" dirty="0" err="1">
                <a:solidFill>
                  <a:sysClr val="windowText" lastClr="000000"/>
                </a:solidFill>
              </a:rPr>
              <a:t>Dalam</a:t>
            </a:r>
            <a:r>
              <a:rPr lang="en-US" sz="2000" dirty="0">
                <a:solidFill>
                  <a:sysClr val="windowText" lastClr="000000"/>
                </a:solidFill>
              </a:rPr>
              <a:t> Negeri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53" name="Persegi Panjang 52">
            <a:extLst>
              <a:ext uri="{FF2B5EF4-FFF2-40B4-BE49-F238E27FC236}">
                <a16:creationId xmlns:a16="http://schemas.microsoft.com/office/drawing/2014/main" xmlns="" id="{2577BC8B-7926-CED7-FA2F-D776F433A8CE}"/>
              </a:ext>
            </a:extLst>
          </p:cNvPr>
          <p:cNvSpPr/>
          <p:nvPr/>
        </p:nvSpPr>
        <p:spPr>
          <a:xfrm>
            <a:off x="8743820" y="1620994"/>
            <a:ext cx="2253038" cy="9291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Pemungutan</a:t>
            </a:r>
            <a:r>
              <a:rPr lang="en-US" sz="2000" dirty="0">
                <a:solidFill>
                  <a:sysClr val="windowText" lastClr="000000"/>
                </a:solidFill>
              </a:rPr>
              <a:t> Zakat </a:t>
            </a:r>
            <a:r>
              <a:rPr lang="en-US" sz="2000" dirty="0" err="1">
                <a:solidFill>
                  <a:sysClr val="windowText" lastClr="000000"/>
                </a:solidFill>
              </a:rPr>
              <a:t>Pertanian</a:t>
            </a:r>
            <a:r>
              <a:rPr lang="en-US" sz="2000" dirty="0">
                <a:solidFill>
                  <a:sysClr val="windowText" lastClr="000000"/>
                </a:solidFill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</a:rPr>
              <a:t>Peternakan</a:t>
            </a:r>
            <a:r>
              <a:rPr lang="en-US" sz="2000" dirty="0">
                <a:solidFill>
                  <a:sysClr val="windowText" lastClr="000000"/>
                </a:solidFill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</a:rPr>
              <a:t>dll</a:t>
            </a:r>
            <a:r>
              <a:rPr lang="en-US" sz="2000" dirty="0">
                <a:solidFill>
                  <a:sysClr val="windowText" lastClr="000000"/>
                </a:solidFill>
              </a:rPr>
              <a:t>.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54" name="Persegi Panjang 53">
            <a:extLst>
              <a:ext uri="{FF2B5EF4-FFF2-40B4-BE49-F238E27FC236}">
                <a16:creationId xmlns:a16="http://schemas.microsoft.com/office/drawing/2014/main" xmlns="" id="{BBAE391F-BE9A-5450-EBA6-06FBFC715A12}"/>
              </a:ext>
            </a:extLst>
          </p:cNvPr>
          <p:cNvSpPr/>
          <p:nvPr/>
        </p:nvSpPr>
        <p:spPr>
          <a:xfrm>
            <a:off x="8743820" y="4463999"/>
            <a:ext cx="2253038" cy="92916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Hasilnya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dikirim</a:t>
            </a:r>
            <a:r>
              <a:rPr lang="en-US" sz="2000" dirty="0">
                <a:solidFill>
                  <a:sysClr val="windowText" lastClr="000000"/>
                </a:solidFill>
              </a:rPr>
              <a:t> ke </a:t>
            </a:r>
            <a:r>
              <a:rPr lang="en-US" sz="2000" dirty="0" err="1">
                <a:solidFill>
                  <a:sysClr val="windowText" lastClr="000000"/>
                </a:solidFill>
              </a:rPr>
              <a:t>Departemen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Keuangan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cxnSp>
        <p:nvCxnSpPr>
          <p:cNvPr id="56" name="Konektor Panah Lurus 55">
            <a:extLst>
              <a:ext uri="{FF2B5EF4-FFF2-40B4-BE49-F238E27FC236}">
                <a16:creationId xmlns:a16="http://schemas.microsoft.com/office/drawing/2014/main" xmlns="" id="{21BE1FF8-E129-1B80-B587-33B2551D62B9}"/>
              </a:ext>
            </a:extLst>
          </p:cNvPr>
          <p:cNvCxnSpPr>
            <a:stCxn id="25" idx="3"/>
            <a:endCxn id="52" idx="1"/>
          </p:cNvCxnSpPr>
          <p:nvPr/>
        </p:nvCxnSpPr>
        <p:spPr>
          <a:xfrm flipV="1">
            <a:off x="8086148" y="3507080"/>
            <a:ext cx="657672" cy="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Konektor Panah Lurus 57">
            <a:extLst>
              <a:ext uri="{FF2B5EF4-FFF2-40B4-BE49-F238E27FC236}">
                <a16:creationId xmlns:a16="http://schemas.microsoft.com/office/drawing/2014/main" xmlns="" id="{661BE675-7B1D-F27A-A99A-FD7E55A43E4A}"/>
              </a:ext>
            </a:extLst>
          </p:cNvPr>
          <p:cNvCxnSpPr>
            <a:stCxn id="52" idx="0"/>
            <a:endCxn id="53" idx="2"/>
          </p:cNvCxnSpPr>
          <p:nvPr/>
        </p:nvCxnSpPr>
        <p:spPr>
          <a:xfrm flipV="1">
            <a:off x="9870339" y="2550160"/>
            <a:ext cx="0" cy="25932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Konektor Panah Lurus 59">
            <a:extLst>
              <a:ext uri="{FF2B5EF4-FFF2-40B4-BE49-F238E27FC236}">
                <a16:creationId xmlns:a16="http://schemas.microsoft.com/office/drawing/2014/main" xmlns="" id="{8094643E-079B-0EE2-28E1-35A57A64FE43}"/>
              </a:ext>
            </a:extLst>
          </p:cNvPr>
          <p:cNvCxnSpPr>
            <a:stCxn id="52" idx="2"/>
            <a:endCxn id="54" idx="0"/>
          </p:cNvCxnSpPr>
          <p:nvPr/>
        </p:nvCxnSpPr>
        <p:spPr>
          <a:xfrm>
            <a:off x="9870339" y="4204675"/>
            <a:ext cx="0" cy="25932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Konektor Panah Lurus 61">
            <a:extLst>
              <a:ext uri="{FF2B5EF4-FFF2-40B4-BE49-F238E27FC236}">
                <a16:creationId xmlns:a16="http://schemas.microsoft.com/office/drawing/2014/main" xmlns="" id="{03CCEE68-9697-ACC5-CB78-ABFEE6702B2E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 flipH="1">
            <a:off x="6959629" y="3151478"/>
            <a:ext cx="1" cy="13470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Kotak Teks 68">
            <a:extLst>
              <a:ext uri="{FF2B5EF4-FFF2-40B4-BE49-F238E27FC236}">
                <a16:creationId xmlns:a16="http://schemas.microsoft.com/office/drawing/2014/main" xmlns="" id="{2CBF711D-B69A-9515-ADF0-A987251420C0}"/>
              </a:ext>
            </a:extLst>
          </p:cNvPr>
          <p:cNvSpPr txBox="1"/>
          <p:nvPr/>
        </p:nvSpPr>
        <p:spPr>
          <a:xfrm>
            <a:off x="835466" y="5237004"/>
            <a:ext cx="4563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/>
              <a:t>Referensi</a:t>
            </a:r>
            <a:r>
              <a:rPr lang="en-US" sz="1500" dirty="0"/>
              <a:t>: Lutfi, M., &amp; Muin, R. (2023). Zakat Management in Countries that Require Zakat and Countries That Do Not Require Zakat. </a:t>
            </a:r>
            <a:r>
              <a:rPr lang="en-US" sz="1500" i="1" dirty="0"/>
              <a:t>Formosa Journal of Sustainable Research, 2</a:t>
            </a:r>
            <a:r>
              <a:rPr lang="en-US" sz="1500" dirty="0"/>
              <a:t>(2), 311-324.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4157279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52" grpId="0" animBg="1"/>
      <p:bldP spid="53" grpId="0" animBg="1"/>
      <p:bldP spid="54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806" y="599058"/>
            <a:ext cx="5725288" cy="2276475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ysClr val="windowText" lastClr="000000"/>
                </a:solidFill>
              </a:rPr>
              <a:t>Pengawasan</a:t>
            </a:r>
            <a:r>
              <a:rPr lang="en-US" sz="5400" b="1" dirty="0">
                <a:solidFill>
                  <a:sysClr val="windowText" lastClr="000000"/>
                </a:solidFill>
              </a:rPr>
              <a:t> Zakat (Syariah, Internal, dan </a:t>
            </a:r>
            <a:r>
              <a:rPr lang="en-US" sz="5400" b="1" dirty="0" err="1">
                <a:solidFill>
                  <a:sysClr val="windowText" lastClr="000000"/>
                </a:solidFill>
              </a:rPr>
              <a:t>Eksternal</a:t>
            </a:r>
            <a:r>
              <a:rPr lang="en-US" sz="5400" b="1" dirty="0">
                <a:solidFill>
                  <a:sysClr val="windowText" lastClr="000000"/>
                </a:solidFill>
              </a:rPr>
              <a:t>)</a:t>
            </a:r>
            <a:endParaRPr lang="id-ID" sz="5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3592526" y="746695"/>
            <a:ext cx="0" cy="1878829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2108076" y="79285"/>
            <a:ext cx="874725" cy="289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2</a:t>
            </a:r>
            <a:endParaRPr lang="id-ID" sz="13800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37" b="28137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81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6D32C8AF-BFB9-EAC0-7B7D-EA176FF9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Urgensi</a:t>
            </a:r>
            <a:r>
              <a:rPr lang="en-US" sz="4400" b="1" dirty="0"/>
              <a:t> </a:t>
            </a:r>
            <a:r>
              <a:rPr lang="en-US" sz="4400" b="1" dirty="0" err="1"/>
              <a:t>Pengawasan</a:t>
            </a:r>
            <a:r>
              <a:rPr lang="en-US" sz="4400" b="1" dirty="0"/>
              <a:t> Zakat</a:t>
            </a:r>
            <a:endParaRPr lang="id-ID" b="1" dirty="0"/>
          </a:p>
        </p:txBody>
      </p:sp>
      <p:sp>
        <p:nvSpPr>
          <p:cNvPr id="5" name="Persegi Panjang: Sudut Lengkung 4">
            <a:extLst>
              <a:ext uri="{FF2B5EF4-FFF2-40B4-BE49-F238E27FC236}">
                <a16:creationId xmlns:a16="http://schemas.microsoft.com/office/drawing/2014/main" xmlns="" id="{FAFBF4AB-2EB0-F375-6062-A586399111A9}"/>
              </a:ext>
            </a:extLst>
          </p:cNvPr>
          <p:cNvSpPr/>
          <p:nvPr/>
        </p:nvSpPr>
        <p:spPr>
          <a:xfrm>
            <a:off x="1950848" y="3429000"/>
            <a:ext cx="2144777" cy="9695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Pencegahan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Risiko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59FC5C7C-5F05-0636-260F-65BE8B4B4D62}"/>
              </a:ext>
            </a:extLst>
          </p:cNvPr>
          <p:cNvSpPr/>
          <p:nvPr/>
        </p:nvSpPr>
        <p:spPr>
          <a:xfrm>
            <a:off x="5023612" y="1866255"/>
            <a:ext cx="2144776" cy="9695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Menjaga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Kepercayaan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C1784387-1D12-4509-3779-6915E17E74C1}"/>
              </a:ext>
            </a:extLst>
          </p:cNvPr>
          <p:cNvSpPr/>
          <p:nvPr/>
        </p:nvSpPr>
        <p:spPr>
          <a:xfrm>
            <a:off x="8096376" y="3429000"/>
            <a:ext cx="2144776" cy="9695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Membuktikan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kredibilitas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8456D221-AB5D-2CC3-3FEF-1CE1DE80A865}"/>
              </a:ext>
            </a:extLst>
          </p:cNvPr>
          <p:cNvSpPr/>
          <p:nvPr/>
        </p:nvSpPr>
        <p:spPr>
          <a:xfrm>
            <a:off x="5023612" y="3429001"/>
            <a:ext cx="2144777" cy="969589"/>
          </a:xfrm>
          <a:prstGeom prst="roundRect">
            <a:avLst>
              <a:gd name="adj" fmla="val 0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Urgensi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Persegi Panjang: Sudut Lengkung 9">
            <a:extLst>
              <a:ext uri="{FF2B5EF4-FFF2-40B4-BE49-F238E27FC236}">
                <a16:creationId xmlns:a16="http://schemas.microsoft.com/office/drawing/2014/main" xmlns="" id="{C9648CCE-B391-21E2-F584-51A575B4DEC6}"/>
              </a:ext>
            </a:extLst>
          </p:cNvPr>
          <p:cNvSpPr/>
          <p:nvPr/>
        </p:nvSpPr>
        <p:spPr>
          <a:xfrm>
            <a:off x="5023612" y="4991747"/>
            <a:ext cx="2144776" cy="96958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Mitigasi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Risiko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21" name="Konektor Panah Lurus 20">
            <a:extLst>
              <a:ext uri="{FF2B5EF4-FFF2-40B4-BE49-F238E27FC236}">
                <a16:creationId xmlns:a16="http://schemas.microsoft.com/office/drawing/2014/main" xmlns="" id="{1DC9D1CB-5672-7825-47FD-57C001E00394}"/>
              </a:ext>
            </a:extLst>
          </p:cNvPr>
          <p:cNvCxnSpPr>
            <a:stCxn id="9" idx="0"/>
            <a:endCxn id="6" idx="2"/>
          </p:cNvCxnSpPr>
          <p:nvPr/>
        </p:nvCxnSpPr>
        <p:spPr>
          <a:xfrm flipH="1" flipV="1">
            <a:off x="6096000" y="2835844"/>
            <a:ext cx="1" cy="59315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nektor Panah Lurus 22">
            <a:extLst>
              <a:ext uri="{FF2B5EF4-FFF2-40B4-BE49-F238E27FC236}">
                <a16:creationId xmlns:a16="http://schemas.microsoft.com/office/drawing/2014/main" xmlns="" id="{FDF1BA5F-F750-0A68-353D-4A85F4BC11AB}"/>
              </a:ext>
            </a:extLst>
          </p:cNvPr>
          <p:cNvCxnSpPr>
            <a:stCxn id="9" idx="3"/>
            <a:endCxn id="7" idx="1"/>
          </p:cNvCxnSpPr>
          <p:nvPr/>
        </p:nvCxnSpPr>
        <p:spPr>
          <a:xfrm flipV="1">
            <a:off x="7168389" y="3913795"/>
            <a:ext cx="927987" cy="1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nektor Panah Lurus 24">
            <a:extLst>
              <a:ext uri="{FF2B5EF4-FFF2-40B4-BE49-F238E27FC236}">
                <a16:creationId xmlns:a16="http://schemas.microsoft.com/office/drawing/2014/main" xmlns="" id="{11AA38A4-1BBF-C356-2588-0D4D21796992}"/>
              </a:ext>
            </a:extLst>
          </p:cNvPr>
          <p:cNvCxnSpPr>
            <a:stCxn id="9" idx="1"/>
            <a:endCxn id="5" idx="3"/>
          </p:cNvCxnSpPr>
          <p:nvPr/>
        </p:nvCxnSpPr>
        <p:spPr>
          <a:xfrm flipH="1" flipV="1">
            <a:off x="4095625" y="3913795"/>
            <a:ext cx="927987" cy="1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Konektor Panah Lurus 26">
            <a:extLst>
              <a:ext uri="{FF2B5EF4-FFF2-40B4-BE49-F238E27FC236}">
                <a16:creationId xmlns:a16="http://schemas.microsoft.com/office/drawing/2014/main" xmlns="" id="{595F5E33-03EC-3051-7B23-1C4513548727}"/>
              </a:ext>
            </a:extLst>
          </p:cNvPr>
          <p:cNvCxnSpPr>
            <a:stCxn id="9" idx="2"/>
            <a:endCxn id="10" idx="0"/>
          </p:cNvCxnSpPr>
          <p:nvPr/>
        </p:nvCxnSpPr>
        <p:spPr>
          <a:xfrm flipH="1">
            <a:off x="6096000" y="4398590"/>
            <a:ext cx="1" cy="59315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969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rsegi Panjang: Sudut Lengkung 12">
            <a:extLst>
              <a:ext uri="{FF2B5EF4-FFF2-40B4-BE49-F238E27FC236}">
                <a16:creationId xmlns:a16="http://schemas.microsoft.com/office/drawing/2014/main" xmlns="" id="{FDBE836B-4D84-71F7-9267-0496B36FED1E}"/>
              </a:ext>
            </a:extLst>
          </p:cNvPr>
          <p:cNvSpPr/>
          <p:nvPr/>
        </p:nvSpPr>
        <p:spPr>
          <a:xfrm>
            <a:off x="4033520" y="3477974"/>
            <a:ext cx="7320280" cy="2755186"/>
          </a:xfrm>
          <a:prstGeom prst="roundRect">
            <a:avLst>
              <a:gd name="adj" fmla="val 350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F6969930-5582-409A-341F-3A06228E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Zakat Core Principles (ZCP)</a:t>
            </a:r>
            <a:endParaRPr lang="id-ID" b="1" dirty="0"/>
          </a:p>
        </p:txBody>
      </p:sp>
      <p:sp>
        <p:nvSpPr>
          <p:cNvPr id="5" name="Persegi Panjang: Sudut Lengkung 4">
            <a:extLst>
              <a:ext uri="{FF2B5EF4-FFF2-40B4-BE49-F238E27FC236}">
                <a16:creationId xmlns:a16="http://schemas.microsoft.com/office/drawing/2014/main" xmlns="" id="{E21304E2-2CB0-8A78-B176-34D7DB47A663}"/>
              </a:ext>
            </a:extLst>
          </p:cNvPr>
          <p:cNvSpPr/>
          <p:nvPr/>
        </p:nvSpPr>
        <p:spPr>
          <a:xfrm>
            <a:off x="1043492" y="1592132"/>
            <a:ext cx="2043953" cy="968188"/>
          </a:xfrm>
          <a:prstGeom prst="roundRect">
            <a:avLst>
              <a:gd name="adj" fmla="val 5386"/>
            </a:avLst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Zakat Core Principles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6" name="Panah: Chevron 5">
            <a:extLst>
              <a:ext uri="{FF2B5EF4-FFF2-40B4-BE49-F238E27FC236}">
                <a16:creationId xmlns:a16="http://schemas.microsoft.com/office/drawing/2014/main" xmlns="" id="{0B8FB420-AEEA-16FB-B2B2-34C3D4D25E65}"/>
              </a:ext>
            </a:extLst>
          </p:cNvPr>
          <p:cNvSpPr/>
          <p:nvPr/>
        </p:nvSpPr>
        <p:spPr>
          <a:xfrm>
            <a:off x="3247016" y="1748185"/>
            <a:ext cx="583303" cy="656081"/>
          </a:xfrm>
          <a:prstGeom prst="chevron">
            <a:avLst>
              <a:gd name="adj" fmla="val 35491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6F970C03-1985-5147-1D43-57817DE91C13}"/>
              </a:ext>
            </a:extLst>
          </p:cNvPr>
          <p:cNvSpPr/>
          <p:nvPr/>
        </p:nvSpPr>
        <p:spPr>
          <a:xfrm>
            <a:off x="4033520" y="1592130"/>
            <a:ext cx="7320280" cy="1405069"/>
          </a:xfrm>
          <a:prstGeom prst="roundRect">
            <a:avLst>
              <a:gd name="adj" fmla="val 5386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P</a:t>
            </a:r>
            <a:r>
              <a:rPr lang="id-ID" sz="2400" dirty="0" err="1">
                <a:solidFill>
                  <a:sysClr val="windowText" lastClr="000000"/>
                </a:solidFill>
              </a:rPr>
              <a:t>rinsip</a:t>
            </a:r>
            <a:r>
              <a:rPr lang="id-ID" sz="2400" dirty="0">
                <a:solidFill>
                  <a:sysClr val="windowText" lastClr="000000"/>
                </a:solidFill>
              </a:rPr>
              <a:t>-prinsip </a:t>
            </a:r>
            <a:r>
              <a:rPr lang="en-US" sz="2400" dirty="0" err="1">
                <a:solidFill>
                  <a:sysClr val="windowText" lastClr="000000"/>
                </a:solidFill>
              </a:rPr>
              <a:t>pengelolaan</a:t>
            </a:r>
            <a:r>
              <a:rPr lang="en-US" sz="2400" dirty="0">
                <a:solidFill>
                  <a:sysClr val="windowText" lastClr="000000"/>
                </a:solidFill>
              </a:rPr>
              <a:t> zakat </a:t>
            </a:r>
            <a:r>
              <a:rPr lang="id-ID" sz="2400" dirty="0">
                <a:solidFill>
                  <a:sysClr val="windowText" lastClr="000000"/>
                </a:solidFill>
              </a:rPr>
              <a:t>yang bertujuan untuk </a:t>
            </a:r>
            <a:r>
              <a:rPr lang="id-ID" sz="2400" b="1" dirty="0">
                <a:solidFill>
                  <a:sysClr val="windowText" lastClr="000000"/>
                </a:solidFill>
              </a:rPr>
              <a:t>mendorong penyelenggaraan zakat yang efektif</a:t>
            </a:r>
            <a:endParaRPr lang="id-ID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Panah: Chevron 7">
            <a:extLst>
              <a:ext uri="{FF2B5EF4-FFF2-40B4-BE49-F238E27FC236}">
                <a16:creationId xmlns:a16="http://schemas.microsoft.com/office/drawing/2014/main" xmlns="" id="{C69352F9-2A85-732A-6A0D-E18B3988E9E1}"/>
              </a:ext>
            </a:extLst>
          </p:cNvPr>
          <p:cNvSpPr/>
          <p:nvPr/>
        </p:nvSpPr>
        <p:spPr>
          <a:xfrm rot="5400000">
            <a:off x="1793910" y="2548923"/>
            <a:ext cx="543115" cy="896552"/>
          </a:xfrm>
          <a:prstGeom prst="chevron">
            <a:avLst>
              <a:gd name="adj" fmla="val 35491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BD86F98A-9A9D-E8E2-3A34-EA4852763088}"/>
              </a:ext>
            </a:extLst>
          </p:cNvPr>
          <p:cNvSpPr/>
          <p:nvPr/>
        </p:nvSpPr>
        <p:spPr>
          <a:xfrm>
            <a:off x="1043492" y="3429000"/>
            <a:ext cx="2043953" cy="968188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Hasil </a:t>
            </a:r>
            <a:r>
              <a:rPr lang="en-US" sz="2400" dirty="0" err="1">
                <a:solidFill>
                  <a:schemeClr val="tx1"/>
                </a:solidFill>
              </a:rPr>
              <a:t>kerja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sama</a:t>
            </a:r>
            <a:endParaRPr lang="id-ID" sz="3600" b="1" dirty="0">
              <a:solidFill>
                <a:schemeClr val="tx1"/>
              </a:solidFill>
            </a:endParaRPr>
          </a:p>
        </p:txBody>
      </p:sp>
      <p:sp>
        <p:nvSpPr>
          <p:cNvPr id="10" name="Panah: Kanan 9">
            <a:extLst>
              <a:ext uri="{FF2B5EF4-FFF2-40B4-BE49-F238E27FC236}">
                <a16:creationId xmlns:a16="http://schemas.microsoft.com/office/drawing/2014/main" xmlns="" id="{9E8093F1-0492-AAEE-F895-84F434637151}"/>
              </a:ext>
            </a:extLst>
          </p:cNvPr>
          <p:cNvSpPr/>
          <p:nvPr/>
        </p:nvSpPr>
        <p:spPr>
          <a:xfrm>
            <a:off x="3268418" y="3461116"/>
            <a:ext cx="583303" cy="765655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50" name="Picture 2" descr="IRTI IDB Gelar Kursus Online Keuangan Syariah">
            <a:extLst>
              <a:ext uri="{FF2B5EF4-FFF2-40B4-BE49-F238E27FC236}">
                <a16:creationId xmlns:a16="http://schemas.microsoft.com/office/drawing/2014/main" xmlns="" id="{66B62035-766F-4D76-3A57-65A8D1D91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6" t="4410" r="23671"/>
          <a:stretch/>
        </p:blipFill>
        <p:spPr bwMode="auto">
          <a:xfrm>
            <a:off x="6124429" y="3539820"/>
            <a:ext cx="1599868" cy="16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ambar 11">
            <a:extLst>
              <a:ext uri="{FF2B5EF4-FFF2-40B4-BE49-F238E27FC236}">
                <a16:creationId xmlns:a16="http://schemas.microsoft.com/office/drawing/2014/main" xmlns="" id="{EBFD4BFF-2CD8-FBAA-70A7-CB4B6E39A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167" y="3963894"/>
            <a:ext cx="768865" cy="978946"/>
          </a:xfrm>
          <a:prstGeom prst="rect">
            <a:avLst/>
          </a:prstGeom>
        </p:spPr>
      </p:pic>
      <p:pic>
        <p:nvPicPr>
          <p:cNvPr id="2054" name="Picture 6" descr="Badan Amil Zakat Nasional - Wikipedia bahasa Indonesia, ensiklopedia bebas">
            <a:extLst>
              <a:ext uri="{FF2B5EF4-FFF2-40B4-BE49-F238E27FC236}">
                <a16:creationId xmlns:a16="http://schemas.microsoft.com/office/drawing/2014/main" xmlns="" id="{05F55CD9-0B22-F506-0C0B-EBB58EF0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68" y="3564197"/>
            <a:ext cx="2118809" cy="163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BD16B38C-E5FF-45FB-C437-88215E4C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72" y="5221626"/>
            <a:ext cx="2914198" cy="5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Kotak Teks 13">
            <a:extLst>
              <a:ext uri="{FF2B5EF4-FFF2-40B4-BE49-F238E27FC236}">
                <a16:creationId xmlns:a16="http://schemas.microsoft.com/office/drawing/2014/main" xmlns="" id="{FB8F8C45-DA7A-03C7-6CD0-335F9FFB7072}"/>
              </a:ext>
            </a:extLst>
          </p:cNvPr>
          <p:cNvSpPr txBox="1"/>
          <p:nvPr/>
        </p:nvSpPr>
        <p:spPr>
          <a:xfrm>
            <a:off x="8989240" y="3732182"/>
            <a:ext cx="2159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&amp; </a:t>
            </a:r>
            <a:r>
              <a:rPr lang="en-US" sz="2000" b="1" dirty="0"/>
              <a:t>8 negara </a:t>
            </a:r>
            <a:r>
              <a:rPr lang="en-US" sz="2000" dirty="0" err="1"/>
              <a:t>lainnya</a:t>
            </a:r>
            <a:r>
              <a:rPr lang="en-US" sz="2000" dirty="0"/>
              <a:t> yang </a:t>
            </a:r>
            <a:r>
              <a:rPr lang="en-US" sz="2000" dirty="0" err="1"/>
              <a:t>tergabung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b="1" dirty="0"/>
              <a:t>International Working Group (IWG)</a:t>
            </a:r>
            <a:endParaRPr lang="id-ID" sz="2000" b="1" dirty="0"/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D7B88356-0171-253B-309A-3405F2DCAB99}"/>
              </a:ext>
            </a:extLst>
          </p:cNvPr>
          <p:cNvSpPr txBox="1"/>
          <p:nvPr/>
        </p:nvSpPr>
        <p:spPr>
          <a:xfrm>
            <a:off x="1042666" y="5212898"/>
            <a:ext cx="2043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BI, BAZNAS, IRT-ISDB, </a:t>
            </a:r>
            <a:r>
              <a:rPr lang="en-US" sz="1500" b="0" i="0" strike="noStrike" dirty="0" err="1">
                <a:effectLst/>
              </a:rPr>
              <a:t>dll</a:t>
            </a:r>
            <a:r>
              <a:rPr lang="en-US" sz="1500" dirty="0"/>
              <a:t>. (2016). </a:t>
            </a:r>
            <a:r>
              <a:rPr lang="en-US" sz="1500" i="1" dirty="0"/>
              <a:t>Zakat Core Principles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913642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rsegi Panjang 6">
            <a:extLst>
              <a:ext uri="{FF2B5EF4-FFF2-40B4-BE49-F238E27FC236}">
                <a16:creationId xmlns:a16="http://schemas.microsoft.com/office/drawing/2014/main" xmlns="" id="{C6A4CFFB-671E-E5F6-880F-AEB5BEC818DF}"/>
              </a:ext>
            </a:extLst>
          </p:cNvPr>
          <p:cNvSpPr/>
          <p:nvPr/>
        </p:nvSpPr>
        <p:spPr>
          <a:xfrm>
            <a:off x="6206512" y="3578168"/>
            <a:ext cx="4455793" cy="27873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9506094C-3C28-10EE-05F5-65F809690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Prinsip-prinsip</a:t>
            </a:r>
            <a:r>
              <a:rPr lang="en-US" b="1" dirty="0"/>
              <a:t> </a:t>
            </a:r>
            <a:r>
              <a:rPr lang="en-US" b="1" dirty="0" err="1"/>
              <a:t>Pokok</a:t>
            </a:r>
            <a:r>
              <a:rPr lang="en-US" b="1" dirty="0"/>
              <a:t> ZCP</a:t>
            </a:r>
            <a:endParaRPr lang="id-ID" dirty="0"/>
          </a:p>
        </p:txBody>
      </p:sp>
      <p:graphicFrame>
        <p:nvGraphicFramePr>
          <p:cNvPr id="8" name="Tampungan Konten 7">
            <a:extLst>
              <a:ext uri="{FF2B5EF4-FFF2-40B4-BE49-F238E27FC236}">
                <a16:creationId xmlns:a16="http://schemas.microsoft.com/office/drawing/2014/main" xmlns="" id="{9819035A-B531-D2D9-FF14-4613B73FC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646066"/>
              </p:ext>
            </p:extLst>
          </p:nvPr>
        </p:nvGraphicFramePr>
        <p:xfrm>
          <a:off x="1024890" y="1589088"/>
          <a:ext cx="4390390" cy="3383280"/>
        </p:xfrm>
        <a:graphic>
          <a:graphicData uri="http://schemas.openxmlformats.org/drawingml/2006/table">
            <a:tbl>
              <a:tblPr/>
              <a:tblGrid>
                <a:gridCol w="621030">
                  <a:extLst>
                    <a:ext uri="{9D8B030D-6E8A-4147-A177-3AD203B41FA5}">
                      <a16:colId xmlns:a16="http://schemas.microsoft.com/office/drawing/2014/main" xmlns="" val="15377999"/>
                    </a:ext>
                  </a:extLst>
                </a:gridCol>
                <a:gridCol w="2920435">
                  <a:extLst>
                    <a:ext uri="{9D8B030D-6E8A-4147-A177-3AD203B41FA5}">
                      <a16:colId xmlns:a16="http://schemas.microsoft.com/office/drawing/2014/main" xmlns="" val="522669519"/>
                    </a:ext>
                  </a:extLst>
                </a:gridCol>
                <a:gridCol w="848925">
                  <a:extLst>
                    <a:ext uri="{9D8B030D-6E8A-4147-A177-3AD203B41FA5}">
                      <a16:colId xmlns:a16="http://schemas.microsoft.com/office/drawing/2014/main" xmlns="" val="1465815736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PPZ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469122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id-ID" sz="220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Fondasi</a:t>
                      </a: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Hukum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1-3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71956750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id-ID" sz="220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Pengawasan Zakat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233A44"/>
                          </a:solidFill>
                          <a:effectLst/>
                          <a:latin typeface="+mn-lt"/>
                        </a:rPr>
                        <a:t>4-6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5404636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id-ID" sz="220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Tata Kelola Zakat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233A44"/>
                          </a:solidFill>
                          <a:effectLst/>
                          <a:latin typeface="+mn-lt"/>
                        </a:rPr>
                        <a:t>7-8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4955888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id-ID" sz="220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Fungsi Perantara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9-10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230917"/>
                  </a:ext>
                </a:extLst>
              </a:tr>
              <a:tr h="15430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id-ID" sz="220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Manajemen Risiko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11-14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0425737"/>
                  </a:ext>
                </a:extLst>
              </a:tr>
              <a:tr h="43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Tata Kelola Syariah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15-18</a:t>
                      </a:r>
                      <a:endParaRPr lang="id-ID" sz="2200" dirty="0">
                        <a:effectLst/>
                        <a:latin typeface="+mn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235622"/>
                  </a:ext>
                </a:extLst>
              </a:tr>
            </a:tbl>
          </a:graphicData>
        </a:graphic>
      </p:graphicFrame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3BBDF05E-3137-B10C-21AD-0AE75718D192}"/>
              </a:ext>
            </a:extLst>
          </p:cNvPr>
          <p:cNvSpPr txBox="1"/>
          <p:nvPr/>
        </p:nvSpPr>
        <p:spPr>
          <a:xfrm>
            <a:off x="1024889" y="4980753"/>
            <a:ext cx="43903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Poppins" panose="00000500000000000000" pitchFamily="2" charset="0"/>
              </a:rPr>
              <a:t>ZCP </a:t>
            </a:r>
            <a:r>
              <a:rPr lang="en-US" sz="2000" dirty="0" err="1">
                <a:cs typeface="Poppins" panose="00000500000000000000" pitchFamily="2" charset="0"/>
              </a:rPr>
              <a:t>adalah</a:t>
            </a:r>
            <a:r>
              <a:rPr lang="en-US" sz="2000" dirty="0">
                <a:cs typeface="Poppins" panose="00000500000000000000" pitchFamily="2" charset="0"/>
              </a:rPr>
              <a:t> </a:t>
            </a:r>
            <a:r>
              <a:rPr lang="en-US" sz="2000" dirty="0" err="1">
                <a:cs typeface="Poppins" panose="00000500000000000000" pitchFamily="2" charset="0"/>
              </a:rPr>
              <a:t>panduan</a:t>
            </a:r>
            <a:r>
              <a:rPr lang="en-US" sz="2000" dirty="0">
                <a:cs typeface="Poppins" panose="00000500000000000000" pitchFamily="2" charset="0"/>
              </a:rPr>
              <a:t> yang </a:t>
            </a:r>
            <a:r>
              <a:rPr lang="en-US" sz="2000" dirty="0" err="1">
                <a:cs typeface="Poppins" panose="00000500000000000000" pitchFamily="2" charset="0"/>
              </a:rPr>
              <a:t>berisi</a:t>
            </a:r>
            <a:r>
              <a:rPr lang="en-US" sz="2000" dirty="0">
                <a:cs typeface="Poppins" panose="00000500000000000000" pitchFamily="2" charset="0"/>
              </a:rPr>
              <a:t> 18 </a:t>
            </a:r>
            <a:r>
              <a:rPr lang="en-US" sz="2000" dirty="0" err="1">
                <a:cs typeface="Poppins" panose="00000500000000000000" pitchFamily="2" charset="0"/>
              </a:rPr>
              <a:t>prinsip</a:t>
            </a:r>
            <a:r>
              <a:rPr lang="en-US" sz="2000" dirty="0">
                <a:cs typeface="Poppins" panose="00000500000000000000" pitchFamily="2" charset="0"/>
              </a:rPr>
              <a:t> </a:t>
            </a:r>
            <a:r>
              <a:rPr lang="en-US" sz="2000" dirty="0" err="1">
                <a:cs typeface="Poppins" panose="00000500000000000000" pitchFamily="2" charset="0"/>
              </a:rPr>
              <a:t>dalam</a:t>
            </a:r>
            <a:r>
              <a:rPr lang="en-US" sz="2000" dirty="0">
                <a:cs typeface="Poppins" panose="00000500000000000000" pitchFamily="2" charset="0"/>
              </a:rPr>
              <a:t> </a:t>
            </a:r>
            <a:r>
              <a:rPr lang="en-US" sz="2000" dirty="0" err="1">
                <a:cs typeface="Poppins" panose="00000500000000000000" pitchFamily="2" charset="0"/>
              </a:rPr>
              <a:t>pengelolaan</a:t>
            </a:r>
            <a:r>
              <a:rPr lang="en-US" sz="2000" dirty="0">
                <a:cs typeface="Poppins" panose="00000500000000000000" pitchFamily="2" charset="0"/>
              </a:rPr>
              <a:t> zakat.</a:t>
            </a:r>
            <a:endParaRPr lang="id-ID" sz="2000" dirty="0">
              <a:cs typeface="Poppins" panose="00000500000000000000" pitchFamily="2" charset="0"/>
            </a:endParaRPr>
          </a:p>
        </p:txBody>
      </p:sp>
      <p:sp>
        <p:nvSpPr>
          <p:cNvPr id="15" name="Kotak Teks 14">
            <a:extLst>
              <a:ext uri="{FF2B5EF4-FFF2-40B4-BE49-F238E27FC236}">
                <a16:creationId xmlns:a16="http://schemas.microsoft.com/office/drawing/2014/main" xmlns="" id="{64DA4ED0-85AD-E641-7BCB-5FB1A2F73B75}"/>
              </a:ext>
            </a:extLst>
          </p:cNvPr>
          <p:cNvSpPr txBox="1"/>
          <p:nvPr/>
        </p:nvSpPr>
        <p:spPr>
          <a:xfrm>
            <a:off x="1024889" y="5811483"/>
            <a:ext cx="31996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BI, BAZNAS, IRT-ISDB, </a:t>
            </a:r>
            <a:r>
              <a:rPr lang="en-US" sz="1500" b="0" i="0" strike="noStrike" dirty="0" err="1">
                <a:effectLst/>
              </a:rPr>
              <a:t>dll</a:t>
            </a:r>
            <a:r>
              <a:rPr lang="en-US" sz="1500" dirty="0"/>
              <a:t>. (2016). </a:t>
            </a:r>
            <a:r>
              <a:rPr lang="en-US" sz="1500" i="1" dirty="0"/>
              <a:t>Zakat Core Principles</a:t>
            </a:r>
            <a:r>
              <a:rPr lang="en-US" sz="1500" dirty="0"/>
              <a:t>.</a:t>
            </a:r>
            <a:endParaRPr lang="id-ID" sz="1500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96E7690D-25F2-E270-EBD7-35F39F6BDF8F}"/>
              </a:ext>
            </a:extLst>
          </p:cNvPr>
          <p:cNvSpPr txBox="1"/>
          <p:nvPr/>
        </p:nvSpPr>
        <p:spPr>
          <a:xfrm>
            <a:off x="6096001" y="1566952"/>
            <a:ext cx="4566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Pengawasan</a:t>
            </a:r>
            <a:r>
              <a:rPr lang="en-US" sz="2200" dirty="0"/>
              <a:t> zakat </a:t>
            </a:r>
            <a:r>
              <a:rPr lang="en-US" sz="2200" dirty="0" err="1"/>
              <a:t>diatur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ZCP. Salah </a:t>
            </a:r>
            <a:r>
              <a:rPr lang="en-US" sz="2200" dirty="0" err="1"/>
              <a:t>satunya</a:t>
            </a:r>
            <a:r>
              <a:rPr lang="en-US" sz="2200" dirty="0"/>
              <a:t>, pada </a:t>
            </a:r>
            <a:r>
              <a:rPr lang="en-US" sz="2200" dirty="0" err="1"/>
              <a:t>Dimensi</a:t>
            </a:r>
            <a:r>
              <a:rPr lang="en-US" sz="2200" dirty="0"/>
              <a:t> Tata Kelola Syariah, </a:t>
            </a:r>
            <a:r>
              <a:rPr lang="en-US" sz="2200" b="1" dirty="0"/>
              <a:t>PPZ 15 </a:t>
            </a:r>
            <a:r>
              <a:rPr lang="en-US" sz="2200" b="1" dirty="0" err="1"/>
              <a:t>tentang</a:t>
            </a:r>
            <a:r>
              <a:rPr lang="en-US" sz="2200" b="1" dirty="0"/>
              <a:t> Audit Internal dan </a:t>
            </a:r>
            <a:r>
              <a:rPr lang="en-US" sz="2200" b="1" dirty="0" err="1"/>
              <a:t>Pengawasan</a:t>
            </a:r>
            <a:r>
              <a:rPr lang="en-US" sz="2200" b="1" dirty="0"/>
              <a:t> Syariah</a:t>
            </a:r>
            <a:endParaRPr lang="id-ID" sz="2200" b="1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2099D96C-F9DE-20C0-B799-4385C8F91080}"/>
              </a:ext>
            </a:extLst>
          </p:cNvPr>
          <p:cNvSpPr txBox="1"/>
          <p:nvPr/>
        </p:nvSpPr>
        <p:spPr>
          <a:xfrm>
            <a:off x="6378606" y="3632996"/>
            <a:ext cx="4111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100" dirty="0"/>
              <a:t>Pengawas zakat menentukan bahwa lembaga zakat harus memiliki kerangka audit internal dan pengendalian syariah yang tepat untuk menciptakan dan menjaga lingkungan operasional yang terkendali dengan baik menurut syariah</a:t>
            </a:r>
            <a:r>
              <a:rPr lang="en-US" sz="2100" dirty="0"/>
              <a:t>.</a:t>
            </a:r>
            <a:endParaRPr lang="id-ID" sz="2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CA595A0-37F6-E6E4-0773-C10A287A7A61}"/>
              </a:ext>
            </a:extLst>
          </p:cNvPr>
          <p:cNvSpPr/>
          <p:nvPr/>
        </p:nvSpPr>
        <p:spPr>
          <a:xfrm>
            <a:off x="6072351" y="3444008"/>
            <a:ext cx="268320" cy="268320"/>
          </a:xfrm>
          <a:prstGeom prst="ellips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902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0ADFA9F2-C80D-E5CF-B656-F76253C6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Kriteria</a:t>
            </a:r>
            <a:r>
              <a:rPr lang="en-US" sz="4400" b="1" dirty="0"/>
              <a:t> Utama </a:t>
            </a:r>
            <a:r>
              <a:rPr lang="id-ID" sz="4400" b="1" dirty="0"/>
              <a:t>Audit Internal dan Pengendalian Syariah</a:t>
            </a:r>
            <a:r>
              <a:rPr lang="en-US" b="1" dirty="0"/>
              <a:t> </a:t>
            </a:r>
            <a:endParaRPr lang="id-ID" dirty="0"/>
          </a:p>
        </p:txBody>
      </p:sp>
      <p:sp>
        <p:nvSpPr>
          <p:cNvPr id="4" name="Persegi Panjang: Sudut Lengkung 3">
            <a:extLst>
              <a:ext uri="{FF2B5EF4-FFF2-40B4-BE49-F238E27FC236}">
                <a16:creationId xmlns:a16="http://schemas.microsoft.com/office/drawing/2014/main" xmlns="" id="{B9B0CF4F-A1C3-F8D5-D191-C1C85A667876}"/>
              </a:ext>
            </a:extLst>
          </p:cNvPr>
          <p:cNvSpPr/>
          <p:nvPr/>
        </p:nvSpPr>
        <p:spPr>
          <a:xfrm>
            <a:off x="838200" y="2683735"/>
            <a:ext cx="4106218" cy="2473704"/>
          </a:xfrm>
          <a:prstGeom prst="roundRect">
            <a:avLst>
              <a:gd name="adj" fmla="val 2885"/>
            </a:avLst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 sz="2200" dirty="0">
              <a:solidFill>
                <a:sysClr val="windowText" lastClr="000000"/>
              </a:solidFill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32FE57B5-2228-A530-B619-881255B2C8D2}"/>
              </a:ext>
            </a:extLst>
          </p:cNvPr>
          <p:cNvSpPr txBox="1"/>
          <p:nvPr/>
        </p:nvSpPr>
        <p:spPr>
          <a:xfrm>
            <a:off x="1043171" y="2838714"/>
            <a:ext cx="369627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ysClr val="windowText" lastClr="000000"/>
                </a:solidFill>
              </a:rPr>
              <a:t>Lembaga zakat </a:t>
            </a:r>
            <a:r>
              <a:rPr lang="en-US" sz="2600" dirty="0" err="1">
                <a:solidFill>
                  <a:sysClr val="windowText" lastClr="000000"/>
                </a:solidFill>
              </a:rPr>
              <a:t>untuk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memiliki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kerangka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pengendalian</a:t>
            </a:r>
            <a:r>
              <a:rPr lang="en-US" sz="2600" b="1" dirty="0">
                <a:solidFill>
                  <a:sysClr val="windowText" lastClr="000000"/>
                </a:solidFill>
              </a:rPr>
              <a:t> internal yang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memadai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US" sz="2600" dirty="0" err="1">
                <a:solidFill>
                  <a:sysClr val="windowText" lastClr="000000"/>
                </a:solidFill>
              </a:rPr>
              <a:t>untuk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</a:rPr>
              <a:t>menetapkan</a:t>
            </a:r>
            <a:endParaRPr lang="id-ID" sz="2600" dirty="0">
              <a:solidFill>
                <a:sysClr val="windowText" lastClr="000000"/>
              </a:solidFill>
            </a:endParaRPr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C92755D4-FBB5-0AB9-057E-3F85C6BD909B}"/>
              </a:ext>
            </a:extLst>
          </p:cNvPr>
          <p:cNvSpPr/>
          <p:nvPr/>
        </p:nvSpPr>
        <p:spPr>
          <a:xfrm>
            <a:off x="6340084" y="2222363"/>
            <a:ext cx="3800354" cy="74016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Struktur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Organisasi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60179F7F-9408-09C1-A718-03D7D395F856}"/>
              </a:ext>
            </a:extLst>
          </p:cNvPr>
          <p:cNvSpPr/>
          <p:nvPr/>
        </p:nvSpPr>
        <p:spPr>
          <a:xfrm>
            <a:off x="6340084" y="3268400"/>
            <a:ext cx="3800354" cy="1007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Kebijakan</a:t>
            </a:r>
            <a:r>
              <a:rPr lang="en-US" sz="2400" b="1" dirty="0">
                <a:solidFill>
                  <a:sysClr val="windowText" lastClr="000000"/>
                </a:solidFill>
              </a:rPr>
              <a:t> dan Proses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Akuntansi</a:t>
            </a:r>
            <a:r>
              <a:rPr lang="en-US" sz="2400" b="1" dirty="0">
                <a:solidFill>
                  <a:sysClr val="windowText" lastClr="000000"/>
                </a:solidFill>
              </a:rPr>
              <a:t> Zakat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Persegi Panjang: Sudut Lengkung 7">
            <a:extLst>
              <a:ext uri="{FF2B5EF4-FFF2-40B4-BE49-F238E27FC236}">
                <a16:creationId xmlns:a16="http://schemas.microsoft.com/office/drawing/2014/main" xmlns="" id="{4B140635-1B21-F54F-217C-EF4286F74E5B}"/>
              </a:ext>
            </a:extLst>
          </p:cNvPr>
          <p:cNvSpPr/>
          <p:nvPr/>
        </p:nvSpPr>
        <p:spPr>
          <a:xfrm>
            <a:off x="6340084" y="4581438"/>
            <a:ext cx="3800354" cy="11060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Pemisahan</a:t>
            </a:r>
            <a:r>
              <a:rPr lang="en-US" sz="2400" b="1" dirty="0">
                <a:solidFill>
                  <a:sysClr val="windowText" lastClr="000000"/>
                </a:solidFill>
              </a:rPr>
              <a:t> Dana Zakat dan Dana Amal Lain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Konektor Lurus 11">
            <a:extLst>
              <a:ext uri="{FF2B5EF4-FFF2-40B4-BE49-F238E27FC236}">
                <a16:creationId xmlns:a16="http://schemas.microsoft.com/office/drawing/2014/main" xmlns="" id="{A012B7DF-4679-E935-5017-7F42C690BFE2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030777" y="2592446"/>
            <a:ext cx="1309307" cy="654912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93F6914-6DF7-6B15-0955-603D66E5E8DE}"/>
              </a:ext>
            </a:extLst>
          </p:cNvPr>
          <p:cNvSpPr/>
          <p:nvPr/>
        </p:nvSpPr>
        <p:spPr>
          <a:xfrm>
            <a:off x="4939232" y="3182572"/>
            <a:ext cx="183089" cy="18308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0" name="Konektor Lurus 19">
            <a:extLst>
              <a:ext uri="{FF2B5EF4-FFF2-40B4-BE49-F238E27FC236}">
                <a16:creationId xmlns:a16="http://schemas.microsoft.com/office/drawing/2014/main" xmlns="" id="{C9CEBF49-9A46-134A-D489-02BC1355C166}"/>
              </a:ext>
            </a:extLst>
          </p:cNvPr>
          <p:cNvCxnSpPr>
            <a:cxnSpLocks/>
          </p:cNvCxnSpPr>
          <p:nvPr/>
        </p:nvCxnSpPr>
        <p:spPr>
          <a:xfrm>
            <a:off x="5008127" y="3793866"/>
            <a:ext cx="1331957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1CD2559-5035-0CB6-494A-40E3A8C3C1C0}"/>
              </a:ext>
            </a:extLst>
          </p:cNvPr>
          <p:cNvSpPr/>
          <p:nvPr/>
        </p:nvSpPr>
        <p:spPr>
          <a:xfrm>
            <a:off x="4944418" y="3702066"/>
            <a:ext cx="183089" cy="18308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2" name="Konektor Lurus 21">
            <a:extLst>
              <a:ext uri="{FF2B5EF4-FFF2-40B4-BE49-F238E27FC236}">
                <a16:creationId xmlns:a16="http://schemas.microsoft.com/office/drawing/2014/main" xmlns="" id="{0FA4F293-E49E-B8DA-53AE-B8A7F14969D5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030777" y="4327910"/>
            <a:ext cx="1309307" cy="80655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60867FB-CC94-8813-909E-244D46C220A1}"/>
              </a:ext>
            </a:extLst>
          </p:cNvPr>
          <p:cNvSpPr/>
          <p:nvPr/>
        </p:nvSpPr>
        <p:spPr>
          <a:xfrm>
            <a:off x="4954473" y="4248318"/>
            <a:ext cx="183089" cy="18308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2" name="Kotak Teks 31">
            <a:extLst>
              <a:ext uri="{FF2B5EF4-FFF2-40B4-BE49-F238E27FC236}">
                <a16:creationId xmlns:a16="http://schemas.microsoft.com/office/drawing/2014/main" xmlns="" id="{4E8D740E-67FB-B82C-E59E-E52F53DB595E}"/>
              </a:ext>
            </a:extLst>
          </p:cNvPr>
          <p:cNvSpPr txBox="1"/>
          <p:nvPr/>
        </p:nvSpPr>
        <p:spPr>
          <a:xfrm>
            <a:off x="838200" y="2022560"/>
            <a:ext cx="36962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Pertama</a:t>
            </a:r>
            <a:endParaRPr lang="id-ID" sz="2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21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17" grpId="0" animBg="1"/>
      <p:bldP spid="21" grpId="0" animBg="1"/>
      <p:bldP spid="23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segi Panjang: Sudut Lengkung 2">
            <a:extLst>
              <a:ext uri="{FF2B5EF4-FFF2-40B4-BE49-F238E27FC236}">
                <a16:creationId xmlns:a16="http://schemas.microsoft.com/office/drawing/2014/main" xmlns="" id="{9AB6796C-BBF5-C9A1-50B9-D18614B425CA}"/>
              </a:ext>
            </a:extLst>
          </p:cNvPr>
          <p:cNvSpPr/>
          <p:nvPr/>
        </p:nvSpPr>
        <p:spPr>
          <a:xfrm>
            <a:off x="944880" y="2453238"/>
            <a:ext cx="2418080" cy="31754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0ADFA9F2-C80D-E5CF-B656-F76253C6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Kriteria</a:t>
            </a:r>
            <a:r>
              <a:rPr lang="en-US" sz="4400" b="1" dirty="0"/>
              <a:t> Utama </a:t>
            </a:r>
            <a:r>
              <a:rPr lang="id-ID" sz="4400" b="1" dirty="0"/>
              <a:t>Audit Internal dan Pengendalian Syariah</a:t>
            </a:r>
            <a:r>
              <a:rPr lang="en-US" b="1" dirty="0"/>
              <a:t> </a:t>
            </a:r>
            <a:endParaRPr lang="id-ID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32FE57B5-2228-A530-B619-881255B2C8D2}"/>
              </a:ext>
            </a:extLst>
          </p:cNvPr>
          <p:cNvSpPr txBox="1"/>
          <p:nvPr/>
        </p:nvSpPr>
        <p:spPr>
          <a:xfrm>
            <a:off x="1089660" y="2594389"/>
            <a:ext cx="21285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ysClr val="windowText" lastClr="000000"/>
                </a:solidFill>
              </a:rPr>
              <a:t>Pengawas</a:t>
            </a:r>
            <a:r>
              <a:rPr lang="en-US" sz="2600" dirty="0">
                <a:solidFill>
                  <a:sysClr val="windowText" lastClr="000000"/>
                </a:solidFill>
              </a:rPr>
              <a:t> zakat </a:t>
            </a:r>
            <a:r>
              <a:rPr lang="en-US" sz="2600" dirty="0" err="1">
                <a:solidFill>
                  <a:sysClr val="windowText" lastClr="000000"/>
                </a:solidFill>
              </a:rPr>
              <a:t>menentukan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</a:rPr>
              <a:t>bahwa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fungsi</a:t>
            </a:r>
            <a:r>
              <a:rPr lang="en-US" sz="2600" b="1" dirty="0">
                <a:solidFill>
                  <a:sysClr val="windowText" lastClr="000000"/>
                </a:solidFill>
              </a:rPr>
              <a:t> audit internal </a:t>
            </a:r>
            <a:r>
              <a:rPr lang="en-US" sz="2600" dirty="0" err="1">
                <a:solidFill>
                  <a:sysClr val="windowText" lastClr="000000"/>
                </a:solidFill>
              </a:rPr>
              <a:t>harus</a:t>
            </a:r>
            <a:endParaRPr lang="id-ID" sz="2600" dirty="0">
              <a:solidFill>
                <a:sysClr val="windowText" lastClr="000000"/>
              </a:solidFill>
            </a:endParaRPr>
          </a:p>
        </p:txBody>
      </p:sp>
      <p:sp>
        <p:nvSpPr>
          <p:cNvPr id="32" name="Kotak Teks 31">
            <a:extLst>
              <a:ext uri="{FF2B5EF4-FFF2-40B4-BE49-F238E27FC236}">
                <a16:creationId xmlns:a16="http://schemas.microsoft.com/office/drawing/2014/main" xmlns="" id="{4E8D740E-67FB-B82C-E59E-E52F53DB595E}"/>
              </a:ext>
            </a:extLst>
          </p:cNvPr>
          <p:cNvSpPr txBox="1"/>
          <p:nvPr/>
        </p:nvSpPr>
        <p:spPr>
          <a:xfrm>
            <a:off x="838200" y="1849840"/>
            <a:ext cx="2666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Kedua</a:t>
            </a:r>
            <a:endParaRPr lang="id-ID" sz="26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7DEAAA6C-FBAB-B5CC-8F62-2E70FF66EFD8}"/>
              </a:ext>
            </a:extLst>
          </p:cNvPr>
          <p:cNvSpPr/>
          <p:nvPr/>
        </p:nvSpPr>
        <p:spPr>
          <a:xfrm>
            <a:off x="4114800" y="2453238"/>
            <a:ext cx="7239000" cy="19968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ysClr val="windowText" lastClr="000000"/>
                </a:solidFill>
              </a:rPr>
              <a:t>M</a:t>
            </a:r>
            <a:r>
              <a:rPr lang="id-ID" sz="2300" dirty="0" err="1">
                <a:solidFill>
                  <a:sysClr val="windowText" lastClr="000000"/>
                </a:solidFill>
              </a:rPr>
              <a:t>emiliki</a:t>
            </a:r>
            <a:r>
              <a:rPr lang="id-ID" sz="2300" dirty="0">
                <a:solidFill>
                  <a:sysClr val="windowText" lastClr="000000"/>
                </a:solidFill>
              </a:rPr>
              <a:t> </a:t>
            </a:r>
            <a:r>
              <a:rPr lang="en-US" sz="2300" dirty="0">
                <a:solidFill>
                  <a:sysClr val="windowText" lastClr="000000"/>
                </a:solidFill>
              </a:rPr>
              <a:t>dan </a:t>
            </a:r>
            <a:r>
              <a:rPr lang="en-US" sz="2300" dirty="0" err="1">
                <a:solidFill>
                  <a:sysClr val="windowText" lastClr="000000"/>
                </a:solidFill>
              </a:rPr>
              <a:t>memenuhi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S</a:t>
            </a:r>
            <a:r>
              <a:rPr lang="id-ID" sz="2300" dirty="0" err="1">
                <a:solidFill>
                  <a:sysClr val="windowText" lastClr="000000"/>
                </a:solidFill>
              </a:rPr>
              <a:t>umber</a:t>
            </a:r>
            <a:r>
              <a:rPr lang="id-ID" sz="2300" dirty="0">
                <a:solidFill>
                  <a:sysClr val="windowText" lastClr="000000"/>
                </a:solidFill>
              </a:rPr>
              <a:t> daya yang memadai 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K</a:t>
            </a:r>
            <a:r>
              <a:rPr lang="id-ID" sz="2300" dirty="0" err="1">
                <a:solidFill>
                  <a:sysClr val="windowText" lastClr="000000"/>
                </a:solidFill>
              </a:rPr>
              <a:t>ualifikasi</a:t>
            </a:r>
            <a:r>
              <a:rPr lang="id-ID" sz="2300" dirty="0">
                <a:solidFill>
                  <a:sysClr val="windowText" lastClr="000000"/>
                </a:solidFill>
              </a:rPr>
              <a:t> yang telah dilatih dengan baik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P</a:t>
            </a:r>
            <a:r>
              <a:rPr lang="id-ID" sz="2300" dirty="0" err="1">
                <a:solidFill>
                  <a:sysClr val="windowText" lastClr="000000"/>
                </a:solidFill>
              </a:rPr>
              <a:t>engalaman</a:t>
            </a:r>
            <a:r>
              <a:rPr lang="id-ID" sz="2300" dirty="0">
                <a:solidFill>
                  <a:sysClr val="windowText" lastClr="000000"/>
                </a:solidFill>
              </a:rPr>
              <a:t> yang relevan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W</a:t>
            </a:r>
            <a:r>
              <a:rPr lang="id-ID" sz="2300" dirty="0" err="1">
                <a:solidFill>
                  <a:sysClr val="windowText" lastClr="000000"/>
                </a:solidFill>
              </a:rPr>
              <a:t>ewenang</a:t>
            </a:r>
            <a:r>
              <a:rPr lang="id-ID" sz="2300" dirty="0">
                <a:solidFill>
                  <a:sysClr val="windowText" lastClr="000000"/>
                </a:solidFill>
              </a:rPr>
              <a:t> memadai untuk menjalankan tugasnya</a:t>
            </a:r>
          </a:p>
        </p:txBody>
      </p:sp>
      <p:sp>
        <p:nvSpPr>
          <p:cNvPr id="10" name="Persegi Panjang: Sudut Lengkung 9">
            <a:extLst>
              <a:ext uri="{FF2B5EF4-FFF2-40B4-BE49-F238E27FC236}">
                <a16:creationId xmlns:a16="http://schemas.microsoft.com/office/drawing/2014/main" xmlns="" id="{0DF87193-05BD-3BC3-9CEC-0FB59FE40FC0}"/>
              </a:ext>
            </a:extLst>
          </p:cNvPr>
          <p:cNvSpPr/>
          <p:nvPr/>
        </p:nvSpPr>
        <p:spPr>
          <a:xfrm>
            <a:off x="4114800" y="4818729"/>
            <a:ext cx="7239000" cy="7878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ysClr val="windowText" lastClr="000000"/>
                </a:solidFill>
              </a:rPr>
              <a:t>Terinformasi</a:t>
            </a:r>
            <a:r>
              <a:rPr lang="en-US" sz="2400" dirty="0">
                <a:solidFill>
                  <a:sysClr val="windowText" lastClr="000000"/>
                </a:solidFill>
              </a:rPr>
              <a:t> dengan </a:t>
            </a:r>
            <a:r>
              <a:rPr lang="en-US" sz="2400" dirty="0" err="1">
                <a:solidFill>
                  <a:sysClr val="windowText" lastClr="000000"/>
                </a:solidFill>
              </a:rPr>
              <a:t>baik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mengenai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tiap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perubahan</a:t>
            </a:r>
            <a:r>
              <a:rPr lang="en-US" sz="2400" dirty="0">
                <a:solidFill>
                  <a:sysClr val="windowText" lastClr="000000"/>
                </a:solidFill>
              </a:rPr>
              <a:t> yang </a:t>
            </a:r>
            <a:r>
              <a:rPr lang="en-US" sz="2400" dirty="0" err="1">
                <a:solidFill>
                  <a:sysClr val="windowText" lastClr="000000"/>
                </a:solidFill>
              </a:rPr>
              <a:t>dilakukan</a:t>
            </a:r>
            <a:r>
              <a:rPr lang="en-US" sz="2400" dirty="0">
                <a:solidFill>
                  <a:sysClr val="windowText" lastClr="000000"/>
                </a:solidFill>
              </a:rPr>
              <a:t> oleh </a:t>
            </a:r>
            <a:r>
              <a:rPr lang="en-US" sz="2400" dirty="0" err="1">
                <a:solidFill>
                  <a:sysClr val="windowText" lastClr="000000"/>
                </a:solidFill>
              </a:rPr>
              <a:t>Pengurus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8" name="Konektor Panah Lurus 17">
            <a:extLst>
              <a:ext uri="{FF2B5EF4-FFF2-40B4-BE49-F238E27FC236}">
                <a16:creationId xmlns:a16="http://schemas.microsoft.com/office/drawing/2014/main" xmlns="" id="{261FE3C7-BC14-2074-B38B-4FF0EFCFBF2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62960" y="3451659"/>
            <a:ext cx="7518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Konektor Panah Lurus 23">
            <a:extLst>
              <a:ext uri="{FF2B5EF4-FFF2-40B4-BE49-F238E27FC236}">
                <a16:creationId xmlns:a16="http://schemas.microsoft.com/office/drawing/2014/main" xmlns="" id="{80CDB42E-FCB5-E26F-D772-090C920B74BB}"/>
              </a:ext>
            </a:extLst>
          </p:cNvPr>
          <p:cNvCxnSpPr>
            <a:endCxn id="10" idx="1"/>
          </p:cNvCxnSpPr>
          <p:nvPr/>
        </p:nvCxnSpPr>
        <p:spPr>
          <a:xfrm>
            <a:off x="3362960" y="5212630"/>
            <a:ext cx="7518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399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2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segi Panjang: Sudut Lengkung 2">
            <a:extLst>
              <a:ext uri="{FF2B5EF4-FFF2-40B4-BE49-F238E27FC236}">
                <a16:creationId xmlns:a16="http://schemas.microsoft.com/office/drawing/2014/main" xmlns="" id="{9AB6796C-BBF5-C9A1-50B9-D18614B425CA}"/>
              </a:ext>
            </a:extLst>
          </p:cNvPr>
          <p:cNvSpPr/>
          <p:nvPr/>
        </p:nvSpPr>
        <p:spPr>
          <a:xfrm>
            <a:off x="944880" y="2453238"/>
            <a:ext cx="2418080" cy="31754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0ADFA9F2-C80D-E5CF-B656-F76253C65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Kriteria</a:t>
            </a:r>
            <a:r>
              <a:rPr lang="en-US" sz="4400" b="1" dirty="0"/>
              <a:t> Utama </a:t>
            </a:r>
            <a:r>
              <a:rPr lang="id-ID" sz="4400" b="1" dirty="0"/>
              <a:t>Audit Internal dan Pengendalian Syariah</a:t>
            </a:r>
            <a:r>
              <a:rPr lang="en-US" b="1" dirty="0"/>
              <a:t> </a:t>
            </a:r>
            <a:endParaRPr lang="id-ID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32FE57B5-2228-A530-B619-881255B2C8D2}"/>
              </a:ext>
            </a:extLst>
          </p:cNvPr>
          <p:cNvSpPr txBox="1"/>
          <p:nvPr/>
        </p:nvSpPr>
        <p:spPr>
          <a:xfrm>
            <a:off x="1089660" y="2594389"/>
            <a:ext cx="21285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ysClr val="windowText" lastClr="000000"/>
                </a:solidFill>
              </a:rPr>
              <a:t>Pengawas</a:t>
            </a:r>
            <a:r>
              <a:rPr lang="en-US" sz="2600" dirty="0">
                <a:solidFill>
                  <a:sysClr val="windowText" lastClr="000000"/>
                </a:solidFill>
              </a:rPr>
              <a:t> zakat </a:t>
            </a:r>
            <a:r>
              <a:rPr lang="en-US" sz="2600" dirty="0" err="1">
                <a:solidFill>
                  <a:sysClr val="windowText" lastClr="000000"/>
                </a:solidFill>
              </a:rPr>
              <a:t>menentukan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</a:rPr>
              <a:t>bahwa</a:t>
            </a:r>
            <a:r>
              <a:rPr lang="en-US" sz="2600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fungsi</a:t>
            </a:r>
            <a:r>
              <a:rPr lang="en-US" sz="2600" b="1" dirty="0">
                <a:solidFill>
                  <a:sysClr val="windowText" lastClr="000000"/>
                </a:solidFill>
              </a:rPr>
              <a:t> audit internal </a:t>
            </a:r>
            <a:r>
              <a:rPr lang="en-US" sz="2600" dirty="0" err="1">
                <a:solidFill>
                  <a:sysClr val="windowText" lastClr="000000"/>
                </a:solidFill>
              </a:rPr>
              <a:t>harus</a:t>
            </a:r>
            <a:endParaRPr lang="id-ID" sz="2600" dirty="0">
              <a:solidFill>
                <a:sysClr val="windowText" lastClr="000000"/>
              </a:solidFill>
            </a:endParaRPr>
          </a:p>
        </p:txBody>
      </p:sp>
      <p:sp>
        <p:nvSpPr>
          <p:cNvPr id="32" name="Kotak Teks 31">
            <a:extLst>
              <a:ext uri="{FF2B5EF4-FFF2-40B4-BE49-F238E27FC236}">
                <a16:creationId xmlns:a16="http://schemas.microsoft.com/office/drawing/2014/main" xmlns="" id="{4E8D740E-67FB-B82C-E59E-E52F53DB595E}"/>
              </a:ext>
            </a:extLst>
          </p:cNvPr>
          <p:cNvSpPr txBox="1"/>
          <p:nvPr/>
        </p:nvSpPr>
        <p:spPr>
          <a:xfrm>
            <a:off x="838200" y="1849840"/>
            <a:ext cx="2666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Kedua</a:t>
            </a:r>
            <a:endParaRPr lang="id-ID" sz="26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7DEAAA6C-FBAB-B5CC-8F62-2E70FF66EFD8}"/>
              </a:ext>
            </a:extLst>
          </p:cNvPr>
          <p:cNvSpPr/>
          <p:nvPr/>
        </p:nvSpPr>
        <p:spPr>
          <a:xfrm>
            <a:off x="4114800" y="2453238"/>
            <a:ext cx="7239000" cy="199684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 err="1">
                <a:solidFill>
                  <a:sysClr val="windowText" lastClr="000000"/>
                </a:solidFill>
              </a:rPr>
              <a:t>Memiliki</a:t>
            </a:r>
            <a:r>
              <a:rPr lang="en-US" sz="2300" dirty="0">
                <a:solidFill>
                  <a:sysClr val="windowText" lastClr="000000"/>
                </a:solidFill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</a:rPr>
              <a:t>akses</a:t>
            </a:r>
            <a:r>
              <a:rPr lang="en-US" sz="2300" dirty="0">
                <a:solidFill>
                  <a:sysClr val="windowText" lastClr="000000"/>
                </a:solidFill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</a:rPr>
              <a:t>penuh</a:t>
            </a:r>
            <a:r>
              <a:rPr lang="en-US" sz="2300" dirty="0">
                <a:solidFill>
                  <a:sysClr val="windowText" lastClr="000000"/>
                </a:solidFill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</a:rPr>
              <a:t>kepada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ysClr val="windowText" lastClr="000000"/>
                </a:solidFill>
              </a:rPr>
              <a:t>Tiap</a:t>
            </a:r>
            <a:r>
              <a:rPr lang="en-US" sz="2300" dirty="0">
                <a:solidFill>
                  <a:sysClr val="windowText" lastClr="000000"/>
                </a:solidFill>
              </a:rPr>
              <a:t> staf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Data yang </a:t>
            </a:r>
            <a:r>
              <a:rPr lang="en-US" sz="2300" dirty="0" err="1">
                <a:solidFill>
                  <a:sysClr val="windowText" lastClr="000000"/>
                </a:solidFill>
              </a:rPr>
              <a:t>terkait</a:t>
            </a:r>
            <a:r>
              <a:rPr lang="en-US" sz="2300" dirty="0">
                <a:solidFill>
                  <a:sysClr val="windowText" lastClr="000000"/>
                </a:solidFill>
              </a:rPr>
              <a:t> dengan </a:t>
            </a:r>
            <a:r>
              <a:rPr lang="en-US" sz="2300" dirty="0" err="1">
                <a:solidFill>
                  <a:sysClr val="windowText" lastClr="000000"/>
                </a:solidFill>
              </a:rPr>
              <a:t>pelaksanaan</a:t>
            </a:r>
            <a:r>
              <a:rPr lang="en-US" sz="2300" dirty="0">
                <a:solidFill>
                  <a:sysClr val="windowText" lastClr="000000"/>
                </a:solidFill>
              </a:rPr>
              <a:t> </a:t>
            </a:r>
            <a:r>
              <a:rPr lang="en-US" sz="2300" dirty="0" err="1">
                <a:solidFill>
                  <a:sysClr val="windowText" lastClr="000000"/>
                </a:solidFill>
              </a:rPr>
              <a:t>tugas-tugasnya</a:t>
            </a:r>
            <a:endParaRPr lang="id-ID" sz="2300" dirty="0">
              <a:solidFill>
                <a:sysClr val="windowText" lastClr="000000"/>
              </a:solidFill>
            </a:endParaRPr>
          </a:p>
        </p:txBody>
      </p:sp>
      <p:sp>
        <p:nvSpPr>
          <p:cNvPr id="10" name="Persegi Panjang: Sudut Lengkung 9">
            <a:extLst>
              <a:ext uri="{FF2B5EF4-FFF2-40B4-BE49-F238E27FC236}">
                <a16:creationId xmlns:a16="http://schemas.microsoft.com/office/drawing/2014/main" xmlns="" id="{0DF87193-05BD-3BC3-9CEC-0FB59FE40FC0}"/>
              </a:ext>
            </a:extLst>
          </p:cNvPr>
          <p:cNvSpPr/>
          <p:nvPr/>
        </p:nvSpPr>
        <p:spPr>
          <a:xfrm>
            <a:off x="4114800" y="4818729"/>
            <a:ext cx="7239000" cy="7878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ysClr val="windowText" lastClr="000000"/>
                </a:solidFill>
              </a:rPr>
              <a:t>Memiliki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rencana</a:t>
            </a:r>
            <a:r>
              <a:rPr lang="en-US" sz="2400" dirty="0">
                <a:solidFill>
                  <a:sysClr val="windowText" lastClr="000000"/>
                </a:solidFill>
              </a:rPr>
              <a:t> audit </a:t>
            </a:r>
            <a:r>
              <a:rPr lang="en-US" sz="2400" dirty="0" err="1">
                <a:solidFill>
                  <a:sysClr val="windowText" lastClr="000000"/>
                </a:solidFill>
              </a:rPr>
              <a:t>berkala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8" name="Konektor Panah Lurus 17">
            <a:extLst>
              <a:ext uri="{FF2B5EF4-FFF2-40B4-BE49-F238E27FC236}">
                <a16:creationId xmlns:a16="http://schemas.microsoft.com/office/drawing/2014/main" xmlns="" id="{261FE3C7-BC14-2074-B38B-4FF0EFCFBF2A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3362960" y="3451659"/>
            <a:ext cx="7518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Konektor Panah Lurus 23">
            <a:extLst>
              <a:ext uri="{FF2B5EF4-FFF2-40B4-BE49-F238E27FC236}">
                <a16:creationId xmlns:a16="http://schemas.microsoft.com/office/drawing/2014/main" xmlns="" id="{80CDB42E-FCB5-E26F-D772-090C920B74BB}"/>
              </a:ext>
            </a:extLst>
          </p:cNvPr>
          <p:cNvCxnSpPr>
            <a:endCxn id="10" idx="1"/>
          </p:cNvCxnSpPr>
          <p:nvPr/>
        </p:nvCxnSpPr>
        <p:spPr>
          <a:xfrm>
            <a:off x="3362960" y="5212630"/>
            <a:ext cx="75184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325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32" grpId="0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C299B03-430C-FC2C-9EA9-5E140D3A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Kriteria</a:t>
            </a:r>
            <a:r>
              <a:rPr lang="en-US" sz="4400" b="1" dirty="0"/>
              <a:t> Utama </a:t>
            </a:r>
            <a:r>
              <a:rPr lang="id-ID" sz="4400" b="1" dirty="0"/>
              <a:t>Audit Internal dan Pengendalian Syariah</a:t>
            </a:r>
            <a:r>
              <a:rPr lang="en-US" b="1" dirty="0"/>
              <a:t> </a:t>
            </a:r>
            <a:endParaRPr lang="id-ID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83B3FE2-E25D-A360-59C4-22344AFC08D3}"/>
              </a:ext>
            </a:extLst>
          </p:cNvPr>
          <p:cNvSpPr txBox="1"/>
          <p:nvPr/>
        </p:nvSpPr>
        <p:spPr>
          <a:xfrm>
            <a:off x="838200" y="2342283"/>
            <a:ext cx="105156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dirty="0"/>
              <a:t>L</a:t>
            </a:r>
            <a:r>
              <a:rPr lang="id-ID" sz="2300" dirty="0" err="1"/>
              <a:t>embaga</a:t>
            </a:r>
            <a:r>
              <a:rPr lang="id-ID" sz="2300" dirty="0"/>
              <a:t> zakat harus memiliki fungsi audit internal dan pengendalian syariah yang </a:t>
            </a:r>
            <a:r>
              <a:rPr lang="id-ID" sz="2300" b="1" dirty="0"/>
              <a:t>permanen dan independen </a:t>
            </a:r>
            <a:r>
              <a:rPr lang="id-ID" sz="2300" dirty="0"/>
              <a:t>dengan staf yang memadai dengan tugas-tugas berikut ini</a:t>
            </a: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D41E0448-D02A-995B-4177-56718C6B1C66}"/>
              </a:ext>
            </a:extLst>
          </p:cNvPr>
          <p:cNvSpPr txBox="1"/>
          <p:nvPr/>
        </p:nvSpPr>
        <p:spPr>
          <a:xfrm>
            <a:off x="838200" y="1849840"/>
            <a:ext cx="2666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Ketiga</a:t>
            </a:r>
            <a:endParaRPr lang="id-ID" sz="26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73D6FFA2-4509-0E59-45A3-A48DA9A9828A}"/>
              </a:ext>
            </a:extLst>
          </p:cNvPr>
          <p:cNvSpPr/>
          <p:nvPr/>
        </p:nvSpPr>
        <p:spPr>
          <a:xfrm>
            <a:off x="838200" y="3715210"/>
            <a:ext cx="5745480" cy="2377440"/>
          </a:xfrm>
          <a:prstGeom prst="roundRect">
            <a:avLst>
              <a:gd name="adj" fmla="val 3624"/>
            </a:avLst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>
                <a:solidFill>
                  <a:sysClr val="windowText" lastClr="000000"/>
                </a:solidFill>
              </a:rPr>
              <a:t>M</a:t>
            </a:r>
            <a:r>
              <a:rPr lang="id-ID" sz="2300" dirty="0" err="1">
                <a:solidFill>
                  <a:sysClr val="windowText" lastClr="000000"/>
                </a:solidFill>
              </a:rPr>
              <a:t>enilai</a:t>
            </a:r>
            <a:r>
              <a:rPr lang="id-ID" sz="2300" dirty="0">
                <a:solidFill>
                  <a:sysClr val="windowText" lastClr="000000"/>
                </a:solidFill>
              </a:rPr>
              <a:t> apakah 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K</a:t>
            </a:r>
            <a:r>
              <a:rPr lang="id-ID" sz="2300" dirty="0" err="1">
                <a:solidFill>
                  <a:sysClr val="windowText" lastClr="000000"/>
                </a:solidFill>
              </a:rPr>
              <a:t>ebijakan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P</a:t>
            </a:r>
            <a:r>
              <a:rPr lang="id-ID" sz="2300" dirty="0" err="1">
                <a:solidFill>
                  <a:sysClr val="windowText" lastClr="000000"/>
                </a:solidFill>
              </a:rPr>
              <a:t>roses</a:t>
            </a:r>
            <a:r>
              <a:rPr lang="id-ID" sz="2300" dirty="0">
                <a:solidFill>
                  <a:sysClr val="windowText" lastClr="000000"/>
                </a:solidFill>
              </a:rPr>
              <a:t>, kepatuhan syariah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ysClr val="windowText" lastClr="000000"/>
                </a:solidFill>
              </a:rPr>
              <a:t>Dan k</a:t>
            </a:r>
            <a:r>
              <a:rPr lang="id-ID" sz="2300" dirty="0" err="1">
                <a:solidFill>
                  <a:sysClr val="windowText" lastClr="000000"/>
                </a:solidFill>
              </a:rPr>
              <a:t>endali</a:t>
            </a:r>
            <a:r>
              <a:rPr lang="id-ID" sz="2300" dirty="0">
                <a:solidFill>
                  <a:sysClr val="windowText" lastClr="000000"/>
                </a:solidFill>
              </a:rPr>
              <a:t> syariah dan internal yang ada</a:t>
            </a:r>
            <a:endParaRPr lang="en-US" sz="2300" dirty="0">
              <a:solidFill>
                <a:sysClr val="windowText" lastClr="000000"/>
              </a:solidFill>
            </a:endParaRPr>
          </a:p>
          <a:p>
            <a:r>
              <a:rPr lang="id-ID" sz="2300" dirty="0">
                <a:solidFill>
                  <a:sysClr val="windowText" lastClr="000000"/>
                </a:solidFill>
              </a:rPr>
              <a:t>tetap sesuai untuk kinerja lembaga zakat</a:t>
            </a:r>
          </a:p>
        </p:txBody>
      </p:sp>
      <p:sp>
        <p:nvSpPr>
          <p:cNvPr id="8" name="Persegi Panjang: Sudut Lengkung 7">
            <a:extLst>
              <a:ext uri="{FF2B5EF4-FFF2-40B4-BE49-F238E27FC236}">
                <a16:creationId xmlns:a16="http://schemas.microsoft.com/office/drawing/2014/main" xmlns="" id="{2AA302A9-6D64-A768-66C9-671A2FE779DA}"/>
              </a:ext>
            </a:extLst>
          </p:cNvPr>
          <p:cNvSpPr/>
          <p:nvPr/>
        </p:nvSpPr>
        <p:spPr>
          <a:xfrm>
            <a:off x="7620000" y="3715210"/>
            <a:ext cx="2560320" cy="2377440"/>
          </a:xfrm>
          <a:prstGeom prst="roundRect">
            <a:avLst>
              <a:gd name="adj" fmla="val 3624"/>
            </a:avLst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400" dirty="0">
                <a:solidFill>
                  <a:sysClr val="windowText" lastClr="000000"/>
                </a:solidFill>
              </a:rPr>
              <a:t>Memastikan bahwa </a:t>
            </a:r>
            <a:r>
              <a:rPr lang="nb-NO" sz="2400" b="1" dirty="0">
                <a:solidFill>
                  <a:sysClr val="windowText" lastClr="000000"/>
                </a:solidFill>
              </a:rPr>
              <a:t>kebijakan dan proses </a:t>
            </a:r>
            <a:r>
              <a:rPr lang="nb-NO" sz="2400" dirty="0">
                <a:solidFill>
                  <a:sysClr val="windowText" lastClr="000000"/>
                </a:solidFill>
              </a:rPr>
              <a:t>tersebut </a:t>
            </a:r>
            <a:r>
              <a:rPr lang="nb-NO" sz="2400" b="1" dirty="0">
                <a:solidFill>
                  <a:sysClr val="windowText" lastClr="000000"/>
                </a:solidFill>
              </a:rPr>
              <a:t>dipatuhi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Panah: Pentagon 8">
            <a:extLst>
              <a:ext uri="{FF2B5EF4-FFF2-40B4-BE49-F238E27FC236}">
                <a16:creationId xmlns:a16="http://schemas.microsoft.com/office/drawing/2014/main" xmlns="" id="{65AC8BE8-E64B-9D14-2646-DBD8EDCF4987}"/>
              </a:ext>
            </a:extLst>
          </p:cNvPr>
          <p:cNvSpPr/>
          <p:nvPr/>
        </p:nvSpPr>
        <p:spPr>
          <a:xfrm>
            <a:off x="6761480" y="4043414"/>
            <a:ext cx="680720" cy="1721032"/>
          </a:xfrm>
          <a:prstGeom prst="homePlat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2475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rsegi Panjang: Sudut Lengkung 13">
            <a:extLst>
              <a:ext uri="{FF2B5EF4-FFF2-40B4-BE49-F238E27FC236}">
                <a16:creationId xmlns:a16="http://schemas.microsoft.com/office/drawing/2014/main" xmlns="" id="{1ECC5C84-CF57-60B9-569D-FD02DBFE1287}"/>
              </a:ext>
            </a:extLst>
          </p:cNvPr>
          <p:cNvSpPr/>
          <p:nvPr/>
        </p:nvSpPr>
        <p:spPr>
          <a:xfrm>
            <a:off x="7820026" y="2871872"/>
            <a:ext cx="3533773" cy="2665328"/>
          </a:xfrm>
          <a:prstGeom prst="roundRect">
            <a:avLst>
              <a:gd name="adj" fmla="val 4643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35023A-209E-7DB3-ACA8-9396848EAC40}"/>
              </a:ext>
            </a:extLst>
          </p:cNvPr>
          <p:cNvSpPr/>
          <p:nvPr/>
        </p:nvSpPr>
        <p:spPr>
          <a:xfrm>
            <a:off x="4361181" y="2501435"/>
            <a:ext cx="2506980" cy="2552582"/>
          </a:xfrm>
          <a:prstGeom prst="ellipse">
            <a:avLst/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Persegi Panjang: Sudut Lengkung 11">
            <a:extLst>
              <a:ext uri="{FF2B5EF4-FFF2-40B4-BE49-F238E27FC236}">
                <a16:creationId xmlns:a16="http://schemas.microsoft.com/office/drawing/2014/main" xmlns="" id="{F3CFBD17-B461-4CD7-F62A-3ECF75C83B3E}"/>
              </a:ext>
            </a:extLst>
          </p:cNvPr>
          <p:cNvSpPr/>
          <p:nvPr/>
        </p:nvSpPr>
        <p:spPr>
          <a:xfrm>
            <a:off x="990600" y="2871872"/>
            <a:ext cx="2418715" cy="2042160"/>
          </a:xfrm>
          <a:prstGeom prst="roundRect">
            <a:avLst>
              <a:gd name="adj" fmla="val 4643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B310777B-93B3-C177-BE89-C4CE14D9E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/>
              <a:t>Kriteria</a:t>
            </a:r>
            <a:r>
              <a:rPr lang="en-US" sz="4400" b="1" dirty="0"/>
              <a:t> Utama </a:t>
            </a:r>
            <a:r>
              <a:rPr lang="id-ID" sz="4400" b="1" dirty="0"/>
              <a:t>Audit Internal dan Pengendalian Syariah</a:t>
            </a:r>
            <a:r>
              <a:rPr lang="en-US" b="1" dirty="0"/>
              <a:t> </a:t>
            </a:r>
            <a:endParaRPr lang="id-ID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ECCEADB4-1630-8889-203B-F187DC57BBC5}"/>
              </a:ext>
            </a:extLst>
          </p:cNvPr>
          <p:cNvSpPr txBox="1"/>
          <p:nvPr/>
        </p:nvSpPr>
        <p:spPr>
          <a:xfrm>
            <a:off x="838200" y="1849840"/>
            <a:ext cx="31038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600" b="1" dirty="0">
                <a:solidFill>
                  <a:sysClr val="windowText" lastClr="000000"/>
                </a:solidFill>
              </a:rPr>
              <a:t> </a:t>
            </a:r>
            <a:r>
              <a:rPr lang="en-US" sz="2600" b="1" dirty="0" err="1">
                <a:solidFill>
                  <a:sysClr val="windowText" lastClr="000000"/>
                </a:solidFill>
              </a:rPr>
              <a:t>Keempat</a:t>
            </a:r>
            <a:endParaRPr lang="id-ID" sz="26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667D0996-AC9C-C2A6-5098-FB112342525D}"/>
              </a:ext>
            </a:extLst>
          </p:cNvPr>
          <p:cNvSpPr txBox="1"/>
          <p:nvPr/>
        </p:nvSpPr>
        <p:spPr>
          <a:xfrm>
            <a:off x="4438651" y="3177562"/>
            <a:ext cx="2352040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Audit dan </a:t>
            </a:r>
            <a:r>
              <a:rPr lang="en-US" sz="2400" b="1" dirty="0" err="1"/>
              <a:t>Pengendalian</a:t>
            </a:r>
            <a:r>
              <a:rPr lang="en-US" sz="2400" b="1" dirty="0"/>
              <a:t> Syariah</a:t>
            </a:r>
            <a:endParaRPr lang="id-ID" sz="2400" dirty="0"/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29E2D6BD-C395-8F86-1916-61BF23741299}"/>
              </a:ext>
            </a:extLst>
          </p:cNvPr>
          <p:cNvSpPr txBox="1"/>
          <p:nvPr/>
        </p:nvSpPr>
        <p:spPr>
          <a:xfrm>
            <a:off x="1108076" y="3144148"/>
            <a:ext cx="21945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/>
              <a:t>Jika tidak ada </a:t>
            </a:r>
            <a:r>
              <a:rPr lang="id-ID" sz="2400" dirty="0"/>
              <a:t>peraturan nasional tentang zakat</a:t>
            </a: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F4DD18C4-389A-EE7A-9373-A97DF10A6B98}"/>
              </a:ext>
            </a:extLst>
          </p:cNvPr>
          <p:cNvSpPr txBox="1"/>
          <p:nvPr/>
        </p:nvSpPr>
        <p:spPr>
          <a:xfrm>
            <a:off x="8056562" y="3050374"/>
            <a:ext cx="30607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Dilakukan</a:t>
            </a:r>
            <a:r>
              <a:rPr lang="en-US" sz="2400" dirty="0"/>
              <a:t> dengan </a:t>
            </a:r>
            <a:r>
              <a:rPr lang="en-US" sz="2400" dirty="0" err="1"/>
              <a:t>benar</a:t>
            </a:r>
            <a:r>
              <a:rPr lang="en-US" sz="2400" dirty="0"/>
              <a:t> oleh </a:t>
            </a:r>
            <a:r>
              <a:rPr lang="en-US" sz="2400" b="1" dirty="0"/>
              <a:t>Dewan </a:t>
            </a:r>
            <a:r>
              <a:rPr lang="en-US" sz="2400" b="1" dirty="0" err="1"/>
              <a:t>Pengawas</a:t>
            </a:r>
            <a:r>
              <a:rPr lang="en-US" sz="2400" b="1" dirty="0"/>
              <a:t> Syariah </a:t>
            </a:r>
            <a:r>
              <a:rPr lang="en-US" sz="2400" dirty="0"/>
              <a:t>dan/atau </a:t>
            </a:r>
            <a:r>
              <a:rPr lang="en-US" sz="2400" b="1" dirty="0"/>
              <a:t>Dewan Fatwa </a:t>
            </a:r>
            <a:r>
              <a:rPr lang="en-US" sz="2400" dirty="0"/>
              <a:t>yang </a:t>
            </a:r>
            <a:r>
              <a:rPr lang="en-US" sz="2400" dirty="0" err="1"/>
              <a:t>ditunjuk</a:t>
            </a:r>
            <a:r>
              <a:rPr lang="en-US" sz="2400" dirty="0"/>
              <a:t>.</a:t>
            </a:r>
            <a:endParaRPr lang="id-ID" sz="2400" dirty="0"/>
          </a:p>
        </p:txBody>
      </p:sp>
      <p:sp>
        <p:nvSpPr>
          <p:cNvPr id="15" name="Panah: Chevron 14">
            <a:extLst>
              <a:ext uri="{FF2B5EF4-FFF2-40B4-BE49-F238E27FC236}">
                <a16:creationId xmlns:a16="http://schemas.microsoft.com/office/drawing/2014/main" xmlns="" id="{79E8F16E-5AA7-5D4A-2130-A28DD7C73128}"/>
              </a:ext>
            </a:extLst>
          </p:cNvPr>
          <p:cNvSpPr/>
          <p:nvPr/>
        </p:nvSpPr>
        <p:spPr>
          <a:xfrm>
            <a:off x="3547745" y="3324225"/>
            <a:ext cx="666751" cy="1173480"/>
          </a:xfrm>
          <a:prstGeom prst="chevron">
            <a:avLst>
              <a:gd name="adj" fmla="val 43905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6" name="Panah: Chevron 15">
            <a:extLst>
              <a:ext uri="{FF2B5EF4-FFF2-40B4-BE49-F238E27FC236}">
                <a16:creationId xmlns:a16="http://schemas.microsoft.com/office/drawing/2014/main" xmlns="" id="{99375BD9-2AA5-9C13-55E9-E09CDBCFC33B}"/>
              </a:ext>
            </a:extLst>
          </p:cNvPr>
          <p:cNvSpPr/>
          <p:nvPr/>
        </p:nvSpPr>
        <p:spPr>
          <a:xfrm>
            <a:off x="7006592" y="3324225"/>
            <a:ext cx="666751" cy="1173480"/>
          </a:xfrm>
          <a:prstGeom prst="chevron">
            <a:avLst>
              <a:gd name="adj" fmla="val 43905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94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4" grpId="0"/>
      <p:bldP spid="6" grpId="0"/>
      <p:bldP spid="9" grpId="0"/>
      <p:bldP spid="10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765EC43-AD59-174D-8436-BCC488AF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Topik</a:t>
            </a:r>
            <a:r>
              <a:rPr lang="en-US" b="1" dirty="0"/>
              <a:t> </a:t>
            </a:r>
            <a:r>
              <a:rPr lang="en-US" b="1" dirty="0" err="1"/>
              <a:t>Diskusi</a:t>
            </a:r>
            <a:endParaRPr lang="id-ID" b="1" dirty="0"/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xmlns="" id="{D6419732-4B1E-CB31-3E0F-10103BCB5F25}"/>
              </a:ext>
            </a:extLst>
          </p:cNvPr>
          <p:cNvGrpSpPr/>
          <p:nvPr/>
        </p:nvGrpSpPr>
        <p:grpSpPr>
          <a:xfrm>
            <a:off x="938945" y="1666142"/>
            <a:ext cx="3074255" cy="4460338"/>
            <a:chOff x="796705" y="1808382"/>
            <a:chExt cx="3135214" cy="4460338"/>
          </a:xfrm>
          <a:solidFill>
            <a:schemeClr val="bg1"/>
          </a:solidFill>
        </p:grpSpPr>
        <p:sp>
          <p:nvSpPr>
            <p:cNvPr id="6" name="Persegi Panjang: Sudut Lengkung 5">
              <a:extLst>
                <a:ext uri="{FF2B5EF4-FFF2-40B4-BE49-F238E27FC236}">
                  <a16:creationId xmlns:a16="http://schemas.microsoft.com/office/drawing/2014/main" xmlns="" id="{AC7F751E-5441-DB2F-EB0C-E949E29E21B7}"/>
                </a:ext>
              </a:extLst>
            </p:cNvPr>
            <p:cNvSpPr/>
            <p:nvPr/>
          </p:nvSpPr>
          <p:spPr>
            <a:xfrm>
              <a:off x="1040858" y="2052536"/>
              <a:ext cx="2891061" cy="4216184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i="1" dirty="0">
                  <a:solidFill>
                    <a:sysClr val="windowText" lastClr="000000"/>
                  </a:solidFill>
                </a:rPr>
                <a:t>Best Practice 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Tata Kelola Zakat di Indonesia dan di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Luar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Negeri</a:t>
              </a:r>
              <a:endParaRPr lang="id-ID" sz="3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A83BE06-CE7F-FCCE-252E-F1EC6A6A3878}"/>
                </a:ext>
              </a:extLst>
            </p:cNvPr>
            <p:cNvSpPr/>
            <p:nvPr/>
          </p:nvSpPr>
          <p:spPr>
            <a:xfrm>
              <a:off x="796705" y="1808382"/>
              <a:ext cx="488308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1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20C11D55-55B0-72E4-A460-DB657F0E70D4}"/>
              </a:ext>
            </a:extLst>
          </p:cNvPr>
          <p:cNvGrpSpPr/>
          <p:nvPr/>
        </p:nvGrpSpPr>
        <p:grpSpPr>
          <a:xfrm>
            <a:off x="4293258" y="1666142"/>
            <a:ext cx="3357221" cy="3510378"/>
            <a:chOff x="3852061" y="1833782"/>
            <a:chExt cx="3832790" cy="3510378"/>
          </a:xfrm>
          <a:solidFill>
            <a:schemeClr val="bg1"/>
          </a:solidFill>
        </p:grpSpPr>
        <p:sp>
          <p:nvSpPr>
            <p:cNvPr id="7" name="Persegi Panjang: Sudut Lengkung 6">
              <a:extLst>
                <a:ext uri="{FF2B5EF4-FFF2-40B4-BE49-F238E27FC236}">
                  <a16:creationId xmlns:a16="http://schemas.microsoft.com/office/drawing/2014/main" xmlns="" id="{35A314E8-8950-39B6-B8CF-D7A883A2F4BC}"/>
                </a:ext>
              </a:extLst>
            </p:cNvPr>
            <p:cNvSpPr/>
            <p:nvPr/>
          </p:nvSpPr>
          <p:spPr>
            <a:xfrm>
              <a:off x="4131013" y="2052536"/>
              <a:ext cx="3553838" cy="3291624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ysClr val="windowText" lastClr="000000"/>
                  </a:solidFill>
                </a:rPr>
                <a:t>Pengawasan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Zakat (Syariah, Internal, dan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Eksternal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)</a:t>
              </a:r>
              <a:endParaRPr lang="id-ID" sz="3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D4A9BEA-1D7B-B145-C056-5F654B0BC0DE}"/>
                </a:ext>
              </a:extLst>
            </p:cNvPr>
            <p:cNvSpPr/>
            <p:nvPr/>
          </p:nvSpPr>
          <p:spPr>
            <a:xfrm>
              <a:off x="3852061" y="1833782"/>
              <a:ext cx="556010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2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xmlns="" id="{9ACB2D81-63D4-8151-BE0D-DCB0F0BE2ADD}"/>
              </a:ext>
            </a:extLst>
          </p:cNvPr>
          <p:cNvGrpSpPr/>
          <p:nvPr/>
        </p:nvGrpSpPr>
        <p:grpSpPr>
          <a:xfrm>
            <a:off x="7961235" y="1666142"/>
            <a:ext cx="3641484" cy="2916018"/>
            <a:chOff x="7768195" y="1808382"/>
            <a:chExt cx="3641484" cy="2916018"/>
          </a:xfrm>
          <a:solidFill>
            <a:schemeClr val="bg1"/>
          </a:solidFill>
        </p:grpSpPr>
        <p:sp>
          <p:nvSpPr>
            <p:cNvPr id="12" name="Persegi Panjang: Sudut Lengkung 11">
              <a:extLst>
                <a:ext uri="{FF2B5EF4-FFF2-40B4-BE49-F238E27FC236}">
                  <a16:creationId xmlns:a16="http://schemas.microsoft.com/office/drawing/2014/main" xmlns="" id="{841CA49D-29B3-754E-2FFD-AE02529652CF}"/>
                </a:ext>
              </a:extLst>
            </p:cNvPr>
            <p:cNvSpPr/>
            <p:nvPr/>
          </p:nvSpPr>
          <p:spPr>
            <a:xfrm>
              <a:off x="8012348" y="2052536"/>
              <a:ext cx="3397331" cy="2671864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ysClr val="windowText" lastClr="000000"/>
                  </a:solidFill>
                </a:rPr>
                <a:t>Isu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Kontemporer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terkait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Tata Kelola Zakat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418BDF2-A598-5246-83D9-144926FF84B1}"/>
                </a:ext>
              </a:extLst>
            </p:cNvPr>
            <p:cNvSpPr/>
            <p:nvPr/>
          </p:nvSpPr>
          <p:spPr>
            <a:xfrm>
              <a:off x="7768195" y="1808382"/>
              <a:ext cx="488308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3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87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53EAAE27-D688-2C53-03AF-B87A02E8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Dimensi</a:t>
            </a:r>
            <a:r>
              <a:rPr lang="en-US" b="1" dirty="0"/>
              <a:t> </a:t>
            </a:r>
            <a:r>
              <a:rPr lang="en-US" b="1" dirty="0" err="1"/>
              <a:t>Pengendalian</a:t>
            </a:r>
            <a:r>
              <a:rPr lang="en-US" b="1" dirty="0"/>
              <a:t> Syariah</a:t>
            </a:r>
            <a:endParaRPr lang="id-ID" b="1" dirty="0"/>
          </a:p>
        </p:txBody>
      </p:sp>
      <p:sp>
        <p:nvSpPr>
          <p:cNvPr id="4" name="Panah: Kanan Bertakik 3">
            <a:extLst>
              <a:ext uri="{FF2B5EF4-FFF2-40B4-BE49-F238E27FC236}">
                <a16:creationId xmlns:a16="http://schemas.microsoft.com/office/drawing/2014/main" xmlns="" id="{436D51CD-43D8-E10F-2337-885F06972640}"/>
              </a:ext>
            </a:extLst>
          </p:cNvPr>
          <p:cNvSpPr/>
          <p:nvPr/>
        </p:nvSpPr>
        <p:spPr>
          <a:xfrm>
            <a:off x="1356360" y="2989580"/>
            <a:ext cx="3159760" cy="2387600"/>
          </a:xfrm>
          <a:prstGeom prst="notchedRight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Dewan </a:t>
            </a:r>
            <a:r>
              <a:rPr lang="en-US" b="1" dirty="0" err="1">
                <a:solidFill>
                  <a:sysClr val="windowText" lastClr="000000"/>
                </a:solidFill>
              </a:rPr>
              <a:t>Pengawas</a:t>
            </a:r>
            <a:r>
              <a:rPr lang="en-US" b="1" dirty="0">
                <a:solidFill>
                  <a:sysClr val="windowText" lastClr="000000"/>
                </a:solidFill>
              </a:rPr>
              <a:t> Syariah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Panah: Kanan Bertakik 4">
            <a:extLst>
              <a:ext uri="{FF2B5EF4-FFF2-40B4-BE49-F238E27FC236}">
                <a16:creationId xmlns:a16="http://schemas.microsoft.com/office/drawing/2014/main" xmlns="" id="{847695E2-F9D2-9FE9-1128-B77033925696}"/>
              </a:ext>
            </a:extLst>
          </p:cNvPr>
          <p:cNvSpPr/>
          <p:nvPr/>
        </p:nvSpPr>
        <p:spPr>
          <a:xfrm>
            <a:off x="4516120" y="2979420"/>
            <a:ext cx="3159760" cy="2387600"/>
          </a:xfrm>
          <a:prstGeom prst="notchedRight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ysClr val="windowText" lastClr="000000"/>
                </a:solidFill>
              </a:rPr>
              <a:t>Kepatuhan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terhadap</a:t>
            </a:r>
            <a:r>
              <a:rPr lang="en-US" b="1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hukum</a:t>
            </a:r>
            <a:r>
              <a:rPr lang="en-US" b="1" dirty="0">
                <a:solidFill>
                  <a:sysClr val="windowText" lastClr="000000"/>
                </a:solidFill>
              </a:rPr>
              <a:t> syariah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Panah: Kanan Bertakik 5">
            <a:extLst>
              <a:ext uri="{FF2B5EF4-FFF2-40B4-BE49-F238E27FC236}">
                <a16:creationId xmlns:a16="http://schemas.microsoft.com/office/drawing/2014/main" xmlns="" id="{A1AECDD2-6C02-E93B-D2BD-13019E05D2DF}"/>
              </a:ext>
            </a:extLst>
          </p:cNvPr>
          <p:cNvSpPr/>
          <p:nvPr/>
        </p:nvSpPr>
        <p:spPr>
          <a:xfrm>
            <a:off x="7675880" y="2989580"/>
            <a:ext cx="3159760" cy="2387600"/>
          </a:xfrm>
          <a:prstGeom prst="notchedRight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ysClr val="windowText" lastClr="000000"/>
                </a:solidFill>
              </a:rPr>
              <a:t>Peninjauan</a:t>
            </a:r>
            <a:r>
              <a:rPr lang="en-US" b="1" dirty="0">
                <a:solidFill>
                  <a:sysClr val="windowText" lastClr="000000"/>
                </a:solidFill>
              </a:rPr>
              <a:t> Syariah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B76F67B-EAF5-699D-9CF8-2A031FF4BA95}"/>
              </a:ext>
            </a:extLst>
          </p:cNvPr>
          <p:cNvSpPr/>
          <p:nvPr/>
        </p:nvSpPr>
        <p:spPr>
          <a:xfrm>
            <a:off x="2534920" y="1785620"/>
            <a:ext cx="802640" cy="802640"/>
          </a:xfrm>
          <a:prstGeom prst="ellips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endParaRPr lang="id-ID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D6A291F-5CAA-E7CF-33A2-42B9338A3109}"/>
              </a:ext>
            </a:extLst>
          </p:cNvPr>
          <p:cNvSpPr/>
          <p:nvPr/>
        </p:nvSpPr>
        <p:spPr>
          <a:xfrm>
            <a:off x="5694680" y="1785620"/>
            <a:ext cx="802640" cy="802640"/>
          </a:xfrm>
          <a:prstGeom prst="ellips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endParaRPr lang="id-ID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6F0ADF2-D6FE-7711-AA5E-09C0385AED3C}"/>
              </a:ext>
            </a:extLst>
          </p:cNvPr>
          <p:cNvSpPr/>
          <p:nvPr/>
        </p:nvSpPr>
        <p:spPr>
          <a:xfrm>
            <a:off x="8854440" y="1785620"/>
            <a:ext cx="802640" cy="802640"/>
          </a:xfrm>
          <a:prstGeom prst="ellips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endParaRPr lang="id-ID" sz="36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12" name="Konektor Lurus 11">
            <a:extLst>
              <a:ext uri="{FF2B5EF4-FFF2-40B4-BE49-F238E27FC236}">
                <a16:creationId xmlns:a16="http://schemas.microsoft.com/office/drawing/2014/main" xmlns="" id="{F57182D9-7710-5F3A-1291-BF956861062C}"/>
              </a:ext>
            </a:extLst>
          </p:cNvPr>
          <p:cNvCxnSpPr>
            <a:cxnSpLocks/>
          </p:cNvCxnSpPr>
          <p:nvPr/>
        </p:nvCxnSpPr>
        <p:spPr>
          <a:xfrm>
            <a:off x="2936240" y="2456180"/>
            <a:ext cx="0" cy="1219200"/>
          </a:xfrm>
          <a:prstGeom prst="line">
            <a:avLst/>
          </a:prstGeom>
          <a:ln w="28575">
            <a:solidFill>
              <a:srgbClr val="FFD4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Konektor Lurus 12">
            <a:extLst>
              <a:ext uri="{FF2B5EF4-FFF2-40B4-BE49-F238E27FC236}">
                <a16:creationId xmlns:a16="http://schemas.microsoft.com/office/drawing/2014/main" xmlns="" id="{599DD13F-B136-152A-EE28-F62676A0FD59}"/>
              </a:ext>
            </a:extLst>
          </p:cNvPr>
          <p:cNvCxnSpPr/>
          <p:nvPr/>
        </p:nvCxnSpPr>
        <p:spPr>
          <a:xfrm>
            <a:off x="6096000" y="2456180"/>
            <a:ext cx="0" cy="1219200"/>
          </a:xfrm>
          <a:prstGeom prst="line">
            <a:avLst/>
          </a:prstGeom>
          <a:ln w="28575">
            <a:solidFill>
              <a:srgbClr val="FFD4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onektor Lurus 13">
            <a:extLst>
              <a:ext uri="{FF2B5EF4-FFF2-40B4-BE49-F238E27FC236}">
                <a16:creationId xmlns:a16="http://schemas.microsoft.com/office/drawing/2014/main" xmlns="" id="{AA8CAD8B-EED8-4557-6FF8-8DF691560591}"/>
              </a:ext>
            </a:extLst>
          </p:cNvPr>
          <p:cNvCxnSpPr>
            <a:cxnSpLocks/>
          </p:cNvCxnSpPr>
          <p:nvPr/>
        </p:nvCxnSpPr>
        <p:spPr>
          <a:xfrm>
            <a:off x="9255760" y="2456180"/>
            <a:ext cx="0" cy="1219200"/>
          </a:xfrm>
          <a:prstGeom prst="line">
            <a:avLst/>
          </a:prstGeom>
          <a:ln w="28575">
            <a:solidFill>
              <a:srgbClr val="FFD44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C528AD61-0B59-4E00-545A-C8F214D4363F}"/>
              </a:ext>
            </a:extLst>
          </p:cNvPr>
          <p:cNvSpPr txBox="1"/>
          <p:nvPr/>
        </p:nvSpPr>
        <p:spPr>
          <a:xfrm>
            <a:off x="1356360" y="5608320"/>
            <a:ext cx="8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Tiap</a:t>
            </a:r>
            <a:r>
              <a:rPr lang="en-US" sz="2000" dirty="0"/>
              <a:t> </a:t>
            </a:r>
            <a:r>
              <a:rPr lang="en-US" sz="2000" dirty="0" err="1"/>
              <a:t>dimensi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indikator</a:t>
            </a:r>
            <a:r>
              <a:rPr lang="en-US" sz="2000" dirty="0"/>
              <a:t> masing-masing.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663756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8BCDE9C7-6DF9-3C30-9E01-A299C3B2949B}"/>
              </a:ext>
            </a:extLst>
          </p:cNvPr>
          <p:cNvSpPr/>
          <p:nvPr/>
        </p:nvSpPr>
        <p:spPr>
          <a:xfrm>
            <a:off x="4023360" y="1862376"/>
            <a:ext cx="7518400" cy="42641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53EAAE27-D688-2C53-03AF-B87A02E8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Indikator</a:t>
            </a:r>
            <a:r>
              <a:rPr lang="en-US" b="1" dirty="0"/>
              <a:t> </a:t>
            </a:r>
            <a:r>
              <a:rPr lang="en-US" b="1" dirty="0" err="1"/>
              <a:t>Dimensi</a:t>
            </a:r>
            <a:r>
              <a:rPr lang="en-US" b="1" dirty="0"/>
              <a:t> </a:t>
            </a:r>
            <a:r>
              <a:rPr lang="en-US" b="1" dirty="0" err="1"/>
              <a:t>Pengendalian</a:t>
            </a:r>
            <a:r>
              <a:rPr lang="en-US" b="1" dirty="0"/>
              <a:t> Syariah</a:t>
            </a:r>
            <a:endParaRPr lang="id-ID" b="1" dirty="0"/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C528AD61-0B59-4E00-545A-C8F214D4363F}"/>
              </a:ext>
            </a:extLst>
          </p:cNvPr>
          <p:cNvSpPr txBox="1"/>
          <p:nvPr/>
        </p:nvSpPr>
        <p:spPr>
          <a:xfrm>
            <a:off x="4490085" y="2147768"/>
            <a:ext cx="65849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DPS </a:t>
            </a:r>
            <a:r>
              <a:rPr lang="en-US" sz="2600" dirty="0" err="1"/>
              <a:t>terdiri</a:t>
            </a:r>
            <a:r>
              <a:rPr lang="en-US" sz="2600" dirty="0"/>
              <a:t> </a:t>
            </a:r>
            <a:r>
              <a:rPr lang="en-US" sz="2600" dirty="0" err="1"/>
              <a:t>dari</a:t>
            </a:r>
            <a:r>
              <a:rPr lang="en-US" sz="2600" dirty="0"/>
              <a:t> </a:t>
            </a:r>
            <a:r>
              <a:rPr lang="en-US" sz="2600" b="1" dirty="0"/>
              <a:t>3 atau lebih (dengan </a:t>
            </a:r>
            <a:r>
              <a:rPr lang="en-US" sz="2600" b="1" dirty="0" err="1"/>
              <a:t>bilangan</a:t>
            </a:r>
            <a:r>
              <a:rPr lang="en-US" sz="2600" b="1" dirty="0"/>
              <a:t> </a:t>
            </a:r>
            <a:r>
              <a:rPr lang="en-US" sz="2600" b="1" dirty="0" err="1"/>
              <a:t>ganjil</a:t>
            </a:r>
            <a:r>
              <a:rPr lang="en-US" sz="2600" b="1" dirty="0"/>
              <a:t>) </a:t>
            </a:r>
            <a:r>
              <a:rPr lang="en-US" sz="2600" dirty="0" err="1"/>
              <a:t>anggota</a:t>
            </a:r>
            <a:r>
              <a:rPr lang="en-US" sz="2600" dirty="0"/>
              <a:t> yang </a:t>
            </a:r>
            <a:r>
              <a:rPr lang="en-US" sz="2600" dirty="0" err="1"/>
              <a:t>independen</a:t>
            </a:r>
            <a:r>
              <a:rPr lang="en-US" sz="26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DPS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b="1" dirty="0" err="1"/>
              <a:t>memiliki</a:t>
            </a:r>
            <a:r>
              <a:rPr lang="en-US" sz="2600" b="1" dirty="0"/>
              <a:t> </a:t>
            </a:r>
            <a:r>
              <a:rPr lang="en-US" sz="2600" b="1" dirty="0" err="1"/>
              <a:t>keahlian</a:t>
            </a:r>
            <a:r>
              <a:rPr lang="en-US" sz="2600" b="1" dirty="0"/>
              <a:t> </a:t>
            </a:r>
            <a:r>
              <a:rPr lang="en-US" sz="2600" b="1" dirty="0" err="1"/>
              <a:t>dalam</a:t>
            </a:r>
            <a:r>
              <a:rPr lang="en-US" sz="2600" b="1" dirty="0"/>
              <a:t> </a:t>
            </a:r>
            <a:r>
              <a:rPr lang="en-US" sz="2600" b="1" dirty="0" err="1"/>
              <a:t>hukum</a:t>
            </a:r>
            <a:r>
              <a:rPr lang="en-US" sz="2600" b="1" dirty="0"/>
              <a:t> syariah </a:t>
            </a:r>
            <a:r>
              <a:rPr lang="en-US" sz="2600" dirty="0" err="1"/>
              <a:t>khususnya</a:t>
            </a:r>
            <a:r>
              <a:rPr lang="en-US" sz="2600" dirty="0"/>
              <a:t> pada </a:t>
            </a:r>
            <a:r>
              <a:rPr lang="en-US" sz="2600" dirty="0" err="1"/>
              <a:t>aspek</a:t>
            </a:r>
            <a:r>
              <a:rPr lang="en-US" sz="2600" dirty="0"/>
              <a:t> </a:t>
            </a:r>
            <a:r>
              <a:rPr lang="en-US" sz="2600" dirty="0" err="1"/>
              <a:t>fikih</a:t>
            </a:r>
            <a:r>
              <a:rPr lang="en-US" sz="2600" dirty="0"/>
              <a:t> </a:t>
            </a:r>
            <a:r>
              <a:rPr lang="en-US" sz="2600" dirty="0" err="1"/>
              <a:t>muamalah</a:t>
            </a:r>
            <a:r>
              <a:rPr lang="en-US" sz="2600" dirty="0"/>
              <a:t> dan zakat.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err="1"/>
              <a:t>Terdapat</a:t>
            </a:r>
            <a:r>
              <a:rPr lang="en-US" sz="2600" dirty="0"/>
              <a:t> </a:t>
            </a:r>
            <a:r>
              <a:rPr lang="en-US" sz="2600" b="1" dirty="0" err="1"/>
              <a:t>tugas</a:t>
            </a:r>
            <a:r>
              <a:rPr lang="en-US" sz="2600" b="1" dirty="0"/>
              <a:t> dan </a:t>
            </a:r>
            <a:r>
              <a:rPr lang="en-US" sz="2600" b="1" dirty="0" err="1"/>
              <a:t>wewenang</a:t>
            </a:r>
            <a:r>
              <a:rPr lang="en-US" sz="2600" b="1" dirty="0"/>
              <a:t> yang </a:t>
            </a:r>
            <a:r>
              <a:rPr lang="en-US" sz="2600" b="1" dirty="0" err="1"/>
              <a:t>jelas</a:t>
            </a:r>
            <a:r>
              <a:rPr lang="en-US" sz="2600" b="1" dirty="0"/>
              <a:t> </a:t>
            </a:r>
            <a:r>
              <a:rPr lang="en-US" sz="2600" b="1" dirty="0" err="1"/>
              <a:t>bagi</a:t>
            </a:r>
            <a:r>
              <a:rPr lang="en-US" sz="2600" b="1" dirty="0"/>
              <a:t> DPS </a:t>
            </a:r>
            <a:r>
              <a:rPr lang="en-US" sz="2600" dirty="0" err="1"/>
              <a:t>untuk</a:t>
            </a:r>
            <a:r>
              <a:rPr lang="en-US" sz="2600" dirty="0"/>
              <a:t> </a:t>
            </a:r>
            <a:r>
              <a:rPr lang="en-US" sz="2600" dirty="0" err="1"/>
              <a:t>melakukan</a:t>
            </a:r>
            <a:r>
              <a:rPr lang="en-US" sz="2600" dirty="0"/>
              <a:t> </a:t>
            </a:r>
            <a:r>
              <a:rPr lang="en-US" sz="2600" dirty="0" err="1"/>
              <a:t>pengawasan</a:t>
            </a:r>
            <a:r>
              <a:rPr lang="en-US" sz="2600" dirty="0"/>
              <a:t> syariah di </a:t>
            </a:r>
            <a:r>
              <a:rPr lang="en-US" sz="2600" dirty="0" err="1"/>
              <a:t>lembaga</a:t>
            </a:r>
            <a:r>
              <a:rPr lang="en-US" sz="2600" dirty="0"/>
              <a:t> zakat  </a:t>
            </a: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7B4428FD-9EB9-BACE-B94B-4471403DDD5C}"/>
              </a:ext>
            </a:extLst>
          </p:cNvPr>
          <p:cNvSpPr/>
          <p:nvPr/>
        </p:nvSpPr>
        <p:spPr>
          <a:xfrm>
            <a:off x="1005840" y="1862376"/>
            <a:ext cx="3017520" cy="1429464"/>
          </a:xfrm>
          <a:prstGeom prst="roundRect">
            <a:avLst>
              <a:gd name="adj" fmla="val 0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</a:rPr>
              <a:t>Dewan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Pengawas</a:t>
            </a:r>
            <a:r>
              <a:rPr lang="en-US" sz="2800" b="1" dirty="0">
                <a:solidFill>
                  <a:sysClr val="windowText" lastClr="000000"/>
                </a:solidFill>
              </a:rPr>
              <a:t> Syariah (DPS)</a:t>
            </a:r>
            <a:endParaRPr lang="id-ID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88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8BCDE9C7-6DF9-3C30-9E01-A299C3B2949B}"/>
              </a:ext>
            </a:extLst>
          </p:cNvPr>
          <p:cNvSpPr/>
          <p:nvPr/>
        </p:nvSpPr>
        <p:spPr>
          <a:xfrm>
            <a:off x="4023360" y="1862376"/>
            <a:ext cx="7518400" cy="42641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53EAAE27-D688-2C53-03AF-B87A02E8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Indikator</a:t>
            </a:r>
            <a:r>
              <a:rPr lang="en-US" b="1" dirty="0"/>
              <a:t> </a:t>
            </a:r>
            <a:r>
              <a:rPr lang="en-US" b="1" dirty="0" err="1"/>
              <a:t>Dimensi</a:t>
            </a:r>
            <a:r>
              <a:rPr lang="en-US" b="1" dirty="0"/>
              <a:t> </a:t>
            </a:r>
            <a:r>
              <a:rPr lang="en-US" b="1" dirty="0" err="1"/>
              <a:t>Pengendalian</a:t>
            </a:r>
            <a:r>
              <a:rPr lang="en-US" b="1" dirty="0"/>
              <a:t> Syariah</a:t>
            </a:r>
            <a:endParaRPr lang="id-ID" b="1" dirty="0"/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C528AD61-0B59-4E00-545A-C8F214D4363F}"/>
              </a:ext>
            </a:extLst>
          </p:cNvPr>
          <p:cNvSpPr txBox="1"/>
          <p:nvPr/>
        </p:nvSpPr>
        <p:spPr>
          <a:xfrm>
            <a:off x="4457383" y="2001575"/>
            <a:ext cx="665035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kebijakan</a:t>
            </a:r>
            <a:r>
              <a:rPr lang="en-US" sz="2300" b="1" dirty="0"/>
              <a:t> </a:t>
            </a:r>
            <a:r>
              <a:rPr lang="en-US" sz="2300" dirty="0"/>
              <a:t>yang </a:t>
            </a:r>
            <a:r>
              <a:rPr lang="en-US" sz="2300" b="1" dirty="0" err="1"/>
              <a:t>terkait</a:t>
            </a:r>
            <a:r>
              <a:rPr lang="en-US" sz="2300" b="1" dirty="0"/>
              <a:t> tata </a:t>
            </a:r>
            <a:r>
              <a:rPr lang="en-US" sz="2300" b="1" dirty="0" err="1"/>
              <a:t>kelola</a:t>
            </a:r>
            <a:r>
              <a:rPr lang="en-US" sz="2300" b="1" dirty="0"/>
              <a:t> syariah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kebijakan</a:t>
            </a:r>
            <a:r>
              <a:rPr lang="en-US" sz="2300" b="1" dirty="0"/>
              <a:t> </a:t>
            </a:r>
            <a:r>
              <a:rPr lang="en-US" sz="2300" dirty="0" err="1"/>
              <a:t>terkait</a:t>
            </a:r>
            <a:r>
              <a:rPr lang="en-US" sz="2300" dirty="0"/>
              <a:t> proses </a:t>
            </a:r>
            <a:r>
              <a:rPr lang="en-US" sz="2300" b="1" dirty="0" err="1"/>
              <a:t>peninjauan</a:t>
            </a:r>
            <a:r>
              <a:rPr lang="en-US" sz="2300" b="1" dirty="0"/>
              <a:t> syariah </a:t>
            </a:r>
            <a:r>
              <a:rPr lang="en-US" sz="2300" dirty="0" err="1"/>
              <a:t>secara</a:t>
            </a:r>
            <a:r>
              <a:rPr lang="en-US" sz="2300" dirty="0"/>
              <a:t> internal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prosedur</a:t>
            </a:r>
            <a:r>
              <a:rPr lang="en-US" sz="2300" b="1" dirty="0"/>
              <a:t> </a:t>
            </a:r>
            <a:r>
              <a:rPr lang="en-US" sz="2300" b="1" dirty="0" err="1"/>
              <a:t>operasional</a:t>
            </a:r>
            <a:r>
              <a:rPr lang="en-US" sz="2300" b="1" dirty="0"/>
              <a:t> syariah </a:t>
            </a:r>
            <a:r>
              <a:rPr lang="en-US" sz="2300" dirty="0"/>
              <a:t>dan </a:t>
            </a:r>
            <a:r>
              <a:rPr lang="en-US" sz="2300" dirty="0" err="1"/>
              <a:t>manajemen</a:t>
            </a:r>
            <a:r>
              <a:rPr lang="en-US" sz="2300" dirty="0"/>
              <a:t> yang </a:t>
            </a:r>
            <a:r>
              <a:rPr lang="en-US" sz="2300" dirty="0" err="1"/>
              <a:t>berfungsi</a:t>
            </a:r>
            <a:r>
              <a:rPr lang="en-US" sz="2300" dirty="0"/>
              <a:t> dengan </a:t>
            </a:r>
            <a:r>
              <a:rPr lang="en-US" sz="2300" dirty="0" err="1"/>
              <a:t>baik</a:t>
            </a:r>
            <a:endParaRPr lang="en-US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kode</a:t>
            </a:r>
            <a:r>
              <a:rPr lang="en-US" sz="2300" b="1" dirty="0"/>
              <a:t> </a:t>
            </a:r>
            <a:r>
              <a:rPr lang="en-US" sz="2300" b="1" dirty="0" err="1"/>
              <a:t>etik</a:t>
            </a:r>
            <a:r>
              <a:rPr lang="en-US" sz="2300" b="1" dirty="0"/>
              <a:t> </a:t>
            </a:r>
            <a:r>
              <a:rPr lang="en-US" sz="2300" dirty="0"/>
              <a:t>yang </a:t>
            </a:r>
            <a:r>
              <a:rPr lang="en-US" sz="2300" dirty="0" err="1"/>
              <a:t>baik</a:t>
            </a:r>
            <a:r>
              <a:rPr lang="en-US" sz="2300" dirty="0"/>
              <a:t> </a:t>
            </a:r>
            <a:r>
              <a:rPr lang="en-US" sz="2300" dirty="0" err="1"/>
              <a:t>untuk</a:t>
            </a:r>
            <a:r>
              <a:rPr lang="en-US" sz="2300" dirty="0"/>
              <a:t> </a:t>
            </a:r>
            <a:r>
              <a:rPr lang="en-US" sz="2300" dirty="0" err="1"/>
              <a:t>menjaga</a:t>
            </a:r>
            <a:r>
              <a:rPr lang="en-US" sz="2300" dirty="0"/>
              <a:t> </a:t>
            </a:r>
            <a:r>
              <a:rPr lang="en-US" sz="2300" dirty="0" err="1"/>
              <a:t>integritas</a:t>
            </a:r>
            <a:r>
              <a:rPr lang="en-US" sz="2300" dirty="0"/>
              <a:t> dan </a:t>
            </a:r>
            <a:r>
              <a:rPr lang="en-US" sz="2300" dirty="0" err="1"/>
              <a:t>profesionalitas</a:t>
            </a:r>
            <a:r>
              <a:rPr lang="en-US" sz="2300" dirty="0"/>
              <a:t> DPS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prosedur</a:t>
            </a:r>
            <a:r>
              <a:rPr lang="en-US" sz="2300" b="1" dirty="0"/>
              <a:t> </a:t>
            </a:r>
            <a:r>
              <a:rPr lang="en-US" sz="2300" dirty="0"/>
              <a:t>yang </a:t>
            </a:r>
            <a:r>
              <a:rPr lang="en-US" sz="2300" dirty="0" err="1"/>
              <a:t>berkaitan</a:t>
            </a:r>
            <a:r>
              <a:rPr lang="en-US" sz="2300" dirty="0"/>
              <a:t> dengan </a:t>
            </a:r>
            <a:r>
              <a:rPr lang="en-US" sz="2300" dirty="0" err="1"/>
              <a:t>mekanisme</a:t>
            </a:r>
            <a:r>
              <a:rPr lang="en-US" sz="2300" dirty="0"/>
              <a:t> dan </a:t>
            </a:r>
            <a:r>
              <a:rPr lang="en-US" sz="2300" b="1" dirty="0" err="1"/>
              <a:t>pengendalian</a:t>
            </a:r>
            <a:r>
              <a:rPr lang="en-US" sz="2300" b="1" dirty="0"/>
              <a:t> </a:t>
            </a:r>
            <a:r>
              <a:rPr lang="en-US" sz="2300" b="1" dirty="0" err="1"/>
              <a:t>aspek-aspek</a:t>
            </a:r>
            <a:r>
              <a:rPr lang="en-US" sz="2300" b="1" dirty="0"/>
              <a:t> yang </a:t>
            </a:r>
            <a:r>
              <a:rPr lang="en-US" sz="2300" b="1" dirty="0" err="1"/>
              <a:t>tidak</a:t>
            </a:r>
            <a:r>
              <a:rPr lang="en-US" sz="2300" b="1" dirty="0"/>
              <a:t> </a:t>
            </a:r>
            <a:r>
              <a:rPr lang="en-US" sz="2300" dirty="0"/>
              <a:t>sesuai dengan </a:t>
            </a:r>
            <a:r>
              <a:rPr lang="en-US" sz="2300" b="1" dirty="0"/>
              <a:t>syariah</a:t>
            </a:r>
            <a:r>
              <a:rPr lang="en-US" sz="2300" dirty="0"/>
              <a:t>.</a:t>
            </a: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7B4428FD-9EB9-BACE-B94B-4471403DDD5C}"/>
              </a:ext>
            </a:extLst>
          </p:cNvPr>
          <p:cNvSpPr/>
          <p:nvPr/>
        </p:nvSpPr>
        <p:spPr>
          <a:xfrm>
            <a:off x="1005840" y="1862376"/>
            <a:ext cx="3017520" cy="1566624"/>
          </a:xfrm>
          <a:prstGeom prst="roundRect">
            <a:avLst>
              <a:gd name="adj" fmla="val 0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Kepatuhan</a:t>
            </a:r>
            <a:r>
              <a:rPr lang="en-US" sz="2800" b="1" dirty="0">
                <a:solidFill>
                  <a:sysClr val="windowText" lastClr="000000"/>
                </a:solidFill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Terhadap</a:t>
            </a:r>
            <a:r>
              <a:rPr lang="en-US" sz="2800" b="1" dirty="0">
                <a:solidFill>
                  <a:sysClr val="windowText" lastClr="000000"/>
                </a:solidFill>
              </a:rPr>
              <a:t> Hukum Syariah</a:t>
            </a:r>
            <a:endParaRPr lang="id-ID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25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8BCDE9C7-6DF9-3C30-9E01-A299C3B2949B}"/>
              </a:ext>
            </a:extLst>
          </p:cNvPr>
          <p:cNvSpPr/>
          <p:nvPr/>
        </p:nvSpPr>
        <p:spPr>
          <a:xfrm>
            <a:off x="4023360" y="1862376"/>
            <a:ext cx="7518400" cy="426410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53EAAE27-D688-2C53-03AF-B87A02E8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Indikator</a:t>
            </a:r>
            <a:r>
              <a:rPr lang="en-US" b="1" dirty="0"/>
              <a:t> </a:t>
            </a:r>
            <a:r>
              <a:rPr lang="en-US" b="1" dirty="0" err="1"/>
              <a:t>Dimensi</a:t>
            </a:r>
            <a:r>
              <a:rPr lang="en-US" b="1" dirty="0"/>
              <a:t> </a:t>
            </a:r>
            <a:r>
              <a:rPr lang="en-US" b="1" dirty="0" err="1"/>
              <a:t>Pengendalian</a:t>
            </a:r>
            <a:r>
              <a:rPr lang="en-US" b="1" dirty="0"/>
              <a:t> Syariah</a:t>
            </a:r>
            <a:endParaRPr lang="id-ID" b="1" dirty="0"/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C528AD61-0B59-4E00-545A-C8F214D4363F}"/>
              </a:ext>
            </a:extLst>
          </p:cNvPr>
          <p:cNvSpPr txBox="1"/>
          <p:nvPr/>
        </p:nvSpPr>
        <p:spPr>
          <a:xfrm>
            <a:off x="4191001" y="2001575"/>
            <a:ext cx="7183119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aktivitas</a:t>
            </a:r>
            <a:r>
              <a:rPr lang="en-US" sz="2300" b="1" dirty="0"/>
              <a:t> </a:t>
            </a:r>
            <a:r>
              <a:rPr lang="en-US" sz="2300" b="1" dirty="0" err="1"/>
              <a:t>peninjauan</a:t>
            </a:r>
            <a:r>
              <a:rPr lang="en-US" sz="2300" b="1" dirty="0"/>
              <a:t> syariah </a:t>
            </a:r>
            <a:r>
              <a:rPr lang="en-US" sz="2300" dirty="0" err="1"/>
              <a:t>guna</a:t>
            </a:r>
            <a:r>
              <a:rPr lang="en-US" sz="2300" dirty="0"/>
              <a:t> </a:t>
            </a:r>
            <a:r>
              <a:rPr lang="en-US" sz="2300" dirty="0" err="1"/>
              <a:t>memverifikasi</a:t>
            </a:r>
            <a:r>
              <a:rPr lang="en-US" sz="2300" dirty="0"/>
              <a:t> </a:t>
            </a:r>
            <a:r>
              <a:rPr lang="en-US" sz="2300" dirty="0" err="1"/>
              <a:t>bahwa</a:t>
            </a:r>
            <a:r>
              <a:rPr lang="en-US" sz="2300" dirty="0"/>
              <a:t> </a:t>
            </a:r>
            <a:r>
              <a:rPr lang="en-US" sz="2300" dirty="0" err="1"/>
              <a:t>kepatuhan</a:t>
            </a:r>
            <a:r>
              <a:rPr lang="en-US" sz="2300" dirty="0"/>
              <a:t> syariah internal </a:t>
            </a:r>
            <a:r>
              <a:rPr lang="en-US" sz="2300" dirty="0" err="1"/>
              <a:t>berfungsi</a:t>
            </a:r>
            <a:r>
              <a:rPr lang="en-US" sz="2300" dirty="0"/>
              <a:t> dengan </a:t>
            </a:r>
            <a:r>
              <a:rPr lang="en-US" sz="2300" dirty="0" err="1"/>
              <a:t>baik</a:t>
            </a:r>
            <a:r>
              <a:rPr lang="en-US" sz="23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dirty="0" err="1"/>
              <a:t>aktivitas</a:t>
            </a:r>
            <a:r>
              <a:rPr lang="en-US" sz="2300" dirty="0"/>
              <a:t> </a:t>
            </a:r>
            <a:r>
              <a:rPr lang="en-US" sz="2300" dirty="0" err="1"/>
              <a:t>peninjauan</a:t>
            </a:r>
            <a:r>
              <a:rPr lang="en-US" sz="2300" dirty="0"/>
              <a:t> syariah </a:t>
            </a:r>
            <a:r>
              <a:rPr lang="en-US" sz="2300" b="1" dirty="0" err="1"/>
              <a:t>secara</a:t>
            </a:r>
            <a:r>
              <a:rPr lang="en-US" sz="2300" b="1" dirty="0"/>
              <a:t> </a:t>
            </a:r>
            <a:r>
              <a:rPr lang="en-US" sz="2300" b="1" dirty="0" err="1"/>
              <a:t>berkala</a:t>
            </a:r>
            <a:r>
              <a:rPr lang="en-US" sz="23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/>
              <a:t>Terdapat</a:t>
            </a:r>
            <a:r>
              <a:rPr lang="en-US" sz="2300" dirty="0"/>
              <a:t> </a:t>
            </a:r>
            <a:r>
              <a:rPr lang="en-US" sz="2300" b="1" dirty="0" err="1"/>
              <a:t>mekanisme</a:t>
            </a:r>
            <a:r>
              <a:rPr lang="en-US" sz="2300" b="1" dirty="0"/>
              <a:t> </a:t>
            </a:r>
            <a:r>
              <a:rPr lang="en-US" sz="2300" b="1" dirty="0" err="1"/>
              <a:t>pelaporan</a:t>
            </a:r>
            <a:r>
              <a:rPr lang="en-US" sz="2300" b="1" dirty="0"/>
              <a:t> </a:t>
            </a:r>
            <a:r>
              <a:rPr lang="en-US" sz="2300" dirty="0" err="1"/>
              <a:t>dari</a:t>
            </a:r>
            <a:r>
              <a:rPr lang="en-US" sz="2300" dirty="0"/>
              <a:t> </a:t>
            </a:r>
            <a:r>
              <a:rPr lang="en-US" sz="2300" dirty="0" err="1"/>
              <a:t>aktivitas</a:t>
            </a:r>
            <a:r>
              <a:rPr lang="en-US" sz="2300" dirty="0"/>
              <a:t> </a:t>
            </a:r>
            <a:r>
              <a:rPr lang="en-US" sz="2300" dirty="0" err="1"/>
              <a:t>peninjauan</a:t>
            </a:r>
            <a:r>
              <a:rPr lang="en-US" sz="2300" dirty="0"/>
              <a:t> syariah </a:t>
            </a:r>
            <a:r>
              <a:rPr lang="en-US" sz="2300" dirty="0" err="1"/>
              <a:t>terhadap</a:t>
            </a:r>
            <a:r>
              <a:rPr lang="en-US" sz="2300" dirty="0"/>
              <a:t> </a:t>
            </a:r>
            <a:r>
              <a:rPr lang="en-US" sz="2300" dirty="0" err="1"/>
              <a:t>setiap</a:t>
            </a:r>
            <a:r>
              <a:rPr lang="en-US" sz="2300" dirty="0"/>
              <a:t> </a:t>
            </a:r>
            <a:r>
              <a:rPr lang="en-US" sz="2300" dirty="0" err="1"/>
              <a:t>temuan</a:t>
            </a:r>
            <a:r>
              <a:rPr lang="en-US" sz="2300" dirty="0"/>
              <a:t> yang </a:t>
            </a:r>
            <a:r>
              <a:rPr lang="en-US" sz="2300" dirty="0" err="1"/>
              <a:t>berkaitan</a:t>
            </a:r>
            <a:r>
              <a:rPr lang="en-US" sz="2300" dirty="0"/>
              <a:t> dengan </a:t>
            </a:r>
            <a:r>
              <a:rPr lang="en-US" sz="2300" dirty="0" err="1"/>
              <a:t>kepatuhan</a:t>
            </a:r>
            <a:r>
              <a:rPr lang="en-US" sz="2300" dirty="0"/>
              <a:t> syariah </a:t>
            </a:r>
            <a:r>
              <a:rPr lang="en-US" sz="2300" dirty="0" err="1"/>
              <a:t>kepada</a:t>
            </a:r>
            <a:r>
              <a:rPr lang="en-US" sz="2300" dirty="0"/>
              <a:t> DPS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1" dirty="0" err="1"/>
              <a:t>Laporan</a:t>
            </a:r>
            <a:r>
              <a:rPr lang="en-US" sz="2300" dirty="0"/>
              <a:t> </a:t>
            </a:r>
            <a:r>
              <a:rPr lang="en-US" sz="2300" dirty="0" err="1"/>
              <a:t>hasil</a:t>
            </a:r>
            <a:r>
              <a:rPr lang="en-US" sz="2300" dirty="0"/>
              <a:t> </a:t>
            </a:r>
            <a:r>
              <a:rPr lang="en-US" sz="2300" dirty="0" err="1"/>
              <a:t>peninjauan</a:t>
            </a:r>
            <a:r>
              <a:rPr lang="en-US" sz="2300" dirty="0"/>
              <a:t> syariah </a:t>
            </a:r>
            <a:r>
              <a:rPr lang="en-US" sz="2300" b="1" dirty="0" err="1"/>
              <a:t>dilaporkan</a:t>
            </a:r>
            <a:r>
              <a:rPr lang="en-US" sz="2300" dirty="0"/>
              <a:t> </a:t>
            </a:r>
            <a:r>
              <a:rPr lang="en-US" sz="2300" dirty="0" err="1"/>
              <a:t>kepada</a:t>
            </a:r>
            <a:r>
              <a:rPr lang="en-US" sz="2300" dirty="0"/>
              <a:t> </a:t>
            </a:r>
            <a:r>
              <a:rPr lang="en-US" sz="2300" dirty="0" err="1"/>
              <a:t>lembaga</a:t>
            </a:r>
            <a:r>
              <a:rPr lang="en-US" sz="2300" dirty="0"/>
              <a:t> yang </a:t>
            </a:r>
            <a:r>
              <a:rPr lang="en-US" sz="2300" dirty="0" err="1"/>
              <a:t>mengatur</a:t>
            </a:r>
            <a:r>
              <a:rPr lang="en-US" sz="2300" dirty="0"/>
              <a:t> </a:t>
            </a:r>
            <a:r>
              <a:rPr lang="en-US" sz="2300" dirty="0" err="1"/>
              <a:t>pengelolaan</a:t>
            </a:r>
            <a:r>
              <a:rPr lang="en-US" sz="2300" dirty="0"/>
              <a:t> zakat. </a:t>
            </a: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7B4428FD-9EB9-BACE-B94B-4471403DDD5C}"/>
              </a:ext>
            </a:extLst>
          </p:cNvPr>
          <p:cNvSpPr/>
          <p:nvPr/>
        </p:nvSpPr>
        <p:spPr>
          <a:xfrm>
            <a:off x="1005840" y="1862376"/>
            <a:ext cx="3017520" cy="1155144"/>
          </a:xfrm>
          <a:prstGeom prst="roundRect">
            <a:avLst>
              <a:gd name="adj" fmla="val 0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ysClr val="windowText" lastClr="000000"/>
                </a:solidFill>
              </a:rPr>
              <a:t>Peninjauan</a:t>
            </a:r>
            <a:r>
              <a:rPr lang="en-US" sz="2800" b="1" dirty="0">
                <a:solidFill>
                  <a:sysClr val="windowText" lastClr="000000"/>
                </a:solidFill>
              </a:rPr>
              <a:t> Syariah</a:t>
            </a:r>
            <a:endParaRPr lang="id-ID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82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rsegi Panjang 14">
            <a:extLst>
              <a:ext uri="{FF2B5EF4-FFF2-40B4-BE49-F238E27FC236}">
                <a16:creationId xmlns:a16="http://schemas.microsoft.com/office/drawing/2014/main" xmlns="" id="{5C73FDBE-0845-F266-F2A1-43E2FA0EB736}"/>
              </a:ext>
            </a:extLst>
          </p:cNvPr>
          <p:cNvSpPr/>
          <p:nvPr/>
        </p:nvSpPr>
        <p:spPr>
          <a:xfrm>
            <a:off x="899160" y="3660241"/>
            <a:ext cx="2326005" cy="2889149"/>
          </a:xfrm>
          <a:prstGeom prst="rect">
            <a:avLst/>
          </a:prstGeom>
          <a:solidFill>
            <a:srgbClr val="FFE6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1ECEBA2F-F94E-4869-B059-CE61E5F77CC3}"/>
              </a:ext>
            </a:extLst>
          </p:cNvPr>
          <p:cNvSpPr/>
          <p:nvPr/>
        </p:nvSpPr>
        <p:spPr>
          <a:xfrm>
            <a:off x="899160" y="1965455"/>
            <a:ext cx="9405620" cy="850741"/>
          </a:xfrm>
          <a:prstGeom prst="roundRect">
            <a:avLst>
              <a:gd name="adj" fmla="val 5023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45856F49-9C67-B9B6-B996-41A7E47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Pelaporan</a:t>
            </a:r>
            <a:r>
              <a:rPr lang="en-US" sz="4000" b="1" dirty="0"/>
              <a:t> </a:t>
            </a:r>
            <a:r>
              <a:rPr lang="en-US" sz="4000" b="1" dirty="0" err="1"/>
              <a:t>Keuangan</a:t>
            </a:r>
            <a:r>
              <a:rPr lang="en-US" sz="4000" b="1" dirty="0"/>
              <a:t> dan Audit </a:t>
            </a:r>
            <a:r>
              <a:rPr lang="en-US" sz="4000" b="1" dirty="0" err="1"/>
              <a:t>Eksternal</a:t>
            </a:r>
            <a:endParaRPr lang="id-ID" sz="4000" b="1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F411B80B-F01E-9BC7-C78B-C75056D74CB5}"/>
              </a:ext>
            </a:extLst>
          </p:cNvPr>
          <p:cNvSpPr txBox="1"/>
          <p:nvPr/>
        </p:nvSpPr>
        <p:spPr>
          <a:xfrm>
            <a:off x="1140460" y="2036882"/>
            <a:ext cx="9164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dirty="0"/>
              <a:t>Pengawas zakat menetapkan agar lembaga zakat memiliki catatan laporan keuangan yang andal, publikasi tahunan, dan fungsi audit eksternal. </a:t>
            </a: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xmlns="" id="{002E512D-BF9D-3C40-340A-62FD78194FE4}"/>
              </a:ext>
            </a:extLst>
          </p:cNvPr>
          <p:cNvSpPr txBox="1"/>
          <p:nvPr/>
        </p:nvSpPr>
        <p:spPr>
          <a:xfrm>
            <a:off x="838200" y="1490633"/>
            <a:ext cx="9164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ZCP 16 – </a:t>
            </a:r>
            <a:r>
              <a:rPr lang="en-US" sz="2000" b="1" dirty="0" err="1"/>
              <a:t>Pelaporan</a:t>
            </a:r>
            <a:r>
              <a:rPr lang="en-US" sz="2000" b="1" dirty="0"/>
              <a:t> </a:t>
            </a:r>
            <a:r>
              <a:rPr lang="en-US" sz="2000" b="1" dirty="0" err="1"/>
              <a:t>Keuangan</a:t>
            </a:r>
            <a:r>
              <a:rPr lang="en-US" sz="2000" b="1" dirty="0"/>
              <a:t> dan Audit </a:t>
            </a:r>
            <a:r>
              <a:rPr lang="en-US" sz="2000" b="1" dirty="0" err="1"/>
              <a:t>Eksternal</a:t>
            </a:r>
            <a:endParaRPr lang="id-ID" sz="2000" b="1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xmlns="" id="{194313A8-3357-3385-9B0D-E7C9A2700B29}"/>
              </a:ext>
            </a:extLst>
          </p:cNvPr>
          <p:cNvSpPr txBox="1"/>
          <p:nvPr/>
        </p:nvSpPr>
        <p:spPr>
          <a:xfrm>
            <a:off x="838200" y="3090963"/>
            <a:ext cx="26060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/>
              <a:t>Kriteria</a:t>
            </a:r>
            <a:r>
              <a:rPr lang="en-US" sz="2200" b="1" dirty="0"/>
              <a:t> </a:t>
            </a:r>
            <a:r>
              <a:rPr lang="en-US" sz="2200" b="1" dirty="0" err="1"/>
              <a:t>Pertama</a:t>
            </a:r>
            <a:endParaRPr lang="id-ID" sz="2200" b="1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07572BE2-94C3-73F0-6313-F56D15A9847A}"/>
              </a:ext>
            </a:extLst>
          </p:cNvPr>
          <p:cNvSpPr txBox="1"/>
          <p:nvPr/>
        </p:nvSpPr>
        <p:spPr>
          <a:xfrm>
            <a:off x="1058862" y="3870198"/>
            <a:ext cx="2006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/>
              <a:t>Pengurus dan manajemen lembaga zakat </a:t>
            </a:r>
            <a:r>
              <a:rPr lang="id-ID" sz="2200" b="1" dirty="0"/>
              <a:t>bertanggung jawab </a:t>
            </a:r>
            <a:r>
              <a:rPr lang="id-ID" sz="2200" dirty="0"/>
              <a:t>untuk</a:t>
            </a:r>
          </a:p>
        </p:txBody>
      </p:sp>
      <p:sp>
        <p:nvSpPr>
          <p:cNvPr id="12" name="Kotak Teks 11">
            <a:extLst>
              <a:ext uri="{FF2B5EF4-FFF2-40B4-BE49-F238E27FC236}">
                <a16:creationId xmlns:a16="http://schemas.microsoft.com/office/drawing/2014/main" xmlns="" id="{8F2A8400-6E9F-1048-BCB7-37E02E0C3EC0}"/>
              </a:ext>
            </a:extLst>
          </p:cNvPr>
          <p:cNvSpPr txBox="1"/>
          <p:nvPr/>
        </p:nvSpPr>
        <p:spPr>
          <a:xfrm>
            <a:off x="4208780" y="3660241"/>
            <a:ext cx="6096000" cy="1107996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</a:t>
            </a:r>
            <a:r>
              <a:rPr lang="id-ID" sz="2200" dirty="0" err="1"/>
              <a:t>emastikan</a:t>
            </a:r>
            <a:r>
              <a:rPr lang="id-ID" sz="2200" dirty="0"/>
              <a:t> bahwa </a:t>
            </a:r>
            <a:r>
              <a:rPr lang="id-ID" sz="2200" b="1" dirty="0"/>
              <a:t>laporan keuangan </a:t>
            </a:r>
            <a:r>
              <a:rPr lang="id-ID" sz="2200" dirty="0"/>
              <a:t>disusun </a:t>
            </a:r>
            <a:r>
              <a:rPr lang="id-ID" sz="2200" b="1" dirty="0"/>
              <a:t>sesuai dengan praktik </a:t>
            </a:r>
            <a:r>
              <a:rPr lang="id-ID" sz="2200" b="1" dirty="0" err="1"/>
              <a:t>akuntasi</a:t>
            </a:r>
            <a:r>
              <a:rPr lang="id-ID" sz="2200" b="1" dirty="0"/>
              <a:t> yang berlaku </a:t>
            </a:r>
            <a:r>
              <a:rPr lang="id-ID" sz="2200" dirty="0"/>
              <a:t>secara nasional</a:t>
            </a:r>
          </a:p>
        </p:txBody>
      </p:sp>
      <p:sp>
        <p:nvSpPr>
          <p:cNvPr id="14" name="Kotak Teks 13">
            <a:extLst>
              <a:ext uri="{FF2B5EF4-FFF2-40B4-BE49-F238E27FC236}">
                <a16:creationId xmlns:a16="http://schemas.microsoft.com/office/drawing/2014/main" xmlns="" id="{61127BBB-917A-2421-87C1-167992C68932}"/>
              </a:ext>
            </a:extLst>
          </p:cNvPr>
          <p:cNvSpPr txBox="1"/>
          <p:nvPr/>
        </p:nvSpPr>
        <p:spPr>
          <a:xfrm>
            <a:off x="4208780" y="4889007"/>
            <a:ext cx="6096000" cy="1446550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</a:t>
            </a:r>
            <a:r>
              <a:rPr lang="id-ID" sz="2200" dirty="0" err="1"/>
              <a:t>emastikan</a:t>
            </a:r>
            <a:r>
              <a:rPr lang="id-ID" sz="2200" dirty="0"/>
              <a:t> bahwa </a:t>
            </a:r>
            <a:r>
              <a:rPr lang="id-ID" sz="2200" b="1" dirty="0"/>
              <a:t>laporan keuangan diterbitkan tiap tahun </a:t>
            </a:r>
            <a:r>
              <a:rPr lang="id-ID" sz="2200" dirty="0"/>
              <a:t>kepada masyarakat dengan </a:t>
            </a:r>
            <a:r>
              <a:rPr lang="id-ID" sz="2200" b="1" dirty="0"/>
              <a:t>memuat pendapat auditor eksternal </a:t>
            </a:r>
            <a:r>
              <a:rPr lang="id-ID" sz="2200" dirty="0"/>
              <a:t>yang independen</a:t>
            </a:r>
          </a:p>
        </p:txBody>
      </p:sp>
      <p:cxnSp>
        <p:nvCxnSpPr>
          <p:cNvPr id="19" name="Konektor Panah Lurus 18">
            <a:extLst>
              <a:ext uri="{FF2B5EF4-FFF2-40B4-BE49-F238E27FC236}">
                <a16:creationId xmlns:a16="http://schemas.microsoft.com/office/drawing/2014/main" xmlns="" id="{63EC19E2-5827-1BE0-3493-D54C190EA211}"/>
              </a:ext>
            </a:extLst>
          </p:cNvPr>
          <p:cNvCxnSpPr>
            <a:stCxn id="15" idx="3"/>
            <a:endCxn id="12" idx="1"/>
          </p:cNvCxnSpPr>
          <p:nvPr/>
        </p:nvCxnSpPr>
        <p:spPr>
          <a:xfrm flipV="1">
            <a:off x="3225165" y="4214239"/>
            <a:ext cx="983615" cy="89057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Konektor Panah Lurus 20">
            <a:extLst>
              <a:ext uri="{FF2B5EF4-FFF2-40B4-BE49-F238E27FC236}">
                <a16:creationId xmlns:a16="http://schemas.microsoft.com/office/drawing/2014/main" xmlns="" id="{6AB6086E-BC95-020A-0A7F-C4FA6B812047}"/>
              </a:ext>
            </a:extLst>
          </p:cNvPr>
          <p:cNvCxnSpPr>
            <a:stCxn id="15" idx="3"/>
            <a:endCxn id="14" idx="1"/>
          </p:cNvCxnSpPr>
          <p:nvPr/>
        </p:nvCxnSpPr>
        <p:spPr>
          <a:xfrm>
            <a:off x="3225165" y="5104816"/>
            <a:ext cx="983615" cy="50746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263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5" grpId="0"/>
      <p:bldP spid="7" grpId="0"/>
      <p:bldP spid="8" grpId="0"/>
      <p:bldP spid="10" grpId="0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E76CCE06-31C4-3B89-6918-0E60627680BB}"/>
              </a:ext>
            </a:extLst>
          </p:cNvPr>
          <p:cNvSpPr/>
          <p:nvPr/>
        </p:nvSpPr>
        <p:spPr>
          <a:xfrm>
            <a:off x="7148936" y="2289620"/>
            <a:ext cx="3522562" cy="2621956"/>
          </a:xfrm>
          <a:prstGeom prst="roundRect">
            <a:avLst>
              <a:gd name="adj" fmla="val 2825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574499B2-F5D5-FDA6-F965-8CB3ECD99014}"/>
              </a:ext>
            </a:extLst>
          </p:cNvPr>
          <p:cNvSpPr/>
          <p:nvPr/>
        </p:nvSpPr>
        <p:spPr>
          <a:xfrm>
            <a:off x="892698" y="2250985"/>
            <a:ext cx="3771900" cy="3848873"/>
          </a:xfrm>
          <a:prstGeom prst="roundRect">
            <a:avLst>
              <a:gd name="adj" fmla="val 2825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48B39DDD-4439-170B-03AE-7A8A3852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Pelaporan</a:t>
            </a:r>
            <a:r>
              <a:rPr lang="en-US" sz="4000" b="1" dirty="0"/>
              <a:t> </a:t>
            </a:r>
            <a:r>
              <a:rPr lang="en-US" sz="4000" b="1" dirty="0" err="1"/>
              <a:t>Keuangan</a:t>
            </a:r>
            <a:r>
              <a:rPr lang="en-US" sz="4000" b="1" dirty="0"/>
              <a:t> dan Audit </a:t>
            </a:r>
            <a:r>
              <a:rPr lang="en-US" sz="4000" b="1" dirty="0" err="1"/>
              <a:t>Eksternal</a:t>
            </a:r>
            <a:endParaRPr lang="id-ID" sz="4000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FFC41738-0891-F51D-EAF9-3501A47A938E}"/>
              </a:ext>
            </a:extLst>
          </p:cNvPr>
          <p:cNvSpPr txBox="1"/>
          <p:nvPr/>
        </p:nvSpPr>
        <p:spPr>
          <a:xfrm>
            <a:off x="7127909" y="1690688"/>
            <a:ext cx="2606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Kriteria</a:t>
            </a:r>
            <a:r>
              <a:rPr lang="en-US" sz="2400" b="1" dirty="0"/>
              <a:t> </a:t>
            </a:r>
            <a:r>
              <a:rPr lang="en-US" sz="2400" b="1" dirty="0" err="1"/>
              <a:t>Ketiga</a:t>
            </a:r>
            <a:endParaRPr lang="id-ID" sz="2400" b="1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06DA31F2-7C20-7504-42D3-8CA699192DD3}"/>
              </a:ext>
            </a:extLst>
          </p:cNvPr>
          <p:cNvSpPr txBox="1"/>
          <p:nvPr/>
        </p:nvSpPr>
        <p:spPr>
          <a:xfrm>
            <a:off x="1081148" y="2414607"/>
            <a:ext cx="3395001" cy="3589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/>
              <a:t>Pengawas</a:t>
            </a:r>
            <a:r>
              <a:rPr lang="en-US" sz="2200" dirty="0"/>
              <a:t> </a:t>
            </a:r>
            <a:r>
              <a:rPr lang="id-ID" sz="2200" dirty="0"/>
              <a:t>zakat berwenang untuk </a:t>
            </a:r>
            <a:r>
              <a:rPr lang="id-ID" sz="2200" b="1" dirty="0"/>
              <a:t>membuat</a:t>
            </a: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S</a:t>
            </a:r>
            <a:r>
              <a:rPr lang="id-ID" sz="2200" b="1" dirty="0" err="1"/>
              <a:t>tandar</a:t>
            </a: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L</a:t>
            </a:r>
            <a:r>
              <a:rPr lang="id-ID" sz="2200" b="1" dirty="0" err="1"/>
              <a:t>ingkup</a:t>
            </a:r>
            <a:r>
              <a:rPr lang="id-ID" sz="2200" b="1" dirty="0"/>
              <a:t> kerja </a:t>
            </a:r>
            <a:r>
              <a:rPr lang="id-ID" sz="2200" dirty="0"/>
              <a:t>untuk </a:t>
            </a:r>
            <a:r>
              <a:rPr lang="id-ID" sz="2200" b="1" dirty="0"/>
              <a:t>audit eksternal </a:t>
            </a:r>
            <a:r>
              <a:rPr lang="id-ID" sz="2200" dirty="0"/>
              <a:t>yang mencakup </a:t>
            </a:r>
            <a:r>
              <a:rPr lang="en-US" sz="2200" dirty="0" err="1"/>
              <a:t>bidang</a:t>
            </a:r>
            <a:r>
              <a:rPr lang="en-US" sz="2200" dirty="0"/>
              <a:t> </a:t>
            </a:r>
            <a:r>
              <a:rPr lang="en-US" sz="2200" dirty="0" err="1"/>
              <a:t>seperti</a:t>
            </a:r>
            <a:r>
              <a:rPr lang="en-US" sz="2200" dirty="0"/>
              <a:t> v</a:t>
            </a:r>
            <a:r>
              <a:rPr lang="id-ID" sz="2200" dirty="0" err="1"/>
              <a:t>aluasi</a:t>
            </a:r>
            <a:r>
              <a:rPr lang="id-ID" sz="2200" dirty="0"/>
              <a:t> aset persentase efektivitas pembayaran</a:t>
            </a:r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38617639-2AF4-487C-8E9E-23197EE46841}"/>
              </a:ext>
            </a:extLst>
          </p:cNvPr>
          <p:cNvSpPr txBox="1"/>
          <p:nvPr/>
        </p:nvSpPr>
        <p:spPr>
          <a:xfrm>
            <a:off x="7372231" y="2538769"/>
            <a:ext cx="307597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/>
              <a:t>Pengawas zakat berwenang untuk</a:t>
            </a:r>
            <a:r>
              <a:rPr lang="en-US" sz="22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</a:t>
            </a:r>
            <a:r>
              <a:rPr lang="id-ID" sz="2200" dirty="0" err="1"/>
              <a:t>enolak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</a:t>
            </a:r>
            <a:r>
              <a:rPr lang="id-ID" sz="2200" dirty="0" err="1"/>
              <a:t>embatalkan</a:t>
            </a:r>
            <a:r>
              <a:rPr lang="id-ID" sz="2200" dirty="0"/>
              <a:t> audit eksternal</a:t>
            </a:r>
            <a:endParaRPr lang="en-US" sz="2200" dirty="0"/>
          </a:p>
          <a:p>
            <a:r>
              <a:rPr lang="id-ID" sz="2200" dirty="0"/>
              <a:t>yang tidak profesional</a:t>
            </a: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171C8D9E-614E-C7F9-EC16-1F00819F0471}"/>
              </a:ext>
            </a:extLst>
          </p:cNvPr>
          <p:cNvSpPr txBox="1"/>
          <p:nvPr/>
        </p:nvSpPr>
        <p:spPr>
          <a:xfrm>
            <a:off x="892698" y="1690688"/>
            <a:ext cx="2606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Kriteria</a:t>
            </a:r>
            <a:r>
              <a:rPr lang="en-US" sz="2400" b="1" dirty="0"/>
              <a:t> </a:t>
            </a:r>
            <a:r>
              <a:rPr lang="en-US" sz="2400" b="1" dirty="0" err="1"/>
              <a:t>Kedua</a:t>
            </a:r>
            <a:endParaRPr lang="id-ID" sz="2400" b="1" dirty="0"/>
          </a:p>
        </p:txBody>
      </p:sp>
      <p:cxnSp>
        <p:nvCxnSpPr>
          <p:cNvPr id="13" name="Konektor Lurus 12">
            <a:extLst>
              <a:ext uri="{FF2B5EF4-FFF2-40B4-BE49-F238E27FC236}">
                <a16:creationId xmlns:a16="http://schemas.microsoft.com/office/drawing/2014/main" xmlns="" id="{0C230318-B9D5-4D85-FCC6-A5EF0EAF8673}"/>
              </a:ext>
            </a:extLst>
          </p:cNvPr>
          <p:cNvCxnSpPr>
            <a:cxnSpLocks/>
          </p:cNvCxnSpPr>
          <p:nvPr/>
        </p:nvCxnSpPr>
        <p:spPr>
          <a:xfrm>
            <a:off x="6096000" y="1665179"/>
            <a:ext cx="0" cy="4338877"/>
          </a:xfrm>
          <a:prstGeom prst="line">
            <a:avLst/>
          </a:prstGeom>
          <a:ln w="38100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87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4" grpId="0"/>
      <p:bldP spid="6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eterangan: Panah Kanan 7">
            <a:extLst>
              <a:ext uri="{FF2B5EF4-FFF2-40B4-BE49-F238E27FC236}">
                <a16:creationId xmlns:a16="http://schemas.microsoft.com/office/drawing/2014/main" xmlns="" id="{06444309-9540-034D-0C72-0582D3763607}"/>
              </a:ext>
            </a:extLst>
          </p:cNvPr>
          <p:cNvSpPr/>
          <p:nvPr/>
        </p:nvSpPr>
        <p:spPr>
          <a:xfrm>
            <a:off x="892697" y="2292025"/>
            <a:ext cx="3583452" cy="212266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007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48B39DDD-4439-170B-03AE-7A8A3852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Pelaporan</a:t>
            </a:r>
            <a:r>
              <a:rPr lang="en-US" sz="4000" b="1" dirty="0"/>
              <a:t> </a:t>
            </a:r>
            <a:r>
              <a:rPr lang="en-US" sz="4000" b="1" dirty="0" err="1"/>
              <a:t>Keuangan</a:t>
            </a:r>
            <a:r>
              <a:rPr lang="en-US" sz="4000" b="1" dirty="0"/>
              <a:t> dan Audit </a:t>
            </a:r>
            <a:r>
              <a:rPr lang="en-US" sz="4000" b="1" dirty="0" err="1"/>
              <a:t>Eksternal</a:t>
            </a:r>
            <a:endParaRPr lang="id-ID" sz="4000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06DA31F2-7C20-7504-42D3-8CA699192DD3}"/>
              </a:ext>
            </a:extLst>
          </p:cNvPr>
          <p:cNvSpPr txBox="1"/>
          <p:nvPr/>
        </p:nvSpPr>
        <p:spPr>
          <a:xfrm>
            <a:off x="1046422" y="2568529"/>
            <a:ext cx="22523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dirty="0"/>
              <a:t>Jika</a:t>
            </a:r>
            <a:r>
              <a:rPr lang="id-ID" sz="2400" b="1" dirty="0"/>
              <a:t> tidak ada peraturan </a:t>
            </a:r>
            <a:r>
              <a:rPr lang="id-ID" sz="2400" dirty="0"/>
              <a:t>nasional tentang zakat</a:t>
            </a:r>
            <a:endParaRPr lang="id-ID" sz="2200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171C8D9E-614E-C7F9-EC16-1F00819F0471}"/>
              </a:ext>
            </a:extLst>
          </p:cNvPr>
          <p:cNvSpPr txBox="1"/>
          <p:nvPr/>
        </p:nvSpPr>
        <p:spPr>
          <a:xfrm>
            <a:off x="892697" y="1736359"/>
            <a:ext cx="358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Kriteria</a:t>
            </a:r>
            <a:r>
              <a:rPr lang="en-US" sz="2400" b="1" dirty="0"/>
              <a:t> </a:t>
            </a:r>
            <a:r>
              <a:rPr lang="en-US" sz="2400" b="1" dirty="0" err="1"/>
              <a:t>Keempat</a:t>
            </a:r>
            <a:endParaRPr lang="id-ID" sz="2400" b="1" dirty="0"/>
          </a:p>
        </p:txBody>
      </p:sp>
      <p:sp>
        <p:nvSpPr>
          <p:cNvPr id="14" name="Keterangan: Panah Kanan 13">
            <a:extLst>
              <a:ext uri="{FF2B5EF4-FFF2-40B4-BE49-F238E27FC236}">
                <a16:creationId xmlns:a16="http://schemas.microsoft.com/office/drawing/2014/main" xmlns="" id="{BE69C96E-B744-E43D-A3F7-8A6C8D809B23}"/>
              </a:ext>
            </a:extLst>
          </p:cNvPr>
          <p:cNvSpPr/>
          <p:nvPr/>
        </p:nvSpPr>
        <p:spPr>
          <a:xfrm>
            <a:off x="4476148" y="2292025"/>
            <a:ext cx="2792753" cy="212266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7207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Audit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Eksternal</a:t>
            </a:r>
            <a:r>
              <a:rPr lang="en-US" sz="2400" b="1" dirty="0">
                <a:solidFill>
                  <a:sysClr val="windowText" lastClr="000000"/>
                </a:solidFill>
              </a:rPr>
              <a:t> dan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Publikasi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Tahunan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Persegi Panjang: Sudut Lengkung 14">
            <a:extLst>
              <a:ext uri="{FF2B5EF4-FFF2-40B4-BE49-F238E27FC236}">
                <a16:creationId xmlns:a16="http://schemas.microsoft.com/office/drawing/2014/main" xmlns="" id="{DFC10BB4-73B6-11BF-D174-F8B073B41C68}"/>
              </a:ext>
            </a:extLst>
          </p:cNvPr>
          <p:cNvSpPr/>
          <p:nvPr/>
        </p:nvSpPr>
        <p:spPr>
          <a:xfrm>
            <a:off x="7268901" y="2292025"/>
            <a:ext cx="3622034" cy="24930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ysClr val="windowText" lastClr="000000"/>
                </a:solidFill>
              </a:rPr>
              <a:t>Sesuai</a:t>
            </a:r>
            <a:r>
              <a:rPr lang="en-US" sz="2400" dirty="0">
                <a:solidFill>
                  <a:sysClr val="windowText" lastClr="000000"/>
                </a:solidFill>
              </a:rPr>
              <a:t> dengan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peraturan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terkait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Harus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diatur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secara</a:t>
            </a:r>
            <a:r>
              <a:rPr lang="en-US" sz="2400" b="1" dirty="0">
                <a:solidFill>
                  <a:sysClr val="windowText" lastClr="000000"/>
                </a:solidFill>
              </a:rPr>
              <a:t> internal </a:t>
            </a:r>
            <a:r>
              <a:rPr lang="en-US" sz="2400" dirty="0" err="1">
                <a:solidFill>
                  <a:sysClr val="windowText" lastClr="000000"/>
                </a:solidFill>
              </a:rPr>
              <a:t>dalam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dokumen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pendirian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organisasi</a:t>
            </a:r>
            <a:r>
              <a:rPr lang="en-US" sz="2400" dirty="0">
                <a:solidFill>
                  <a:sysClr val="windowText" lastClr="000000"/>
                </a:solidFill>
              </a:rPr>
              <a:t> zakat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2E374B88-6206-869A-2309-300913F64198}"/>
              </a:ext>
            </a:extLst>
          </p:cNvPr>
          <p:cNvSpPr txBox="1"/>
          <p:nvPr/>
        </p:nvSpPr>
        <p:spPr>
          <a:xfrm>
            <a:off x="838200" y="4953337"/>
            <a:ext cx="3583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Kriteria</a:t>
            </a:r>
            <a:r>
              <a:rPr lang="en-US" sz="2400" b="1" dirty="0"/>
              <a:t> </a:t>
            </a:r>
            <a:r>
              <a:rPr lang="en-US" sz="2400" b="1" dirty="0" err="1"/>
              <a:t>Tambahan</a:t>
            </a:r>
            <a:endParaRPr lang="id-ID" sz="2400" b="1" dirty="0"/>
          </a:p>
        </p:txBody>
      </p:sp>
      <p:sp>
        <p:nvSpPr>
          <p:cNvPr id="18" name="Kotak Teks 17">
            <a:extLst>
              <a:ext uri="{FF2B5EF4-FFF2-40B4-BE49-F238E27FC236}">
                <a16:creationId xmlns:a16="http://schemas.microsoft.com/office/drawing/2014/main" xmlns="" id="{A4BC4908-C824-E32A-D0F9-129DC0E8E6E0}"/>
              </a:ext>
            </a:extLst>
          </p:cNvPr>
          <p:cNvSpPr txBox="1"/>
          <p:nvPr/>
        </p:nvSpPr>
        <p:spPr>
          <a:xfrm>
            <a:off x="838199" y="5430395"/>
            <a:ext cx="9949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dirty="0"/>
              <a:t>Pengawas zakat berwenang untuk </a:t>
            </a:r>
            <a:r>
              <a:rPr lang="id-ID" sz="2400" b="1" dirty="0"/>
              <a:t>mengakses dokumen kerja auditor</a:t>
            </a:r>
            <a:r>
              <a:rPr lang="id-ID" sz="2400" dirty="0"/>
              <a:t> </a:t>
            </a:r>
            <a:r>
              <a:rPr lang="id-ID" sz="2400" b="1" dirty="0"/>
              <a:t>eksternal</a:t>
            </a:r>
            <a:r>
              <a:rPr lang="id-ID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72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0" grpId="0"/>
      <p:bldP spid="14" grpId="0" animBg="1"/>
      <p:bldP spid="15" grpId="0" animBg="1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011" y="599058"/>
            <a:ext cx="5170215" cy="2276475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ysClr val="windowText" lastClr="000000"/>
                </a:solidFill>
              </a:rPr>
              <a:t>Isu</a:t>
            </a:r>
            <a:r>
              <a:rPr lang="en-US" sz="5400" b="1" dirty="0">
                <a:solidFill>
                  <a:sysClr val="windowText" lastClr="000000"/>
                </a:solidFill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</a:rPr>
              <a:t>Kontemporer</a:t>
            </a:r>
            <a:r>
              <a:rPr lang="en-US" sz="5400" b="1" dirty="0">
                <a:solidFill>
                  <a:sysClr val="windowText" lastClr="000000"/>
                </a:solidFill>
              </a:rPr>
              <a:t> </a:t>
            </a:r>
            <a:r>
              <a:rPr lang="en-US" sz="5400" b="1" dirty="0" err="1">
                <a:solidFill>
                  <a:sysClr val="windowText" lastClr="000000"/>
                </a:solidFill>
              </a:rPr>
              <a:t>Terkait</a:t>
            </a:r>
            <a:r>
              <a:rPr lang="en-US" sz="5400" b="1" dirty="0">
                <a:solidFill>
                  <a:sysClr val="windowText" lastClr="000000"/>
                </a:solidFill>
              </a:rPr>
              <a:t> Tata Kelola Zakat</a:t>
            </a:r>
            <a:endParaRPr lang="id-ID" sz="5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4321731" y="746695"/>
            <a:ext cx="0" cy="1878829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2837281" y="79285"/>
            <a:ext cx="874725" cy="289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3</a:t>
            </a:r>
            <a:endParaRPr lang="id-ID" sz="13800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88" b="30688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300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5F16A6F-C7AD-1C9F-6C6E-2CADB0C2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Zakat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Mencapai</a:t>
            </a:r>
            <a:r>
              <a:rPr lang="en-US" b="1" dirty="0"/>
              <a:t> SDGs</a:t>
            </a:r>
            <a:endParaRPr lang="id-ID" b="1" dirty="0"/>
          </a:p>
        </p:txBody>
      </p:sp>
      <p:pic>
        <p:nvPicPr>
          <p:cNvPr id="1026" name="Picture 2" descr="Kolaborasi dalam Mencapai Tujuan Pembangunan Berkelanjutan (TPB/SDGs) di  Indonesia - SDGs Indonesia">
            <a:extLst>
              <a:ext uri="{FF2B5EF4-FFF2-40B4-BE49-F238E27FC236}">
                <a16:creationId xmlns:a16="http://schemas.microsoft.com/office/drawing/2014/main" xmlns="" id="{FA68138C-74D7-C2B5-7598-216A8672E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6847390" cy="36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4D242C18-BEB6-3573-FC15-637779BE88FA}"/>
              </a:ext>
            </a:extLst>
          </p:cNvPr>
          <p:cNvSpPr txBox="1"/>
          <p:nvPr/>
        </p:nvSpPr>
        <p:spPr>
          <a:xfrm>
            <a:off x="838200" y="5579532"/>
            <a:ext cx="557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Sustainable Development Goals (SDGs)/</a:t>
            </a:r>
            <a:r>
              <a:rPr lang="en-US" dirty="0" err="1"/>
              <a:t>Tujuan</a:t>
            </a:r>
            <a:r>
              <a:rPr lang="en-US" dirty="0"/>
              <a:t> Pembangunan </a:t>
            </a:r>
            <a:r>
              <a:rPr lang="en-US" dirty="0" err="1"/>
              <a:t>Berkelanjutan</a:t>
            </a:r>
            <a:r>
              <a:rPr lang="en-US" dirty="0"/>
              <a:t> (TPB)</a:t>
            </a:r>
            <a:endParaRPr lang="id-ID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6AC2DD1E-7CAC-50C5-2E2E-43E58B1FC335}"/>
              </a:ext>
            </a:extLst>
          </p:cNvPr>
          <p:cNvSpPr txBox="1"/>
          <p:nvPr/>
        </p:nvSpPr>
        <p:spPr>
          <a:xfrm>
            <a:off x="7964348" y="4287400"/>
            <a:ext cx="31106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Zakat </a:t>
            </a:r>
            <a:r>
              <a:rPr lang="en-US" sz="2200" dirty="0" err="1"/>
              <a:t>sebagai</a:t>
            </a:r>
            <a:r>
              <a:rPr lang="en-US" sz="2200" dirty="0"/>
              <a:t> </a:t>
            </a:r>
            <a:r>
              <a:rPr lang="en-US" sz="2200" b="1" dirty="0" err="1"/>
              <a:t>instrumen</a:t>
            </a:r>
            <a:r>
              <a:rPr lang="en-US" sz="2200" b="1" dirty="0"/>
              <a:t> </a:t>
            </a:r>
            <a:r>
              <a:rPr lang="en-US" sz="2200" b="1" dirty="0" err="1"/>
              <a:t>filantropi</a:t>
            </a:r>
            <a:r>
              <a:rPr lang="en-US" sz="2200" b="1" dirty="0"/>
              <a:t> </a:t>
            </a:r>
            <a:r>
              <a:rPr lang="en-US" sz="2200" dirty="0" err="1"/>
              <a:t>tentu</a:t>
            </a:r>
            <a:r>
              <a:rPr lang="en-US" sz="2200" dirty="0"/>
              <a:t> sangat </a:t>
            </a:r>
            <a:r>
              <a:rPr lang="en-US" sz="2200" dirty="0" err="1"/>
              <a:t>berkaitan</a:t>
            </a:r>
            <a:r>
              <a:rPr lang="en-US" sz="2200" dirty="0"/>
              <a:t> dan </a:t>
            </a:r>
            <a:r>
              <a:rPr lang="en-US" sz="2200" dirty="0" err="1"/>
              <a:t>berperan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implementasi</a:t>
            </a:r>
            <a:r>
              <a:rPr lang="en-US" sz="2200" dirty="0"/>
              <a:t> SDGs.</a:t>
            </a:r>
            <a:endParaRPr lang="en-US" sz="2200" i="1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0212408B-F3AA-07E9-8A1A-C1FCAF2C6C1A}"/>
              </a:ext>
            </a:extLst>
          </p:cNvPr>
          <p:cNvSpPr txBox="1"/>
          <p:nvPr/>
        </p:nvSpPr>
        <p:spPr>
          <a:xfrm>
            <a:off x="7964348" y="1834617"/>
            <a:ext cx="3110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SDGs </a:t>
            </a:r>
            <a:r>
              <a:rPr lang="en-US" sz="2200" dirty="0" err="1"/>
              <a:t>merupakan</a:t>
            </a:r>
            <a:r>
              <a:rPr lang="en-US" sz="2200" dirty="0"/>
              <a:t> </a:t>
            </a:r>
            <a:r>
              <a:rPr lang="en-US" sz="2200" dirty="0" err="1"/>
              <a:t>kompilasi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17 </a:t>
            </a:r>
            <a:r>
              <a:rPr lang="en-US" sz="2200" dirty="0" err="1"/>
              <a:t>tujuan</a:t>
            </a:r>
            <a:r>
              <a:rPr lang="en-US" sz="2200" dirty="0"/>
              <a:t> global. </a:t>
            </a:r>
            <a:r>
              <a:rPr lang="en-US" sz="2200" dirty="0" err="1"/>
              <a:t>Memiliki</a:t>
            </a:r>
            <a:r>
              <a:rPr lang="en-US" sz="2200" dirty="0"/>
              <a:t> </a:t>
            </a:r>
            <a:r>
              <a:rPr lang="en-US" sz="2200" dirty="0" err="1"/>
              <a:t>prinsip</a:t>
            </a:r>
            <a:r>
              <a:rPr lang="en-US" sz="2200" dirty="0"/>
              <a:t>: </a:t>
            </a:r>
            <a:r>
              <a:rPr lang="en-US" sz="2200" i="1" dirty="0"/>
              <a:t>People, Planet, Prosperity, Peace, and Partnerships.</a:t>
            </a:r>
          </a:p>
        </p:txBody>
      </p:sp>
    </p:spTree>
    <p:extLst>
      <p:ext uri="{BB962C8B-B14F-4D97-AF65-F5344CB8AC3E}">
        <p14:creationId xmlns:p14="http://schemas.microsoft.com/office/powerpoint/2010/main" val="3128279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00A6C5CC-75DA-E5E8-4360-EA64614A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Irisan</a:t>
            </a:r>
            <a:r>
              <a:rPr lang="en-US" b="1" dirty="0"/>
              <a:t> SDGs dan Zakat</a:t>
            </a:r>
            <a:endParaRPr lang="id-ID" b="1" dirty="0"/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xmlns="" id="{F6A5EF4A-71E9-F828-50C3-A4AA190F6604}"/>
              </a:ext>
            </a:extLst>
          </p:cNvPr>
          <p:cNvGrpSpPr/>
          <p:nvPr/>
        </p:nvGrpSpPr>
        <p:grpSpPr>
          <a:xfrm>
            <a:off x="838200" y="1490936"/>
            <a:ext cx="5257800" cy="3944225"/>
            <a:chOff x="838200" y="1490936"/>
            <a:chExt cx="5257800" cy="39442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6EAF71C-4AE0-770F-D796-E1D905F1238B}"/>
                </a:ext>
              </a:extLst>
            </p:cNvPr>
            <p:cNvSpPr/>
            <p:nvPr/>
          </p:nvSpPr>
          <p:spPr>
            <a:xfrm>
              <a:off x="2179004" y="1518165"/>
              <a:ext cx="3916996" cy="3916996"/>
            </a:xfrm>
            <a:prstGeom prst="ellips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BAFA1B2-7D0F-0E5E-D2D0-AE50D665EBF6}"/>
                </a:ext>
              </a:extLst>
            </p:cNvPr>
            <p:cNvSpPr/>
            <p:nvPr/>
          </p:nvSpPr>
          <p:spPr>
            <a:xfrm>
              <a:off x="838200" y="1490936"/>
              <a:ext cx="3916996" cy="3916996"/>
            </a:xfrm>
            <a:prstGeom prst="ellips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" name="Kotak Teks 8">
              <a:extLst>
                <a:ext uri="{FF2B5EF4-FFF2-40B4-BE49-F238E27FC236}">
                  <a16:creationId xmlns:a16="http://schemas.microsoft.com/office/drawing/2014/main" xmlns="" id="{B6B86678-9CBA-24CC-6F70-6E1C2F17E820}"/>
                </a:ext>
              </a:extLst>
            </p:cNvPr>
            <p:cNvSpPr txBox="1"/>
            <p:nvPr/>
          </p:nvSpPr>
          <p:spPr>
            <a:xfrm>
              <a:off x="2662359" y="2406323"/>
              <a:ext cx="1694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ysClr val="windowText" lastClr="000000"/>
                  </a:solidFill>
                </a:rPr>
                <a:t>Pengentasan</a:t>
              </a:r>
              <a:r>
                <a:rPr lang="en-US" sz="18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800" b="1" dirty="0" err="1">
                  <a:solidFill>
                    <a:sysClr val="windowText" lastClr="000000"/>
                  </a:solidFill>
                </a:rPr>
                <a:t>Kemiskinan</a:t>
              </a:r>
              <a:endParaRPr lang="en-US" sz="1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Kotak Teks 9">
              <a:extLst>
                <a:ext uri="{FF2B5EF4-FFF2-40B4-BE49-F238E27FC236}">
                  <a16:creationId xmlns:a16="http://schemas.microsoft.com/office/drawing/2014/main" xmlns="" id="{4603E0CF-A671-410B-97D6-3E7254A4B764}"/>
                </a:ext>
              </a:extLst>
            </p:cNvPr>
            <p:cNvSpPr txBox="1"/>
            <p:nvPr/>
          </p:nvSpPr>
          <p:spPr>
            <a:xfrm rot="16200000">
              <a:off x="720825" y="3109913"/>
              <a:ext cx="1694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</a:rPr>
                <a:t>Core Values Zakat</a:t>
              </a:r>
            </a:p>
          </p:txBody>
        </p:sp>
        <p:sp>
          <p:nvSpPr>
            <p:cNvPr id="12" name="Kotak Teks 11">
              <a:extLst>
                <a:ext uri="{FF2B5EF4-FFF2-40B4-BE49-F238E27FC236}">
                  <a16:creationId xmlns:a16="http://schemas.microsoft.com/office/drawing/2014/main" xmlns="" id="{EDEB624D-198A-E9FA-879E-C1B5FB1CD102}"/>
                </a:ext>
              </a:extLst>
            </p:cNvPr>
            <p:cNvSpPr txBox="1"/>
            <p:nvPr/>
          </p:nvSpPr>
          <p:spPr>
            <a:xfrm>
              <a:off x="2371388" y="3260463"/>
              <a:ext cx="2171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ysClr val="windowText" lastClr="000000"/>
                  </a:solidFill>
                </a:rPr>
                <a:t>Menyejahterakan</a:t>
              </a:r>
              <a:r>
                <a:rPr lang="en-US" sz="18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800" b="1" dirty="0" err="1">
                  <a:solidFill>
                    <a:sysClr val="windowText" lastClr="000000"/>
                  </a:solidFill>
                </a:rPr>
                <a:t>masyarakat</a:t>
              </a:r>
              <a:endParaRPr lang="en-US" sz="1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Kotak Teks 12">
              <a:extLst>
                <a:ext uri="{FF2B5EF4-FFF2-40B4-BE49-F238E27FC236}">
                  <a16:creationId xmlns:a16="http://schemas.microsoft.com/office/drawing/2014/main" xmlns="" id="{68E1AD2A-36D7-C74D-0D75-FF91B90FD4DA}"/>
                </a:ext>
              </a:extLst>
            </p:cNvPr>
            <p:cNvSpPr txBox="1"/>
            <p:nvPr/>
          </p:nvSpPr>
          <p:spPr>
            <a:xfrm>
              <a:off x="2609530" y="4089780"/>
              <a:ext cx="18713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ysClr val="windowText" lastClr="000000"/>
                  </a:solidFill>
                </a:rPr>
                <a:t>Mengatasi</a:t>
              </a:r>
              <a:r>
                <a:rPr lang="en-US" sz="18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800" b="1" dirty="0" err="1">
                  <a:solidFill>
                    <a:sysClr val="windowText" lastClr="000000"/>
                  </a:solidFill>
                </a:rPr>
                <a:t>kelaparan</a:t>
              </a:r>
              <a:endParaRPr lang="en-US" sz="18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Kotak Teks 13">
              <a:extLst>
                <a:ext uri="{FF2B5EF4-FFF2-40B4-BE49-F238E27FC236}">
                  <a16:creationId xmlns:a16="http://schemas.microsoft.com/office/drawing/2014/main" xmlns="" id="{B12ACCAA-6280-E52F-59BA-99D00B4E1AF1}"/>
                </a:ext>
              </a:extLst>
            </p:cNvPr>
            <p:cNvSpPr txBox="1"/>
            <p:nvPr/>
          </p:nvSpPr>
          <p:spPr>
            <a:xfrm rot="5400000">
              <a:off x="4519288" y="3109913"/>
              <a:ext cx="1694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ysClr val="windowText" lastClr="000000"/>
                  </a:solidFill>
                </a:rPr>
                <a:t>Core Values SDGs</a:t>
              </a:r>
            </a:p>
          </p:txBody>
        </p: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xmlns="" id="{598CE7DE-4999-2CAB-1077-ED4689CCC309}"/>
              </a:ext>
            </a:extLst>
          </p:cNvPr>
          <p:cNvGrpSpPr/>
          <p:nvPr/>
        </p:nvGrpSpPr>
        <p:grpSpPr>
          <a:xfrm>
            <a:off x="6940447" y="2036580"/>
            <a:ext cx="4320248" cy="2872054"/>
            <a:chOff x="6940447" y="2197412"/>
            <a:chExt cx="4320248" cy="2872054"/>
          </a:xfrm>
        </p:grpSpPr>
        <p:pic>
          <p:nvPicPr>
            <p:cNvPr id="2050" name="Picture 2" descr="Menghapus Kemiskinan - SDGs | Aplikasi Dataku">
              <a:extLst>
                <a:ext uri="{FF2B5EF4-FFF2-40B4-BE49-F238E27FC236}">
                  <a16:creationId xmlns:a16="http://schemas.microsoft.com/office/drawing/2014/main" xmlns="" id="{B224FD10-9FA9-4513-0370-0045C044E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448" y="2197412"/>
              <a:ext cx="1440083" cy="14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ambar 15">
              <a:extLst>
                <a:ext uri="{FF2B5EF4-FFF2-40B4-BE49-F238E27FC236}">
                  <a16:creationId xmlns:a16="http://schemas.microsoft.com/office/drawing/2014/main" xmlns="" id="{89946953-9375-A5B8-6EA0-E23BEF188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0529" y="2197412"/>
              <a:ext cx="1440083" cy="1440083"/>
            </a:xfrm>
            <a:prstGeom prst="rect">
              <a:avLst/>
            </a:prstGeom>
          </p:spPr>
        </p:pic>
        <p:pic>
          <p:nvPicPr>
            <p:cNvPr id="17" name="Gambar 16">
              <a:extLst>
                <a:ext uri="{FF2B5EF4-FFF2-40B4-BE49-F238E27FC236}">
                  <a16:creationId xmlns:a16="http://schemas.microsoft.com/office/drawing/2014/main" xmlns="" id="{EBE9C335-4D83-D86B-1DE1-99BAA75E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0612" y="2197412"/>
              <a:ext cx="1440083" cy="1440083"/>
            </a:xfrm>
            <a:prstGeom prst="rect">
              <a:avLst/>
            </a:prstGeom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xmlns="" id="{CF516958-D4A1-0540-5A3D-8B893778C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447" y="3629383"/>
              <a:ext cx="1440083" cy="14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ambar 17">
              <a:extLst>
                <a:ext uri="{FF2B5EF4-FFF2-40B4-BE49-F238E27FC236}">
                  <a16:creationId xmlns:a16="http://schemas.microsoft.com/office/drawing/2014/main" xmlns="" id="{7E083126-85DF-B929-2AAF-82B7FB6F9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0528" y="3623946"/>
              <a:ext cx="1440083" cy="1440083"/>
            </a:xfrm>
            <a:prstGeom prst="rect">
              <a:avLst/>
            </a:prstGeom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xmlns="" id="{0BCED4CD-8A97-C365-F049-E6EBB26D5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5719" y="3623947"/>
              <a:ext cx="1440083" cy="1440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Kotak Teks 18">
            <a:extLst>
              <a:ext uri="{FF2B5EF4-FFF2-40B4-BE49-F238E27FC236}">
                <a16:creationId xmlns:a16="http://schemas.microsoft.com/office/drawing/2014/main" xmlns="" id="{F75620C7-91B0-641D-45C9-1663F258809B}"/>
              </a:ext>
            </a:extLst>
          </p:cNvPr>
          <p:cNvSpPr txBox="1"/>
          <p:nvPr/>
        </p:nvSpPr>
        <p:spPr>
          <a:xfrm>
            <a:off x="6887618" y="5000683"/>
            <a:ext cx="4315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ysClr val="windowText" lastClr="000000"/>
                </a:solidFill>
              </a:rPr>
              <a:t>Lembaga zakat </a:t>
            </a:r>
            <a:r>
              <a:rPr lang="en-US" sz="2000" dirty="0" err="1">
                <a:solidFill>
                  <a:sysClr val="windowText" lastClr="000000"/>
                </a:solidFill>
              </a:rPr>
              <a:t>dalam</a:t>
            </a:r>
            <a:r>
              <a:rPr lang="en-US" sz="2000" dirty="0">
                <a:solidFill>
                  <a:sysClr val="windowText" lastClr="000000"/>
                </a:solidFill>
              </a:rPr>
              <a:t> tata </a:t>
            </a:r>
            <a:r>
              <a:rPr lang="en-US" sz="2000" dirty="0" err="1">
                <a:solidFill>
                  <a:sysClr val="windowText" lastClr="000000"/>
                </a:solidFill>
              </a:rPr>
              <a:t>kelolanya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dapat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diatur</a:t>
            </a:r>
            <a:r>
              <a:rPr lang="en-US" sz="2000" dirty="0">
                <a:solidFill>
                  <a:sysClr val="windowText" lastClr="000000"/>
                </a:solidFill>
              </a:rPr>
              <a:t> agar </a:t>
            </a:r>
            <a:r>
              <a:rPr lang="en-US" sz="2000" dirty="0" err="1">
                <a:solidFill>
                  <a:sysClr val="windowText" lastClr="000000"/>
                </a:solidFill>
              </a:rPr>
              <a:t>sejalan</a:t>
            </a:r>
            <a:r>
              <a:rPr lang="en-US" sz="2000" dirty="0">
                <a:solidFill>
                  <a:sysClr val="windowText" lastClr="000000"/>
                </a:solidFill>
              </a:rPr>
              <a:t> dengan SDGs. </a:t>
            </a:r>
            <a:r>
              <a:rPr lang="en-US" sz="2000" dirty="0" err="1">
                <a:solidFill>
                  <a:sysClr val="windowText" lastClr="000000"/>
                </a:solidFill>
              </a:rPr>
              <a:t>Seperti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melalui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indeks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implementasi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i="1" dirty="0">
                <a:solidFill>
                  <a:sysClr val="windowText" lastClr="000000"/>
                </a:solidFill>
              </a:rPr>
              <a:t>sustainability</a:t>
            </a:r>
            <a:r>
              <a:rPr lang="en-US" sz="20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0" name="Kotak Teks 19">
            <a:extLst>
              <a:ext uri="{FF2B5EF4-FFF2-40B4-BE49-F238E27FC236}">
                <a16:creationId xmlns:a16="http://schemas.microsoft.com/office/drawing/2014/main" xmlns="" id="{98A91297-0AC7-8F50-F289-68F853DA90DD}"/>
              </a:ext>
            </a:extLst>
          </p:cNvPr>
          <p:cNvSpPr txBox="1"/>
          <p:nvPr/>
        </p:nvSpPr>
        <p:spPr>
          <a:xfrm>
            <a:off x="6887618" y="1242258"/>
            <a:ext cx="313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ysClr val="windowText" lastClr="000000"/>
                </a:solidFill>
              </a:rPr>
              <a:t>Goals</a:t>
            </a:r>
            <a:r>
              <a:rPr lang="en-US" sz="2000" dirty="0">
                <a:solidFill>
                  <a:sysClr val="windowText" lastClr="000000"/>
                </a:solidFill>
              </a:rPr>
              <a:t> yang </a:t>
            </a:r>
            <a:r>
              <a:rPr lang="en-US" sz="2000" dirty="0" err="1">
                <a:solidFill>
                  <a:sysClr val="windowText" lastClr="000000"/>
                </a:solidFill>
              </a:rPr>
              <a:t>langsung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terkait</a:t>
            </a:r>
            <a:r>
              <a:rPr lang="en-US" sz="2000" dirty="0">
                <a:solidFill>
                  <a:sysClr val="windowText" lastClr="000000"/>
                </a:solidFill>
              </a:rPr>
              <a:t> dengan zakat</a:t>
            </a:r>
          </a:p>
        </p:txBody>
      </p:sp>
      <p:sp>
        <p:nvSpPr>
          <p:cNvPr id="22" name="Kotak Teks 21">
            <a:extLst>
              <a:ext uri="{FF2B5EF4-FFF2-40B4-BE49-F238E27FC236}">
                <a16:creationId xmlns:a16="http://schemas.microsoft.com/office/drawing/2014/main" xmlns="" id="{4031A0C5-5F8F-6C40-C7A4-CAB33CEDCF54}"/>
              </a:ext>
            </a:extLst>
          </p:cNvPr>
          <p:cNvSpPr txBox="1"/>
          <p:nvPr/>
        </p:nvSpPr>
        <p:spPr>
          <a:xfrm>
            <a:off x="730658" y="5615741"/>
            <a:ext cx="5588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ysClr val="windowText" lastClr="000000"/>
                </a:solidFill>
              </a:rPr>
              <a:t>Referensi</a:t>
            </a:r>
            <a:r>
              <a:rPr lang="en-US" sz="1200" dirty="0">
                <a:solidFill>
                  <a:sysClr val="windowText" lastClr="000000"/>
                </a:solidFill>
              </a:rPr>
              <a:t>: </a:t>
            </a:r>
            <a:r>
              <a:rPr lang="id-ID" sz="1200" b="1" i="0" dirty="0">
                <a:solidFill>
                  <a:srgbClr val="202020"/>
                </a:solidFill>
                <a:effectLst/>
              </a:rPr>
              <a:t> 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Widiastuti T, Prasetyo A, Robani A, Mawardi I, Rosida R, Al Mustofa MU</a:t>
            </a:r>
            <a:r>
              <a:rPr lang="en-US" sz="1200" b="0" i="0" dirty="0">
                <a:solidFill>
                  <a:srgbClr val="202020"/>
                </a:solidFill>
                <a:effectLst/>
              </a:rPr>
              <a:t>.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(2022)</a:t>
            </a:r>
            <a:r>
              <a:rPr lang="en-US" sz="1200" b="0" i="0" dirty="0">
                <a:solidFill>
                  <a:srgbClr val="202020"/>
                </a:solidFill>
                <a:effectLst/>
              </a:rPr>
              <a:t>.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Toward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developing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a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sustainability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index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for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the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Islamic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Social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Finance program: An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empirical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 </a:t>
            </a:r>
            <a:r>
              <a:rPr lang="id-ID" sz="1200" b="0" i="0" dirty="0" err="1">
                <a:solidFill>
                  <a:srgbClr val="202020"/>
                </a:solidFill>
                <a:effectLst/>
              </a:rPr>
              <a:t>investigation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. </a:t>
            </a:r>
            <a:r>
              <a:rPr lang="id-ID" sz="1200" b="0" i="1" dirty="0" err="1">
                <a:solidFill>
                  <a:srgbClr val="202020"/>
                </a:solidFill>
                <a:effectLst/>
              </a:rPr>
              <a:t>PLoS</a:t>
            </a:r>
            <a:r>
              <a:rPr lang="id-ID" sz="1200" b="0" i="1" dirty="0">
                <a:solidFill>
                  <a:srgbClr val="202020"/>
                </a:solidFill>
                <a:effectLst/>
              </a:rPr>
              <a:t> ONE 17</a:t>
            </a:r>
            <a:r>
              <a:rPr lang="id-ID" sz="1200" b="0" i="0" dirty="0">
                <a:solidFill>
                  <a:srgbClr val="202020"/>
                </a:solidFill>
                <a:effectLst/>
              </a:rPr>
              <a:t>(11): e0276876. https://doi.org/10.1371/journal.pone.0276876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41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347" y="642785"/>
            <a:ext cx="7592934" cy="2276475"/>
          </a:xfrm>
        </p:spPr>
        <p:txBody>
          <a:bodyPr>
            <a:noAutofit/>
          </a:bodyPr>
          <a:lstStyle/>
          <a:p>
            <a:r>
              <a:rPr lang="en-US" sz="5400" b="1" i="1" dirty="0">
                <a:solidFill>
                  <a:sysClr val="windowText" lastClr="000000"/>
                </a:solidFill>
              </a:rPr>
              <a:t>Best Practice </a:t>
            </a:r>
            <a:r>
              <a:rPr lang="en-US" sz="5400" b="1" dirty="0">
                <a:solidFill>
                  <a:sysClr val="windowText" lastClr="000000"/>
                </a:solidFill>
              </a:rPr>
              <a:t>Tata Kelola Zakat di Indonesia dan di </a:t>
            </a:r>
            <a:r>
              <a:rPr lang="en-US" sz="5400" b="1" dirty="0" err="1">
                <a:solidFill>
                  <a:sysClr val="windowText" lastClr="000000"/>
                </a:solidFill>
              </a:rPr>
              <a:t>Luar</a:t>
            </a:r>
            <a:r>
              <a:rPr lang="en-US" sz="5400" b="1" dirty="0">
                <a:solidFill>
                  <a:sysClr val="windowText" lastClr="000000"/>
                </a:solidFill>
              </a:rPr>
              <a:t> Negeri</a:t>
            </a:r>
            <a:endParaRPr lang="id-ID" sz="5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2734707" y="855755"/>
            <a:ext cx="0" cy="185053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1342276" y="243804"/>
            <a:ext cx="754342" cy="289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1</a:t>
            </a:r>
            <a:endParaRPr lang="id-ID" sz="13800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85" b="18185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14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5F16A6F-C7AD-1C9F-6C6E-2CADB0C2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Teknologi</a:t>
            </a:r>
            <a:r>
              <a:rPr lang="en-US" b="1" dirty="0"/>
              <a:t> Digital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Manajemen</a:t>
            </a:r>
            <a:r>
              <a:rPr lang="en-US" b="1" dirty="0"/>
              <a:t> Zakat</a:t>
            </a:r>
            <a:endParaRPr lang="id-ID" b="1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050A1399-AEED-EA0C-98A5-312D72E35A56}"/>
              </a:ext>
            </a:extLst>
          </p:cNvPr>
          <p:cNvSpPr txBox="1"/>
          <p:nvPr/>
        </p:nvSpPr>
        <p:spPr>
          <a:xfrm>
            <a:off x="838200" y="1690688"/>
            <a:ext cx="3352800" cy="1569660"/>
          </a:xfrm>
          <a:prstGeom prst="rect">
            <a:avLst/>
          </a:prstGeom>
          <a:solidFill>
            <a:srgbClr val="FFD44B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Lembaga zakat </a:t>
            </a:r>
            <a:r>
              <a:rPr lang="en-US" sz="2400" dirty="0" err="1">
                <a:solidFill>
                  <a:sysClr val="windowText" lastClr="000000"/>
                </a:solidFill>
              </a:rPr>
              <a:t>harus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mampu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mengikuti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perkembangan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teknologi</a:t>
            </a:r>
            <a:r>
              <a:rPr lang="en-US" sz="2400" dirty="0">
                <a:solidFill>
                  <a:sysClr val="windowText" lastClr="000000"/>
                </a:solidFill>
              </a:rPr>
              <a:t> digital</a:t>
            </a:r>
            <a:endParaRPr lang="id-ID" sz="2400" dirty="0">
              <a:solidFill>
                <a:sysClr val="windowText" lastClr="000000"/>
              </a:solidFill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99365046-2135-6D9F-88BD-7139F52AC192}"/>
              </a:ext>
            </a:extLst>
          </p:cNvPr>
          <p:cNvSpPr txBox="1"/>
          <p:nvPr/>
        </p:nvSpPr>
        <p:spPr>
          <a:xfrm>
            <a:off x="5227320" y="1690688"/>
            <a:ext cx="6126480" cy="2677656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ysClr val="windowText" lastClr="000000"/>
                </a:solidFill>
              </a:rPr>
              <a:t>Crypto</a:t>
            </a:r>
            <a:r>
              <a:rPr lang="en-US" sz="2400" dirty="0">
                <a:solidFill>
                  <a:sysClr val="windowText" lastClr="000000"/>
                </a:solidFill>
              </a:rPr>
              <a:t> Zakat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Blockchain Zakat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Digital </a:t>
            </a:r>
            <a:r>
              <a:rPr lang="en-US" sz="2400" i="1" dirty="0">
                <a:solidFill>
                  <a:sysClr val="windowText" lastClr="000000"/>
                </a:solidFill>
              </a:rPr>
              <a:t>Payment </a:t>
            </a:r>
            <a:r>
              <a:rPr lang="en-US" sz="2400" dirty="0">
                <a:solidFill>
                  <a:sysClr val="windowText" lastClr="000000"/>
                </a:solidFill>
              </a:rPr>
              <a:t>Zakat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Big Data Zakat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</a:rPr>
              <a:t>Sistem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informasi</a:t>
            </a:r>
            <a:r>
              <a:rPr lang="en-US" sz="2400" dirty="0">
                <a:solidFill>
                  <a:sysClr val="windowText" lastClr="000000"/>
                </a:solidFill>
              </a:rPr>
              <a:t> zakat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</a:rPr>
              <a:t>Kerja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sama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</a:rPr>
              <a:t>komersial</a:t>
            </a:r>
            <a:r>
              <a:rPr lang="en-US" sz="2400" dirty="0">
                <a:solidFill>
                  <a:sysClr val="windowText" lastClr="000000"/>
                </a:solidFill>
              </a:rPr>
              <a:t> dan </a:t>
            </a:r>
            <a:r>
              <a:rPr lang="en-US" sz="2400" dirty="0" err="1">
                <a:solidFill>
                  <a:sysClr val="windowText" lastClr="000000"/>
                </a:solidFill>
              </a:rPr>
              <a:t>nonkomersial</a:t>
            </a:r>
            <a:endParaRPr lang="en-US" sz="240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ysClr val="windowText" lastClr="000000"/>
                </a:solidFill>
              </a:rPr>
              <a:t>Inovasi</a:t>
            </a:r>
            <a:r>
              <a:rPr lang="en-US" sz="2400" dirty="0">
                <a:solidFill>
                  <a:sysClr val="windowText" lastClr="000000"/>
                </a:solidFill>
              </a:rPr>
              <a:t> layanan digital</a:t>
            </a:r>
          </a:p>
        </p:txBody>
      </p:sp>
      <p:cxnSp>
        <p:nvCxnSpPr>
          <p:cNvPr id="8" name="Konektor Panah Lurus 7">
            <a:extLst>
              <a:ext uri="{FF2B5EF4-FFF2-40B4-BE49-F238E27FC236}">
                <a16:creationId xmlns:a16="http://schemas.microsoft.com/office/drawing/2014/main" xmlns="" id="{BBE6578C-21C0-B589-53BB-D579C336266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191000" y="2475518"/>
            <a:ext cx="1036320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88731E1C-1F43-6D8F-5EEF-6E0C54BBF585}"/>
              </a:ext>
            </a:extLst>
          </p:cNvPr>
          <p:cNvSpPr txBox="1"/>
          <p:nvPr/>
        </p:nvSpPr>
        <p:spPr>
          <a:xfrm>
            <a:off x="838200" y="3597653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Manajemen</a:t>
            </a:r>
            <a:r>
              <a:rPr lang="en-US" sz="2400" b="1" dirty="0"/>
              <a:t> </a:t>
            </a:r>
            <a:r>
              <a:rPr lang="en-US" sz="2400" b="1" dirty="0" err="1"/>
              <a:t>Informasi</a:t>
            </a:r>
            <a:r>
              <a:rPr lang="en-US" sz="2400" b="1" dirty="0"/>
              <a:t> BAZNAS (SIMBA)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salah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implementasi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dan database </a:t>
            </a:r>
            <a:r>
              <a:rPr lang="en-US" sz="2400" dirty="0" err="1"/>
              <a:t>untuk</a:t>
            </a:r>
            <a:r>
              <a:rPr lang="en-US" sz="2400" dirty="0"/>
              <a:t> zakat.</a:t>
            </a:r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309CC58B-6F8B-72D3-9BFE-6B611AD3378A}"/>
              </a:ext>
            </a:extLst>
          </p:cNvPr>
          <p:cNvSpPr txBox="1"/>
          <p:nvPr/>
        </p:nvSpPr>
        <p:spPr>
          <a:xfrm>
            <a:off x="5227320" y="4623813"/>
            <a:ext cx="612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Selain</a:t>
            </a:r>
            <a:r>
              <a:rPr lang="en-US" sz="2400" dirty="0"/>
              <a:t> itu, </a:t>
            </a:r>
            <a:r>
              <a:rPr lang="en-US" sz="2400" b="1" dirty="0"/>
              <a:t>BAZNAS</a:t>
            </a:r>
            <a:r>
              <a:rPr lang="en-US" sz="2400" dirty="0"/>
              <a:t> juga </a:t>
            </a:r>
            <a:r>
              <a:rPr lang="en-US" sz="2400" dirty="0" err="1"/>
              <a:t>telah</a:t>
            </a:r>
            <a:r>
              <a:rPr lang="en-US" sz="2400" dirty="0"/>
              <a:t> </a:t>
            </a:r>
            <a:r>
              <a:rPr lang="en-US" sz="2400" dirty="0" err="1"/>
              <a:t>mengadopsi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 Zakat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i="1" dirty="0"/>
              <a:t>blockchain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587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eterangan: Panah Bawah 4">
            <a:extLst>
              <a:ext uri="{FF2B5EF4-FFF2-40B4-BE49-F238E27FC236}">
                <a16:creationId xmlns:a16="http://schemas.microsoft.com/office/drawing/2014/main" xmlns="" id="{C8AD6D2A-00EF-BDCC-A8F5-17165DD8BCFD}"/>
              </a:ext>
            </a:extLst>
          </p:cNvPr>
          <p:cNvSpPr/>
          <p:nvPr/>
        </p:nvSpPr>
        <p:spPr>
          <a:xfrm>
            <a:off x="5024818" y="1690688"/>
            <a:ext cx="6328982" cy="1194752"/>
          </a:xfrm>
          <a:prstGeom prst="downArrowCallout">
            <a:avLst>
              <a:gd name="adj1" fmla="val 26701"/>
              <a:gd name="adj2" fmla="val 25000"/>
              <a:gd name="adj3" fmla="val 25000"/>
              <a:gd name="adj4" fmla="val 62180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Praktek</a:t>
            </a:r>
            <a:r>
              <a:rPr lang="en-US" sz="2000" dirty="0">
                <a:solidFill>
                  <a:sysClr val="windowText" lastClr="000000"/>
                </a:solidFill>
              </a:rPr>
              <a:t> dan </a:t>
            </a:r>
            <a:r>
              <a:rPr lang="en-US" sz="2000" dirty="0" err="1">
                <a:solidFill>
                  <a:sysClr val="windowText" lastClr="000000"/>
                </a:solidFill>
              </a:rPr>
              <a:t>diskusi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terkait</a:t>
            </a:r>
            <a:r>
              <a:rPr lang="en-US" sz="2000" dirty="0">
                <a:solidFill>
                  <a:sysClr val="windowText" lastClr="000000"/>
                </a:solidFill>
              </a:rPr>
              <a:t> zakat </a:t>
            </a:r>
            <a:r>
              <a:rPr lang="en-US" sz="2000" dirty="0" err="1">
                <a:solidFill>
                  <a:sysClr val="windowText" lastClr="000000"/>
                </a:solidFill>
              </a:rPr>
              <a:t>sejauh</a:t>
            </a:r>
            <a:r>
              <a:rPr lang="en-US" sz="2000" dirty="0">
                <a:solidFill>
                  <a:sysClr val="windowText" lastClr="000000"/>
                </a:solidFill>
              </a:rPr>
              <a:t> ini </a:t>
            </a:r>
            <a:r>
              <a:rPr lang="en-US" sz="2000" dirty="0" err="1">
                <a:solidFill>
                  <a:sysClr val="windowText" lastClr="000000"/>
                </a:solidFill>
              </a:rPr>
              <a:t>masih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banyak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membahas</a:t>
            </a:r>
            <a:r>
              <a:rPr lang="en-US" sz="2000" dirty="0">
                <a:solidFill>
                  <a:sysClr val="windowText" lastClr="000000"/>
                </a:solidFill>
              </a:rPr>
              <a:t> pada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kesejahteraan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mustahik</a:t>
            </a:r>
            <a:r>
              <a:rPr lang="en-US" sz="2000" dirty="0">
                <a:solidFill>
                  <a:sysClr val="windowText" lastClr="000000"/>
                </a:solidFill>
              </a:rPr>
              <a:t>.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4A7148EF-9DFA-A628-A1F1-E6177437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Kesejahteraan</a:t>
            </a:r>
            <a:r>
              <a:rPr lang="en-US" b="1" dirty="0"/>
              <a:t> Amil</a:t>
            </a:r>
            <a:endParaRPr lang="id-ID" b="1" dirty="0"/>
          </a:p>
        </p:txBody>
      </p:sp>
      <p:pic>
        <p:nvPicPr>
          <p:cNvPr id="4098" name="Picture 2" descr="Wordcloud of Zakat Innovation | Download Scientific Diagram">
            <a:extLst>
              <a:ext uri="{FF2B5EF4-FFF2-40B4-BE49-F238E27FC236}">
                <a16:creationId xmlns:a16="http://schemas.microsoft.com/office/drawing/2014/main" xmlns="" id="{5601AB30-89FA-2868-0B03-870AC9D3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849712" cy="37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Keterangan: Panah Bawah 6">
            <a:extLst>
              <a:ext uri="{FF2B5EF4-FFF2-40B4-BE49-F238E27FC236}">
                <a16:creationId xmlns:a16="http://schemas.microsoft.com/office/drawing/2014/main" xmlns="" id="{21D4B29D-BB0C-58E6-EDE6-B0BC23E13D98}"/>
              </a:ext>
            </a:extLst>
          </p:cNvPr>
          <p:cNvSpPr/>
          <p:nvPr/>
        </p:nvSpPr>
        <p:spPr>
          <a:xfrm>
            <a:off x="5024818" y="3037840"/>
            <a:ext cx="6328982" cy="1473200"/>
          </a:xfrm>
          <a:prstGeom prst="downArrowCallout">
            <a:avLst>
              <a:gd name="adj1" fmla="val 22561"/>
              <a:gd name="adj2" fmla="val 22561"/>
              <a:gd name="adj3" fmla="val 20541"/>
              <a:gd name="adj4" fmla="val 64728"/>
            </a:avLst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Meskipun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tidak</a:t>
            </a:r>
            <a:r>
              <a:rPr lang="en-US" sz="2000" b="1" dirty="0">
                <a:solidFill>
                  <a:sysClr val="windowText" lastClr="000000"/>
                </a:solidFill>
              </a:rPr>
              <a:t> salah</a:t>
            </a:r>
            <a:r>
              <a:rPr lang="en-US" sz="2000" dirty="0">
                <a:solidFill>
                  <a:sysClr val="windowText" lastClr="000000"/>
                </a:solidFill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</a:rPr>
              <a:t>Namun</a:t>
            </a:r>
            <a:r>
              <a:rPr lang="en-US" sz="2000" dirty="0">
                <a:solidFill>
                  <a:sysClr val="windowText" lastClr="000000"/>
                </a:solidFill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</a:rPr>
              <a:t>belum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banyak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praktisi</a:t>
            </a:r>
            <a:r>
              <a:rPr lang="en-US" sz="2000" dirty="0">
                <a:solidFill>
                  <a:sysClr val="windowText" lastClr="000000"/>
                </a:solidFill>
              </a:rPr>
              <a:t> dan </a:t>
            </a:r>
            <a:r>
              <a:rPr lang="en-US" sz="2000" dirty="0" err="1">
                <a:solidFill>
                  <a:sysClr val="windowText" lastClr="000000"/>
                </a:solidFill>
              </a:rPr>
              <a:t>akademisi</a:t>
            </a:r>
            <a:r>
              <a:rPr lang="en-US" sz="2000" dirty="0">
                <a:solidFill>
                  <a:sysClr val="windowText" lastClr="000000"/>
                </a:solidFill>
              </a:rPr>
              <a:t> yang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memikirkan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kesejahteraan</a:t>
            </a:r>
            <a:r>
              <a:rPr lang="en-US" sz="2000" b="1" dirty="0">
                <a:solidFill>
                  <a:sysClr val="windowText" lastClr="000000"/>
                </a:solidFill>
              </a:rPr>
              <a:t> amil</a:t>
            </a:r>
            <a:r>
              <a:rPr lang="en-US" sz="2000" dirty="0">
                <a:solidFill>
                  <a:sysClr val="windowText" lastClr="000000"/>
                </a:solidFill>
              </a:rPr>
              <a:t>.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xmlns="" id="{27E6D6AE-80DA-BEB5-5933-0D6914168561}"/>
              </a:ext>
            </a:extLst>
          </p:cNvPr>
          <p:cNvSpPr/>
          <p:nvPr/>
        </p:nvSpPr>
        <p:spPr>
          <a:xfrm>
            <a:off x="5024818" y="4663440"/>
            <a:ext cx="6328982" cy="166624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ysClr val="windowText" lastClr="000000"/>
                </a:solidFill>
              </a:rPr>
              <a:t>Kendati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demikian</a:t>
            </a:r>
            <a:r>
              <a:rPr lang="en-US" sz="2000" dirty="0">
                <a:solidFill>
                  <a:sysClr val="windowText" lastClr="000000"/>
                </a:solidFill>
              </a:rPr>
              <a:t>, </a:t>
            </a:r>
            <a:r>
              <a:rPr lang="en-US" sz="2000" b="1" dirty="0">
                <a:solidFill>
                  <a:sysClr val="windowText" lastClr="000000"/>
                </a:solidFill>
              </a:rPr>
              <a:t>Amil</a:t>
            </a:r>
            <a:r>
              <a:rPr lang="en-US" sz="2000" dirty="0">
                <a:solidFill>
                  <a:sysClr val="windowText" lastClr="000000"/>
                </a:solidFill>
              </a:rPr>
              <a:t> juga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berhak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untuk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mendapatkan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kesejahteraan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sebagaimana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</a:rPr>
              <a:t>mestinya</a:t>
            </a:r>
            <a:r>
              <a:rPr lang="en-US" sz="2000" dirty="0">
                <a:solidFill>
                  <a:sysClr val="windowText" lastClr="000000"/>
                </a:solidFill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</a:rPr>
              <a:t>Selain</a:t>
            </a:r>
            <a:r>
              <a:rPr lang="en-US" sz="2000" dirty="0">
                <a:solidFill>
                  <a:sysClr val="windowText" lastClr="000000"/>
                </a:solidFill>
              </a:rPr>
              <a:t> itu, juga </a:t>
            </a:r>
            <a:r>
              <a:rPr lang="en-US" sz="2000" dirty="0" err="1">
                <a:solidFill>
                  <a:sysClr val="windowText" lastClr="000000"/>
                </a:solidFill>
              </a:rPr>
              <a:t>berguna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menjaga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</a:rPr>
              <a:t>agar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kemiskinan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tidak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disimpan</a:t>
            </a:r>
            <a:r>
              <a:rPr lang="en-US" sz="2000" b="1" dirty="0">
                <a:solidFill>
                  <a:sysClr val="windowText" lastClr="000000"/>
                </a:solidFill>
              </a:rPr>
              <a:t> di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dalam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lembaga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</a:rPr>
              <a:t>zakat itu </a:t>
            </a:r>
            <a:r>
              <a:rPr lang="en-US" sz="2000" dirty="0" err="1">
                <a:solidFill>
                  <a:sysClr val="windowText" lastClr="000000"/>
                </a:solidFill>
              </a:rPr>
              <a:t>sendiri</a:t>
            </a:r>
            <a:r>
              <a:rPr lang="en-US" sz="2000" dirty="0">
                <a:solidFill>
                  <a:sysClr val="windowText" lastClr="000000"/>
                </a:solidFill>
              </a:rPr>
              <a:t>.   </a:t>
            </a:r>
            <a:endParaRPr lang="id-ID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0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xmlns="" id="{3693714F-1013-AD59-DBE6-E51D67E3FEA8}"/>
              </a:ext>
            </a:extLst>
          </p:cNvPr>
          <p:cNvSpPr txBox="1"/>
          <p:nvPr/>
        </p:nvSpPr>
        <p:spPr>
          <a:xfrm>
            <a:off x="1675052" y="3679983"/>
            <a:ext cx="8841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Terima</a:t>
            </a:r>
            <a:r>
              <a:rPr lang="en-US" sz="6600" b="1" dirty="0">
                <a:latin typeface="+mj-lt"/>
              </a:rPr>
              <a:t> Kasih Banyak</a:t>
            </a:r>
            <a:endParaRPr lang="id-ID" sz="6600" b="1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EE35685-2D0E-0AF8-C251-20CAD6ED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1" b="30161"/>
          <a:stretch/>
        </p:blipFill>
        <p:spPr bwMode="auto">
          <a:xfrm>
            <a:off x="1" y="0"/>
            <a:ext cx="12192000" cy="2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Kotak Teks 14">
            <a:extLst>
              <a:ext uri="{FF2B5EF4-FFF2-40B4-BE49-F238E27FC236}">
                <a16:creationId xmlns:a16="http://schemas.microsoft.com/office/drawing/2014/main" xmlns="" id="{80400684-B346-99EE-DB52-DEAA964350DB}"/>
              </a:ext>
            </a:extLst>
          </p:cNvPr>
          <p:cNvSpPr txBox="1"/>
          <p:nvPr/>
        </p:nvSpPr>
        <p:spPr>
          <a:xfrm>
            <a:off x="2374740" y="5888276"/>
            <a:ext cx="744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Assalamu’alaikum</a:t>
            </a:r>
            <a:r>
              <a:rPr lang="en-US" sz="2000" i="1" dirty="0"/>
              <a:t> </a:t>
            </a:r>
            <a:r>
              <a:rPr lang="en-US" sz="2000" i="1" dirty="0" err="1"/>
              <a:t>warahmatullah</a:t>
            </a:r>
            <a:r>
              <a:rPr lang="en-US" sz="2000" i="1" dirty="0"/>
              <a:t> </a:t>
            </a:r>
            <a:r>
              <a:rPr lang="en-US" sz="2000" i="1" dirty="0" err="1"/>
              <a:t>wabarakatuh</a:t>
            </a:r>
            <a:endParaRPr lang="id-ID" sz="2000" i="1" dirty="0"/>
          </a:p>
        </p:txBody>
      </p:sp>
      <p:sp>
        <p:nvSpPr>
          <p:cNvPr id="3" name="Kotak Teks 2">
            <a:extLst>
              <a:ext uri="{FF2B5EF4-FFF2-40B4-BE49-F238E27FC236}">
                <a16:creationId xmlns:a16="http://schemas.microsoft.com/office/drawing/2014/main" xmlns="" id="{BDF8A968-6215-4543-1518-5D7665B2DC6A}"/>
              </a:ext>
            </a:extLst>
          </p:cNvPr>
          <p:cNvSpPr txBox="1"/>
          <p:nvPr/>
        </p:nvSpPr>
        <p:spPr>
          <a:xfrm>
            <a:off x="4377610" y="3228945"/>
            <a:ext cx="343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Sekian</a:t>
            </a:r>
            <a:r>
              <a:rPr lang="en-US" sz="2000" dirty="0"/>
              <a:t>,</a:t>
            </a:r>
            <a:endParaRPr lang="id-ID" sz="2000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2B4D6E42-0CE0-38ED-6BCF-8E68346948B1}"/>
              </a:ext>
            </a:extLst>
          </p:cNvPr>
          <p:cNvSpPr txBox="1"/>
          <p:nvPr/>
        </p:nvSpPr>
        <p:spPr>
          <a:xfrm>
            <a:off x="4377610" y="4838907"/>
            <a:ext cx="343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Barakallah</a:t>
            </a:r>
            <a:r>
              <a:rPr lang="en-US" sz="2000" i="1" dirty="0"/>
              <a:t> </a:t>
            </a:r>
            <a:r>
              <a:rPr lang="en-US" sz="2000" i="1" dirty="0" err="1"/>
              <a:t>fiikum</a:t>
            </a:r>
            <a:endParaRPr lang="id-ID" sz="2000" i="1" dirty="0"/>
          </a:p>
        </p:txBody>
      </p:sp>
    </p:spTree>
    <p:extLst>
      <p:ext uri="{BB962C8B-B14F-4D97-AF65-F5344CB8AC3E}">
        <p14:creationId xmlns:p14="http://schemas.microsoft.com/office/powerpoint/2010/main" val="265978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rsegi Panjang 4">
            <a:extLst>
              <a:ext uri="{FF2B5EF4-FFF2-40B4-BE49-F238E27FC236}">
                <a16:creationId xmlns:a16="http://schemas.microsoft.com/office/drawing/2014/main" xmlns="" id="{44C9AE5C-DCEC-80D7-B198-C8E01B530970}"/>
              </a:ext>
            </a:extLst>
          </p:cNvPr>
          <p:cNvSpPr/>
          <p:nvPr/>
        </p:nvSpPr>
        <p:spPr>
          <a:xfrm>
            <a:off x="690880" y="0"/>
            <a:ext cx="4155440" cy="6553200"/>
          </a:xfrm>
          <a:prstGeom prst="rect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7200" b="1" dirty="0"/>
          </a:p>
        </p:txBody>
      </p:sp>
      <p:sp>
        <p:nvSpPr>
          <p:cNvPr id="2" name="Kotak Teks 1">
            <a:extLst>
              <a:ext uri="{FF2B5EF4-FFF2-40B4-BE49-F238E27FC236}">
                <a16:creationId xmlns:a16="http://schemas.microsoft.com/office/drawing/2014/main" xmlns="" id="{B3B534C4-9082-C460-506A-660A7DE77958}"/>
              </a:ext>
            </a:extLst>
          </p:cNvPr>
          <p:cNvSpPr txBox="1"/>
          <p:nvPr/>
        </p:nvSpPr>
        <p:spPr>
          <a:xfrm>
            <a:off x="5547360" y="522402"/>
            <a:ext cx="567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Prof. Dr. Tika </a:t>
            </a:r>
            <a:r>
              <a:rPr lang="en-US" sz="2400" b="1" dirty="0" err="1">
                <a:latin typeface="+mj-lt"/>
              </a:rPr>
              <a:t>Widiastuti</a:t>
            </a:r>
            <a:r>
              <a:rPr lang="en-US" sz="2400" b="1" dirty="0">
                <a:latin typeface="+mj-lt"/>
              </a:rPr>
              <a:t>, S.E., </a:t>
            </a:r>
            <a:r>
              <a:rPr lang="en-US" sz="2400" b="1" dirty="0" err="1">
                <a:latin typeface="+mj-lt"/>
              </a:rPr>
              <a:t>M.Si</a:t>
            </a:r>
            <a:r>
              <a:rPr lang="en-US" sz="2400" b="1" dirty="0">
                <a:latin typeface="+mj-lt"/>
              </a:rPr>
              <a:t>.</a:t>
            </a:r>
            <a:endParaRPr lang="id-ID" sz="2400" b="1" dirty="0">
              <a:latin typeface="+mj-lt"/>
            </a:endParaRPr>
          </a:p>
        </p:txBody>
      </p:sp>
      <p:sp>
        <p:nvSpPr>
          <p:cNvPr id="3" name="Persegi Panjang: Sudut Lengkung 2">
            <a:extLst>
              <a:ext uri="{FF2B5EF4-FFF2-40B4-BE49-F238E27FC236}">
                <a16:creationId xmlns:a16="http://schemas.microsoft.com/office/drawing/2014/main" xmlns="" id="{98566373-CB04-8ECC-3B43-6EE746861AAE}"/>
              </a:ext>
            </a:extLst>
          </p:cNvPr>
          <p:cNvSpPr/>
          <p:nvPr/>
        </p:nvSpPr>
        <p:spPr>
          <a:xfrm>
            <a:off x="5821680" y="3291840"/>
            <a:ext cx="6553200" cy="614214"/>
          </a:xfrm>
          <a:prstGeom prst="roundRect">
            <a:avLst>
              <a:gd name="adj" fmla="val 10278"/>
            </a:avLst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Tetap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Terhubung</a:t>
            </a:r>
            <a:endParaRPr lang="id-ID" sz="2400" b="1" dirty="0">
              <a:solidFill>
                <a:schemeClr val="tx1"/>
              </a:solidFill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8B5157D9-BFD7-DF7C-1F23-51A3C93E3B0D}"/>
              </a:ext>
            </a:extLst>
          </p:cNvPr>
          <p:cNvSpPr txBox="1"/>
          <p:nvPr/>
        </p:nvSpPr>
        <p:spPr>
          <a:xfrm>
            <a:off x="5821680" y="1136477"/>
            <a:ext cx="54051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/>
              <a:t>Wakil </a:t>
            </a:r>
            <a:r>
              <a:rPr lang="en-US" sz="2100" b="1" dirty="0" err="1"/>
              <a:t>Dekan</a:t>
            </a:r>
            <a:r>
              <a:rPr lang="en-US" sz="2100" b="1" dirty="0"/>
              <a:t> </a:t>
            </a:r>
            <a:r>
              <a:rPr lang="en-US" sz="2100" b="1" dirty="0"/>
              <a:t>I</a:t>
            </a:r>
            <a:r>
              <a:rPr lang="en-US" sz="2100" b="1" dirty="0" smtClean="0"/>
              <a:t> </a:t>
            </a:r>
            <a:r>
              <a:rPr lang="en-US" sz="2100" b="1" dirty="0" err="1"/>
              <a:t>Fakultas</a:t>
            </a:r>
            <a:r>
              <a:rPr lang="en-US" sz="2100" b="1" dirty="0"/>
              <a:t> </a:t>
            </a:r>
            <a:r>
              <a:rPr lang="en-US" sz="2100" b="1" dirty="0" err="1"/>
              <a:t>Vokasi</a:t>
            </a:r>
            <a:r>
              <a:rPr lang="en-US" sz="2100" dirty="0"/>
              <a:t>, Universitas </a:t>
            </a:r>
            <a:r>
              <a:rPr lang="en-US" sz="2100" dirty="0" err="1"/>
              <a:t>Airlangga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 err="1"/>
              <a:t>Dosen</a:t>
            </a:r>
            <a:r>
              <a:rPr lang="en-US" sz="2100" b="1" dirty="0"/>
              <a:t> </a:t>
            </a:r>
            <a:r>
              <a:rPr lang="en-US" sz="2100" b="1" dirty="0" err="1"/>
              <a:t>Departemen</a:t>
            </a:r>
            <a:r>
              <a:rPr lang="en-US" sz="2100" b="1" dirty="0"/>
              <a:t> Ekonomi Syariah</a:t>
            </a:r>
            <a:r>
              <a:rPr lang="en-US" sz="2100" dirty="0"/>
              <a:t>, </a:t>
            </a:r>
            <a:r>
              <a:rPr lang="en-US" sz="2100" dirty="0" err="1"/>
              <a:t>Fakultas</a:t>
            </a:r>
            <a:r>
              <a:rPr lang="en-US" sz="2100" dirty="0"/>
              <a:t> Ekonomi dan </a:t>
            </a:r>
            <a:r>
              <a:rPr lang="en-US" sz="2100" dirty="0" err="1"/>
              <a:t>Bisnis</a:t>
            </a:r>
            <a:r>
              <a:rPr lang="en-US" sz="2100" dirty="0"/>
              <a:t>, Universitas </a:t>
            </a:r>
            <a:r>
              <a:rPr lang="en-US" sz="2100" dirty="0" err="1"/>
              <a:t>Airlangga</a:t>
            </a:r>
            <a:endParaRPr lang="id-ID" sz="21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077BD4A1-5849-857F-055B-7328D574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33" y="4170610"/>
            <a:ext cx="477054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xmlns="" id="{010DD029-B66D-C075-FDE0-BE6702A9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21654" t="7260" r="23630" b="6518"/>
          <a:stretch/>
        </p:blipFill>
        <p:spPr>
          <a:xfrm>
            <a:off x="5821680" y="4800460"/>
            <a:ext cx="721360" cy="757819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C1E6D114-F17E-2A0C-73BD-C432FF47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18" y="5755968"/>
            <a:ext cx="434285" cy="3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62CC755A-FB77-5D3B-A64C-2528D9B46324}"/>
              </a:ext>
            </a:extLst>
          </p:cNvPr>
          <p:cNvSpPr txBox="1"/>
          <p:nvPr/>
        </p:nvSpPr>
        <p:spPr>
          <a:xfrm>
            <a:off x="6543040" y="4178305"/>
            <a:ext cx="29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@tikawidiastuti</a:t>
            </a:r>
            <a:endParaRPr lang="id-ID" sz="2400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05E1D8CF-CF52-69A3-8D0C-775A485FD083}"/>
              </a:ext>
            </a:extLst>
          </p:cNvPr>
          <p:cNvSpPr txBox="1"/>
          <p:nvPr/>
        </p:nvSpPr>
        <p:spPr>
          <a:xfrm>
            <a:off x="6543040" y="4948537"/>
            <a:ext cx="29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081233834897</a:t>
            </a:r>
            <a:endParaRPr lang="id-ID" sz="2400" dirty="0"/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27286476-47A9-EC13-38F1-76759F3ECDA4}"/>
              </a:ext>
            </a:extLst>
          </p:cNvPr>
          <p:cNvSpPr txBox="1"/>
          <p:nvPr/>
        </p:nvSpPr>
        <p:spPr>
          <a:xfrm>
            <a:off x="6543040" y="5718770"/>
            <a:ext cx="451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Tika.widiastuti@</a:t>
            </a:r>
            <a:r>
              <a:rPr lang="en-US" sz="2000" dirty="0" err="1"/>
              <a:t>feb.unair.ac.id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0749960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ersegi Panjang: Sudut Lengkung 71">
            <a:extLst>
              <a:ext uri="{FF2B5EF4-FFF2-40B4-BE49-F238E27FC236}">
                <a16:creationId xmlns:a16="http://schemas.microsoft.com/office/drawing/2014/main" xmlns="" id="{3B889555-3C75-FDBF-1626-C43D986A3B34}"/>
              </a:ext>
            </a:extLst>
          </p:cNvPr>
          <p:cNvSpPr/>
          <p:nvPr/>
        </p:nvSpPr>
        <p:spPr>
          <a:xfrm>
            <a:off x="7885684" y="1564640"/>
            <a:ext cx="2711196" cy="2286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D6A11316-9A3A-4FE9-7934-20A3F9A1A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Best Practice</a:t>
            </a:r>
            <a:r>
              <a:rPr lang="en-US" b="1" dirty="0"/>
              <a:t> di Indonesia</a:t>
            </a:r>
            <a:endParaRPr lang="id-ID" b="1" dirty="0"/>
          </a:p>
        </p:txBody>
      </p:sp>
      <p:sp>
        <p:nvSpPr>
          <p:cNvPr id="3" name="Persegi Panjang: Sudut Lengkung 2">
            <a:extLst>
              <a:ext uri="{FF2B5EF4-FFF2-40B4-BE49-F238E27FC236}">
                <a16:creationId xmlns:a16="http://schemas.microsoft.com/office/drawing/2014/main" xmlns="" id="{ED0D3929-2A1D-B8ED-F3CD-0CE3CB155A00}"/>
              </a:ext>
            </a:extLst>
          </p:cNvPr>
          <p:cNvSpPr/>
          <p:nvPr/>
        </p:nvSpPr>
        <p:spPr>
          <a:xfrm>
            <a:off x="944880" y="1574800"/>
            <a:ext cx="2042160" cy="955040"/>
          </a:xfrm>
          <a:prstGeom prst="roundRect">
            <a:avLst>
              <a:gd name="adj" fmla="val 0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Badan Amil Zakat Nasional (BAZNAS)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378BC5CA-647C-523B-6AF4-60315C7DBCBD}"/>
              </a:ext>
            </a:extLst>
          </p:cNvPr>
          <p:cNvSpPr/>
          <p:nvPr/>
        </p:nvSpPr>
        <p:spPr>
          <a:xfrm>
            <a:off x="946404" y="3335274"/>
            <a:ext cx="2042160" cy="4800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Regulator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12" name="Persegi Panjang: Sudut Lengkung 11">
            <a:extLst>
              <a:ext uri="{FF2B5EF4-FFF2-40B4-BE49-F238E27FC236}">
                <a16:creationId xmlns:a16="http://schemas.microsoft.com/office/drawing/2014/main" xmlns="" id="{72E90D83-39EA-F141-9BD6-1E331C882967}"/>
              </a:ext>
            </a:extLst>
          </p:cNvPr>
          <p:cNvSpPr/>
          <p:nvPr/>
        </p:nvSpPr>
        <p:spPr>
          <a:xfrm>
            <a:off x="946404" y="2857500"/>
            <a:ext cx="2042160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Amil Zakat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cxnSp>
        <p:nvCxnSpPr>
          <p:cNvPr id="18" name="Konektor Panah Lurus 17">
            <a:extLst>
              <a:ext uri="{FF2B5EF4-FFF2-40B4-BE49-F238E27FC236}">
                <a16:creationId xmlns:a16="http://schemas.microsoft.com/office/drawing/2014/main" xmlns="" id="{D32231ED-4D97-3C6D-51AD-A9B1FC6659FA}"/>
              </a:ext>
            </a:extLst>
          </p:cNvPr>
          <p:cNvCxnSpPr>
            <a:cxnSpLocks/>
            <a:stCxn id="3" idx="2"/>
            <a:endCxn id="12" idx="0"/>
          </p:cNvCxnSpPr>
          <p:nvPr/>
        </p:nvCxnSpPr>
        <p:spPr>
          <a:xfrm>
            <a:off x="1965960" y="2529840"/>
            <a:ext cx="1524" cy="32766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ersegi Panjang: Sudut Lengkung 23">
            <a:extLst>
              <a:ext uri="{FF2B5EF4-FFF2-40B4-BE49-F238E27FC236}">
                <a16:creationId xmlns:a16="http://schemas.microsoft.com/office/drawing/2014/main" xmlns="" id="{E11BA17C-FCD9-F8E8-338E-669CB02A6670}"/>
              </a:ext>
            </a:extLst>
          </p:cNvPr>
          <p:cNvSpPr/>
          <p:nvPr/>
        </p:nvSpPr>
        <p:spPr>
          <a:xfrm>
            <a:off x="3969003" y="2214880"/>
            <a:ext cx="2948051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BAZNAS </a:t>
            </a:r>
            <a:r>
              <a:rPr lang="en-US" dirty="0" err="1">
                <a:solidFill>
                  <a:sysClr val="windowText" lastClr="000000"/>
                </a:solidFill>
              </a:rPr>
              <a:t>Provinsi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25" name="Persegi Panjang: Sudut Lengkung 24">
            <a:extLst>
              <a:ext uri="{FF2B5EF4-FFF2-40B4-BE49-F238E27FC236}">
                <a16:creationId xmlns:a16="http://schemas.microsoft.com/office/drawing/2014/main" xmlns="" id="{CDC49464-8BEB-51F2-030A-71900DBD8736}"/>
              </a:ext>
            </a:extLst>
          </p:cNvPr>
          <p:cNvSpPr/>
          <p:nvPr/>
        </p:nvSpPr>
        <p:spPr>
          <a:xfrm>
            <a:off x="3969004" y="1579880"/>
            <a:ext cx="2934716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BAZNAS Nasional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26" name="Persegi Panjang: Sudut Lengkung 25">
            <a:extLst>
              <a:ext uri="{FF2B5EF4-FFF2-40B4-BE49-F238E27FC236}">
                <a16:creationId xmlns:a16="http://schemas.microsoft.com/office/drawing/2014/main" xmlns="" id="{FED55D34-1C5B-09CB-75C2-6B263E24108D}"/>
              </a:ext>
            </a:extLst>
          </p:cNvPr>
          <p:cNvSpPr/>
          <p:nvPr/>
        </p:nvSpPr>
        <p:spPr>
          <a:xfrm>
            <a:off x="3969004" y="2849880"/>
            <a:ext cx="2949956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BAZNAS </a:t>
            </a:r>
            <a:r>
              <a:rPr lang="en-US" dirty="0" err="1">
                <a:solidFill>
                  <a:sysClr val="windowText" lastClr="000000"/>
                </a:solidFill>
              </a:rPr>
              <a:t>Kabupaten</a:t>
            </a:r>
            <a:r>
              <a:rPr lang="en-US" dirty="0">
                <a:solidFill>
                  <a:sysClr val="windowText" lastClr="000000"/>
                </a:solidFill>
              </a:rPr>
              <a:t>/Kota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27" name="Persegi Panjang: Sudut Lengkung 26">
            <a:extLst>
              <a:ext uri="{FF2B5EF4-FFF2-40B4-BE49-F238E27FC236}">
                <a16:creationId xmlns:a16="http://schemas.microsoft.com/office/drawing/2014/main" xmlns="" id="{62892DF2-9AA3-E525-FC78-C9781EC393DC}"/>
              </a:ext>
            </a:extLst>
          </p:cNvPr>
          <p:cNvSpPr/>
          <p:nvPr/>
        </p:nvSpPr>
        <p:spPr>
          <a:xfrm>
            <a:off x="8099044" y="2214880"/>
            <a:ext cx="2320036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Pengumpulan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28" name="Persegi Panjang: Sudut Lengkung 27">
            <a:extLst>
              <a:ext uri="{FF2B5EF4-FFF2-40B4-BE49-F238E27FC236}">
                <a16:creationId xmlns:a16="http://schemas.microsoft.com/office/drawing/2014/main" xmlns="" id="{B27DC052-328E-11F8-66F0-C9DC99E1A24D}"/>
              </a:ext>
            </a:extLst>
          </p:cNvPr>
          <p:cNvSpPr/>
          <p:nvPr/>
        </p:nvSpPr>
        <p:spPr>
          <a:xfrm>
            <a:off x="8099044" y="2692400"/>
            <a:ext cx="2320036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Pendistribusian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29" name="Persegi Panjang: Sudut Lengkung 28">
            <a:extLst>
              <a:ext uri="{FF2B5EF4-FFF2-40B4-BE49-F238E27FC236}">
                <a16:creationId xmlns:a16="http://schemas.microsoft.com/office/drawing/2014/main" xmlns="" id="{CCE1ECB4-5C69-4901-7921-6CA20C2076D7}"/>
              </a:ext>
            </a:extLst>
          </p:cNvPr>
          <p:cNvSpPr/>
          <p:nvPr/>
        </p:nvSpPr>
        <p:spPr>
          <a:xfrm>
            <a:off x="8099044" y="3169920"/>
            <a:ext cx="2320036" cy="4881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Pendayagunaan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30" name="Persegi Panjang: Sudut Lengkung 29">
            <a:extLst>
              <a:ext uri="{FF2B5EF4-FFF2-40B4-BE49-F238E27FC236}">
                <a16:creationId xmlns:a16="http://schemas.microsoft.com/office/drawing/2014/main" xmlns="" id="{95D2B8B2-7B27-03ED-E307-8E2B7D750D44}"/>
              </a:ext>
            </a:extLst>
          </p:cNvPr>
          <p:cNvSpPr/>
          <p:nvPr/>
        </p:nvSpPr>
        <p:spPr>
          <a:xfrm>
            <a:off x="7885684" y="1574800"/>
            <a:ext cx="2711196" cy="488188"/>
          </a:xfrm>
          <a:prstGeom prst="roundRect">
            <a:avLst>
              <a:gd name="adj" fmla="val 0"/>
            </a:avLst>
          </a:prstGeom>
          <a:solidFill>
            <a:srgbClr val="FFE697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ysClr val="windowText" lastClr="000000"/>
                </a:solidFill>
              </a:rPr>
              <a:t>Aktivitas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cxnSp>
        <p:nvCxnSpPr>
          <p:cNvPr id="32" name="Konektor Panah Lurus 31">
            <a:extLst>
              <a:ext uri="{FF2B5EF4-FFF2-40B4-BE49-F238E27FC236}">
                <a16:creationId xmlns:a16="http://schemas.microsoft.com/office/drawing/2014/main" xmlns="" id="{6697C252-F04B-E9EE-8F73-8D2DF84091AA}"/>
              </a:ext>
            </a:extLst>
          </p:cNvPr>
          <p:cNvCxnSpPr>
            <a:cxnSpLocks/>
            <a:stCxn id="12" idx="3"/>
            <a:endCxn id="25" idx="1"/>
          </p:cNvCxnSpPr>
          <p:nvPr/>
        </p:nvCxnSpPr>
        <p:spPr>
          <a:xfrm flipV="1">
            <a:off x="2988564" y="1823974"/>
            <a:ext cx="980440" cy="12776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Konektor Panah Lurus 33">
            <a:extLst>
              <a:ext uri="{FF2B5EF4-FFF2-40B4-BE49-F238E27FC236}">
                <a16:creationId xmlns:a16="http://schemas.microsoft.com/office/drawing/2014/main" xmlns="" id="{814E07DE-E600-9A81-B142-F8B900076C37}"/>
              </a:ext>
            </a:extLst>
          </p:cNvPr>
          <p:cNvCxnSpPr>
            <a:cxnSpLocks/>
            <a:stCxn id="12" idx="3"/>
            <a:endCxn id="24" idx="1"/>
          </p:cNvCxnSpPr>
          <p:nvPr/>
        </p:nvCxnSpPr>
        <p:spPr>
          <a:xfrm flipV="1">
            <a:off x="2988564" y="2458974"/>
            <a:ext cx="980439" cy="6426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Konektor Panah Lurus 35">
            <a:extLst>
              <a:ext uri="{FF2B5EF4-FFF2-40B4-BE49-F238E27FC236}">
                <a16:creationId xmlns:a16="http://schemas.microsoft.com/office/drawing/2014/main" xmlns="" id="{831E5744-787D-8EBA-792A-85FDFA4776E2}"/>
              </a:ext>
            </a:extLst>
          </p:cNvPr>
          <p:cNvCxnSpPr>
            <a:cxnSpLocks/>
            <a:stCxn id="12" idx="3"/>
            <a:endCxn id="26" idx="1"/>
          </p:cNvCxnSpPr>
          <p:nvPr/>
        </p:nvCxnSpPr>
        <p:spPr>
          <a:xfrm flipV="1">
            <a:off x="2988564" y="3093974"/>
            <a:ext cx="980440" cy="76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Konektor Panah Lurus 39">
            <a:extLst>
              <a:ext uri="{FF2B5EF4-FFF2-40B4-BE49-F238E27FC236}">
                <a16:creationId xmlns:a16="http://schemas.microsoft.com/office/drawing/2014/main" xmlns="" id="{5D2BF453-A549-ED8D-A098-9BAF5DF750F5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 flipV="1">
            <a:off x="6903720" y="1818894"/>
            <a:ext cx="981964" cy="508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Konektor Panah Lurus 41">
            <a:extLst>
              <a:ext uri="{FF2B5EF4-FFF2-40B4-BE49-F238E27FC236}">
                <a16:creationId xmlns:a16="http://schemas.microsoft.com/office/drawing/2014/main" xmlns="" id="{A9F5BAA4-2D01-946E-0402-74552DACB580}"/>
              </a:ext>
            </a:extLst>
          </p:cNvPr>
          <p:cNvCxnSpPr>
            <a:cxnSpLocks/>
            <a:stCxn id="24" idx="3"/>
            <a:endCxn id="30" idx="1"/>
          </p:cNvCxnSpPr>
          <p:nvPr/>
        </p:nvCxnSpPr>
        <p:spPr>
          <a:xfrm flipV="1">
            <a:off x="6917054" y="1818894"/>
            <a:ext cx="968630" cy="64008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Konektor Panah Lurus 43">
            <a:extLst>
              <a:ext uri="{FF2B5EF4-FFF2-40B4-BE49-F238E27FC236}">
                <a16:creationId xmlns:a16="http://schemas.microsoft.com/office/drawing/2014/main" xmlns="" id="{39A5F285-8EF7-3884-1AD2-8764AB9EA9ED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 flipV="1">
            <a:off x="6918960" y="1818894"/>
            <a:ext cx="966724" cy="127508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Konektor Panah Lurus 76">
            <a:extLst>
              <a:ext uri="{FF2B5EF4-FFF2-40B4-BE49-F238E27FC236}">
                <a16:creationId xmlns:a16="http://schemas.microsoft.com/office/drawing/2014/main" xmlns="" id="{EE81E04C-36DE-6126-1C7B-BB2E33299A43}"/>
              </a:ext>
            </a:extLst>
          </p:cNvPr>
          <p:cNvCxnSpPr>
            <a:cxnSpLocks/>
          </p:cNvCxnSpPr>
          <p:nvPr/>
        </p:nvCxnSpPr>
        <p:spPr>
          <a:xfrm>
            <a:off x="2988564" y="3575304"/>
            <a:ext cx="489813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Kotak Teks 80">
            <a:extLst>
              <a:ext uri="{FF2B5EF4-FFF2-40B4-BE49-F238E27FC236}">
                <a16:creationId xmlns:a16="http://schemas.microsoft.com/office/drawing/2014/main" xmlns="" id="{67E07925-D487-E302-BEAE-C6C84E2EA78F}"/>
              </a:ext>
            </a:extLst>
          </p:cNvPr>
          <p:cNvSpPr txBox="1"/>
          <p:nvPr/>
        </p:nvSpPr>
        <p:spPr>
          <a:xfrm>
            <a:off x="3373120" y="4084320"/>
            <a:ext cx="3718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Dengan </a:t>
            </a:r>
            <a:r>
              <a:rPr lang="en-US" sz="2000" dirty="0" err="1"/>
              <a:t>demikian</a:t>
            </a:r>
            <a:r>
              <a:rPr lang="en-US" sz="2000" dirty="0"/>
              <a:t>, </a:t>
            </a:r>
            <a:r>
              <a:rPr lang="en-US" sz="2000" dirty="0" err="1"/>
              <a:t>maka</a:t>
            </a:r>
            <a:r>
              <a:rPr lang="en-US" sz="2000" dirty="0"/>
              <a:t> </a:t>
            </a:r>
            <a:r>
              <a:rPr lang="en-US" sz="2000" dirty="0" err="1"/>
              <a:t>sudah</a:t>
            </a:r>
            <a:r>
              <a:rPr lang="en-US" sz="2000" dirty="0"/>
              <a:t> </a:t>
            </a:r>
            <a:r>
              <a:rPr lang="en-US" sz="2000" dirty="0" err="1"/>
              <a:t>tentu</a:t>
            </a:r>
            <a:r>
              <a:rPr lang="en-US" sz="2000" dirty="0"/>
              <a:t> BAZNAS </a:t>
            </a:r>
            <a:r>
              <a:rPr lang="en-US" sz="2000" dirty="0" err="1"/>
              <a:t>menjadi</a:t>
            </a:r>
            <a:r>
              <a:rPr lang="en-US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Pengumpulan</a:t>
            </a:r>
            <a:r>
              <a:rPr lang="en-US" sz="2000" dirty="0"/>
              <a:t> zakat </a:t>
            </a:r>
            <a:r>
              <a:rPr lang="en-US" sz="2000" b="1" dirty="0" err="1"/>
              <a:t>terbanyak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Pendistribusian</a:t>
            </a:r>
            <a:r>
              <a:rPr lang="en-US" sz="2000" dirty="0"/>
              <a:t> </a:t>
            </a:r>
            <a:r>
              <a:rPr lang="en-US" sz="2000" b="1" dirty="0" err="1"/>
              <a:t>terbanyak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Pendayagunaan</a:t>
            </a:r>
            <a:r>
              <a:rPr lang="en-US" sz="2000" dirty="0"/>
              <a:t> </a:t>
            </a:r>
            <a:r>
              <a:rPr lang="en-US" sz="2000" b="1" dirty="0" err="1"/>
              <a:t>terbanyak</a:t>
            </a:r>
            <a:endParaRPr lang="id-ID" sz="2000" b="1" dirty="0"/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xmlns="" id="{C1A2E11F-73AB-9206-BF27-85D4CE9D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9" y="4084319"/>
            <a:ext cx="2394624" cy="184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4" name="Konektor Lurus 83">
            <a:extLst>
              <a:ext uri="{FF2B5EF4-FFF2-40B4-BE49-F238E27FC236}">
                <a16:creationId xmlns:a16="http://schemas.microsoft.com/office/drawing/2014/main" xmlns="" id="{39883A1D-D5AD-4DF5-4C79-0C54ECBCF1F2}"/>
              </a:ext>
            </a:extLst>
          </p:cNvPr>
          <p:cNvCxnSpPr/>
          <p:nvPr/>
        </p:nvCxnSpPr>
        <p:spPr>
          <a:xfrm>
            <a:off x="7305040" y="4216400"/>
            <a:ext cx="0" cy="1727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Kotak Teks 84">
            <a:extLst>
              <a:ext uri="{FF2B5EF4-FFF2-40B4-BE49-F238E27FC236}">
                <a16:creationId xmlns:a16="http://schemas.microsoft.com/office/drawing/2014/main" xmlns="" id="{A352CA66-797B-91DE-9061-9E5C0E5B74C5}"/>
              </a:ext>
            </a:extLst>
          </p:cNvPr>
          <p:cNvSpPr txBox="1"/>
          <p:nvPr/>
        </p:nvSpPr>
        <p:spPr>
          <a:xfrm>
            <a:off x="7650480" y="4155440"/>
            <a:ext cx="3169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BAZNAS juga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b="1" dirty="0" err="1"/>
              <a:t>Sistem</a:t>
            </a:r>
            <a:r>
              <a:rPr lang="en-US" sz="2000" b="1" dirty="0"/>
              <a:t> </a:t>
            </a:r>
            <a:r>
              <a:rPr lang="en-US" sz="2000" b="1" dirty="0" err="1"/>
              <a:t>Manajemen</a:t>
            </a:r>
            <a:r>
              <a:rPr lang="en-US" sz="2000" b="1" dirty="0"/>
              <a:t> </a:t>
            </a:r>
            <a:r>
              <a:rPr lang="en-US" sz="2000" b="1" dirty="0" err="1"/>
              <a:t>Informasi</a:t>
            </a:r>
            <a:r>
              <a:rPr lang="en-US" sz="2000" b="1" dirty="0"/>
              <a:t> BANZAS (SIMBA)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b="1" dirty="0" err="1"/>
              <a:t>pusat</a:t>
            </a:r>
            <a:r>
              <a:rPr lang="en-US" sz="2000" b="1" dirty="0"/>
              <a:t> </a:t>
            </a:r>
            <a:r>
              <a:rPr lang="en-US" sz="2000" b="1" dirty="0" err="1"/>
              <a:t>manajemen</a:t>
            </a:r>
            <a:r>
              <a:rPr lang="en-US" sz="2000" b="1" dirty="0"/>
              <a:t> data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mendukung</a:t>
            </a:r>
            <a:r>
              <a:rPr lang="en-US" sz="2000" dirty="0"/>
              <a:t> </a:t>
            </a:r>
            <a:r>
              <a:rPr lang="en-US" sz="2000" dirty="0" err="1"/>
              <a:t>operasional</a:t>
            </a:r>
            <a:r>
              <a:rPr lang="en-US" sz="2000" dirty="0"/>
              <a:t>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506454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3" grpId="0" animBg="1"/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81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2FFA6FD2-4821-E3B8-1B94-88040972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Praktik</a:t>
            </a:r>
            <a:r>
              <a:rPr lang="en-US" b="1" dirty="0"/>
              <a:t> Zakat di Indonesia</a:t>
            </a:r>
            <a:endParaRPr lang="id-ID" b="1" dirty="0"/>
          </a:p>
        </p:txBody>
      </p:sp>
      <p:pic>
        <p:nvPicPr>
          <p:cNvPr id="4" name="Tampungan Konten 3">
            <a:extLst>
              <a:ext uri="{FF2B5EF4-FFF2-40B4-BE49-F238E27FC236}">
                <a16:creationId xmlns:a16="http://schemas.microsoft.com/office/drawing/2014/main" xmlns="" id="{8A1D9AC9-FE5B-B216-5FE2-DA481C062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8" r="4750"/>
          <a:stretch/>
        </p:blipFill>
        <p:spPr>
          <a:xfrm>
            <a:off x="838200" y="1290320"/>
            <a:ext cx="7544329" cy="4592319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3AED3265-44AF-D66C-21D6-25FB3E587A71}"/>
              </a:ext>
            </a:extLst>
          </p:cNvPr>
          <p:cNvSpPr txBox="1"/>
          <p:nvPr/>
        </p:nvSpPr>
        <p:spPr>
          <a:xfrm>
            <a:off x="838200" y="5963597"/>
            <a:ext cx="9524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/>
              <a:t>BAZNAS. (2023). </a:t>
            </a:r>
            <a:r>
              <a:rPr lang="en-US" sz="1500" b="0" i="1" strike="noStrike" dirty="0">
                <a:effectLst/>
              </a:rPr>
              <a:t>Outlook Zakat Indonesia 2023</a:t>
            </a:r>
            <a:r>
              <a:rPr lang="en-US" sz="1500" b="0" i="0" strike="noStrike" dirty="0">
                <a:effectLst/>
              </a:rPr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3090711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7243021-AF8F-C38F-E254-F702825E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Praktik</a:t>
            </a:r>
            <a:r>
              <a:rPr lang="en-US" b="1" dirty="0"/>
              <a:t> </a:t>
            </a:r>
            <a:r>
              <a:rPr lang="en-US" b="1" dirty="0" err="1"/>
              <a:t>Pengumpulan</a:t>
            </a:r>
            <a:r>
              <a:rPr lang="en-US" b="1" dirty="0"/>
              <a:t> Zakat di Indonesia</a:t>
            </a:r>
            <a:endParaRPr lang="id-ID" b="1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xmlns="" id="{31C6E2E2-B612-E9A1-F74D-91AAB044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726990"/>
            <a:ext cx="4863092" cy="3728943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xmlns="" id="{F0FF92DD-F8DD-554D-42E4-A166BB67F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833" r="2194"/>
          <a:stretch/>
        </p:blipFill>
        <p:spPr>
          <a:xfrm>
            <a:off x="5740399" y="1728246"/>
            <a:ext cx="5448511" cy="3727674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xmlns="" id="{6609B9B9-6EE4-2055-381A-580ED548C220}"/>
              </a:ext>
            </a:extLst>
          </p:cNvPr>
          <p:cNvSpPr txBox="1"/>
          <p:nvPr/>
        </p:nvSpPr>
        <p:spPr>
          <a:xfrm>
            <a:off x="838200" y="5963597"/>
            <a:ext cx="9524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/>
              <a:t>BAZNAS. (2023). </a:t>
            </a:r>
            <a:r>
              <a:rPr lang="en-US" sz="1500" b="0" i="1" strike="noStrike" dirty="0">
                <a:effectLst/>
              </a:rPr>
              <a:t>Outlook Zakat Indonesia 2023</a:t>
            </a:r>
            <a:r>
              <a:rPr lang="en-US" sz="1500" b="0" i="0" strike="noStrike" dirty="0">
                <a:effectLst/>
              </a:rPr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951669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E23BB07A-AF43-2D96-0EE3-4CB8C7CF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Penyaluran</a:t>
            </a:r>
            <a:r>
              <a:rPr lang="en-US" b="1" dirty="0"/>
              <a:t> Zakat di Indonesia</a:t>
            </a:r>
            <a:endParaRPr lang="id-ID" b="1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xmlns="" id="{D378F538-29E3-D6C5-9F84-E54C5298A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926" y="1462935"/>
            <a:ext cx="4552794" cy="3932229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xmlns="" id="{E4D32E94-52AD-0D3A-BD2D-D67FB6C58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2446" y="1462838"/>
            <a:ext cx="5765976" cy="3932228"/>
          </a:xfrm>
          <a:prstGeom prst="rect">
            <a:avLst/>
          </a:prstGeom>
        </p:spPr>
      </p:pic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6320E477-D926-319F-2C48-79367395873B}"/>
              </a:ext>
            </a:extLst>
          </p:cNvPr>
          <p:cNvSpPr txBox="1"/>
          <p:nvPr/>
        </p:nvSpPr>
        <p:spPr>
          <a:xfrm>
            <a:off x="838200" y="5963597"/>
            <a:ext cx="9524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/>
              <a:t>BAZNAS. (2023). </a:t>
            </a:r>
            <a:r>
              <a:rPr lang="en-US" sz="1500" b="0" i="1" strike="noStrike" dirty="0">
                <a:effectLst/>
              </a:rPr>
              <a:t>Outlook Zakat Indonesia 2023</a:t>
            </a:r>
            <a:r>
              <a:rPr lang="en-US" sz="1500" b="0" i="0" strike="noStrike" dirty="0">
                <a:effectLst/>
              </a:rPr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3535577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E23BB07A-AF43-2D96-0EE3-4CB8C7CFA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Pendayagunaan</a:t>
            </a:r>
            <a:r>
              <a:rPr lang="en-US" b="1" dirty="0"/>
              <a:t> Zakat di Indonesia</a:t>
            </a:r>
            <a:endParaRPr lang="id-ID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50C39A0-8A5E-9C98-7E9B-F9767B54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758" y="1788159"/>
            <a:ext cx="2504834" cy="25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mah Singgah Pasien – Inisiatif Zakat Indonesia">
            <a:extLst>
              <a:ext uri="{FF2B5EF4-FFF2-40B4-BE49-F238E27FC236}">
                <a16:creationId xmlns:a16="http://schemas.microsoft.com/office/drawing/2014/main" xmlns="" id="{EF0F66A0-7719-7D44-B955-3B82D4717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 bwMode="auto">
          <a:xfrm>
            <a:off x="6105544" y="1788159"/>
            <a:ext cx="2504834" cy="25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xmlns="" id="{E098F067-8975-CEE0-BFE3-01D30FF71720}"/>
              </a:ext>
            </a:extLst>
          </p:cNvPr>
          <p:cNvSpPr txBox="1"/>
          <p:nvPr/>
        </p:nvSpPr>
        <p:spPr>
          <a:xfrm>
            <a:off x="838200" y="4384432"/>
            <a:ext cx="163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trike="noStrike" dirty="0" err="1">
                <a:effectLst/>
              </a:rPr>
              <a:t>Beasiswa</a:t>
            </a:r>
            <a:endParaRPr lang="id-ID" sz="2400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9267B835-1AAC-54FA-C836-68194432709D}"/>
              </a:ext>
            </a:extLst>
          </p:cNvPr>
          <p:cNvSpPr txBox="1"/>
          <p:nvPr/>
        </p:nvSpPr>
        <p:spPr>
          <a:xfrm>
            <a:off x="6086457" y="4384432"/>
            <a:ext cx="250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trike="noStrike" dirty="0" err="1">
                <a:effectLst/>
              </a:rPr>
              <a:t>Rumah</a:t>
            </a:r>
            <a:r>
              <a:rPr lang="en-US" sz="2400" strike="noStrike" dirty="0">
                <a:effectLst/>
              </a:rPr>
              <a:t> </a:t>
            </a:r>
            <a:r>
              <a:rPr lang="en-US" sz="2400" strike="noStrike" dirty="0" err="1">
                <a:effectLst/>
              </a:rPr>
              <a:t>Singgah</a:t>
            </a:r>
            <a:r>
              <a:rPr lang="en-US" sz="2400" strike="noStrike" dirty="0">
                <a:effectLst/>
              </a:rPr>
              <a:t> </a:t>
            </a:r>
            <a:r>
              <a:rPr lang="en-US" sz="2400" strike="noStrike" dirty="0" err="1">
                <a:effectLst/>
              </a:rPr>
              <a:t>Pasien</a:t>
            </a:r>
            <a:endParaRPr lang="id-ID" sz="2400" dirty="0"/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xmlns="" id="{B86119FE-F46E-875B-BB2B-50739CFA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45" r="18089"/>
          <a:stretch/>
        </p:blipFill>
        <p:spPr>
          <a:xfrm>
            <a:off x="8689437" y="1788158"/>
            <a:ext cx="2504834" cy="2504834"/>
          </a:xfrm>
          <a:prstGeom prst="rect">
            <a:avLst/>
          </a:prstGeom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4E213A24-E60D-2AC4-BE13-AABC71A0D482}"/>
              </a:ext>
            </a:extLst>
          </p:cNvPr>
          <p:cNvSpPr txBox="1"/>
          <p:nvPr/>
        </p:nvSpPr>
        <p:spPr>
          <a:xfrm>
            <a:off x="8670350" y="4384432"/>
            <a:ext cx="250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Budidaya</a:t>
            </a:r>
            <a:r>
              <a:rPr lang="en-US" sz="2400" dirty="0"/>
              <a:t> Padi</a:t>
            </a:r>
            <a:endParaRPr lang="id-ID" sz="2400" dirty="0"/>
          </a:p>
        </p:txBody>
      </p:sp>
      <p:pic>
        <p:nvPicPr>
          <p:cNvPr id="1032" name="Picture 8" descr="Zakat Produktif Untuk Pemberdayaan UMKM | Lazismu Jawa Barat">
            <a:extLst>
              <a:ext uri="{FF2B5EF4-FFF2-40B4-BE49-F238E27FC236}">
                <a16:creationId xmlns:a16="http://schemas.microsoft.com/office/drawing/2014/main" xmlns="" id="{8D3CD600-CB0F-5F2B-6EFC-E1F1F231C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3521651" y="1788158"/>
            <a:ext cx="2504834" cy="25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Kotak Teks 16">
            <a:extLst>
              <a:ext uri="{FF2B5EF4-FFF2-40B4-BE49-F238E27FC236}">
                <a16:creationId xmlns:a16="http://schemas.microsoft.com/office/drawing/2014/main" xmlns="" id="{947D0C98-48F1-079A-6923-95B7F915874B}"/>
              </a:ext>
            </a:extLst>
          </p:cNvPr>
          <p:cNvSpPr txBox="1"/>
          <p:nvPr/>
        </p:nvSpPr>
        <p:spPr>
          <a:xfrm>
            <a:off x="3502564" y="4384432"/>
            <a:ext cx="250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Pemberdayaan</a:t>
            </a:r>
            <a:r>
              <a:rPr lang="en-US" sz="2400" dirty="0"/>
              <a:t> UMKM</a:t>
            </a:r>
            <a:endParaRPr lang="id-ID" sz="2400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31CFFEEF-A1F2-2D53-300D-A6F4169AE1DF}"/>
              </a:ext>
            </a:extLst>
          </p:cNvPr>
          <p:cNvSpPr txBox="1"/>
          <p:nvPr/>
        </p:nvSpPr>
        <p:spPr>
          <a:xfrm>
            <a:off x="899160" y="5562992"/>
            <a:ext cx="7625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trike="noStrike" dirty="0">
                <a:effectLst/>
              </a:rPr>
              <a:t>Dan </a:t>
            </a:r>
            <a:r>
              <a:rPr lang="en-US" sz="2400" strike="noStrike" dirty="0" err="1">
                <a:effectLst/>
              </a:rPr>
              <a:t>berbagai</a:t>
            </a:r>
            <a:r>
              <a:rPr lang="en-US" sz="2400" strike="noStrike" dirty="0">
                <a:effectLst/>
              </a:rPr>
              <a:t> </a:t>
            </a:r>
            <a:r>
              <a:rPr lang="en-US" sz="2400" strike="noStrike" dirty="0" err="1">
                <a:effectLst/>
              </a:rPr>
              <a:t>skema</a:t>
            </a:r>
            <a:r>
              <a:rPr lang="en-US" sz="2400" strike="noStrike" dirty="0">
                <a:effectLst/>
              </a:rPr>
              <a:t> </a:t>
            </a:r>
            <a:r>
              <a:rPr lang="en-US" sz="2400" strike="noStrike" dirty="0" err="1">
                <a:effectLst/>
              </a:rPr>
              <a:t>pendayagunaan</a:t>
            </a:r>
            <a:r>
              <a:rPr lang="en-US" sz="2400" strike="noStrike" dirty="0">
                <a:effectLst/>
              </a:rPr>
              <a:t> </a:t>
            </a:r>
            <a:r>
              <a:rPr lang="en-US" sz="2400" strike="noStrike" dirty="0" err="1">
                <a:effectLst/>
              </a:rPr>
              <a:t>lainnya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453767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ersegi Panjang 71">
            <a:extLst>
              <a:ext uri="{FF2B5EF4-FFF2-40B4-BE49-F238E27FC236}">
                <a16:creationId xmlns:a16="http://schemas.microsoft.com/office/drawing/2014/main" xmlns="" id="{E39039E7-7CDE-9A01-3C92-361D2ABF64CF}"/>
              </a:ext>
            </a:extLst>
          </p:cNvPr>
          <p:cNvSpPr/>
          <p:nvPr/>
        </p:nvSpPr>
        <p:spPr>
          <a:xfrm>
            <a:off x="7387586" y="3081421"/>
            <a:ext cx="2388873" cy="235798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6DA19D2F-4C52-B0EC-E33C-664A547A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Praktik</a:t>
            </a:r>
            <a:r>
              <a:rPr lang="en-US" b="1" dirty="0"/>
              <a:t> Zakat di </a:t>
            </a:r>
            <a:r>
              <a:rPr lang="en-US" b="1" dirty="0" err="1"/>
              <a:t>Luar</a:t>
            </a:r>
            <a:r>
              <a:rPr lang="en-US" b="1" dirty="0"/>
              <a:t> Negeri: Malaysia</a:t>
            </a:r>
            <a:endParaRPr lang="id-ID" b="1" dirty="0"/>
          </a:p>
        </p:txBody>
      </p:sp>
      <p:sp>
        <p:nvSpPr>
          <p:cNvPr id="4" name="Persegi Panjang 3">
            <a:extLst>
              <a:ext uri="{FF2B5EF4-FFF2-40B4-BE49-F238E27FC236}">
                <a16:creationId xmlns:a16="http://schemas.microsoft.com/office/drawing/2014/main" xmlns="" id="{6C6DB31E-C2DB-6D9B-E46D-5C88629189C6}"/>
              </a:ext>
            </a:extLst>
          </p:cNvPr>
          <p:cNvSpPr/>
          <p:nvPr/>
        </p:nvSpPr>
        <p:spPr>
          <a:xfrm>
            <a:off x="838200" y="2465705"/>
            <a:ext cx="3154680" cy="484188"/>
          </a:xfrm>
          <a:prstGeom prst="rect">
            <a:avLst/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Majlis Agama Islam (MAI)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Persegi Panjang 4">
            <a:extLst>
              <a:ext uri="{FF2B5EF4-FFF2-40B4-BE49-F238E27FC236}">
                <a16:creationId xmlns:a16="http://schemas.microsoft.com/office/drawing/2014/main" xmlns="" id="{249BB413-9D7A-F1F4-AE35-EEA4EE8820B1}"/>
              </a:ext>
            </a:extLst>
          </p:cNvPr>
          <p:cNvSpPr/>
          <p:nvPr/>
        </p:nvSpPr>
        <p:spPr>
          <a:xfrm>
            <a:off x="1676400" y="1620995"/>
            <a:ext cx="1478280" cy="484188"/>
          </a:xfrm>
          <a:prstGeom prst="rect">
            <a:avLst/>
          </a:prstGeom>
          <a:solidFill>
            <a:srgbClr val="FFE697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Sultan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Persegi Panjang 5">
            <a:extLst>
              <a:ext uri="{FF2B5EF4-FFF2-40B4-BE49-F238E27FC236}">
                <a16:creationId xmlns:a16="http://schemas.microsoft.com/office/drawing/2014/main" xmlns="" id="{A7C50DAB-0480-23B0-94B3-AD8BB99D6C6F}"/>
              </a:ext>
            </a:extLst>
          </p:cNvPr>
          <p:cNvSpPr/>
          <p:nvPr/>
        </p:nvSpPr>
        <p:spPr>
          <a:xfrm>
            <a:off x="838200" y="3384075"/>
            <a:ext cx="1577340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Regulasi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9" name="Persegi Panjang 8">
            <a:extLst>
              <a:ext uri="{FF2B5EF4-FFF2-40B4-BE49-F238E27FC236}">
                <a16:creationId xmlns:a16="http://schemas.microsoft.com/office/drawing/2014/main" xmlns="" id="{FDA53806-A05D-8D2A-4147-042C0193CA68}"/>
              </a:ext>
            </a:extLst>
          </p:cNvPr>
          <p:cNvSpPr/>
          <p:nvPr/>
        </p:nvSpPr>
        <p:spPr>
          <a:xfrm>
            <a:off x="2415540" y="3384075"/>
            <a:ext cx="1577340" cy="44180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Pengelolaan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xmlns="" id="{6F043B1D-4087-2A76-1D47-B9C6EB53DB45}"/>
              </a:ext>
            </a:extLst>
          </p:cNvPr>
          <p:cNvSpPr/>
          <p:nvPr/>
        </p:nvSpPr>
        <p:spPr>
          <a:xfrm>
            <a:off x="838200" y="4441992"/>
            <a:ext cx="1577340" cy="12603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ysClr val="windowText" lastClr="000000"/>
                </a:solidFill>
              </a:rPr>
              <a:t>Kewajiban</a:t>
            </a:r>
            <a:r>
              <a:rPr lang="en-US" sz="1700" dirty="0">
                <a:solidFill>
                  <a:sysClr val="windowText" lastClr="000000"/>
                </a:solidFill>
              </a:rPr>
              <a:t> Zakat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ysClr val="windowText" lastClr="000000"/>
                </a:solidFill>
              </a:rPr>
              <a:t>Pengurang</a:t>
            </a:r>
            <a:r>
              <a:rPr lang="en-US" sz="1700" dirty="0">
                <a:solidFill>
                  <a:sysClr val="windowText" lastClr="000000"/>
                </a:solidFill>
              </a:rPr>
              <a:t> </a:t>
            </a:r>
            <a:r>
              <a:rPr lang="en-US" sz="1700" dirty="0" err="1">
                <a:solidFill>
                  <a:sysClr val="windowText" lastClr="000000"/>
                </a:solidFill>
              </a:rPr>
              <a:t>pajak</a:t>
            </a:r>
            <a:endParaRPr lang="id-ID" sz="1700" dirty="0">
              <a:solidFill>
                <a:sysClr val="windowText" lastClr="000000"/>
              </a:solidFill>
            </a:endParaRPr>
          </a:p>
        </p:txBody>
      </p:sp>
      <p:grpSp>
        <p:nvGrpSpPr>
          <p:cNvPr id="77" name="Grup 76">
            <a:extLst>
              <a:ext uri="{FF2B5EF4-FFF2-40B4-BE49-F238E27FC236}">
                <a16:creationId xmlns:a16="http://schemas.microsoft.com/office/drawing/2014/main" xmlns="" id="{8EEE624A-8707-15D9-A683-2272D7B6A4B9}"/>
              </a:ext>
            </a:extLst>
          </p:cNvPr>
          <p:cNvGrpSpPr/>
          <p:nvPr/>
        </p:nvGrpSpPr>
        <p:grpSpPr>
          <a:xfrm>
            <a:off x="7526017" y="3759303"/>
            <a:ext cx="2112010" cy="1547065"/>
            <a:chOff x="7537446" y="3871063"/>
            <a:chExt cx="2112010" cy="1547065"/>
          </a:xfrm>
        </p:grpSpPr>
        <p:sp>
          <p:nvSpPr>
            <p:cNvPr id="11" name="Persegi Panjang 10">
              <a:extLst>
                <a:ext uri="{FF2B5EF4-FFF2-40B4-BE49-F238E27FC236}">
                  <a16:creationId xmlns:a16="http://schemas.microsoft.com/office/drawing/2014/main" xmlns="" id="{439AA84B-5A8A-8E0D-51F1-A9FC5CD641AF}"/>
                </a:ext>
              </a:extLst>
            </p:cNvPr>
            <p:cNvSpPr/>
            <p:nvPr/>
          </p:nvSpPr>
          <p:spPr>
            <a:xfrm>
              <a:off x="7537447" y="4294577"/>
              <a:ext cx="2112009" cy="4410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Negara Bagian</a:t>
              </a:r>
              <a:endParaRPr lang="id-ID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ersegi Panjang 11">
              <a:extLst>
                <a:ext uri="{FF2B5EF4-FFF2-40B4-BE49-F238E27FC236}">
                  <a16:creationId xmlns:a16="http://schemas.microsoft.com/office/drawing/2014/main" xmlns="" id="{2016A353-31E3-370E-1417-6D4F05719D82}"/>
                </a:ext>
              </a:extLst>
            </p:cNvPr>
            <p:cNvSpPr/>
            <p:nvPr/>
          </p:nvSpPr>
          <p:spPr>
            <a:xfrm>
              <a:off x="7537447" y="3871063"/>
              <a:ext cx="2112009" cy="4410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Negara Bagian</a:t>
              </a:r>
              <a:endParaRPr lang="id-ID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Persegi Panjang 12">
              <a:extLst>
                <a:ext uri="{FF2B5EF4-FFF2-40B4-BE49-F238E27FC236}">
                  <a16:creationId xmlns:a16="http://schemas.microsoft.com/office/drawing/2014/main" xmlns="" id="{E9E772FB-249A-A084-E695-626DB0C9379C}"/>
                </a:ext>
              </a:extLst>
            </p:cNvPr>
            <p:cNvSpPr/>
            <p:nvPr/>
          </p:nvSpPr>
          <p:spPr>
            <a:xfrm>
              <a:off x="7537446" y="4735585"/>
              <a:ext cx="2112009" cy="6825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Setiap</a:t>
              </a:r>
              <a:r>
                <a:rPr lang="en-US" dirty="0">
                  <a:solidFill>
                    <a:sysClr val="windowText" lastClr="000000"/>
                  </a:solidFill>
                </a:rPr>
                <a:t> negara </a:t>
              </a:r>
              <a:r>
                <a:rPr lang="en-US" dirty="0" err="1">
                  <a:solidFill>
                    <a:sysClr val="windowText" lastClr="000000"/>
                  </a:solidFill>
                </a:rPr>
                <a:t>bagian</a:t>
              </a:r>
              <a:endParaRPr lang="id-ID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Persegi Panjang 14">
            <a:extLst>
              <a:ext uri="{FF2B5EF4-FFF2-40B4-BE49-F238E27FC236}">
                <a16:creationId xmlns:a16="http://schemas.microsoft.com/office/drawing/2014/main" xmlns="" id="{FBFF409A-776D-4AC4-45F8-D32CCFC1DF46}"/>
              </a:ext>
            </a:extLst>
          </p:cNvPr>
          <p:cNvSpPr/>
          <p:nvPr/>
        </p:nvSpPr>
        <p:spPr>
          <a:xfrm>
            <a:off x="4781549" y="3081421"/>
            <a:ext cx="1817369" cy="105839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ysClr val="windowText" lastClr="000000"/>
                </a:solidFill>
              </a:rPr>
              <a:t>Pendirian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ysClr val="windowText" lastClr="000000"/>
                </a:solidFill>
              </a:rPr>
              <a:t>Pengaturan</a:t>
            </a: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ysClr val="windowText" lastClr="000000"/>
                </a:solidFill>
              </a:rPr>
              <a:t>Pengawasan</a:t>
            </a:r>
            <a:endParaRPr lang="id-ID" dirty="0">
              <a:solidFill>
                <a:sysClr val="windowText" lastClr="000000"/>
              </a:solidFill>
            </a:endParaRPr>
          </a:p>
        </p:txBody>
      </p:sp>
      <p:cxnSp>
        <p:nvCxnSpPr>
          <p:cNvPr id="17" name="Konektor Panah Lurus 16">
            <a:extLst>
              <a:ext uri="{FF2B5EF4-FFF2-40B4-BE49-F238E27FC236}">
                <a16:creationId xmlns:a16="http://schemas.microsoft.com/office/drawing/2014/main" xmlns="" id="{57A78966-31E2-7601-897E-3D9D4DCD06D2}"/>
              </a:ext>
            </a:extLst>
          </p:cNvPr>
          <p:cNvCxnSpPr>
            <a:stCxn id="5" idx="2"/>
            <a:endCxn id="4" idx="0"/>
          </p:cNvCxnSpPr>
          <p:nvPr/>
        </p:nvCxnSpPr>
        <p:spPr>
          <a:xfrm>
            <a:off x="2415540" y="2105183"/>
            <a:ext cx="0" cy="36052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Konektor Panah Lurus 18">
            <a:extLst>
              <a:ext uri="{FF2B5EF4-FFF2-40B4-BE49-F238E27FC236}">
                <a16:creationId xmlns:a16="http://schemas.microsoft.com/office/drawing/2014/main" xmlns="" id="{657CFE43-7B0B-5111-4385-9BED72ABEC6A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flipH="1">
            <a:off x="1626870" y="2949893"/>
            <a:ext cx="788670" cy="43418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Konektor Panah Lurus 20">
            <a:extLst>
              <a:ext uri="{FF2B5EF4-FFF2-40B4-BE49-F238E27FC236}">
                <a16:creationId xmlns:a16="http://schemas.microsoft.com/office/drawing/2014/main" xmlns="" id="{3E157D56-A37E-C811-38E8-DF81BE29DEEA}"/>
              </a:ext>
            </a:extLst>
          </p:cNvPr>
          <p:cNvCxnSpPr>
            <a:cxnSpLocks/>
            <a:stCxn id="4" idx="2"/>
            <a:endCxn id="9" idx="0"/>
          </p:cNvCxnSpPr>
          <p:nvPr/>
        </p:nvCxnSpPr>
        <p:spPr>
          <a:xfrm>
            <a:off x="2415540" y="2949893"/>
            <a:ext cx="788670" cy="434182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nektor Panah Lurus 22">
            <a:extLst>
              <a:ext uri="{FF2B5EF4-FFF2-40B4-BE49-F238E27FC236}">
                <a16:creationId xmlns:a16="http://schemas.microsoft.com/office/drawing/2014/main" xmlns="" id="{3787DD8B-8F1C-447E-B026-89852919B1D8}"/>
              </a:ext>
            </a:extLst>
          </p:cNvPr>
          <p:cNvCxnSpPr>
            <a:stCxn id="6" idx="2"/>
            <a:endCxn id="10" idx="0"/>
          </p:cNvCxnSpPr>
          <p:nvPr/>
        </p:nvCxnSpPr>
        <p:spPr>
          <a:xfrm>
            <a:off x="1626870" y="3825878"/>
            <a:ext cx="0" cy="616114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nektor Panah Lurus 24">
            <a:extLst>
              <a:ext uri="{FF2B5EF4-FFF2-40B4-BE49-F238E27FC236}">
                <a16:creationId xmlns:a16="http://schemas.microsoft.com/office/drawing/2014/main" xmlns="" id="{BA32FB81-253A-FD38-A7E4-57F5BE46211A}"/>
              </a:ext>
            </a:extLst>
          </p:cNvPr>
          <p:cNvCxnSpPr>
            <a:cxnSpLocks/>
            <a:stCxn id="9" idx="3"/>
            <a:endCxn id="15" idx="1"/>
          </p:cNvCxnSpPr>
          <p:nvPr/>
        </p:nvCxnSpPr>
        <p:spPr>
          <a:xfrm>
            <a:off x="3992880" y="3604977"/>
            <a:ext cx="788669" cy="564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nektor Panah Lurus 32">
            <a:extLst>
              <a:ext uri="{FF2B5EF4-FFF2-40B4-BE49-F238E27FC236}">
                <a16:creationId xmlns:a16="http://schemas.microsoft.com/office/drawing/2014/main" xmlns="" id="{8960108B-4853-93DE-C63C-D90EEAE05195}"/>
              </a:ext>
            </a:extLst>
          </p:cNvPr>
          <p:cNvCxnSpPr>
            <a:cxnSpLocks/>
          </p:cNvCxnSpPr>
          <p:nvPr/>
        </p:nvCxnSpPr>
        <p:spPr>
          <a:xfrm>
            <a:off x="1626870" y="3979807"/>
            <a:ext cx="3154680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ersegi Panjang 69">
            <a:extLst>
              <a:ext uri="{FF2B5EF4-FFF2-40B4-BE49-F238E27FC236}">
                <a16:creationId xmlns:a16="http://schemas.microsoft.com/office/drawing/2014/main" xmlns="" id="{A5B46315-495F-CC06-790D-617CFA7218A0}"/>
              </a:ext>
            </a:extLst>
          </p:cNvPr>
          <p:cNvSpPr/>
          <p:nvPr/>
        </p:nvSpPr>
        <p:spPr>
          <a:xfrm>
            <a:off x="7387586" y="3081420"/>
            <a:ext cx="2388873" cy="53947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Lembaga Zakat</a:t>
            </a:r>
            <a:endParaRPr lang="id-ID" b="1" dirty="0">
              <a:solidFill>
                <a:sysClr val="windowText" lastClr="000000"/>
              </a:solidFill>
            </a:endParaRPr>
          </a:p>
        </p:txBody>
      </p:sp>
      <p:cxnSp>
        <p:nvCxnSpPr>
          <p:cNvPr id="74" name="Konektor Panah Lurus 73">
            <a:extLst>
              <a:ext uri="{FF2B5EF4-FFF2-40B4-BE49-F238E27FC236}">
                <a16:creationId xmlns:a16="http://schemas.microsoft.com/office/drawing/2014/main" xmlns="" id="{8D636DD7-2CBF-2B70-E1DD-FD746B5EEA0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598918" y="3610617"/>
            <a:ext cx="811535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ersegi Panjang: Sudut Lengkung 77">
            <a:extLst>
              <a:ext uri="{FF2B5EF4-FFF2-40B4-BE49-F238E27FC236}">
                <a16:creationId xmlns:a16="http://schemas.microsoft.com/office/drawing/2014/main" xmlns="" id="{5FD9617E-65B0-F4AF-1253-66F7E6A46B98}"/>
              </a:ext>
            </a:extLst>
          </p:cNvPr>
          <p:cNvSpPr/>
          <p:nvPr/>
        </p:nvSpPr>
        <p:spPr>
          <a:xfrm>
            <a:off x="2804161" y="4576067"/>
            <a:ext cx="3794757" cy="997418"/>
          </a:xfrm>
          <a:prstGeom prst="roundRect">
            <a:avLst>
              <a:gd name="adj" fmla="val 11024"/>
            </a:avLst>
          </a:prstGeom>
          <a:solidFill>
            <a:schemeClr val="bg1"/>
          </a:solidFill>
          <a:ln w="28575">
            <a:solidFill>
              <a:srgbClr val="FFD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lembaga</a:t>
            </a:r>
            <a:r>
              <a:rPr lang="en-US" dirty="0">
                <a:solidFill>
                  <a:schemeClr val="tx1"/>
                </a:solidFill>
              </a:rPr>
              <a:t> zakat </a:t>
            </a:r>
            <a:r>
              <a:rPr lang="en-US" dirty="0" err="1">
                <a:solidFill>
                  <a:schemeClr val="tx1"/>
                </a:solidFill>
              </a:rPr>
              <a:t>swasta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Semuanya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disupervisi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pemerintah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79" name="Persegi Panjang: Sudut Lengkung 78">
            <a:extLst>
              <a:ext uri="{FF2B5EF4-FFF2-40B4-BE49-F238E27FC236}">
                <a16:creationId xmlns:a16="http://schemas.microsoft.com/office/drawing/2014/main" xmlns="" id="{AD2D9C93-E14C-353A-3417-0601D4FC9B1C}"/>
              </a:ext>
            </a:extLst>
          </p:cNvPr>
          <p:cNvSpPr/>
          <p:nvPr/>
        </p:nvSpPr>
        <p:spPr>
          <a:xfrm>
            <a:off x="4399281" y="1791974"/>
            <a:ext cx="6045200" cy="827262"/>
          </a:xfrm>
          <a:prstGeom prst="roundRect">
            <a:avLst>
              <a:gd name="adj" fmla="val 11024"/>
            </a:avLst>
          </a:prstGeom>
          <a:solidFill>
            <a:schemeClr val="bg1"/>
          </a:solidFill>
          <a:ln w="28575">
            <a:solidFill>
              <a:srgbClr val="FFD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Pengelolaan</a:t>
            </a:r>
            <a:r>
              <a:rPr lang="en-US" dirty="0">
                <a:solidFill>
                  <a:schemeClr val="tx1"/>
                </a:solidFill>
              </a:rPr>
              <a:t> zakat di Malaysia juga </a:t>
            </a:r>
            <a:r>
              <a:rPr lang="en-US" dirty="0" err="1">
                <a:solidFill>
                  <a:schemeClr val="tx1"/>
                </a:solidFill>
              </a:rPr>
              <a:t>telah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terintegrasi</a:t>
            </a:r>
            <a:r>
              <a:rPr lang="en-US" dirty="0">
                <a:solidFill>
                  <a:schemeClr val="tx1"/>
                </a:solidFill>
              </a:rPr>
              <a:t> dengan </a:t>
            </a:r>
            <a:r>
              <a:rPr lang="en-US" dirty="0" err="1">
                <a:solidFill>
                  <a:schemeClr val="tx1"/>
                </a:solidFill>
              </a:rPr>
              <a:t>peraturan</a:t>
            </a:r>
            <a:r>
              <a:rPr lang="en-US" dirty="0">
                <a:solidFill>
                  <a:schemeClr val="tx1"/>
                </a:solidFill>
              </a:rPr>
              <a:t> lain </a:t>
            </a:r>
            <a:r>
              <a:rPr lang="en-US" dirty="0" err="1">
                <a:solidFill>
                  <a:schemeClr val="tx1"/>
                </a:solidFill>
              </a:rPr>
              <a:t>seperti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pengurangan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pajak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id-ID" dirty="0">
              <a:solidFill>
                <a:schemeClr val="tx1"/>
              </a:solidFill>
            </a:endParaRPr>
          </a:p>
        </p:txBody>
      </p:sp>
      <p:sp>
        <p:nvSpPr>
          <p:cNvPr id="80" name="Kotak Teks 79">
            <a:extLst>
              <a:ext uri="{FF2B5EF4-FFF2-40B4-BE49-F238E27FC236}">
                <a16:creationId xmlns:a16="http://schemas.microsoft.com/office/drawing/2014/main" xmlns="" id="{EF2176D9-DF8D-A53C-43C2-49297828EE8F}"/>
              </a:ext>
            </a:extLst>
          </p:cNvPr>
          <p:cNvSpPr txBox="1"/>
          <p:nvPr/>
        </p:nvSpPr>
        <p:spPr>
          <a:xfrm>
            <a:off x="838200" y="5901633"/>
            <a:ext cx="9524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 err="1"/>
              <a:t>Rakhmat</a:t>
            </a:r>
            <a:r>
              <a:rPr lang="en-US" sz="1500" dirty="0"/>
              <a:t>, A. S., &amp; </a:t>
            </a:r>
            <a:r>
              <a:rPr lang="en-US" sz="1500" dirty="0" err="1"/>
              <a:t>Beik</a:t>
            </a:r>
            <a:r>
              <a:rPr lang="en-US" sz="1500" dirty="0"/>
              <a:t>, I. S. (2022). </a:t>
            </a:r>
            <a:r>
              <a:rPr lang="en-US" sz="1500" dirty="0" err="1"/>
              <a:t>Pengelolaan</a:t>
            </a:r>
            <a:r>
              <a:rPr lang="en-US" sz="1500" dirty="0"/>
              <a:t> Zakat dan </a:t>
            </a:r>
            <a:r>
              <a:rPr lang="en-US" sz="1500" dirty="0" err="1"/>
              <a:t>Wakaf</a:t>
            </a:r>
            <a:r>
              <a:rPr lang="en-US" sz="1500" dirty="0"/>
              <a:t> di Malaysia dan Turki: </a:t>
            </a:r>
            <a:r>
              <a:rPr lang="en-US" sz="1500" dirty="0" err="1"/>
              <a:t>Studi</a:t>
            </a:r>
            <a:r>
              <a:rPr lang="en-US" sz="1500" dirty="0"/>
              <a:t> </a:t>
            </a:r>
            <a:r>
              <a:rPr lang="en-US" sz="1500" dirty="0" err="1"/>
              <a:t>Komparatif</a:t>
            </a:r>
            <a:r>
              <a:rPr lang="en-US" sz="1500" dirty="0"/>
              <a:t>. </a:t>
            </a:r>
            <a:r>
              <a:rPr lang="en-US" sz="1500" i="1" dirty="0"/>
              <a:t>ILTIZAM Journal of Shariah Economics Research, 6</a:t>
            </a:r>
            <a:r>
              <a:rPr lang="en-US" sz="1500" dirty="0"/>
              <a:t>(1), 48-58.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8444276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4" grpId="0" animBg="1"/>
      <p:bldP spid="5" grpId="0" animBg="1"/>
      <p:bldP spid="6" grpId="0" animBg="1"/>
      <p:bldP spid="9" grpId="0" animBg="1"/>
      <p:bldP spid="10" grpId="0" animBg="1"/>
      <p:bldP spid="15" grpId="0" animBg="1"/>
      <p:bldP spid="70" grpId="0" animBg="1"/>
      <p:bldP spid="78" grpId="0" animBg="1"/>
      <p:bldP spid="79" grpId="0" animBg="1"/>
      <p:bldP spid="80" grpId="0"/>
    </p:bld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ustom 3">
      <a:majorFont>
        <a:latin typeface="Wremena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</TotalTime>
  <Words>1508</Words>
  <Application>Microsoft Macintosh PowerPoint</Application>
  <PresentationFormat>Custom</PresentationFormat>
  <Paragraphs>247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Tema Office</vt:lpstr>
      <vt:lpstr>Tata Kelola Zakat</vt:lpstr>
      <vt:lpstr>Topik Diskusi</vt:lpstr>
      <vt:lpstr>Best Practice Tata Kelola Zakat di Indonesia dan di Luar Negeri</vt:lpstr>
      <vt:lpstr>Best Practice di Indonesia</vt:lpstr>
      <vt:lpstr>Praktik Zakat di Indonesia</vt:lpstr>
      <vt:lpstr>Praktik Pengumpulan Zakat di Indonesia</vt:lpstr>
      <vt:lpstr>Penyaluran Zakat di Indonesia</vt:lpstr>
      <vt:lpstr>Pendayagunaan Zakat di Indonesia</vt:lpstr>
      <vt:lpstr>Praktik Zakat di Luar Negeri: Malaysia</vt:lpstr>
      <vt:lpstr>Praktik Zakat di Luar Negeri: Arab Saudi</vt:lpstr>
      <vt:lpstr>Pengawasan Zakat (Syariah, Internal, dan Eksternal)</vt:lpstr>
      <vt:lpstr>Urgensi Pengawasan Zakat</vt:lpstr>
      <vt:lpstr>Zakat Core Principles (ZCP)</vt:lpstr>
      <vt:lpstr>Prinsip-prinsip Pokok ZCP</vt:lpstr>
      <vt:lpstr>Kriteria Utama Audit Internal dan Pengendalian Syariah </vt:lpstr>
      <vt:lpstr>Kriteria Utama Audit Internal dan Pengendalian Syariah </vt:lpstr>
      <vt:lpstr>Kriteria Utama Audit Internal dan Pengendalian Syariah </vt:lpstr>
      <vt:lpstr>Kriteria Utama Audit Internal dan Pengendalian Syariah </vt:lpstr>
      <vt:lpstr>Kriteria Utama Audit Internal dan Pengendalian Syariah </vt:lpstr>
      <vt:lpstr>Dimensi Pengendalian Syariah</vt:lpstr>
      <vt:lpstr>Indikator Dimensi Pengendalian Syariah</vt:lpstr>
      <vt:lpstr>Indikator Dimensi Pengendalian Syariah</vt:lpstr>
      <vt:lpstr>Indikator Dimensi Pengendalian Syariah</vt:lpstr>
      <vt:lpstr>Pelaporan Keuangan dan Audit Eksternal</vt:lpstr>
      <vt:lpstr>Pelaporan Keuangan dan Audit Eksternal</vt:lpstr>
      <vt:lpstr>Pelaporan Keuangan dan Audit Eksternal</vt:lpstr>
      <vt:lpstr>Isu Kontemporer Terkait Tata Kelola Zakat</vt:lpstr>
      <vt:lpstr>Zakat untuk Mencapai SDGs</vt:lpstr>
      <vt:lpstr>Irisan SDGs dan Zakat</vt:lpstr>
      <vt:lpstr>Teknologi Digital dalam Manajemen Zakat</vt:lpstr>
      <vt:lpstr>Kesejahteraan Amil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Tata Kelola Zakat</dc:title>
  <dc:creator>Diaz Tulus Anandri</dc:creator>
  <cp:lastModifiedBy>Tika Widiastuti</cp:lastModifiedBy>
  <cp:revision>8</cp:revision>
  <dcterms:created xsi:type="dcterms:W3CDTF">2024-03-14T13:23:46Z</dcterms:created>
  <dcterms:modified xsi:type="dcterms:W3CDTF">2024-03-20T04:44:55Z</dcterms:modified>
</cp:coreProperties>
</file>