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</p:sldMasterIdLst>
  <p:notesMasterIdLst>
    <p:notesMasterId r:id="rId8"/>
  </p:notesMasterIdLst>
  <p:sldIdLst>
    <p:sldId id="256" r:id="rId2"/>
    <p:sldId id="258" r:id="rId3"/>
    <p:sldId id="257" r:id="rId4"/>
    <p:sldId id="306" r:id="rId5"/>
    <p:sldId id="310" r:id="rId6"/>
    <p:sldId id="30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4" autoAdjust="0"/>
    <p:restoredTop sz="94660"/>
  </p:normalViewPr>
  <p:slideViewPr>
    <p:cSldViewPr snapToGrid="0">
      <p:cViewPr>
        <p:scale>
          <a:sx n="50" d="100"/>
          <a:sy n="50" d="100"/>
        </p:scale>
        <p:origin x="1814" y="7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BD2ADE-4884-4809-990C-1EEB7A87559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AB7B65-895A-41A6-AC93-3BAB28DDA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024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g73549cc58d_0_157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7" name="Google Shape;657;g73549cc58d_0_157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26697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058BF-C5E1-4B52-BD8A-FD1AD57793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CD51F7-3CC3-4BB7-8291-B1789482E8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20447-D6C7-43E1-AE88-1FB66CC9C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76A3-ADC8-4477-8FC1-B9DD55D84908}" type="datetime1">
              <a:rPr lang="en-US" smtClean="0"/>
              <a:t>10/8/2021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E17B6-E7FC-473A-8D5F-0E6B838EA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4AF4E0-FDDB-42B9-862C-7BBC501CD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915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E922F-6166-4009-A42D-027DC7180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7791CF-167D-446D-9F99-6976C986E2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CA422-E040-4DE1-9DA5-C8D37C116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62538-DC4D-4667-96E5-B3278DDF8B12}" type="datetime1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813B0B-60E7-494E-91CB-055BC269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48C554-7C1B-4D8F-9B6B-044926569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559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C66EF0-6ED8-49A7-BDAD-E20A143FAE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FCE9CD-90A9-44BA-B293-0662E077DD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57DAE0-05C4-460B-B96D-BD183ED03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0548-5C08-4BE3-B63E-F2BB63B0B00C}" type="datetime1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3CA93-55C9-4AA3-89A0-55490F745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BFD820-FF26-4325-816F-310C30F80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509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736C8-0B4F-4655-A630-0B1D2540B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78B888-85E0-4D92-903E-C3FE7E870D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648916-250B-4232-BD7D-571FDE79F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F49BE-398D-479A-8A7E-5DDBCA61EDCB}" type="datetime1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A8BFB4-647C-4104-B6D4-3346051C3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0FA73F-2BE8-4370-AE90-58F4CE51F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776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1446D-9FAC-4157-A41A-51675C8BE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1709738"/>
            <a:ext cx="10570210" cy="275889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AF8D4A-8F93-4399-9546-64F286400D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4589463"/>
            <a:ext cx="1057021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2FD4-BF96-470C-8247-20DFAE1CF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0C193-4974-4A1F-9C63-07D595E30D66}" type="datetime1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175A2D-86C4-4467-BAB8-E9ED004D2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442A4D-D9B2-4C82-95E4-B86F9F5F3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076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6B3AA-8C30-429E-B934-AF1220438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5834E-691F-4728-88F5-A0C4696695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7240" y="1825625"/>
            <a:ext cx="52425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876374-880F-4E25-9F88-79E3C1AB1F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19BD69-B509-4FCE-95A8-ED03FFC8C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AA87F-28D4-4BF0-B81F-877A89DFD5AC}" type="datetime1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7C287B-AE5B-490B-BF81-A50D7A2E8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3C2246-303C-4A29-B6EA-E62CEDE6C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780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2FE79-D5BE-43E8-B6C5-2675B7F4D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57814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9D3A07-BA51-4113-902E-830A887D2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1801812"/>
            <a:ext cx="5220335" cy="9350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E320A9-E274-4E1B-B02D-9A3F510A1F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77240" y="2825749"/>
            <a:ext cx="5220335" cy="33639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E80D3A-C2A8-4B78-B7E2-4908C74B1C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01812"/>
            <a:ext cx="5183188" cy="9350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5D84DD-9460-4B08-86AD-27486A9400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825749"/>
            <a:ext cx="5183188" cy="33639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B0B7F8-282C-4210-AE7D-F35228BAC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9F1F3-208B-49A3-B337-9C8ACEB3E0E1}" type="datetime1">
              <a:rPr lang="en-US" smtClean="0"/>
              <a:t>10/8/2021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E343A9-1067-4DCF-BACC-1F7F38050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84E471-04DB-4DB5-8CC5-16B3FC885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076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D87C0-272E-4E50-A316-78079B2B9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65911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06C1C9-1F69-432A-858C-D828B56E1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6CA6-7293-4AA2-A0E0-A3BF4416E786}" type="datetime1">
              <a:rPr lang="en-US" smtClean="0"/>
              <a:t>10/8/2021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6D9A1B-D149-4B97-B161-3D7C9ADBC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B3722F-8C88-4E54-8CD6-12D31A05F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921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7016-7BCD-46FB-8EE3-AB6C369108B4}" type="datetime1">
              <a:rPr lang="en-US" smtClean="0"/>
              <a:t>10/8/2021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574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035BB-74CC-43E9-B71F-A5C05D17E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457200"/>
            <a:ext cx="3994785" cy="2501900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AADC9E-7845-4DB1-87E3-6FBFB2B03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C925A8-2A07-43B9-B549-061F368498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7240" y="3092450"/>
            <a:ext cx="3994785" cy="277653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1A9037-0564-43A1-8156-1D9932E1F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47011-1FFC-4EF8-9A2E-53B4AD2ADBD4}" type="datetime1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FF0D40-D0E1-49C9-BE47-91BBC50AB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D129BD-890D-412E-9805-D29F4A0D3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955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8ADB4-BA7B-42C2-9C6C-58B2763F8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457200"/>
            <a:ext cx="3994785" cy="2505456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519B58-B546-4E6B-BE00-3D1D64DA86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AA0AB8-41A9-4548-9B83-3EFF79A00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7240" y="3081275"/>
            <a:ext cx="3994785" cy="277977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BB33ED-A015-4992-A004-33D41CFFA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2EB47-45B4-4EF5-A743-B4885DD2F060}" type="datetime1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C29CDA-E85F-47D1-83B7-02A50DEBF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49625F-5352-4136-8AC4-F8899D00A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857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99B5B3C5-A599-465B-B2B9-866E8B2087CE}"/>
              </a:ext>
            </a:extLst>
          </p:cNvPr>
          <p:cNvSpPr/>
          <p:nvPr/>
        </p:nvSpPr>
        <p:spPr>
          <a:xfrm>
            <a:off x="-1" y="-1"/>
            <a:ext cx="12192001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5C84982-7DD0-43B1-8A2D-BFA4DF1B4E60}"/>
              </a:ext>
            </a:extLst>
          </p:cNvPr>
          <p:cNvSpPr/>
          <p:nvPr/>
        </p:nvSpPr>
        <p:spPr>
          <a:xfrm>
            <a:off x="-1" y="-1"/>
            <a:ext cx="12192001" cy="6858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8" name="Decorative Circles">
            <a:extLst>
              <a:ext uri="{FF2B5EF4-FFF2-40B4-BE49-F238E27FC236}">
                <a16:creationId xmlns:a16="http://schemas.microsoft.com/office/drawing/2014/main" id="{1D912E1C-3BBA-42F0-A3EE-FEC382E7230A}"/>
              </a:ext>
            </a:extLst>
          </p:cNvPr>
          <p:cNvGrpSpPr/>
          <p:nvPr/>
        </p:nvGrpSpPr>
        <p:grpSpPr>
          <a:xfrm>
            <a:off x="-1" y="-1"/>
            <a:ext cx="12192001" cy="6858001"/>
            <a:chOff x="-1" y="-1"/>
            <a:chExt cx="12192001" cy="6858001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FEEAC76-E273-46A8-8F8E-CE59860FE70D}"/>
                </a:ext>
              </a:extLst>
            </p:cNvPr>
            <p:cNvSpPr/>
            <p:nvPr/>
          </p:nvSpPr>
          <p:spPr>
            <a:xfrm>
              <a:off x="209098" y="727602"/>
              <a:ext cx="172408" cy="172408"/>
            </a:xfrm>
            <a:prstGeom prst="ellipse">
              <a:avLst/>
            </a:prstGeom>
            <a:solidFill>
              <a:schemeClr val="accent2">
                <a:lumMod val="40000"/>
                <a:lumOff val="6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76594A0E-9400-45AD-A431-1DA1C0B28966}"/>
                </a:ext>
              </a:extLst>
            </p:cNvPr>
            <p:cNvSpPr/>
            <p:nvPr/>
          </p:nvSpPr>
          <p:spPr>
            <a:xfrm>
              <a:off x="949947" y="136523"/>
              <a:ext cx="113367" cy="113367"/>
            </a:xfrm>
            <a:prstGeom prst="ellipse">
              <a:avLst/>
            </a:prstGeom>
            <a:solidFill>
              <a:srgbClr val="F39E29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20916D6C-D32F-42B6-8512-CD5EDB8F2B9B}"/>
                </a:ext>
              </a:extLst>
            </p:cNvPr>
            <p:cNvSpPr/>
            <p:nvPr/>
          </p:nvSpPr>
          <p:spPr>
            <a:xfrm>
              <a:off x="11575290" y="5859047"/>
              <a:ext cx="305780" cy="30578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3834846D-59C6-40F4-907C-F1A4689B58F1}"/>
                </a:ext>
              </a:extLst>
            </p:cNvPr>
            <p:cNvSpPr/>
            <p:nvPr/>
          </p:nvSpPr>
          <p:spPr>
            <a:xfrm>
              <a:off x="95730" y="1133938"/>
              <a:ext cx="226735" cy="226735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5A257CDF-2E36-4DC7-8EE4-5CD8F8ECAC87}"/>
                </a:ext>
              </a:extLst>
            </p:cNvPr>
            <p:cNvSpPr/>
            <p:nvPr/>
          </p:nvSpPr>
          <p:spPr>
            <a:xfrm>
              <a:off x="11536830" y="554419"/>
              <a:ext cx="382700" cy="3827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D5B26E0E-A115-4AE2-82D8-76BB93CC494F}"/>
                </a:ext>
              </a:extLst>
            </p:cNvPr>
            <p:cNvSpPr/>
            <p:nvPr/>
          </p:nvSpPr>
          <p:spPr>
            <a:xfrm>
              <a:off x="11224303" y="299808"/>
              <a:ext cx="113367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755058DB-7E01-4E95-BF59-983AA1BBB38E}"/>
                </a:ext>
              </a:extLst>
            </p:cNvPr>
            <p:cNvSpPr/>
            <p:nvPr/>
          </p:nvSpPr>
          <p:spPr>
            <a:xfrm>
              <a:off x="11629630" y="5482355"/>
              <a:ext cx="94160" cy="94160"/>
            </a:xfrm>
            <a:prstGeom prst="ellipse">
              <a:avLst/>
            </a:prstGeom>
            <a:solidFill>
              <a:srgbClr val="E3BEBE">
                <a:alpha val="2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A810F7E2-23F3-44D6-B09E-71E556536052}"/>
                </a:ext>
              </a:extLst>
            </p:cNvPr>
            <p:cNvSpPr/>
            <p:nvPr/>
          </p:nvSpPr>
          <p:spPr>
            <a:xfrm>
              <a:off x="10415328" y="6124958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59D5C391-E1DB-410A-A78C-ED3BBDFF0758}"/>
                </a:ext>
              </a:extLst>
            </p:cNvPr>
            <p:cNvSpPr/>
            <p:nvPr/>
          </p:nvSpPr>
          <p:spPr>
            <a:xfrm>
              <a:off x="10120382" y="6255986"/>
              <a:ext cx="305780" cy="30578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77C4944D-9373-4283-BCAA-927A0316659E}"/>
                </a:ext>
              </a:extLst>
            </p:cNvPr>
            <p:cNvSpPr/>
            <p:nvPr/>
          </p:nvSpPr>
          <p:spPr>
            <a:xfrm>
              <a:off x="9934343" y="6204350"/>
              <a:ext cx="113367" cy="113367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6804C521-2D9F-4CE4-AFD3-D4F1551FEC6A}"/>
                </a:ext>
              </a:extLst>
            </p:cNvPr>
            <p:cNvSpPr/>
            <p:nvPr/>
          </p:nvSpPr>
          <p:spPr>
            <a:xfrm>
              <a:off x="11642244" y="6317718"/>
              <a:ext cx="549756" cy="540282"/>
            </a:xfrm>
            <a:custGeom>
              <a:avLst/>
              <a:gdLst>
                <a:gd name="connsiteX0" fmla="*/ 1224540 w 2115556"/>
                <a:gd name="connsiteY0" fmla="*/ 0 h 2079100"/>
                <a:gd name="connsiteX1" fmla="*/ 2090421 w 2115556"/>
                <a:gd name="connsiteY1" fmla="*/ 358660 h 2079100"/>
                <a:gd name="connsiteX2" fmla="*/ 2115556 w 2115556"/>
                <a:gd name="connsiteY2" fmla="*/ 386315 h 2079100"/>
                <a:gd name="connsiteX3" fmla="*/ 2115556 w 2115556"/>
                <a:gd name="connsiteY3" fmla="*/ 2062765 h 2079100"/>
                <a:gd name="connsiteX4" fmla="*/ 2100710 w 2115556"/>
                <a:gd name="connsiteY4" fmla="*/ 2079100 h 2079100"/>
                <a:gd name="connsiteX5" fmla="*/ 348370 w 2115556"/>
                <a:gd name="connsiteY5" fmla="*/ 2079100 h 2079100"/>
                <a:gd name="connsiteX6" fmla="*/ 279625 w 2115556"/>
                <a:gd name="connsiteY6" fmla="*/ 2003461 h 2079100"/>
                <a:gd name="connsiteX7" fmla="*/ 0 w 2115556"/>
                <a:gd name="connsiteY7" fmla="*/ 1224540 h 2079100"/>
                <a:gd name="connsiteX8" fmla="*/ 1224540 w 2115556"/>
                <a:gd name="connsiteY8" fmla="*/ 0 h 207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15556" h="2079100">
                  <a:moveTo>
                    <a:pt x="1224540" y="0"/>
                  </a:moveTo>
                  <a:cubicBezTo>
                    <a:pt x="1562687" y="0"/>
                    <a:pt x="1868823" y="137062"/>
                    <a:pt x="2090421" y="358660"/>
                  </a:cubicBezTo>
                  <a:lnTo>
                    <a:pt x="2115556" y="386315"/>
                  </a:lnTo>
                  <a:lnTo>
                    <a:pt x="2115556" y="2062765"/>
                  </a:lnTo>
                  <a:lnTo>
                    <a:pt x="2100710" y="2079100"/>
                  </a:lnTo>
                  <a:lnTo>
                    <a:pt x="348370" y="2079100"/>
                  </a:lnTo>
                  <a:lnTo>
                    <a:pt x="279625" y="2003461"/>
                  </a:lnTo>
                  <a:cubicBezTo>
                    <a:pt x="104938" y="1791789"/>
                    <a:pt x="0" y="1520419"/>
                    <a:pt x="0" y="1224540"/>
                  </a:cubicBezTo>
                  <a:cubicBezTo>
                    <a:pt x="0" y="548245"/>
                    <a:pt x="548245" y="0"/>
                    <a:pt x="1224540" y="0"/>
                  </a:cubicBez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755AC65C-13EF-4182-AA3C-62BE165CC033}"/>
                </a:ext>
              </a:extLst>
            </p:cNvPr>
            <p:cNvSpPr/>
            <p:nvPr/>
          </p:nvSpPr>
          <p:spPr>
            <a:xfrm>
              <a:off x="-1" y="-1"/>
              <a:ext cx="510196" cy="538336"/>
            </a:xfrm>
            <a:custGeom>
              <a:avLst/>
              <a:gdLst>
                <a:gd name="connsiteX0" fmla="*/ 0 w 510196"/>
                <a:gd name="connsiteY0" fmla="*/ 0 h 538336"/>
                <a:gd name="connsiteX1" fmla="*/ 459276 w 510196"/>
                <a:gd name="connsiteY1" fmla="*/ 0 h 538336"/>
                <a:gd name="connsiteX2" fmla="*/ 482126 w 510196"/>
                <a:gd name="connsiteY2" fmla="*/ 42098 h 538336"/>
                <a:gd name="connsiteX3" fmla="*/ 510196 w 510196"/>
                <a:gd name="connsiteY3" fmla="*/ 181136 h 538336"/>
                <a:gd name="connsiteX4" fmla="*/ 152996 w 510196"/>
                <a:gd name="connsiteY4" fmla="*/ 538336 h 538336"/>
                <a:gd name="connsiteX5" fmla="*/ 13958 w 510196"/>
                <a:gd name="connsiteY5" fmla="*/ 510266 h 538336"/>
                <a:gd name="connsiteX6" fmla="*/ 0 w 510196"/>
                <a:gd name="connsiteY6" fmla="*/ 502690 h 538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10196" h="538336">
                  <a:moveTo>
                    <a:pt x="0" y="0"/>
                  </a:moveTo>
                  <a:lnTo>
                    <a:pt x="459276" y="0"/>
                  </a:lnTo>
                  <a:lnTo>
                    <a:pt x="482126" y="42098"/>
                  </a:lnTo>
                  <a:cubicBezTo>
                    <a:pt x="500201" y="84833"/>
                    <a:pt x="510196" y="131817"/>
                    <a:pt x="510196" y="181136"/>
                  </a:cubicBezTo>
                  <a:cubicBezTo>
                    <a:pt x="510196" y="378412"/>
                    <a:pt x="350272" y="538336"/>
                    <a:pt x="152996" y="538336"/>
                  </a:cubicBezTo>
                  <a:cubicBezTo>
                    <a:pt x="103677" y="538336"/>
                    <a:pt x="56693" y="528341"/>
                    <a:pt x="13958" y="510266"/>
                  </a:cubicBezTo>
                  <a:lnTo>
                    <a:pt x="0" y="50269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E40DA8D2-FA4B-4282-9D44-48C27B63A153}"/>
                </a:ext>
              </a:extLst>
            </p:cNvPr>
            <p:cNvSpPr/>
            <p:nvPr/>
          </p:nvSpPr>
          <p:spPr>
            <a:xfrm>
              <a:off x="10528695" y="1"/>
              <a:ext cx="554074" cy="282754"/>
            </a:xfrm>
            <a:custGeom>
              <a:avLst/>
              <a:gdLst>
                <a:gd name="connsiteX0" fmla="*/ 644 w 309162"/>
                <a:gd name="connsiteY0" fmla="*/ 0 h 157771"/>
                <a:gd name="connsiteX1" fmla="*/ 308518 w 309162"/>
                <a:gd name="connsiteY1" fmla="*/ 0 h 157771"/>
                <a:gd name="connsiteX2" fmla="*/ 309162 w 309162"/>
                <a:gd name="connsiteY2" fmla="*/ 3190 h 157771"/>
                <a:gd name="connsiteX3" fmla="*/ 154581 w 309162"/>
                <a:gd name="connsiteY3" fmla="*/ 157771 h 157771"/>
                <a:gd name="connsiteX4" fmla="*/ 0 w 309162"/>
                <a:gd name="connsiteY4" fmla="*/ 3190 h 157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9162" h="157771">
                  <a:moveTo>
                    <a:pt x="644" y="0"/>
                  </a:moveTo>
                  <a:lnTo>
                    <a:pt x="308518" y="0"/>
                  </a:lnTo>
                  <a:lnTo>
                    <a:pt x="309162" y="3190"/>
                  </a:lnTo>
                  <a:cubicBezTo>
                    <a:pt x="309162" y="88563"/>
                    <a:pt x="239954" y="157771"/>
                    <a:pt x="154581" y="157771"/>
                  </a:cubicBezTo>
                  <a:cubicBezTo>
                    <a:pt x="69208" y="157771"/>
                    <a:pt x="0" y="88563"/>
                    <a:pt x="0" y="3190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99065014-CB18-414D-A527-31ECC45700AB}"/>
                </a:ext>
              </a:extLst>
            </p:cNvPr>
            <p:cNvSpPr/>
            <p:nvPr/>
          </p:nvSpPr>
          <p:spPr>
            <a:xfrm>
              <a:off x="504140" y="1132500"/>
              <a:ext cx="84680" cy="846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8F39E27A-56C1-4328-8DF1-2DA147C78483}"/>
                </a:ext>
              </a:extLst>
            </p:cNvPr>
            <p:cNvSpPr/>
            <p:nvPr/>
          </p:nvSpPr>
          <p:spPr>
            <a:xfrm>
              <a:off x="12051348" y="5576515"/>
              <a:ext cx="137603" cy="210490"/>
            </a:xfrm>
            <a:custGeom>
              <a:avLst/>
              <a:gdLst>
                <a:gd name="connsiteX0" fmla="*/ 105245 w 137603"/>
                <a:gd name="connsiteY0" fmla="*/ 0 h 210490"/>
                <a:gd name="connsiteX1" fmla="*/ 137603 w 137603"/>
                <a:gd name="connsiteY1" fmla="*/ 6533 h 210490"/>
                <a:gd name="connsiteX2" fmla="*/ 137603 w 137603"/>
                <a:gd name="connsiteY2" fmla="*/ 203957 h 210490"/>
                <a:gd name="connsiteX3" fmla="*/ 105245 w 137603"/>
                <a:gd name="connsiteY3" fmla="*/ 210490 h 210490"/>
                <a:gd name="connsiteX4" fmla="*/ 0 w 137603"/>
                <a:gd name="connsiteY4" fmla="*/ 105245 h 210490"/>
                <a:gd name="connsiteX5" fmla="*/ 105245 w 137603"/>
                <a:gd name="connsiteY5" fmla="*/ 0 h 210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7603" h="210490">
                  <a:moveTo>
                    <a:pt x="105245" y="0"/>
                  </a:moveTo>
                  <a:lnTo>
                    <a:pt x="137603" y="6533"/>
                  </a:lnTo>
                  <a:lnTo>
                    <a:pt x="137603" y="203957"/>
                  </a:lnTo>
                  <a:lnTo>
                    <a:pt x="105245" y="210490"/>
                  </a:lnTo>
                  <a:cubicBezTo>
                    <a:pt x="47120" y="210490"/>
                    <a:pt x="0" y="163370"/>
                    <a:pt x="0" y="105245"/>
                  </a:cubicBezTo>
                  <a:cubicBezTo>
                    <a:pt x="0" y="47120"/>
                    <a:pt x="47120" y="0"/>
                    <a:pt x="105245" y="0"/>
                  </a:cubicBez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C5EC6-E331-4312-AC12-56D55F7D2B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77240" y="6488268"/>
            <a:ext cx="27432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D24A4-5FEC-4062-8995-EB21925B3B40}" type="datetime1">
              <a:rPr lang="en-US" smtClean="0"/>
              <a:t>10/8/2021</a:t>
            </a:fld>
            <a:endParaRPr lang="en-US" sz="10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7FC5D-92B2-4B4D-8111-6EDEF28069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88268"/>
            <a:ext cx="41148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A104D-C777-4A6E-8A43-F94028E5E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93150" y="6488268"/>
            <a:ext cx="27432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47434-7036-48DB-A148-6B3D8EE75CDA}" type="slidenum">
              <a:rPr lang="en-US" smtClean="0"/>
              <a:pPr/>
              <a:t>‹#›</a:t>
            </a:fld>
            <a:endParaRPr lang="en-US" sz="1000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D3A74F-6169-4D30-A245-B46D738BE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65911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877E64-7A05-44DA-81FA-6EF4806BBF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1825625"/>
            <a:ext cx="1065911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56039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3" r:id="rId2"/>
    <p:sldLayoutId id="2147483732" r:id="rId3"/>
    <p:sldLayoutId id="2147483731" r:id="rId4"/>
    <p:sldLayoutId id="2147483730" r:id="rId5"/>
    <p:sldLayoutId id="2147483729" r:id="rId6"/>
    <p:sldLayoutId id="2147483728" r:id="rId7"/>
    <p:sldLayoutId id="2147483727" r:id="rId8"/>
    <p:sldLayoutId id="2147483726" r:id="rId9"/>
    <p:sldLayoutId id="2147483725" r:id="rId10"/>
    <p:sldLayoutId id="214748372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33E0473-C315-42D8-A82A-A2FE49DC6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D23A251-68F2-43E5-812B-4BBAE1AF5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36" name="Picture 4">
            <a:extLst>
              <a:ext uri="{FF2B5EF4-FFF2-40B4-BE49-F238E27FC236}">
                <a16:creationId xmlns:a16="http://schemas.microsoft.com/office/drawing/2014/main" id="{750E4C85-3BEF-47D1-9635-3F5FC15552C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t="20546" r="-1" b="23189"/>
          <a:stretch/>
        </p:blipFill>
        <p:spPr>
          <a:xfrm>
            <a:off x="1525" y="10"/>
            <a:ext cx="12188951" cy="6857990"/>
          </a:xfrm>
          <a:prstGeom prst="rect">
            <a:avLst/>
          </a:prstGeom>
        </p:spPr>
      </p:pic>
      <p:grpSp>
        <p:nvGrpSpPr>
          <p:cNvPr id="14" name="decorative circle">
            <a:extLst>
              <a:ext uri="{FF2B5EF4-FFF2-40B4-BE49-F238E27FC236}">
                <a16:creationId xmlns:a16="http://schemas.microsoft.com/office/drawing/2014/main" id="{0350AF23-2606-421F-AB7B-23D9B48F3E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14102" y="236341"/>
            <a:ext cx="11340713" cy="5464029"/>
            <a:chOff x="314102" y="236341"/>
            <a:chExt cx="11340713" cy="5464029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526A544A-3C76-4502-A741-F4DB0E2CD2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60448" y="3803994"/>
              <a:ext cx="94160" cy="94160"/>
            </a:xfrm>
            <a:prstGeom prst="ellipse">
              <a:avLst/>
            </a:prstGeom>
            <a:solidFill>
              <a:srgbClr val="E3BEBE">
                <a:alpha val="2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017B8593-D171-47B5-8D1A-E34E7B1384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14102" y="3044381"/>
              <a:ext cx="226735" cy="226735"/>
            </a:xfrm>
            <a:prstGeom prst="ellipse">
              <a:avLst/>
            </a:prstGeom>
            <a:solidFill>
              <a:schemeClr val="tx2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FEF60D4-64F6-450F-B86D-383EEA1C84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88374" y="386135"/>
              <a:ext cx="466441" cy="46644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A97D4A7C-B520-46CB-9A94-711F53997B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065714" y="236341"/>
              <a:ext cx="113367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2B7B976F-E84B-4936-90D7-C8298A5E7B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1535" y="2516671"/>
              <a:ext cx="466441" cy="46644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DC91FFEC-59DF-4D22-A925-F515207692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230142" y="4588038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58931E95-0847-47E4-8AEC-312312A032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02046" y="5394590"/>
              <a:ext cx="305780" cy="30578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3C094915-EF93-49A0-9B90-C44FB9B500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408287" y="5160714"/>
              <a:ext cx="113367" cy="113367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07D1738-0245-4DFF-94D4-7EAD0D528F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2606" y="1122363"/>
            <a:ext cx="7063739" cy="23876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Contemporary Issues in Islamic Social Finance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FC77AB-CFF5-4B49-804F-85F2C7665B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62606" y="3602038"/>
            <a:ext cx="7063739" cy="1655762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Muhammad Ubaidillah Al Mustofa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75BA64B-8095-4A7A-B5A1-1C43FB12991A}"/>
              </a:ext>
            </a:extLst>
          </p:cNvPr>
          <p:cNvSpPr txBox="1">
            <a:spLocks/>
          </p:cNvSpPr>
          <p:nvPr/>
        </p:nvSpPr>
        <p:spPr>
          <a:xfrm>
            <a:off x="797106" y="1625608"/>
            <a:ext cx="3882844" cy="27221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3492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A0E0B-EFC0-446B-B157-3FDA319BC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Islamic Social Finance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0C52BD-CCD1-4900-84BD-3A160DD8AE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Islamic social finance sector broadly comprises of the traditional Islamic institutions based on philanthropy e.g.,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zakāh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sadaqah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awqāf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those based on cooperation e.g.,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qard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kafālah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and the contemporary Islamic microfinance institutions that aim at making a dent in poverty (IRTI, 2020)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92298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0216B-29DD-4E04-B655-50FFC41CC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Outlook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DB8868-BE59-431B-A716-80ABCC9005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0" indent="-457200" algn="just">
              <a:buFont typeface="+mj-lt"/>
              <a:buAutoNum type="arabicPeriod"/>
            </a:pPr>
            <a:r>
              <a:rPr lang="en-US" sz="2800" dirty="0"/>
              <a:t>Zakat potential reaches IDR 327.6 trillion (BAZNAS, 2021)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en-US" sz="2800" dirty="0"/>
              <a:t>The potential for waqf reaches IDR 2,000 trillion in waqf assets and IDR 180 trillion in cash waqf (BWI, 2021)</a:t>
            </a:r>
          </a:p>
        </p:txBody>
      </p:sp>
    </p:spTree>
    <p:extLst>
      <p:ext uri="{BB962C8B-B14F-4D97-AF65-F5344CB8AC3E}">
        <p14:creationId xmlns:p14="http://schemas.microsoft.com/office/powerpoint/2010/main" val="2822968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48"/>
          <p:cNvSpPr txBox="1">
            <a:spLocks noGrp="1"/>
          </p:cNvSpPr>
          <p:nvPr>
            <p:ph type="title"/>
          </p:nvPr>
        </p:nvSpPr>
        <p:spPr>
          <a:xfrm>
            <a:off x="956800" y="161213"/>
            <a:ext cx="10278400" cy="637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en" dirty="0"/>
              <a:t>Islamic Social Fund</a:t>
            </a:r>
            <a:endParaRPr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A1FA839-69F3-3C4A-963B-B2D49D1B17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49669"/>
              </p:ext>
            </p:extLst>
          </p:nvPr>
        </p:nvGraphicFramePr>
        <p:xfrm>
          <a:off x="475033" y="814506"/>
          <a:ext cx="11495316" cy="5509755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438485">
                  <a:extLst>
                    <a:ext uri="{9D8B030D-6E8A-4147-A177-3AD203B41FA5}">
                      <a16:colId xmlns:a16="http://schemas.microsoft.com/office/drawing/2014/main" val="1215672680"/>
                    </a:ext>
                  </a:extLst>
                </a:gridCol>
                <a:gridCol w="1468417">
                  <a:extLst>
                    <a:ext uri="{9D8B030D-6E8A-4147-A177-3AD203B41FA5}">
                      <a16:colId xmlns:a16="http://schemas.microsoft.com/office/drawing/2014/main" val="400263820"/>
                    </a:ext>
                  </a:extLst>
                </a:gridCol>
                <a:gridCol w="745864">
                  <a:extLst>
                    <a:ext uri="{9D8B030D-6E8A-4147-A177-3AD203B41FA5}">
                      <a16:colId xmlns:a16="http://schemas.microsoft.com/office/drawing/2014/main" val="831828480"/>
                    </a:ext>
                  </a:extLst>
                </a:gridCol>
                <a:gridCol w="884255">
                  <a:extLst>
                    <a:ext uri="{9D8B030D-6E8A-4147-A177-3AD203B41FA5}">
                      <a16:colId xmlns:a16="http://schemas.microsoft.com/office/drawing/2014/main" val="1757059339"/>
                    </a:ext>
                  </a:extLst>
                </a:gridCol>
                <a:gridCol w="884255">
                  <a:extLst>
                    <a:ext uri="{9D8B030D-6E8A-4147-A177-3AD203B41FA5}">
                      <a16:colId xmlns:a16="http://schemas.microsoft.com/office/drawing/2014/main" val="2684691957"/>
                    </a:ext>
                  </a:extLst>
                </a:gridCol>
                <a:gridCol w="884255">
                  <a:extLst>
                    <a:ext uri="{9D8B030D-6E8A-4147-A177-3AD203B41FA5}">
                      <a16:colId xmlns:a16="http://schemas.microsoft.com/office/drawing/2014/main" val="161254502"/>
                    </a:ext>
                  </a:extLst>
                </a:gridCol>
                <a:gridCol w="884255">
                  <a:extLst>
                    <a:ext uri="{9D8B030D-6E8A-4147-A177-3AD203B41FA5}">
                      <a16:colId xmlns:a16="http://schemas.microsoft.com/office/drawing/2014/main" val="3492968202"/>
                    </a:ext>
                  </a:extLst>
                </a:gridCol>
                <a:gridCol w="884255">
                  <a:extLst>
                    <a:ext uri="{9D8B030D-6E8A-4147-A177-3AD203B41FA5}">
                      <a16:colId xmlns:a16="http://schemas.microsoft.com/office/drawing/2014/main" val="3418481551"/>
                    </a:ext>
                  </a:extLst>
                </a:gridCol>
                <a:gridCol w="884255">
                  <a:extLst>
                    <a:ext uri="{9D8B030D-6E8A-4147-A177-3AD203B41FA5}">
                      <a16:colId xmlns:a16="http://schemas.microsoft.com/office/drawing/2014/main" val="1005337560"/>
                    </a:ext>
                  </a:extLst>
                </a:gridCol>
                <a:gridCol w="884255">
                  <a:extLst>
                    <a:ext uri="{9D8B030D-6E8A-4147-A177-3AD203B41FA5}">
                      <a16:colId xmlns:a16="http://schemas.microsoft.com/office/drawing/2014/main" val="4123336344"/>
                    </a:ext>
                  </a:extLst>
                </a:gridCol>
                <a:gridCol w="884255">
                  <a:extLst>
                    <a:ext uri="{9D8B030D-6E8A-4147-A177-3AD203B41FA5}">
                      <a16:colId xmlns:a16="http://schemas.microsoft.com/office/drawing/2014/main" val="1540226150"/>
                    </a:ext>
                  </a:extLst>
                </a:gridCol>
                <a:gridCol w="884255">
                  <a:extLst>
                    <a:ext uri="{9D8B030D-6E8A-4147-A177-3AD203B41FA5}">
                      <a16:colId xmlns:a16="http://schemas.microsoft.com/office/drawing/2014/main" val="1130147350"/>
                    </a:ext>
                  </a:extLst>
                </a:gridCol>
                <a:gridCol w="884255">
                  <a:extLst>
                    <a:ext uri="{9D8B030D-6E8A-4147-A177-3AD203B41FA5}">
                      <a16:colId xmlns:a16="http://schemas.microsoft.com/office/drawing/2014/main" val="2911017353"/>
                    </a:ext>
                  </a:extLst>
                </a:gridCol>
              </a:tblGrid>
              <a:tr h="468465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ID" sz="1800" b="1" u="none" strike="noStrike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</a:t>
                      </a:r>
                      <a:endParaRPr lang="en-ID" sz="18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ID" sz="1800" b="1" u="none" strike="noStrike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Author(s) </a:t>
                      </a:r>
                      <a:endParaRPr lang="en-ID" sz="18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ID" sz="1800" b="1" u="none" strike="noStrike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Year </a:t>
                      </a:r>
                      <a:endParaRPr lang="en-ID" sz="18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 fontAlgn="b"/>
                      <a:r>
                        <a:rPr lang="en-ID" sz="1800" b="1" u="none" strike="noStrike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Islamic Social Fund</a:t>
                      </a:r>
                      <a:endParaRPr lang="en-ID" sz="18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844227"/>
                  </a:ext>
                </a:extLst>
              </a:tr>
              <a:tr h="9168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800" b="1" u="none" strike="noStrike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Zakat</a:t>
                      </a:r>
                      <a:endParaRPr lang="en-ID" sz="18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800" b="1" u="none" strike="noStrike" dirty="0" err="1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Infaq</a:t>
                      </a:r>
                      <a:endParaRPr lang="en-ID" sz="18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800" b="1" u="none" strike="noStrike" dirty="0" err="1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Sedekah</a:t>
                      </a:r>
                      <a:endParaRPr lang="en-ID" sz="18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800" b="1" u="none" strike="noStrike" dirty="0" err="1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Wakaf</a:t>
                      </a:r>
                      <a:endParaRPr lang="en-ID" sz="18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800" b="1" u="none" strike="noStrike" dirty="0" err="1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Qard</a:t>
                      </a:r>
                      <a:r>
                        <a:rPr lang="en-ID" sz="1800" b="1" u="none" strike="noStrike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ID" sz="18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800" b="1" u="none" strike="noStrike" dirty="0" err="1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Qard</a:t>
                      </a:r>
                      <a:r>
                        <a:rPr lang="en-ID" sz="1800" b="1" u="none" strike="noStrike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Hasan</a:t>
                      </a:r>
                      <a:endParaRPr lang="en-ID" sz="18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800" b="1" u="none" strike="noStrike" dirty="0" err="1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Kafalah</a:t>
                      </a:r>
                      <a:endParaRPr lang="en-ID" sz="18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800" b="1" u="none" strike="noStrike" dirty="0" err="1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Hibah</a:t>
                      </a:r>
                      <a:r>
                        <a:rPr lang="en-ID" sz="1800" b="1" u="none" strike="noStrike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ID" sz="18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800" b="1" u="none" strike="noStrike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Deposito </a:t>
                      </a:r>
                      <a:endParaRPr lang="en-ID" sz="18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800" b="1" u="none" strike="noStrike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Islamic  Investment</a:t>
                      </a:r>
                      <a:endParaRPr lang="en-ID" sz="18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1293490"/>
                  </a:ext>
                </a:extLst>
              </a:tr>
              <a:tr h="468465">
                <a:tc>
                  <a:txBody>
                    <a:bodyPr/>
                    <a:lstStyle/>
                    <a:p>
                      <a:pPr algn="ctr" fontAlgn="b"/>
                      <a:r>
                        <a:rPr lang="en-ID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Usman </a:t>
                      </a:r>
                      <a:r>
                        <a:rPr lang="en-ID" sz="18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dkk</a:t>
                      </a:r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en-ID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ID" sz="18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✅</a:t>
                      </a:r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ID" sz="18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✅</a:t>
                      </a:r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ID" sz="18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✅</a:t>
                      </a:r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D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D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D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extLst>
                  <a:ext uri="{0D108BD9-81ED-4DB2-BD59-A6C34878D82A}">
                    <a16:rowId xmlns:a16="http://schemas.microsoft.com/office/drawing/2014/main" val="3405635286"/>
                  </a:ext>
                </a:extLst>
              </a:tr>
              <a:tr h="468465">
                <a:tc>
                  <a:txBody>
                    <a:bodyPr/>
                    <a:lstStyle/>
                    <a:p>
                      <a:pPr algn="ctr" fontAlgn="b"/>
                      <a:r>
                        <a:rPr lang="en-ID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8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Jouti</a:t>
                      </a:r>
                      <a:r>
                        <a:rPr lang="en-ID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en-ID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ID" sz="18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✅</a:t>
                      </a:r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ID" sz="18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✅</a:t>
                      </a:r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ID" sz="18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✅</a:t>
                      </a:r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ID" sz="18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✅</a:t>
                      </a:r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ID" sz="18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✅</a:t>
                      </a:r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D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D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extLst>
                  <a:ext uri="{0D108BD9-81ED-4DB2-BD59-A6C34878D82A}">
                    <a16:rowId xmlns:a16="http://schemas.microsoft.com/office/drawing/2014/main" val="3261516508"/>
                  </a:ext>
                </a:extLst>
              </a:tr>
              <a:tr h="468465">
                <a:tc>
                  <a:txBody>
                    <a:bodyPr/>
                    <a:lstStyle/>
                    <a:p>
                      <a:pPr algn="ctr" fontAlgn="b"/>
                      <a:r>
                        <a:rPr lang="en-ID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ID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8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Hudaefi</a:t>
                      </a:r>
                      <a:r>
                        <a:rPr lang="en-ID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en-ID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ID" sz="18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✅</a:t>
                      </a:r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ID" sz="18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✅</a:t>
                      </a:r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ID" sz="18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✅</a:t>
                      </a:r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D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D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D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extLst>
                  <a:ext uri="{0D108BD9-81ED-4DB2-BD59-A6C34878D82A}">
                    <a16:rowId xmlns:a16="http://schemas.microsoft.com/office/drawing/2014/main" val="159249937"/>
                  </a:ext>
                </a:extLst>
              </a:tr>
              <a:tr h="891070">
                <a:tc>
                  <a:txBody>
                    <a:bodyPr/>
                    <a:lstStyle/>
                    <a:p>
                      <a:pPr algn="ctr" fontAlgn="b"/>
                      <a:r>
                        <a:rPr lang="en-ID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8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Arumsari</a:t>
                      </a:r>
                      <a:r>
                        <a:rPr lang="en-ID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dan </a:t>
                      </a:r>
                      <a:r>
                        <a:rPr lang="en-ID" sz="18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Rikawati</a:t>
                      </a:r>
                      <a:r>
                        <a:rPr lang="en-ID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ID" sz="18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✅</a:t>
                      </a:r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ID" sz="18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✅</a:t>
                      </a:r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ID" sz="18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✅</a:t>
                      </a:r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ID" sz="18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✅</a:t>
                      </a:r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D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D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D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D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D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extLst>
                  <a:ext uri="{0D108BD9-81ED-4DB2-BD59-A6C34878D82A}">
                    <a16:rowId xmlns:a16="http://schemas.microsoft.com/office/drawing/2014/main" val="2287044715"/>
                  </a:ext>
                </a:extLst>
              </a:tr>
              <a:tr h="891070">
                <a:tc>
                  <a:txBody>
                    <a:bodyPr/>
                    <a:lstStyle/>
                    <a:p>
                      <a:pPr algn="ctr" fontAlgn="b"/>
                      <a:r>
                        <a:rPr lang="en-ID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8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Kamaruddin</a:t>
                      </a:r>
                      <a:r>
                        <a:rPr lang="en-ID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&amp; </a:t>
                      </a:r>
                      <a:r>
                        <a:rPr lang="en-ID" sz="18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Auzair</a:t>
                      </a:r>
                      <a:r>
                        <a:rPr lang="en-ID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en-ID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ID" sz="18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✅</a:t>
                      </a:r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lvl="0" algn="ctr" fontAlgn="b"/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ID" sz="18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✅</a:t>
                      </a:r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ID" sz="18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✅</a:t>
                      </a:r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ID" sz="18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✅</a:t>
                      </a:r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ID" sz="18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✅</a:t>
                      </a:r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extLst>
                  <a:ext uri="{0D108BD9-81ED-4DB2-BD59-A6C34878D82A}">
                    <a16:rowId xmlns:a16="http://schemas.microsoft.com/office/drawing/2014/main" val="1577864849"/>
                  </a:ext>
                </a:extLst>
              </a:tr>
              <a:tr h="468465">
                <a:tc>
                  <a:txBody>
                    <a:bodyPr/>
                    <a:lstStyle/>
                    <a:p>
                      <a:pPr algn="ctr" fontAlgn="b"/>
                      <a:r>
                        <a:rPr lang="en-ID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ID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8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Sulistyowati</a:t>
                      </a:r>
                      <a:r>
                        <a:rPr lang="en-ID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en-ID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ID" sz="18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✅</a:t>
                      </a:r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ID" sz="18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✅</a:t>
                      </a:r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ID" sz="18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✅</a:t>
                      </a:r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ID" sz="18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✅</a:t>
                      </a:r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ID" sz="18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✅</a:t>
                      </a:r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extLst>
                  <a:ext uri="{0D108BD9-81ED-4DB2-BD59-A6C34878D82A}">
                    <a16:rowId xmlns:a16="http://schemas.microsoft.com/office/drawing/2014/main" val="669887544"/>
                  </a:ext>
                </a:extLst>
              </a:tr>
              <a:tr h="468465">
                <a:tc>
                  <a:txBody>
                    <a:bodyPr/>
                    <a:lstStyle/>
                    <a:p>
                      <a:pPr algn="ctr" fontAlgn="b"/>
                      <a:r>
                        <a:rPr lang="en-ID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ID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8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Adjar</a:t>
                      </a:r>
                      <a:r>
                        <a:rPr lang="en-ID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ID" sz="18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dkk</a:t>
                      </a:r>
                      <a:r>
                        <a:rPr lang="en-ID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ID" sz="18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✅</a:t>
                      </a:r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ID" sz="18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✅</a:t>
                      </a:r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ID" sz="18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✅</a:t>
                      </a:r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71" marR="8471" marT="8471" marB="0" anchor="b"/>
                </a:tc>
                <a:extLst>
                  <a:ext uri="{0D108BD9-81ED-4DB2-BD59-A6C34878D82A}">
                    <a16:rowId xmlns:a16="http://schemas.microsoft.com/office/drawing/2014/main" val="30608786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1102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EC935-857D-4732-8F05-CB47A531C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Concerns of ISF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7DEC84-E6D4-4A0A-9FE2-731CFF2C9D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800" y="1815464"/>
            <a:ext cx="6192520" cy="4758055"/>
          </a:xfrm>
        </p:spPr>
        <p:txBody>
          <a:bodyPr>
            <a:normAutofit fontScale="85000" lnSpcReduction="20000"/>
          </a:bodyPr>
          <a:lstStyle/>
          <a:p>
            <a:r>
              <a:rPr lang="en-US" sz="2800" dirty="0"/>
              <a:t>Zakat: Collection, Management, Disbursement  </a:t>
            </a:r>
          </a:p>
          <a:p>
            <a:r>
              <a:rPr lang="en-US" sz="2800" dirty="0"/>
              <a:t>Sadaqat: </a:t>
            </a:r>
          </a:p>
          <a:p>
            <a:pPr lvl="1"/>
            <a:r>
              <a:rPr lang="en-US" sz="2800" dirty="0"/>
              <a:t>How to increase supply?</a:t>
            </a:r>
          </a:p>
          <a:p>
            <a:pPr lvl="1"/>
            <a:r>
              <a:rPr lang="en-US" sz="2800" dirty="0"/>
              <a:t>How to reach out to those most deserved?</a:t>
            </a:r>
          </a:p>
          <a:p>
            <a:pPr lvl="1"/>
            <a:r>
              <a:rPr lang="en-US" sz="2800" dirty="0"/>
              <a:t>How to have a good governance rules implemented?</a:t>
            </a:r>
          </a:p>
          <a:p>
            <a:pPr lvl="1"/>
            <a:r>
              <a:rPr lang="en-US" sz="2800" dirty="0"/>
              <a:t>What incentives could be provided?</a:t>
            </a:r>
          </a:p>
          <a:p>
            <a:r>
              <a:rPr lang="en-US" sz="3000" dirty="0"/>
              <a:t>Waqf: </a:t>
            </a:r>
          </a:p>
          <a:p>
            <a:pPr lvl="1"/>
            <a:r>
              <a:rPr lang="en-US" sz="2800" dirty="0"/>
              <a:t>How to use innovation?</a:t>
            </a:r>
          </a:p>
          <a:p>
            <a:pPr lvl="1"/>
            <a:r>
              <a:rPr lang="en-US" sz="2800" dirty="0"/>
              <a:t>How to boost confidence of those interested?</a:t>
            </a:r>
          </a:p>
          <a:p>
            <a:pPr lvl="1"/>
            <a:r>
              <a:rPr lang="en-US" sz="2800" dirty="0"/>
              <a:t>Legal challenges</a:t>
            </a:r>
          </a:p>
          <a:p>
            <a:pPr lvl="1"/>
            <a:r>
              <a:rPr lang="en-US" sz="2800" dirty="0"/>
              <a:t>Awareness challenges</a:t>
            </a:r>
          </a:p>
          <a:p>
            <a:pPr lvl="1"/>
            <a:r>
              <a:rPr lang="en-US" sz="2800" dirty="0"/>
              <a:t>Management challenges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68FE1CF-9860-4896-9E81-39ED9E9F3E32}"/>
              </a:ext>
            </a:extLst>
          </p:cNvPr>
          <p:cNvSpPr txBox="1">
            <a:spLocks/>
          </p:cNvSpPr>
          <p:nvPr/>
        </p:nvSpPr>
        <p:spPr>
          <a:xfrm>
            <a:off x="7438663" y="1690688"/>
            <a:ext cx="4494257" cy="47580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2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Microfinance:</a:t>
            </a:r>
          </a:p>
          <a:p>
            <a:pPr lvl="1"/>
            <a:r>
              <a:rPr lang="en-US" sz="2600" dirty="0"/>
              <a:t>Cheap capital </a:t>
            </a:r>
          </a:p>
          <a:p>
            <a:pPr lvl="1"/>
            <a:r>
              <a:rPr lang="en-US" sz="2600" dirty="0"/>
              <a:t>Lender of last resort </a:t>
            </a:r>
          </a:p>
          <a:p>
            <a:pPr lvl="1"/>
            <a:r>
              <a:rPr lang="en-US" sz="2600" dirty="0"/>
              <a:t>Low awareness </a:t>
            </a:r>
          </a:p>
          <a:p>
            <a:pPr marL="457200" lvl="1" indent="0">
              <a:buNone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859191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EC935-857D-4732-8F05-CB47A531C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Contemporary Issues on ISF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7DEC84-E6D4-4A0A-9FE2-731CFF2C9D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620" y="1805305"/>
            <a:ext cx="11414760" cy="4351338"/>
          </a:xfrm>
        </p:spPr>
        <p:txBody>
          <a:bodyPr>
            <a:normAutofit fontScale="85000" lnSpcReduction="20000"/>
          </a:bodyPr>
          <a:lstStyle/>
          <a:p>
            <a:pPr marL="447675" indent="-447675"/>
            <a:r>
              <a:rPr lang="en-US" sz="3600" dirty="0"/>
              <a:t>Developing integration model (micro and macro scale)</a:t>
            </a:r>
          </a:p>
          <a:p>
            <a:pPr marL="447675" indent="-447675"/>
            <a:r>
              <a:rPr lang="en-US" sz="3600" dirty="0"/>
              <a:t>Increasing the Quality of ISF Institutions including digitalization (Remote use of technology), standardization, increasing synergy</a:t>
            </a:r>
          </a:p>
          <a:p>
            <a:pPr marL="447675" indent="-447675"/>
            <a:r>
              <a:rPr lang="en-US" sz="3600" dirty="0"/>
              <a:t>Accelerating Education and Socialization of ISF</a:t>
            </a:r>
          </a:p>
          <a:p>
            <a:pPr marL="447675" indent="-447675"/>
            <a:r>
              <a:rPr lang="en-US" sz="3600" dirty="0"/>
              <a:t>Lack of governance framework required for ISF</a:t>
            </a:r>
          </a:p>
          <a:p>
            <a:pPr marL="447675" indent="-447675"/>
            <a:r>
              <a:rPr lang="en-US" sz="3600" dirty="0"/>
              <a:t>Improving Regulatory Support and Environment</a:t>
            </a:r>
          </a:p>
          <a:p>
            <a:pPr marL="447675" indent="-447675"/>
            <a:r>
              <a:rPr lang="en-US" sz="3600" dirty="0"/>
              <a:t>Role for SDG and ESG considerations</a:t>
            </a:r>
          </a:p>
          <a:p>
            <a:pPr marL="447675" indent="-447675"/>
            <a:r>
              <a:rPr lang="en-US" sz="3600" dirty="0"/>
              <a:t>Strengthening Penta helix Collaboration</a:t>
            </a:r>
          </a:p>
          <a:p>
            <a:pPr marL="447675" indent="-447675"/>
            <a:r>
              <a:rPr lang="en-US" sz="3600" dirty="0"/>
              <a:t>Challenges in balancing demand and supply side</a:t>
            </a:r>
          </a:p>
          <a:p>
            <a:pPr marL="447675" indent="-447675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807670608"/>
      </p:ext>
    </p:extLst>
  </p:cSld>
  <p:clrMapOvr>
    <a:masterClrMapping/>
  </p:clrMapOvr>
</p:sld>
</file>

<file path=ppt/theme/theme1.xml><?xml version="1.0" encoding="utf-8"?>
<a:theme xmlns:a="http://schemas.openxmlformats.org/drawingml/2006/main" name="ConfettiVTI">
  <a:themeElements>
    <a:clrScheme name="AnalogousFromLightSeedLeftStep">
      <a:dk1>
        <a:srgbClr val="000000"/>
      </a:dk1>
      <a:lt1>
        <a:srgbClr val="FFFFFF"/>
      </a:lt1>
      <a:dk2>
        <a:srgbClr val="412427"/>
      </a:dk2>
      <a:lt2>
        <a:srgbClr val="E8E6E2"/>
      </a:lt2>
      <a:accent1>
        <a:srgbClr val="94A4C5"/>
      </a:accent1>
      <a:accent2>
        <a:srgbClr val="7CA9B8"/>
      </a:accent2>
      <a:accent3>
        <a:srgbClr val="82ACA5"/>
      </a:accent3>
      <a:accent4>
        <a:srgbClr val="77AE8E"/>
      </a:accent4>
      <a:accent5>
        <a:srgbClr val="81AD81"/>
      </a:accent5>
      <a:accent6>
        <a:srgbClr val="8BAB75"/>
      </a:accent6>
      <a:hlink>
        <a:srgbClr val="938059"/>
      </a:hlink>
      <a:folHlink>
        <a:srgbClr val="7F7F7F"/>
      </a:folHlink>
    </a:clrScheme>
    <a:fontScheme name="Custom 10">
      <a:majorFont>
        <a:latin typeface="Gill Sans Nov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nfettiVTI" id="{B5618F7C-B4F0-4D28-83B4-440D0519681F}" vid="{5F84EFDF-E14E-48C6-955C-990A32085A7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</TotalTime>
  <Words>321</Words>
  <Application>Microsoft Office PowerPoint</Application>
  <PresentationFormat>Widescreen</PresentationFormat>
  <Paragraphs>97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Gill Sans Nova</vt:lpstr>
      <vt:lpstr>Times New Roman</vt:lpstr>
      <vt:lpstr>ConfettiVTI</vt:lpstr>
      <vt:lpstr>Contemporary Issues in Islamic Social Finance </vt:lpstr>
      <vt:lpstr>Islamic Social Finance </vt:lpstr>
      <vt:lpstr>Outlook </vt:lpstr>
      <vt:lpstr>Islamic Social Fund</vt:lpstr>
      <vt:lpstr>Concerns of ISF</vt:lpstr>
      <vt:lpstr>Contemporary Issues on ISF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ISU KONTEMPORER DANA SOSIAL ISLAM</dc:title>
  <dc:creator>Dewie Saktia Ardiantono</dc:creator>
  <cp:lastModifiedBy>Dewie Saktia Ardiantono</cp:lastModifiedBy>
  <cp:revision>10</cp:revision>
  <dcterms:created xsi:type="dcterms:W3CDTF">2021-10-08T01:26:44Z</dcterms:created>
  <dcterms:modified xsi:type="dcterms:W3CDTF">2021-10-08T02:27:25Z</dcterms:modified>
</cp:coreProperties>
</file>