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5" r:id="rId3"/>
    <p:sldId id="318" r:id="rId4"/>
    <p:sldId id="319" r:id="rId5"/>
    <p:sldId id="257" r:id="rId6"/>
    <p:sldId id="322" r:id="rId7"/>
    <p:sldId id="325" r:id="rId8"/>
    <p:sldId id="320" r:id="rId9"/>
    <p:sldId id="316" r:id="rId10"/>
    <p:sldId id="323" r:id="rId11"/>
    <p:sldId id="326" r:id="rId12"/>
    <p:sldId id="327" r:id="rId13"/>
    <p:sldId id="328" r:id="rId14"/>
    <p:sldId id="329" r:id="rId15"/>
    <p:sldId id="330" r:id="rId16"/>
    <p:sldId id="331" r:id="rId17"/>
    <p:sldId id="324" r:id="rId18"/>
    <p:sldId id="332" r:id="rId19"/>
    <p:sldId id="321" r:id="rId20"/>
    <p:sldId id="333" r:id="rId21"/>
    <p:sldId id="314" r:id="rId22"/>
    <p:sldId id="317" r:id="rId23"/>
    <p:sldId id="334" r:id="rId2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4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6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4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0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2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6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3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4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9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5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5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32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34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5A839-0875-478C-8471-CEBF5C98E8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16" y="-1328"/>
            <a:ext cx="9903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35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F5A5-CDB7-4F81-97B6-ED0CF61B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Permainan tradisional dan budaya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5CB90-12A1-4D36-B603-447EDB8AF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28600" indent="0">
              <a:buNone/>
            </a:pPr>
            <a:r>
              <a:rPr lang="id-ID" dirty="0"/>
              <a:t>Wujud atau bentuk kebudayaan sebagai pendukung nilai hidup/kehidupan itu paling sedikit ada tiga macam, yaitu: </a:t>
            </a:r>
            <a:endParaRPr lang="en-US" dirty="0"/>
          </a:p>
          <a:p>
            <a:pPr marL="742950" indent="-514350">
              <a:buAutoNum type="alphaLcParenBoth"/>
            </a:pPr>
            <a:r>
              <a:rPr lang="id-ID" dirty="0"/>
              <a:t>Sebagai suatu kompleks dari ide-ide, pemikiran-pemikiran, gagasan, nilai-nilai, norma-norma, peraturan-peraturan dan sebagainya yang semua itu mencerminkan alam pikiran yang memancarkan nilai-nilai yang diyakini oleh masyarakat pendukungnya; </a:t>
            </a:r>
            <a:endParaRPr lang="en-US" dirty="0"/>
          </a:p>
          <a:p>
            <a:pPr marL="742950" indent="-514350">
              <a:buAutoNum type="alphaLcParenBoth"/>
            </a:pPr>
            <a:r>
              <a:rPr lang="id-ID" dirty="0"/>
              <a:t>Sebagai suatu kompleks aktivitas/perilaku manusia dalam masyarakat yang sudah berpola, yang semua itu menunjukkan adanya suatu nilai yang dipegangnya; </a:t>
            </a:r>
            <a:endParaRPr lang="en-US" dirty="0"/>
          </a:p>
          <a:p>
            <a:pPr marL="742950" indent="-514350">
              <a:buAutoNum type="alphaLcParenBoth"/>
            </a:pPr>
            <a:r>
              <a:rPr lang="id-ID" dirty="0"/>
              <a:t>Benda-benda hasil karya manusia dari suatu masyarakat yang bersangkutan.</a:t>
            </a:r>
          </a:p>
        </p:txBody>
      </p:sp>
    </p:spTree>
    <p:extLst>
      <p:ext uri="{BB962C8B-B14F-4D97-AF65-F5344CB8AC3E}">
        <p14:creationId xmlns:p14="http://schemas.microsoft.com/office/powerpoint/2010/main" val="28877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097E-7479-4648-A580-267125CC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Apakah ‘Nilai’?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2CA9-5130-496C-97B4-86141DB92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Nilai adalah suatu pengertian  yang mengandung </a:t>
            </a:r>
            <a:r>
              <a:rPr lang="id-ID" b="1" dirty="0"/>
              <a:t>sifat baik atau buruk </a:t>
            </a:r>
            <a:r>
              <a:rPr lang="id-ID" dirty="0"/>
              <a:t>untuk memberikan penghargaan terhadap barang atau benda. Manusia meyakini sesuatu bernilai, karena ia merasa memerlukannya atau menghargainya. Dengan akal dan budinya manusia menilai dunia dan alam sekitarnya untuk </a:t>
            </a:r>
            <a:r>
              <a:rPr lang="id-ID" b="1" dirty="0"/>
              <a:t>memperoleh  kepuasan diri baik dalam arti memperoleh apa yang diperlukannya, apa yang menguntungkannya, atau apa yang menimbulkan kepuasan batinnya</a:t>
            </a:r>
            <a:r>
              <a:rPr lang="id-ID" dirty="0"/>
              <a:t>. (James </a:t>
            </a:r>
            <a:r>
              <a:rPr lang="id-ID" dirty="0" err="1"/>
              <a:t>Danandjaya</a:t>
            </a:r>
            <a:r>
              <a:rPr lang="id-ID" dirty="0"/>
              <a:t>, 1987).</a:t>
            </a:r>
          </a:p>
        </p:txBody>
      </p:sp>
    </p:spTree>
    <p:extLst>
      <p:ext uri="{BB962C8B-B14F-4D97-AF65-F5344CB8AC3E}">
        <p14:creationId xmlns:p14="http://schemas.microsoft.com/office/powerpoint/2010/main" val="126307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7B2EF-20D4-488F-949D-8BC2AA0FC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64" y="685415"/>
            <a:ext cx="10965109" cy="5589549"/>
          </a:xfrm>
        </p:spPr>
        <p:txBody>
          <a:bodyPr>
            <a:normAutofit fontScale="85000" lnSpcReduction="10000"/>
          </a:bodyPr>
          <a:lstStyle/>
          <a:p>
            <a:r>
              <a:rPr lang="id-ID" dirty="0"/>
              <a:t>nilai-nilai nurani (</a:t>
            </a:r>
            <a:r>
              <a:rPr lang="id-ID" b="1" i="1" dirty="0" err="1"/>
              <a:t>values</a:t>
            </a:r>
            <a:r>
              <a:rPr lang="id-ID" b="1" i="1" dirty="0"/>
              <a:t> </a:t>
            </a:r>
            <a:r>
              <a:rPr lang="id-ID" b="1" i="1" dirty="0" err="1"/>
              <a:t>of</a:t>
            </a:r>
            <a:r>
              <a:rPr lang="id-ID" b="1" i="1" dirty="0"/>
              <a:t> </a:t>
            </a:r>
            <a:r>
              <a:rPr lang="id-ID" b="1" i="1" dirty="0" err="1"/>
              <a:t>being</a:t>
            </a:r>
            <a:r>
              <a:rPr lang="id-ID" dirty="0"/>
              <a:t>)</a:t>
            </a:r>
            <a:r>
              <a:rPr lang="en-US" dirty="0"/>
              <a:t>: </a:t>
            </a:r>
          </a:p>
          <a:p>
            <a:pPr marL="228600" indent="0">
              <a:buNone/>
            </a:pPr>
            <a:r>
              <a:rPr lang="en-US" dirty="0"/>
              <a:t>Nilai-nilai nurani adalah nilai yang ada dalam diri manusia kemudian berkembang menjadi perilaku serta cara kita memperlakukan orang lain. </a:t>
            </a:r>
          </a:p>
          <a:p>
            <a:pPr marL="228600" indent="0">
              <a:buNone/>
            </a:pPr>
            <a:r>
              <a:rPr lang="en-US" dirty="0"/>
              <a:t>Contoh:</a:t>
            </a:r>
          </a:p>
          <a:p>
            <a:pPr marL="228600" indent="0">
              <a:buNone/>
            </a:pPr>
            <a:r>
              <a:rPr lang="en-US" dirty="0"/>
              <a:t>kejujuran, keberanian, cinta damai, keandalan diri, potensi, disiplin, tahu batas, kemurnian, dan kesesuaian</a:t>
            </a:r>
          </a:p>
          <a:p>
            <a:r>
              <a:rPr lang="id-ID" dirty="0"/>
              <a:t>nilai-nilai memberi (</a:t>
            </a:r>
            <a:r>
              <a:rPr lang="id-ID" b="1" i="1" dirty="0" err="1"/>
              <a:t>values</a:t>
            </a:r>
            <a:r>
              <a:rPr lang="id-ID" b="1" i="1" dirty="0"/>
              <a:t> </a:t>
            </a:r>
            <a:r>
              <a:rPr lang="id-ID" b="1" i="1" dirty="0" err="1"/>
              <a:t>of</a:t>
            </a:r>
            <a:r>
              <a:rPr lang="id-ID" b="1" i="1" dirty="0"/>
              <a:t> </a:t>
            </a:r>
            <a:r>
              <a:rPr lang="id-ID" b="1" i="1" dirty="0" err="1"/>
              <a:t>giving</a:t>
            </a:r>
            <a:r>
              <a:rPr lang="id-ID" dirty="0"/>
              <a:t>)</a:t>
            </a:r>
            <a:r>
              <a:rPr lang="en-US" dirty="0"/>
              <a:t>:</a:t>
            </a:r>
          </a:p>
          <a:p>
            <a:pPr marL="228600" indent="0">
              <a:buNone/>
            </a:pPr>
            <a:r>
              <a:rPr lang="id-ID" dirty="0"/>
              <a:t>Nilai-nilai memberi adalah nilai yang perlu dipraktikkan atau diberikan yang kemudian akan diterima sebanyak yang diberikan. </a:t>
            </a:r>
            <a:endParaRPr lang="en-US" dirty="0"/>
          </a:p>
          <a:p>
            <a:pPr marL="228600" indent="0">
              <a:buNone/>
            </a:pPr>
            <a:r>
              <a:rPr lang="en-US" dirty="0"/>
              <a:t>Contoh: </a:t>
            </a:r>
          </a:p>
          <a:p>
            <a:pPr marL="228600" indent="0">
              <a:buNone/>
            </a:pPr>
            <a:r>
              <a:rPr lang="id-ID" dirty="0"/>
              <a:t>setia, dapat dipercaya, hormat, cinta, kasih sayang, peka, tidak egois, baik hati, ramah, adil, dan murah hati </a:t>
            </a:r>
          </a:p>
        </p:txBody>
      </p:sp>
    </p:spTree>
    <p:extLst>
      <p:ext uri="{BB962C8B-B14F-4D97-AF65-F5344CB8AC3E}">
        <p14:creationId xmlns:p14="http://schemas.microsoft.com/office/powerpoint/2010/main" val="252954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80092-62BC-411C-A65D-C920E902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Pandangan Hidup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8D9F0-63BD-4A00-816C-73C4E6F0F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Suatu pandangan kolektif yang dimiliki sekelompok orang dalam </a:t>
            </a:r>
            <a:r>
              <a:rPr lang="en-US" dirty="0" err="1"/>
              <a:t>memersepsi</a:t>
            </a:r>
            <a:r>
              <a:rPr lang="en-US" dirty="0"/>
              <a:t> kenyataan</a:t>
            </a:r>
          </a:p>
          <a:p>
            <a:r>
              <a:rPr lang="id-ID" dirty="0"/>
              <a:t>Suatu nilai </a:t>
            </a:r>
            <a:r>
              <a:rPr lang="en-US" dirty="0"/>
              <a:t>dan pandangan hidup </a:t>
            </a:r>
            <a:r>
              <a:rPr lang="en-US" dirty="0" err="1"/>
              <a:t>diaktualisasikan</a:t>
            </a:r>
            <a:r>
              <a:rPr lang="en-US" dirty="0"/>
              <a:t> </a:t>
            </a:r>
            <a:r>
              <a:rPr lang="id-ID" dirty="0"/>
              <a:t>melalui transformasi nyata sebagai norma perilaku dalam masyarakat (</a:t>
            </a:r>
            <a:r>
              <a:rPr lang="id-ID" dirty="0" err="1"/>
              <a:t>Teasdale</a:t>
            </a:r>
            <a:r>
              <a:rPr lang="id-ID" dirty="0"/>
              <a:t>, 1997). </a:t>
            </a:r>
            <a:endParaRPr lang="en-US" dirty="0"/>
          </a:p>
          <a:p>
            <a:r>
              <a:rPr lang="id-ID" dirty="0"/>
              <a:t>Menurut Bailey (1991), faktor kunci utama untuk memahami manusia dengan pandangan hidupnya adalah jika manusia merasa memiliki hubungan sebagai bagian dari masyarakat dimana ia berada di dalamnya.  </a:t>
            </a:r>
            <a:endParaRPr lang="en-US" dirty="0"/>
          </a:p>
          <a:p>
            <a:r>
              <a:rPr lang="id-ID" dirty="0"/>
              <a:t>Sejalan dengan itu, </a:t>
            </a:r>
            <a:r>
              <a:rPr lang="id-ID" dirty="0" err="1"/>
              <a:t>Skolimowski</a:t>
            </a:r>
            <a:r>
              <a:rPr lang="id-ID" dirty="0"/>
              <a:t> (1993) mempersyaratkan prinsip bahwa keterlibatan individu untuk berpartisipasi </a:t>
            </a:r>
            <a:r>
              <a:rPr lang="en-US" dirty="0"/>
              <a:t>dan </a:t>
            </a:r>
            <a:r>
              <a:rPr lang="en-US" dirty="0" err="1"/>
              <a:t>berelasi</a:t>
            </a:r>
            <a:r>
              <a:rPr lang="en-US" dirty="0"/>
              <a:t> dengan hal-hal di luar individu itu </a:t>
            </a:r>
            <a:r>
              <a:rPr lang="id-ID" dirty="0"/>
              <a:t>ditentukan oleh </a:t>
            </a:r>
            <a:r>
              <a:rPr lang="id-ID" b="1" i="1" dirty="0"/>
              <a:t>empati</a:t>
            </a:r>
            <a:r>
              <a:rPr lang="id-ID" dirty="0"/>
              <a:t>. </a:t>
            </a:r>
            <a:endParaRPr lang="en-US" dirty="0"/>
          </a:p>
          <a:p>
            <a:r>
              <a:rPr lang="id-ID" dirty="0"/>
              <a:t>“</a:t>
            </a:r>
            <a:r>
              <a:rPr lang="id-ID" b="1" i="1" dirty="0"/>
              <a:t>apa yang baik untuk semua adalah merupakan tanggung jawab saya juga”. </a:t>
            </a:r>
          </a:p>
        </p:txBody>
      </p:sp>
    </p:spTree>
    <p:extLst>
      <p:ext uri="{BB962C8B-B14F-4D97-AF65-F5344CB8AC3E}">
        <p14:creationId xmlns:p14="http://schemas.microsoft.com/office/powerpoint/2010/main" val="2657172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9F4A-3D64-4C1D-B29A-9C65F4CC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Relasi-relasi dalam pandangan hidup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ED47-7929-4999-8ECF-D756249C5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/>
              <a:t>Relasi dengan orang yang penting bagi kita sendiri </a:t>
            </a:r>
          </a:p>
          <a:p>
            <a:r>
              <a:rPr lang="id-ID" dirty="0"/>
              <a:t>Relasi terhadap nenek moyang; terhadap yang datang  setelah kita; terhadap </a:t>
            </a:r>
            <a:r>
              <a:rPr lang="en-US" dirty="0"/>
              <a:t>suatu etnis/kelompok yang menjadi identitas kita</a:t>
            </a:r>
            <a:r>
              <a:rPr lang="id-ID" dirty="0"/>
              <a:t>. </a:t>
            </a:r>
          </a:p>
          <a:p>
            <a:r>
              <a:rPr lang="id-ID" dirty="0"/>
              <a:t>  Relasi terhadap seluruh ras manusia </a:t>
            </a:r>
          </a:p>
          <a:p>
            <a:r>
              <a:rPr lang="id-ID" dirty="0"/>
              <a:t>  Relasi terhadap spesies non-manusia </a:t>
            </a:r>
          </a:p>
          <a:p>
            <a:r>
              <a:rPr lang="id-ID" dirty="0"/>
              <a:t>  Relasi terhadap lingkungan alam sekitar </a:t>
            </a:r>
          </a:p>
          <a:p>
            <a:r>
              <a:rPr lang="id-ID" dirty="0"/>
              <a:t>  Relasi terhadap</a:t>
            </a:r>
            <a:r>
              <a:rPr lang="en-US" dirty="0"/>
              <a:t> </a:t>
            </a:r>
            <a:r>
              <a:rPr lang="id-ID" dirty="0"/>
              <a:t>Tuhan</a:t>
            </a:r>
          </a:p>
        </p:txBody>
      </p:sp>
    </p:spTree>
    <p:extLst>
      <p:ext uri="{BB962C8B-B14F-4D97-AF65-F5344CB8AC3E}">
        <p14:creationId xmlns:p14="http://schemas.microsoft.com/office/powerpoint/2010/main" val="2095348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1135-7FC8-45E5-844C-8F27E6BC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Karakter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E4D3-95EA-4232-9D39-8479E600A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Karakter adalah kualitas moral yang akan mengarahkan cara seseorang yang mengambil keputusan dan bertingkah laku. Dalam hal ini, karakter mengacu pada perbuatan yang relevan dengan nilai-nilai </a:t>
            </a:r>
            <a:r>
              <a:rPr lang="en-US" dirty="0"/>
              <a:t>dan pandangan hidup</a:t>
            </a:r>
          </a:p>
          <a:p>
            <a:r>
              <a:rPr lang="id-ID" b="1" i="1" dirty="0" err="1"/>
              <a:t>Character</a:t>
            </a:r>
            <a:r>
              <a:rPr lang="id-ID" b="1" i="1" dirty="0"/>
              <a:t> </a:t>
            </a:r>
            <a:r>
              <a:rPr lang="id-ID" b="1" i="1" dirty="0" err="1"/>
              <a:t>building</a:t>
            </a:r>
            <a:r>
              <a:rPr lang="id-ID" b="1" i="1" dirty="0"/>
              <a:t> </a:t>
            </a:r>
            <a:r>
              <a:rPr lang="id-ID" dirty="0"/>
              <a:t>dapat dijelaskan secara lebih sederhana sebagai upaya untuk mengajarkan pada anak mana yang baik dan buruk, yang di dalamnya terdapat standar moral objektif terhadap </a:t>
            </a:r>
            <a:r>
              <a:rPr lang="id-ID" dirty="0" err="1"/>
              <a:t>eksisnya</a:t>
            </a:r>
            <a:r>
              <a:rPr lang="id-ID" dirty="0"/>
              <a:t> suatu nilai baik dan buruk, yang melebihi standar pilihan individu seperti : </a:t>
            </a:r>
            <a:r>
              <a:rPr lang="id-ID" b="1" i="1" dirty="0" err="1"/>
              <a:t>respect</a:t>
            </a:r>
            <a:r>
              <a:rPr lang="id-ID" b="1" i="1" dirty="0"/>
              <a:t>, </a:t>
            </a:r>
            <a:r>
              <a:rPr lang="id-ID" b="1" i="1" dirty="0" err="1"/>
              <a:t>responsibility</a:t>
            </a:r>
            <a:r>
              <a:rPr lang="id-ID" b="1" i="1" dirty="0"/>
              <a:t>, </a:t>
            </a:r>
            <a:r>
              <a:rPr lang="id-ID" b="1" i="1" dirty="0" err="1"/>
              <a:t>honesty</a:t>
            </a:r>
            <a:r>
              <a:rPr lang="id-ID" b="1" i="1" dirty="0"/>
              <a:t>, </a:t>
            </a:r>
            <a:r>
              <a:rPr lang="id-ID" b="1" i="1" dirty="0" err="1"/>
              <a:t>and</a:t>
            </a:r>
            <a:r>
              <a:rPr lang="id-ID" b="1" i="1" dirty="0"/>
              <a:t> </a:t>
            </a:r>
            <a:r>
              <a:rPr lang="id-ID" b="1" i="1" dirty="0" err="1"/>
              <a:t>fairness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3434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F94AF6-4423-4FE8-A151-816907FE2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" y="1562449"/>
            <a:ext cx="12201832" cy="37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46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8435-64B5-4966-AD92-819C3366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13" y="1182849"/>
            <a:ext cx="10296787" cy="1426128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800" dirty="0"/>
              <a:t>UNDANG-UNDANG REPUBLIK INDONESIA NOMOR 5 TAHUN  2017 TENTANG </a:t>
            </a:r>
            <a:br>
              <a:rPr lang="en-US" sz="2800" dirty="0"/>
            </a:br>
            <a:r>
              <a:rPr lang="id-ID" sz="2800" dirty="0"/>
              <a:t>PEMAJUAN KEBUDAYAAN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4DB1-FAA3-4F8E-A459-25A1C9B3D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28600" indent="0">
              <a:buNone/>
            </a:pPr>
            <a:r>
              <a:rPr lang="id-ID" b="1" dirty="0"/>
              <a:t>Pasal</a:t>
            </a:r>
            <a:r>
              <a:rPr lang="en-US" b="1" dirty="0"/>
              <a:t> </a:t>
            </a:r>
            <a:r>
              <a:rPr lang="id-ID" b="1" dirty="0"/>
              <a:t>5 </a:t>
            </a:r>
          </a:p>
          <a:p>
            <a:r>
              <a:rPr lang="id-ID" dirty="0"/>
              <a:t>Objek Pemajuan Kebudayaan meliputi: </a:t>
            </a:r>
          </a:p>
          <a:p>
            <a:r>
              <a:rPr lang="id-ID" dirty="0"/>
              <a:t>a.  tradisi lisan; </a:t>
            </a:r>
          </a:p>
          <a:p>
            <a:r>
              <a:rPr lang="id-ID" dirty="0" err="1"/>
              <a:t>b.</a:t>
            </a:r>
            <a:r>
              <a:rPr lang="id-ID" dirty="0"/>
              <a:t>  manuskrip; </a:t>
            </a:r>
          </a:p>
          <a:p>
            <a:r>
              <a:rPr lang="id-ID" dirty="0" err="1"/>
              <a:t>c.</a:t>
            </a:r>
            <a:r>
              <a:rPr lang="id-ID" dirty="0"/>
              <a:t>  adat istiadat; </a:t>
            </a:r>
          </a:p>
          <a:p>
            <a:r>
              <a:rPr lang="id-ID" dirty="0" err="1"/>
              <a:t>d.</a:t>
            </a:r>
            <a:r>
              <a:rPr lang="id-ID" dirty="0"/>
              <a:t>  ritus; </a:t>
            </a:r>
          </a:p>
          <a:p>
            <a:r>
              <a:rPr lang="id-ID" dirty="0"/>
              <a:t>e.  pengetahuan tradisional; </a:t>
            </a:r>
          </a:p>
          <a:p>
            <a:r>
              <a:rPr lang="id-ID" dirty="0"/>
              <a:t>f.  teknologi  tradisional; </a:t>
            </a:r>
          </a:p>
          <a:p>
            <a:r>
              <a:rPr lang="id-ID" dirty="0"/>
              <a:t>g.  se</a:t>
            </a:r>
            <a:r>
              <a:rPr lang="en-US" dirty="0" err="1"/>
              <a:t>ni</a:t>
            </a:r>
            <a:r>
              <a:rPr lang="id-ID" dirty="0"/>
              <a:t>; </a:t>
            </a:r>
          </a:p>
          <a:p>
            <a:r>
              <a:rPr lang="id-ID" dirty="0"/>
              <a:t>h.  bahasa; </a:t>
            </a:r>
            <a:endParaRPr lang="en-US" dirty="0"/>
          </a:p>
          <a:p>
            <a:r>
              <a:rPr lang="en-US" b="1" dirty="0" err="1"/>
              <a:t>i</a:t>
            </a:r>
            <a:r>
              <a:rPr lang="en-US" b="1" dirty="0"/>
              <a:t>. </a:t>
            </a:r>
            <a:r>
              <a:rPr lang="id-ID" b="1" dirty="0"/>
              <a:t>permainan rakyat</a:t>
            </a:r>
            <a:r>
              <a:rPr lang="id-ID" dirty="0"/>
              <a:t>; dan </a:t>
            </a:r>
          </a:p>
          <a:p>
            <a:r>
              <a:rPr lang="id-ID" dirty="0"/>
              <a:t>J.  </a:t>
            </a:r>
            <a:r>
              <a:rPr lang="id-ID" dirty="0" err="1"/>
              <a:t>olahraga·tradisional</a:t>
            </a:r>
            <a:r>
              <a:rPr lang="id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8393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17586-2DEC-4817-9CCF-A39E9472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01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Bagaimana dengan permainan tradisional di Surabaya?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97286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5D1460-3D1A-4C04-BE74-2268D85BD1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9842" y="763397"/>
            <a:ext cx="8045041" cy="4987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74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8791-40B3-412C-9C48-6A7EB680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114" y="5018148"/>
            <a:ext cx="10289771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Masih </a:t>
            </a:r>
            <a:r>
              <a:rPr lang="en-US" sz="2800" dirty="0" err="1">
                <a:solidFill>
                  <a:schemeClr val="tx1"/>
                </a:solidFill>
              </a:rPr>
              <a:t>ingatkah</a:t>
            </a:r>
            <a:r>
              <a:rPr lang="en-US" sz="2800" dirty="0">
                <a:solidFill>
                  <a:schemeClr val="tx1"/>
                </a:solidFill>
              </a:rPr>
              <a:t>, kapan terakhir Anda memainkan permainan ini?</a:t>
            </a:r>
            <a:endParaRPr lang="id-ID" sz="28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091516-A7A8-4B7C-BAF6-EF29B373C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75" y="694250"/>
            <a:ext cx="6910648" cy="4562107"/>
          </a:xfrm>
        </p:spPr>
      </p:pic>
    </p:spTree>
    <p:extLst>
      <p:ext uri="{BB962C8B-B14F-4D97-AF65-F5344CB8AC3E}">
        <p14:creationId xmlns:p14="http://schemas.microsoft.com/office/powerpoint/2010/main" val="2232484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2A84-4184-42C3-BDE9-05BCB11F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Aktivitas 1: Diskusi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BA337-4986-4A79-B1DE-997CAEAAF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Berdiskusilah</a:t>
            </a:r>
            <a:r>
              <a:rPr lang="en-US" dirty="0"/>
              <a:t> dengan partner Anda, dan </a:t>
            </a:r>
            <a:r>
              <a:rPr lang="en-US" dirty="0" err="1"/>
              <a:t>deskripsikan</a:t>
            </a:r>
            <a:r>
              <a:rPr lang="en-US" dirty="0"/>
              <a:t> apa yang Anda ketahui tentang 21 permainan tradisional yang tercatat dalam Daftar Objek Pemajuan Kebudayaan di Surabaya di atas</a:t>
            </a:r>
          </a:p>
          <a:p>
            <a:r>
              <a:rPr lang="en-US" dirty="0"/>
              <a:t>Diskusikanlah, apakah permainan-permainan di atas masih </a:t>
            </a:r>
            <a:r>
              <a:rPr lang="en-US" dirty="0" err="1"/>
              <a:t>eksis</a:t>
            </a:r>
            <a:r>
              <a:rPr lang="en-US" dirty="0"/>
              <a:t> saat ini?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6722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ED36-FE08-44D5-9456-76C8AC406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Beberapa Permasalahan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E7FD-29ED-4966-BCC0-111778220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Ruang publik untuk bermain anak-anak semakin sempit terdesak dengan pertumbuhan pemukiman sehingga anak-anak tidak memiliki ruang  untuk bermain yang lapang dan luas.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 anak-anak mengenai permainan rakyat semakin menurun karena anak-anak memiliki permainan baru yang lebih modern dan sesuai dengan zaman mereka.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Alat-alat untuk permainan rakyat semakin sulit untuk dicari, seperti bambu, kayu, dan lain-lain.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1625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9955-34DF-45C7-BF72-5C15C4DF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Aktivitas 2: Diskusi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E5E15-27CF-45A9-A647-7B31EC61E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Langkah-langkah apa sajakah yang menurut Anda perlu dilakukan untuk mengaktualisasikan lagi permainan tradisional di Surabaya?</a:t>
            </a:r>
          </a:p>
          <a:p>
            <a:r>
              <a:rPr lang="en-US" dirty="0"/>
              <a:t>Buatlah rencana konkret proyek/kegiatan apa yang Anda usulkan untuk merealisasikan langkah-langkah tersebut di atas?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66681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9FE9-CB24-4C1C-9A70-3B476F7B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Kuis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C299-0726-42F8-9201-FD5C1684A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en-US" b="0" i="0" dirty="0">
                <a:solidFill>
                  <a:srgbClr val="413F3F"/>
                </a:solidFill>
                <a:effectLst/>
                <a:latin typeface="Roboto Slab" pitchFamily="2" charset="0"/>
              </a:rPr>
              <a:t>Lihatlah menu Kuis di menu lain pada te</a:t>
            </a:r>
            <a:r>
              <a:rPr lang="en-US" dirty="0">
                <a:solidFill>
                  <a:srgbClr val="413F3F"/>
                </a:solidFill>
                <a:latin typeface="Roboto Slab" pitchFamily="2" charset="0"/>
              </a:rPr>
              <a:t>ma ini</a:t>
            </a:r>
          </a:p>
          <a:p>
            <a:pPr algn="l"/>
            <a:r>
              <a:rPr lang="id-ID" b="0" i="0" dirty="0">
                <a:solidFill>
                  <a:srgbClr val="413F3F"/>
                </a:solidFill>
                <a:effectLst/>
                <a:latin typeface="Roboto Slab" pitchFamily="2" charset="0"/>
              </a:rPr>
              <a:t>Kuis ini bertujuan untuk melatih </a:t>
            </a:r>
            <a:r>
              <a:rPr lang="en-US" b="0" i="0" dirty="0">
                <a:solidFill>
                  <a:srgbClr val="413F3F"/>
                </a:solidFill>
                <a:effectLst/>
                <a:latin typeface="Roboto Slab" pitchFamily="2" charset="0"/>
              </a:rPr>
              <a:t>peserta</a:t>
            </a:r>
            <a:r>
              <a:rPr lang="id-ID" b="0" i="0" dirty="0">
                <a:solidFill>
                  <a:srgbClr val="413F3F"/>
                </a:solidFill>
                <a:effectLst/>
                <a:latin typeface="Roboto Slab" pitchFamily="2" charset="0"/>
              </a:rPr>
              <a:t> mengidentifikasi konsep-konsep kunci dalam permainan tradisional berdasarkan artikel </a:t>
            </a:r>
            <a:r>
              <a:rPr lang="id-ID" b="1" i="1" dirty="0">
                <a:solidFill>
                  <a:srgbClr val="413F3F"/>
                </a:solidFill>
                <a:effectLst/>
                <a:latin typeface="Roboto Slab" pitchFamily="2" charset="0"/>
              </a:rPr>
              <a:t>REVITALISASI PERMAINAN TRADISIONAL BALI SEBAGAI BAGIAN DARI ATRAKSI WISATA BUDAYA DI KOTA DENPASAR </a:t>
            </a:r>
            <a:r>
              <a:rPr lang="id-ID" b="0" i="0" dirty="0">
                <a:solidFill>
                  <a:srgbClr val="413F3F"/>
                </a:solidFill>
                <a:effectLst/>
                <a:latin typeface="Roboto Slab" pitchFamily="2" charset="0"/>
              </a:rPr>
              <a:t>karya Putu Aditya </a:t>
            </a:r>
            <a:r>
              <a:rPr lang="id-ID" b="0" i="0" dirty="0" err="1">
                <a:solidFill>
                  <a:srgbClr val="413F3F"/>
                </a:solidFill>
                <a:effectLst/>
                <a:latin typeface="Roboto Slab" pitchFamily="2" charset="0"/>
              </a:rPr>
              <a:t>Primayoga</a:t>
            </a:r>
            <a:r>
              <a:rPr lang="id-ID" b="0" i="0" dirty="0">
                <a:solidFill>
                  <a:srgbClr val="413F3F"/>
                </a:solidFill>
                <a:effectLst/>
                <a:latin typeface="Roboto Slab" pitchFamily="2" charset="0"/>
              </a:rPr>
              <a:t> Arya</a:t>
            </a:r>
          </a:p>
          <a:p>
            <a:pPr algn="l"/>
            <a:r>
              <a:rPr lang="id-ID" b="0" i="0" dirty="0">
                <a:solidFill>
                  <a:srgbClr val="413F3F"/>
                </a:solidFill>
                <a:effectLst/>
                <a:latin typeface="Roboto Slab" pitchFamily="2" charset="0"/>
              </a:rPr>
              <a:t>CATATAN:</a:t>
            </a:r>
          </a:p>
          <a:p>
            <a:pPr algn="l">
              <a:buFont typeface="+mj-lt"/>
              <a:buAutoNum type="arabicPeriod"/>
            </a:pPr>
            <a:r>
              <a:rPr lang="id-ID" b="1" i="1" dirty="0">
                <a:solidFill>
                  <a:srgbClr val="413F3F"/>
                </a:solidFill>
                <a:effectLst/>
                <a:latin typeface="Roboto Slab" pitchFamily="2" charset="0"/>
              </a:rPr>
              <a:t>REVITALISASI PERMAINAN TRADISIONAL BALI SEBAGAI BAGIAN DARI ATRAKSI WISATA BUDAYA DI KOTA DENPASAR </a:t>
            </a:r>
            <a:r>
              <a:rPr lang="id-ID" b="0" i="0" dirty="0">
                <a:solidFill>
                  <a:srgbClr val="413F3F"/>
                </a:solidFill>
                <a:effectLst/>
                <a:latin typeface="Roboto Slab" pitchFamily="2" charset="0"/>
              </a:rPr>
              <a:t>karya Putu Aditya </a:t>
            </a:r>
            <a:r>
              <a:rPr lang="id-ID" b="0" i="0" dirty="0" err="1">
                <a:solidFill>
                  <a:srgbClr val="413F3F"/>
                </a:solidFill>
                <a:effectLst/>
                <a:latin typeface="Roboto Slab" pitchFamily="2" charset="0"/>
              </a:rPr>
              <a:t>Primayoga</a:t>
            </a:r>
            <a:r>
              <a:rPr lang="id-ID" b="0" i="0" dirty="0">
                <a:solidFill>
                  <a:srgbClr val="413F3F"/>
                </a:solidFill>
                <a:effectLst/>
                <a:latin typeface="Roboto Slab" pitchFamily="2" charset="0"/>
              </a:rPr>
              <a:t> Arya (terlampir) untuk menjawab seluruh pertanyaan dalam kuis ini. </a:t>
            </a:r>
          </a:p>
          <a:p>
            <a:pPr algn="l">
              <a:buFont typeface="+mj-lt"/>
              <a:buAutoNum type="arabicPeriod"/>
            </a:pPr>
            <a:r>
              <a:rPr lang="id-ID" b="0" i="0" dirty="0">
                <a:solidFill>
                  <a:srgbClr val="413F3F"/>
                </a:solidFill>
                <a:effectLst/>
                <a:latin typeface="Roboto Slab" pitchFamily="2" charset="0"/>
              </a:rPr>
              <a:t>Anda memiliki 2x percobaan untuk ikut dalam kuis ini. Nilai yang akan diambil adalah nilai tertinggi. </a:t>
            </a:r>
          </a:p>
          <a:p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4175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99D859-8448-4195-BB92-E51B27830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definisi</a:t>
            </a:r>
            <a:endParaRPr lang="id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3D6368-BC41-4356-8DF6-88B30C582E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/>
              <a:t>suatu permainan warisan dari nenek moyang yang wajib dan perlu dilestarikan karena mengandung </a:t>
            </a:r>
            <a:r>
              <a:rPr lang="en-US" dirty="0"/>
              <a:t> </a:t>
            </a:r>
            <a:r>
              <a:rPr lang="id-ID" dirty="0"/>
              <a:t>nilai-nilai kearifan lokal</a:t>
            </a:r>
            <a:r>
              <a:rPr lang="en-US" dirty="0"/>
              <a:t> (</a:t>
            </a:r>
            <a:r>
              <a:rPr lang="id-ID" dirty="0"/>
              <a:t>Mulyani</a:t>
            </a:r>
            <a:r>
              <a:rPr lang="en-US" dirty="0"/>
              <a:t>, </a:t>
            </a:r>
            <a:r>
              <a:rPr lang="id-ID" dirty="0"/>
              <a:t>2016: 47-48)</a:t>
            </a:r>
            <a:endParaRPr lang="en-US" dirty="0"/>
          </a:p>
          <a:p>
            <a:endParaRPr lang="id-ID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A25980-732D-47E2-B541-3E0057CCA7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2875"/>
            <a:ext cx="5181600" cy="3668613"/>
          </a:xfrm>
        </p:spPr>
      </p:pic>
    </p:spTree>
    <p:extLst>
      <p:ext uri="{BB962C8B-B14F-4D97-AF65-F5344CB8AC3E}">
        <p14:creationId xmlns:p14="http://schemas.microsoft.com/office/powerpoint/2010/main" val="26746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ACCE-26A5-42EE-A9B4-67A9AB8D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C4B78-AF45-4177-B348-1AD5810FA5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permainan  tradisional merupakan kegiatan</a:t>
            </a:r>
            <a:r>
              <a:rPr lang="en-US" dirty="0"/>
              <a:t> </a:t>
            </a:r>
            <a:r>
              <a:rPr lang="id-ID" dirty="0"/>
              <a:t>yang dilakukan dengan suka rela dan menimbulkan kesenangan bagi pelakunya</a:t>
            </a:r>
            <a:r>
              <a:rPr lang="en-US" dirty="0"/>
              <a:t> </a:t>
            </a:r>
            <a:r>
              <a:rPr lang="id-ID" dirty="0"/>
              <a:t>diatur oleh peraturan permainan yang dijalankan berdasar tradisi turun-temurun</a:t>
            </a:r>
            <a:r>
              <a:rPr lang="en-US" dirty="0"/>
              <a:t> (</a:t>
            </a:r>
            <a:r>
              <a:rPr lang="id-ID" dirty="0" err="1"/>
              <a:t>Marzoan</a:t>
            </a:r>
            <a:r>
              <a:rPr lang="id-ID" dirty="0"/>
              <a:t> &amp; Hamidi</a:t>
            </a:r>
            <a:r>
              <a:rPr lang="en-US" dirty="0"/>
              <a:t>, </a:t>
            </a:r>
            <a:r>
              <a:rPr lang="id-ID" dirty="0"/>
              <a:t>2017: 46)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E38F61-1494-4824-82EF-7DACF7BC9B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36" y="2193845"/>
            <a:ext cx="5611465" cy="3129049"/>
          </a:xfrm>
        </p:spPr>
      </p:pic>
    </p:spTree>
    <p:extLst>
      <p:ext uri="{BB962C8B-B14F-4D97-AF65-F5344CB8AC3E}">
        <p14:creationId xmlns:p14="http://schemas.microsoft.com/office/powerpoint/2010/main" val="356332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F4A7AE-8844-4723-8726-BA875EDD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18083-1305-4E9D-A142-54C0A8A474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</a:t>
            </a:r>
            <a:r>
              <a:rPr lang="id-ID" dirty="0" err="1"/>
              <a:t>ermainan</a:t>
            </a:r>
            <a:r>
              <a:rPr lang="id-ID" dirty="0"/>
              <a:t> tradisional merupakan permainan </a:t>
            </a:r>
            <a:r>
              <a:rPr lang="en-US" dirty="0"/>
              <a:t>y</a:t>
            </a:r>
            <a:r>
              <a:rPr lang="id-ID" dirty="0"/>
              <a:t>ang dimainkan secara turun temurun yang  bernilai suatu budaya dan biasa</a:t>
            </a:r>
            <a:r>
              <a:rPr lang="en-US" dirty="0"/>
              <a:t> </a:t>
            </a:r>
            <a:r>
              <a:rPr lang="id-ID" dirty="0"/>
              <a:t>dimainkan menggunakan bahasa maupun ciri khas  dari daerah  tertentu</a:t>
            </a:r>
            <a:r>
              <a:rPr lang="en-US" dirty="0"/>
              <a:t> </a:t>
            </a:r>
            <a:r>
              <a:rPr lang="id-ID" dirty="0"/>
              <a:t>(Putri,</a:t>
            </a:r>
            <a:r>
              <a:rPr lang="en-US" dirty="0"/>
              <a:t> </a:t>
            </a:r>
            <a:r>
              <a:rPr lang="id-ID" dirty="0"/>
              <a:t>2016: 4).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DF6DD7-007B-4D4D-91E8-414BB18B42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9981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77561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984F-B068-428E-AB13-89BE2BC4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F358D-4345-4748-9174-8081D45797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Jika dilihat dari akar katanya, permainan tradisional tidak lain adalah</a:t>
            </a:r>
            <a:r>
              <a:rPr lang="en-US" dirty="0"/>
              <a:t> </a:t>
            </a:r>
            <a:r>
              <a:rPr lang="id-ID" dirty="0"/>
              <a:t>kegiatan yang diatur oleh suatu peraturan permainan yang merupakan pewarisan dari</a:t>
            </a:r>
            <a:r>
              <a:rPr lang="en-US" dirty="0"/>
              <a:t> </a:t>
            </a:r>
            <a:r>
              <a:rPr lang="id-ID" dirty="0"/>
              <a:t>generasi terdahulu yang dilakukan manusia (anak-anak) dengan tujuan mendapat</a:t>
            </a:r>
            <a:r>
              <a:rPr lang="en-US" dirty="0"/>
              <a:t> </a:t>
            </a:r>
            <a:r>
              <a:rPr lang="id-ID" dirty="0"/>
              <a:t>kegembiraan (James </a:t>
            </a:r>
            <a:r>
              <a:rPr lang="id-ID" dirty="0" err="1"/>
              <a:t>Danandjaja</a:t>
            </a:r>
            <a:r>
              <a:rPr lang="id-ID" dirty="0"/>
              <a:t>, 1987),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DB21C-7FDC-4938-A728-E9137926BD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0877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F1DD0-E617-4DAA-9371-1018A6DD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31D95-2FC9-49A0-AD1A-6B93F5E8E1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/>
              <a:t>Yang  dimaksud dengan  "permainan  rakyat"  adalah  berbagai </a:t>
            </a:r>
            <a:r>
              <a:rPr lang="id-ID" dirty="0" err="1"/>
              <a:t>perma</a:t>
            </a:r>
            <a:r>
              <a:rPr lang="en-US" dirty="0" err="1"/>
              <a:t>i</a:t>
            </a:r>
            <a:r>
              <a:rPr lang="id-ID" dirty="0"/>
              <a:t>nan  yang  didasarkan  pada  nilai  tertentu  dan dilakukan  oleh  kelompok masyarakat  secara  terus menerus</a:t>
            </a:r>
            <a:r>
              <a:rPr lang="en-US" dirty="0"/>
              <a:t> </a:t>
            </a:r>
            <a:r>
              <a:rPr lang="id-ID" dirty="0"/>
              <a:t>dan  diwariskan  pada  generasi  berikutnya,  yang  bertujuan untuk  menghibur  diri,  antara  lain,  permainan  kelereng, congklak, gasing, dan gobak sodor.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F51B0-D289-4FB7-B41E-53869D2736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/>
              <a:t>UNDANG-UNDANG REPUBLIK INDONESIA NOMOR 5 TAHUN  2017 TENTANG PEMAJUAN KEBUDAYAAN</a:t>
            </a:r>
          </a:p>
        </p:txBody>
      </p:sp>
    </p:spTree>
    <p:extLst>
      <p:ext uri="{BB962C8B-B14F-4D97-AF65-F5344CB8AC3E}">
        <p14:creationId xmlns:p14="http://schemas.microsoft.com/office/powerpoint/2010/main" val="388701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FAF8A1-041C-4C75-827B-BEBFB962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Jenis permainan tradisional</a:t>
            </a:r>
            <a:endParaRPr lang="id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F5021-19EE-4946-8058-8D0F6ECA29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Permainan fisik</a:t>
            </a:r>
          </a:p>
          <a:p>
            <a:r>
              <a:rPr lang="en-US" dirty="0"/>
              <a:t>Permainan strategi</a:t>
            </a:r>
          </a:p>
          <a:p>
            <a:r>
              <a:rPr lang="en-US" dirty="0"/>
              <a:t>Permainan pengetahuan/wawasan</a:t>
            </a:r>
            <a:endParaRPr lang="id-ID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A71F5-C425-4A97-B1BF-75993B7F3D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/>
              <a:t>permainan untuk bermain (rekreatif), </a:t>
            </a:r>
            <a:endParaRPr lang="en-US" dirty="0"/>
          </a:p>
          <a:p>
            <a:r>
              <a:rPr lang="id-ID" dirty="0"/>
              <a:t>permainan untuk bertanding (kompetitif) dan</a:t>
            </a:r>
            <a:endParaRPr lang="en-US" dirty="0"/>
          </a:p>
          <a:p>
            <a:r>
              <a:rPr lang="id-ID" dirty="0"/>
              <a:t>permainan yang bersifat </a:t>
            </a:r>
            <a:r>
              <a:rPr lang="en-US" dirty="0"/>
              <a:t>mendidik (</a:t>
            </a:r>
            <a:r>
              <a:rPr lang="id-ID" dirty="0"/>
              <a:t>eduk</a:t>
            </a:r>
            <a:r>
              <a:rPr lang="en-US" dirty="0"/>
              <a:t>a</a:t>
            </a:r>
            <a:r>
              <a:rPr lang="id-ID" dirty="0" err="1"/>
              <a:t>tif</a:t>
            </a:r>
            <a:r>
              <a:rPr lang="en-US" dirty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2084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C1A0-8A2A-4EA7-B4BA-40783444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Beberapa manfaat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D7111-F4BA-4FE5-81A3-9C15479B7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/>
              <a:t>(1) anak menjadi lebih kreatif, </a:t>
            </a:r>
            <a:endParaRPr lang="en-US" dirty="0"/>
          </a:p>
          <a:p>
            <a:r>
              <a:rPr lang="id-ID" dirty="0"/>
              <a:t>(2) bisa digunakan sebagai terapi terhadap anak, </a:t>
            </a:r>
            <a:endParaRPr lang="en-US" dirty="0"/>
          </a:p>
          <a:p>
            <a:r>
              <a:rPr lang="id-ID" dirty="0"/>
              <a:t>(3) mengembangkan kecerdasan intelektual anak, </a:t>
            </a:r>
          </a:p>
          <a:p>
            <a:r>
              <a:rPr lang="id-ID" dirty="0"/>
              <a:t>(4) mengembangkan kecerdasan emosi </a:t>
            </a:r>
            <a:r>
              <a:rPr lang="en-US" dirty="0"/>
              <a:t>inter</a:t>
            </a:r>
            <a:r>
              <a:rPr lang="id-ID" dirty="0"/>
              <a:t>personal anak, </a:t>
            </a:r>
            <a:endParaRPr lang="en-US" dirty="0"/>
          </a:p>
          <a:p>
            <a:r>
              <a:rPr lang="id-ID" dirty="0"/>
              <a:t>(5) mengembangkan kecerdasan logika anak, </a:t>
            </a:r>
            <a:endParaRPr lang="en-US" dirty="0"/>
          </a:p>
          <a:p>
            <a:r>
              <a:rPr lang="id-ID" dirty="0"/>
              <a:t>(6) mengembangkan kecerdasan kinestetik anak, </a:t>
            </a:r>
            <a:endParaRPr lang="en-US" dirty="0"/>
          </a:p>
          <a:p>
            <a:r>
              <a:rPr lang="id-ID" dirty="0"/>
              <a:t>(7) mengembangkan kecerdasan natural anak, </a:t>
            </a:r>
            <a:endParaRPr lang="en-US" dirty="0"/>
          </a:p>
          <a:p>
            <a:r>
              <a:rPr lang="id-ID" dirty="0"/>
              <a:t>(8) mengembangkan kecerdasan spasial anak, </a:t>
            </a:r>
            <a:endParaRPr lang="en-US" dirty="0"/>
          </a:p>
          <a:p>
            <a:r>
              <a:rPr lang="id-ID" dirty="0"/>
              <a:t>(9) mengembangkan kecerdasan musikal anak, dan </a:t>
            </a:r>
            <a:endParaRPr lang="en-US" dirty="0"/>
          </a:p>
          <a:p>
            <a:r>
              <a:rPr lang="id-ID" dirty="0"/>
              <a:t>(10) mengembangkan kecerdasan spiritual anak.</a:t>
            </a:r>
          </a:p>
        </p:txBody>
      </p:sp>
    </p:spTree>
    <p:extLst>
      <p:ext uri="{BB962C8B-B14F-4D97-AF65-F5344CB8AC3E}">
        <p14:creationId xmlns:p14="http://schemas.microsoft.com/office/powerpoint/2010/main" val="4149435376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1131</Words>
  <Application>Microsoft Office PowerPoint</Application>
  <PresentationFormat>Widescreen</PresentationFormat>
  <Paragraphs>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Avenir Next LT Pro</vt:lpstr>
      <vt:lpstr>Calibri</vt:lpstr>
      <vt:lpstr>Roboto Slab</vt:lpstr>
      <vt:lpstr>Sabon Next LT</vt:lpstr>
      <vt:lpstr>Symbol</vt:lpstr>
      <vt:lpstr>Times New Roman</vt:lpstr>
      <vt:lpstr>Wingdings</vt:lpstr>
      <vt:lpstr>LuminousVTI</vt:lpstr>
      <vt:lpstr>PowerPoint Presentation</vt:lpstr>
      <vt:lpstr>Masih ingatkah, kapan terakhir Anda memainkan permainan ini?</vt:lpstr>
      <vt:lpstr> definisi</vt:lpstr>
      <vt:lpstr>PowerPoint Presentation</vt:lpstr>
      <vt:lpstr>PowerPoint Presentation</vt:lpstr>
      <vt:lpstr>PowerPoint Presentation</vt:lpstr>
      <vt:lpstr>PowerPoint Presentation</vt:lpstr>
      <vt:lpstr>Jenis permainan tradisional</vt:lpstr>
      <vt:lpstr>Beberapa manfaat</vt:lpstr>
      <vt:lpstr>Permainan tradisional dan budaya</vt:lpstr>
      <vt:lpstr>Apakah ‘Nilai’?</vt:lpstr>
      <vt:lpstr>PowerPoint Presentation</vt:lpstr>
      <vt:lpstr>Pandangan Hidup</vt:lpstr>
      <vt:lpstr>Relasi-relasi dalam pandangan hidup</vt:lpstr>
      <vt:lpstr>Karakter </vt:lpstr>
      <vt:lpstr>PowerPoint Presentation</vt:lpstr>
      <vt:lpstr>UNDANG-UNDANG REPUBLIK INDONESIA NOMOR 5 TAHUN  2017 TENTANG  PEMAJUAN KEBUDAYAAN </vt:lpstr>
      <vt:lpstr>Bagaimana dengan permainan tradisional di Surabaya?</vt:lpstr>
      <vt:lpstr>PowerPoint Presentation</vt:lpstr>
      <vt:lpstr>Aktivitas 1: Diskusi</vt:lpstr>
      <vt:lpstr>Beberapa Permasalahan</vt:lpstr>
      <vt:lpstr>Aktivitas 2: Diskusi</vt:lpstr>
      <vt:lpstr>Kuis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2020-10-20T03:04:17Z</dcterms:created>
  <dcterms:modified xsi:type="dcterms:W3CDTF">2020-10-21T02:18:50Z</dcterms:modified>
</cp:coreProperties>
</file>