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Josefin Sans Regular" panose="020B0604020202020204" charset="0"/>
      <p:regular r:id="rId12"/>
    </p:embeddedFont>
    <p:embeddedFont>
      <p:font typeface="Josefin Sans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acial Indifference" panose="020B0604020202020204" charset="0"/>
      <p:regular r:id="rId18"/>
    </p:embeddedFont>
    <p:embeddedFont>
      <p:font typeface="Josefin Sans Regular Bold" panose="020B0604020202020204" charset="0"/>
      <p:regular r:id="rId19"/>
    </p:embeddedFont>
    <p:embeddedFont>
      <p:font typeface="Glacial Indifference Bold" panose="020B0604020202020204" charset="0"/>
      <p:regular r:id="rId20"/>
    </p:embeddedFont>
    <p:embeddedFont>
      <p:font typeface="Arimo" panose="020B0604020202020204" charset="0"/>
      <p:regular r:id="rId21"/>
    </p:embeddedFont>
    <p:embeddedFont>
      <p:font typeface="Open Sans Extra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svg"/><Relationship Id="rId7" Type="http://schemas.openxmlformats.org/officeDocument/2006/relationships/image" Target="../media/image4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14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02445" y="1411892"/>
            <a:ext cx="7502689" cy="6814867"/>
            <a:chOff x="0" y="0"/>
            <a:chExt cx="10003585" cy="9086489"/>
          </a:xfrm>
        </p:grpSpPr>
        <p:sp>
          <p:nvSpPr>
            <p:cNvPr id="3" name="TextBox 3"/>
            <p:cNvSpPr txBox="1"/>
            <p:nvPr/>
          </p:nvSpPr>
          <p:spPr>
            <a:xfrm>
              <a:off x="0" y="1619152"/>
              <a:ext cx="10003585" cy="5148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50"/>
                </a:lnSpc>
              </a:pPr>
              <a:r>
                <a:rPr lang="en-US" sz="7304">
                  <a:solidFill>
                    <a:srgbClr val="F7B4A7"/>
                  </a:solidFill>
                  <a:latin typeface="Josefin Sans Bold Bold"/>
                </a:rPr>
                <a:t>EDUKASI INVESTASI GENERASI</a:t>
              </a:r>
            </a:p>
            <a:p>
              <a:pPr>
                <a:lnSpc>
                  <a:spcPts val="7450"/>
                </a:lnSpc>
              </a:pPr>
              <a:r>
                <a:rPr lang="en-US" sz="7304">
                  <a:solidFill>
                    <a:srgbClr val="F7B4A7"/>
                  </a:solidFill>
                  <a:latin typeface="Josefin Sans Bold Bold"/>
                </a:rPr>
                <a:t>MILLENNIAL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003585" cy="49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67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656141"/>
              <a:ext cx="10003585" cy="1430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46"/>
                </a:lnSpc>
              </a:pPr>
              <a:r>
                <a:rPr lang="en-US" sz="3104">
                  <a:solidFill>
                    <a:srgbClr val="94DDDE"/>
                  </a:solidFill>
                  <a:latin typeface="Josefin Sans Regular Bold"/>
                </a:rPr>
                <a:t> Zidane Jomalik Ibrahim (152010913013)</a:t>
              </a:r>
            </a:p>
            <a:p>
              <a:pPr>
                <a:lnSpc>
                  <a:spcPts val="4346"/>
                </a:lnSpc>
              </a:pPr>
              <a:endParaRPr lang="en-US" sz="3104">
                <a:solidFill>
                  <a:srgbClr val="94DDDE"/>
                </a:solidFill>
                <a:latin typeface="Josefin Sans Regular Bold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2834" y="-1921745"/>
            <a:ext cx="675564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03834" y="1790711"/>
            <a:ext cx="1194327" cy="25861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2095190" y="2021154"/>
            <a:ext cx="5357753" cy="55915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47148" y="1264426"/>
            <a:ext cx="3144039" cy="2440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24872" y="5005800"/>
            <a:ext cx="1894295" cy="4252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011803" y="7612736"/>
            <a:ext cx="3486358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2383" y="4239895"/>
            <a:ext cx="7312717" cy="198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0"/>
              </a:lnSpc>
            </a:pPr>
            <a:r>
              <a:rPr lang="en-US" sz="8000" spc="-88">
                <a:solidFill>
                  <a:srgbClr val="2B4B82"/>
                </a:solidFill>
                <a:latin typeface="Josefin Sans Bold"/>
              </a:rPr>
              <a:t>TERIMA</a:t>
            </a:r>
          </a:p>
          <a:p>
            <a:pPr>
              <a:lnSpc>
                <a:spcPts val="7519"/>
              </a:lnSpc>
            </a:pPr>
            <a:r>
              <a:rPr lang="en-US" sz="8000" spc="-88">
                <a:solidFill>
                  <a:srgbClr val="2B4B82"/>
                </a:solidFill>
                <a:latin typeface="Josefin Sans Bold"/>
              </a:rPr>
              <a:t>KASIH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54137" y="3018272"/>
            <a:ext cx="7411325" cy="46354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65100" y="8613636"/>
            <a:ext cx="4338720" cy="27136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76014" y="7483497"/>
            <a:ext cx="3289448" cy="2057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20348" y="712171"/>
            <a:ext cx="3289448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03403" y="4043381"/>
            <a:ext cx="7061492" cy="2619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7"/>
              </a:lnSpc>
            </a:pPr>
            <a:r>
              <a:rPr lang="en-US" sz="2899" spc="179">
                <a:solidFill>
                  <a:srgbClr val="2B4B82"/>
                </a:solidFill>
                <a:latin typeface="Josefin Sans Regular"/>
              </a:rPr>
              <a:t>Definisi Investasi</a:t>
            </a:r>
          </a:p>
          <a:p>
            <a:pPr>
              <a:lnSpc>
                <a:spcPts val="5277"/>
              </a:lnSpc>
            </a:pPr>
            <a:r>
              <a:rPr lang="en-US" sz="2899" spc="179">
                <a:solidFill>
                  <a:srgbClr val="2B4B82"/>
                </a:solidFill>
                <a:latin typeface="Josefin Sans Regular"/>
              </a:rPr>
              <a:t>Definisi Investasi Menurut para Ahli</a:t>
            </a:r>
          </a:p>
          <a:p>
            <a:pPr>
              <a:lnSpc>
                <a:spcPts val="5277"/>
              </a:lnSpc>
            </a:pPr>
            <a:r>
              <a:rPr lang="en-US" sz="2899" spc="179">
                <a:solidFill>
                  <a:srgbClr val="2B4B82"/>
                </a:solidFill>
                <a:latin typeface="Josefin Sans Regular"/>
              </a:rPr>
              <a:t>Tujuan Investasi</a:t>
            </a:r>
          </a:p>
          <a:p>
            <a:pPr>
              <a:lnSpc>
                <a:spcPts val="5277"/>
              </a:lnSpc>
            </a:pPr>
            <a:r>
              <a:rPr lang="en-US" sz="2899" spc="179">
                <a:solidFill>
                  <a:srgbClr val="2B4B82"/>
                </a:solidFill>
                <a:latin typeface="Josefin Sans Regular"/>
              </a:rPr>
              <a:t>Tujuan Investasi Menurut para Ahli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703403" y="2926543"/>
            <a:ext cx="6679202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2B4B82"/>
                </a:solidFill>
                <a:latin typeface="Josefin Sans Bold Bold"/>
              </a:rPr>
              <a:t>Sub Topic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8147" y="3086100"/>
            <a:ext cx="1194327" cy="25861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5443683"/>
            <a:ext cx="5455556" cy="33725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50648" y="1328883"/>
            <a:ext cx="459054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407587" y="5143500"/>
            <a:ext cx="2076668" cy="12762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9758" y="1684366"/>
            <a:ext cx="3874545" cy="51225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80976" y="2475095"/>
            <a:ext cx="3874545" cy="51225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95732" y="3214319"/>
            <a:ext cx="3874545" cy="512259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546745" y="1960949"/>
            <a:ext cx="5989793" cy="1792870"/>
            <a:chOff x="0" y="0"/>
            <a:chExt cx="7986391" cy="2390494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7986391" cy="1381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00"/>
                </a:lnSpc>
              </a:pPr>
              <a:r>
                <a:rPr lang="en-US" sz="6750" spc="1350">
                  <a:solidFill>
                    <a:srgbClr val="F7B4A7"/>
                  </a:solidFill>
                  <a:latin typeface="Glacial Indifference Bold"/>
                </a:rPr>
                <a:t>DEFINISI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11027" y="1618969"/>
              <a:ext cx="7364338" cy="77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750" spc="750">
                  <a:solidFill>
                    <a:srgbClr val="FFFFFF"/>
                  </a:solidFill>
                  <a:latin typeface="Glacial Indifference"/>
                </a:rPr>
                <a:t>INVESTASI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546745" y="4447493"/>
            <a:ext cx="6231112" cy="3646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8"/>
              </a:lnSpc>
            </a:pPr>
            <a:r>
              <a:rPr lang="en-US" sz="2934" dirty="0">
                <a:solidFill>
                  <a:srgbClr val="FFFFFF"/>
                </a:solidFill>
                <a:latin typeface="Arimo"/>
              </a:rPr>
              <a:t>Investasi merupakan sebuah aktivitas penempatan sebuah dana pada periode tertentu dengan tujuan akan memperoleh keuntungan ataupun peningkatan dari sejumlah modal yang telah ditempatkan.</a:t>
            </a:r>
          </a:p>
          <a:p>
            <a:pPr>
              <a:lnSpc>
                <a:spcPts val="4108"/>
              </a:lnSpc>
            </a:pPr>
            <a:endParaRPr lang="en-US" sz="2934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40181" y="4263771"/>
            <a:ext cx="9319119" cy="1807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76"/>
              </a:lnSpc>
            </a:pPr>
            <a:r>
              <a:rPr lang="en-US" sz="6399">
                <a:solidFill>
                  <a:srgbClr val="94DDDE"/>
                </a:solidFill>
                <a:latin typeface="Josefin Sans Bold Bold"/>
              </a:rPr>
              <a:t>INVESTASI MENURUT PARA AHLI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10774" y="1441513"/>
            <a:ext cx="2645731" cy="16259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79313" y="5316566"/>
            <a:ext cx="5758626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340312" y="-1788377"/>
            <a:ext cx="1491622" cy="32298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242167" y="-1536821"/>
            <a:ext cx="3748344" cy="30736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66643" y="-2441088"/>
            <a:ext cx="4317873" cy="5892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742874" y="3067435"/>
            <a:ext cx="4597438" cy="28420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53788" y="1878490"/>
            <a:ext cx="9162237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399">
                <a:solidFill>
                  <a:srgbClr val="2B4B82"/>
                </a:solidFill>
                <a:latin typeface="Josefin Sans Bold Bold"/>
              </a:rPr>
              <a:t>HUSNAN </a:t>
            </a:r>
          </a:p>
        </p:txBody>
      </p:sp>
      <p:sp>
        <p:nvSpPr>
          <p:cNvPr id="3" name="AutoShape 3"/>
          <p:cNvSpPr/>
          <p:nvPr/>
        </p:nvSpPr>
        <p:spPr>
          <a:xfrm>
            <a:off x="7840054" y="2869090"/>
            <a:ext cx="4414790" cy="0"/>
          </a:xfrm>
          <a:prstGeom prst="line">
            <a:avLst/>
          </a:prstGeom>
          <a:ln w="47625" cap="rnd">
            <a:solidFill>
              <a:srgbClr val="2B4B8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682" t="5883" r="36228" b="3179"/>
          <a:stretch>
            <a:fillRect/>
          </a:stretch>
        </p:blipFill>
        <p:spPr>
          <a:xfrm>
            <a:off x="-277726" y="0"/>
            <a:ext cx="6798035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840054" y="3548254"/>
            <a:ext cx="9162237" cy="35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200" dirty="0">
                <a:solidFill>
                  <a:srgbClr val="2B4B82"/>
                </a:solidFill>
                <a:latin typeface="Arimo"/>
              </a:rPr>
              <a:t>Pengertian investasi menurut Husnan (1996) adalah suatu rencana untuk menginvestasikan sumber-sumber daya, baik proyek raksasa ataupun proyek kecil untuk memperoleh manfaat pada masa yang akan datang</a:t>
            </a:r>
          </a:p>
          <a:p>
            <a:pPr>
              <a:lnSpc>
                <a:spcPts val="4759"/>
              </a:lnSpc>
            </a:pPr>
            <a:endParaRPr lang="en-US" sz="1200" dirty="0">
              <a:solidFill>
                <a:srgbClr val="2B4B82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9813" y="2255111"/>
            <a:ext cx="8242733" cy="2134656"/>
            <a:chOff x="0" y="0"/>
            <a:chExt cx="10990311" cy="2846209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50"/>
              <a:ext cx="10990311" cy="1314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31356E"/>
                  </a:solidFill>
                  <a:latin typeface="Josefin Sans Bold"/>
                </a:rPr>
                <a:t>LYPSEY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236771"/>
              <a:ext cx="10529786" cy="609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6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184505" y="2249965"/>
            <a:ext cx="7074795" cy="53234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89813" y="3599020"/>
            <a:ext cx="7754187" cy="481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Josefin Sans Regular"/>
              </a:rPr>
              <a:t>I</a:t>
            </a:r>
            <a:r>
              <a:rPr lang="en-US" sz="3399">
                <a:solidFill>
                  <a:srgbClr val="2B4B82"/>
                </a:solidFill>
                <a:latin typeface="Josefin Sans Regular"/>
              </a:rPr>
              <a:t>nvestasi adalah pengeluaran barang yang tidak dikonsumsi saat ini dimana berdasarkan periode waktunya, investasi terbagi menjadi tiga diantaranya adalah investasi jangka pendek, investasi jangkan menengah, dan investasi jangka panjang.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2B4B82"/>
              </a:solidFill>
              <a:latin typeface="Josefin Sans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0694" y="2646510"/>
            <a:ext cx="8090808" cy="4846358"/>
            <a:chOff x="0" y="-19050"/>
            <a:chExt cx="10787744" cy="6461810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50"/>
              <a:ext cx="10787744" cy="2609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>
                  <a:solidFill>
                    <a:srgbClr val="2B4B82"/>
                  </a:solidFill>
                  <a:latin typeface="Josefin Sans Bold Bold"/>
                </a:rPr>
                <a:t>Sophar Lumbantoruan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384229"/>
              <a:ext cx="10787744" cy="305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760"/>
                </a:lnSpc>
              </a:pPr>
              <a:r>
                <a:rPr lang="en-US" sz="2800" dirty="0">
                  <a:solidFill>
                    <a:srgbClr val="2B4B82"/>
                  </a:solidFill>
                  <a:latin typeface="Arimo"/>
                </a:rPr>
                <a:t>Menurut teori dan pendapat Sophar Lumbantoruan (1996), pengertian investasi adalah penyertaan modal pada perusahaan lain.</a:t>
              </a:r>
            </a:p>
            <a:p>
              <a:pPr>
                <a:lnSpc>
                  <a:spcPts val="3780"/>
                </a:lnSpc>
              </a:pPr>
              <a:endParaRPr lang="en-US" sz="2800" dirty="0">
                <a:solidFill>
                  <a:srgbClr val="2B4B82"/>
                </a:solidFill>
                <a:latin typeface="Arimo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963412"/>
            <a:ext cx="4597438" cy="28420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0551837" y="390596"/>
            <a:ext cx="2076668" cy="1276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138681" y="-2447996"/>
            <a:ext cx="383798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590171" y="2660798"/>
            <a:ext cx="5357753" cy="55915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01822" y="1710976"/>
            <a:ext cx="3662625" cy="56426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1380" y="2930956"/>
            <a:ext cx="10578305" cy="458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Josefin Sans Bold" panose="020B0604020202020204" charset="0"/>
              </a:rPr>
              <a:t>Untuk mendapatkan sebuah pendapatan yang tetap dalam setiap periode, yaitu antara lain seperti bunga, royalti, deviden, atau uang sewa dan lain sebagainya.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Josefin Sans Bold" panose="020B0604020202020204" charset="0"/>
              </a:rPr>
              <a:t>Untuk membentuk suatu </a:t>
            </a:r>
            <a:r>
              <a:rPr lang="en-US" sz="2800" dirty="0">
                <a:solidFill>
                  <a:srgbClr val="EFEFEF"/>
                </a:solidFill>
                <a:latin typeface="Josefin Sans Bold" panose="020B0604020202020204" charset="0"/>
              </a:rPr>
              <a:t>dana </a:t>
            </a:r>
            <a:r>
              <a:rPr lang="en-US" sz="2800" dirty="0">
                <a:solidFill>
                  <a:srgbClr val="FFFFFF"/>
                </a:solidFill>
                <a:latin typeface="Josefin Sans Bold" panose="020B0604020202020204" charset="0"/>
              </a:rPr>
              <a:t>khusus, misalnya dana untuk suatu kepentingan ekspansi, kepentingan sosial.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Josefin Sans Bold" panose="020B0604020202020204" charset="0"/>
              </a:rPr>
              <a:t>Untuk mengontrol atau mengendalikan suatu perusahaan lain, melalui pemilikan sebagian ekuitas suatu perusahaan tersebut.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61380" y="866775"/>
            <a:ext cx="9749036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7B4A7"/>
                </a:solidFill>
                <a:latin typeface="Open Sans Extra Bold"/>
              </a:rPr>
              <a:t>Tujuan Investasi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73260" y="-2287190"/>
            <a:ext cx="6414740" cy="6631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361941" y="6172200"/>
            <a:ext cx="4781282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357464"/>
            <a:ext cx="9569415" cy="2721680"/>
            <a:chOff x="0" y="0"/>
            <a:chExt cx="12759220" cy="3628907"/>
          </a:xfrm>
        </p:grpSpPr>
        <p:sp>
          <p:nvSpPr>
            <p:cNvPr id="5" name="TextBox 5"/>
            <p:cNvSpPr txBox="1"/>
            <p:nvPr/>
          </p:nvSpPr>
          <p:spPr>
            <a:xfrm>
              <a:off x="0" y="266700"/>
              <a:ext cx="12759220" cy="2533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84"/>
                </a:lnSpc>
              </a:pPr>
              <a:r>
                <a:rPr lang="en-US" sz="8100" spc="-81">
                  <a:solidFill>
                    <a:srgbClr val="2B4B82"/>
                  </a:solidFill>
                  <a:latin typeface="Josefin Sans Bold Bold"/>
                </a:rPr>
                <a:t>Tujuan Investasi Menurut Para Ahli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08893"/>
              <a:ext cx="12759220" cy="620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689969" y="6105525"/>
            <a:ext cx="5058284" cy="172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399" b="1" dirty="0">
                <a:solidFill>
                  <a:srgbClr val="2B4B82"/>
                </a:solidFill>
                <a:latin typeface="Josefin Sans Regular"/>
              </a:rPr>
              <a:t>Tujuan yakni menghasilkan pendapatan positif dan menjaga / neningkatkan nilainya.</a:t>
            </a:r>
          </a:p>
          <a:p>
            <a:pPr algn="just">
              <a:lnSpc>
                <a:spcPts val="3359"/>
              </a:lnSpc>
            </a:pPr>
            <a:endParaRPr lang="en-US" sz="2399" b="1" dirty="0">
              <a:solidFill>
                <a:srgbClr val="2B4B82"/>
              </a:solidFill>
              <a:latin typeface="Josefin Sans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06254" y="6105525"/>
            <a:ext cx="4310914" cy="172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dirty="0">
                <a:solidFill>
                  <a:srgbClr val="2B4B82"/>
                </a:solidFill>
                <a:latin typeface="Josefin Sans Regular"/>
              </a:rPr>
              <a:t>Tujuan investasi yakni memperoleh keuntungan di masa datang</a:t>
            </a:r>
          </a:p>
          <a:p>
            <a:pPr>
              <a:lnSpc>
                <a:spcPts val="3359"/>
              </a:lnSpc>
            </a:pPr>
            <a:endParaRPr lang="en-US" sz="2400" b="1" dirty="0">
              <a:solidFill>
                <a:srgbClr val="2B4B82"/>
              </a:solidFill>
              <a:latin typeface="Josefin Sans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4947489"/>
            <a:ext cx="4702168" cy="974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799">
                <a:solidFill>
                  <a:srgbClr val="2B4B82"/>
                </a:solidFill>
                <a:latin typeface="Josefin Sans Bold Bold"/>
              </a:rPr>
              <a:t>Farid Harianto &amp; SiswantoSudomo || 1998: 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105525"/>
            <a:ext cx="4702168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2B4B82"/>
                </a:solidFill>
                <a:latin typeface="Josefin Sans Bold" panose="020B0604020202020204" charset="0"/>
              </a:rPr>
              <a:t>Tujuan investasi yakni memperoleh penghasilan dan atau peningkatan investasi</a:t>
            </a:r>
          </a:p>
          <a:p>
            <a:pPr>
              <a:lnSpc>
                <a:spcPts val="3359"/>
              </a:lnSpc>
            </a:pPr>
            <a:endParaRPr lang="en-US" sz="915" dirty="0">
              <a:solidFill>
                <a:srgbClr val="2B4B82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689969" y="4947489"/>
            <a:ext cx="5569331" cy="974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799">
                <a:solidFill>
                  <a:srgbClr val="2B4B82"/>
                </a:solidFill>
                <a:latin typeface="Josefin Sans Bold Bold"/>
              </a:rPr>
              <a:t>PSAK No.13 (Standar Akuntansi Keuangan per 1 Oktober 2004)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06254" y="5194589"/>
            <a:ext cx="4310914" cy="48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799">
                <a:solidFill>
                  <a:srgbClr val="2B4B82"/>
                </a:solidFill>
                <a:latin typeface="Josefin Sans Bold Bold"/>
              </a:rPr>
              <a:t>Tandelilin (2010: 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262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Josefin Sans Bold Bold</vt:lpstr>
      <vt:lpstr>Josefin Sans Regular</vt:lpstr>
      <vt:lpstr>Josefin Sans Bold</vt:lpstr>
      <vt:lpstr>Calibri</vt:lpstr>
      <vt:lpstr>Glacial Indifference</vt:lpstr>
      <vt:lpstr>Josefin Sans Regular Bold</vt:lpstr>
      <vt:lpstr>Glacial Indifference Bold</vt:lpstr>
      <vt:lpstr>Arimo</vt:lpstr>
      <vt:lpstr>Open Sans Extra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DEFINISI INVESTASI</dc:title>
  <dc:creator>Zidane Jomalik Ibrahim</dc:creator>
  <cp:lastModifiedBy>zidane</cp:lastModifiedBy>
  <cp:revision>2</cp:revision>
  <dcterms:created xsi:type="dcterms:W3CDTF">2006-08-16T00:00:00Z</dcterms:created>
  <dcterms:modified xsi:type="dcterms:W3CDTF">2021-12-06T00:27:50Z</dcterms:modified>
  <dc:identifier>DAEsTH_gebA</dc:identifier>
</cp:coreProperties>
</file>