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6" r:id="rId1"/>
  </p:sldMasterIdLst>
  <p:sldIdLst>
    <p:sldId id="256" r:id="rId2"/>
    <p:sldId id="257" r:id="rId3"/>
    <p:sldId id="284" r:id="rId4"/>
    <p:sldId id="261" r:id="rId5"/>
    <p:sldId id="281" r:id="rId6"/>
    <p:sldId id="282" r:id="rId7"/>
    <p:sldId id="283" r:id="rId8"/>
    <p:sldId id="292" r:id="rId9"/>
    <p:sldId id="285" r:id="rId10"/>
    <p:sldId id="286" r:id="rId11"/>
    <p:sldId id="287" r:id="rId12"/>
    <p:sldId id="288" r:id="rId13"/>
    <p:sldId id="290" r:id="rId14"/>
    <p:sldId id="291" r:id="rId15"/>
    <p:sldId id="293" r:id="rId16"/>
    <p:sldId id="294" r:id="rId17"/>
    <p:sldId id="295" r:id="rId18"/>
    <p:sldId id="296" r:id="rId19"/>
    <p:sldId id="297"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74" autoAdjust="0"/>
    <p:restoredTop sz="94660"/>
  </p:normalViewPr>
  <p:slideViewPr>
    <p:cSldViewPr snapToGrid="0">
      <p:cViewPr varScale="1">
        <p:scale>
          <a:sx n="81" d="100"/>
          <a:sy n="81" d="100"/>
        </p:scale>
        <p:origin x="749"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ar-SA"/>
              <a:t>انقر لتحرير نمط العنوان الرئيسي</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FCDEA545-60C1-4C1E-BDED-64463D373AA3}" type="datetimeFigureOut">
              <a:rPr lang="en-US" smtClean="0"/>
              <a:t>5/26/2020</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00DF4E2-3C31-4E59-B040-B7FCBD3ADE5F}" type="slidenum">
              <a:rPr lang="en-US" smtClean="0"/>
              <a:t>‹#›</a:t>
            </a:fld>
            <a:endParaRPr lang="en-US"/>
          </a:p>
        </p:txBody>
      </p:sp>
    </p:spTree>
    <p:extLst>
      <p:ext uri="{BB962C8B-B14F-4D97-AF65-F5344CB8AC3E}">
        <p14:creationId xmlns:p14="http://schemas.microsoft.com/office/powerpoint/2010/main" val="3731717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Date Placeholder 3"/>
          <p:cNvSpPr>
            <a:spLocks noGrp="1"/>
          </p:cNvSpPr>
          <p:nvPr>
            <p:ph type="dt" sz="half" idx="10"/>
          </p:nvPr>
        </p:nvSpPr>
        <p:spPr/>
        <p:txBody>
          <a:bodyPr/>
          <a:lstStyle/>
          <a:p>
            <a:fld id="{FCDEA545-60C1-4C1E-BDED-64463D373AA3}" type="datetimeFigureOut">
              <a:rPr lang="en-US" smtClean="0"/>
              <a:t>5/26/2020</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00DF4E2-3C31-4E59-B040-B7FCBD3ADE5F}" type="slidenum">
              <a:rPr lang="en-US" smtClean="0"/>
              <a:t>‹#›</a:t>
            </a:fld>
            <a:endParaRPr lang="en-US"/>
          </a:p>
        </p:txBody>
      </p:sp>
    </p:spTree>
    <p:extLst>
      <p:ext uri="{BB962C8B-B14F-4D97-AF65-F5344CB8AC3E}">
        <p14:creationId xmlns:p14="http://schemas.microsoft.com/office/powerpoint/2010/main" val="41528675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a:t>انقر لتحرير نمط العنوان الرئيسي</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النص الرئيسي</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Date Placeholder 3"/>
          <p:cNvSpPr>
            <a:spLocks noGrp="1"/>
          </p:cNvSpPr>
          <p:nvPr>
            <p:ph type="dt" sz="half" idx="10"/>
          </p:nvPr>
        </p:nvSpPr>
        <p:spPr/>
        <p:txBody>
          <a:bodyPr/>
          <a:lstStyle/>
          <a:p>
            <a:fld id="{FCDEA545-60C1-4C1E-BDED-64463D373AA3}" type="datetimeFigureOut">
              <a:rPr lang="en-US" smtClean="0"/>
              <a:t>5/26/2020</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00DF4E2-3C31-4E59-B040-B7FCBD3ADE5F}"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758906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ar-SA"/>
              <a:t>انقر لتحرير نمط العنوان الرئيسي</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النص الرئيسي</a:t>
            </a:r>
          </a:p>
        </p:txBody>
      </p:sp>
      <p:sp>
        <p:nvSpPr>
          <p:cNvPr id="5" name="Date Placeholder 4"/>
          <p:cNvSpPr>
            <a:spLocks noGrp="1"/>
          </p:cNvSpPr>
          <p:nvPr>
            <p:ph type="dt" sz="half" idx="10"/>
          </p:nvPr>
        </p:nvSpPr>
        <p:spPr/>
        <p:txBody>
          <a:bodyPr/>
          <a:lstStyle/>
          <a:p>
            <a:fld id="{FCDEA545-60C1-4C1E-BDED-64463D373AA3}" type="datetimeFigureOut">
              <a:rPr lang="en-US" smtClean="0"/>
              <a:t>5/26/2020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00DF4E2-3C31-4E59-B040-B7FCBD3ADE5F}" type="slidenum">
              <a:rPr lang="en-US" smtClean="0"/>
              <a:t>‹#›</a:t>
            </a:fld>
            <a:endParaRPr lang="en-US"/>
          </a:p>
        </p:txBody>
      </p:sp>
    </p:spTree>
    <p:extLst>
      <p:ext uri="{BB962C8B-B14F-4D97-AF65-F5344CB8AC3E}">
        <p14:creationId xmlns:p14="http://schemas.microsoft.com/office/powerpoint/2010/main" val="31128161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a:t>انقر لتحرير نمط العنوان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النص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النص الرئيسي</a:t>
            </a:r>
          </a:p>
        </p:txBody>
      </p:sp>
      <p:sp>
        <p:nvSpPr>
          <p:cNvPr id="5" name="Date Placeholder 4"/>
          <p:cNvSpPr>
            <a:spLocks noGrp="1"/>
          </p:cNvSpPr>
          <p:nvPr>
            <p:ph type="dt" sz="half" idx="10"/>
          </p:nvPr>
        </p:nvSpPr>
        <p:spPr/>
        <p:txBody>
          <a:bodyPr/>
          <a:lstStyle/>
          <a:p>
            <a:fld id="{FCDEA545-60C1-4C1E-BDED-64463D373AA3}" type="datetimeFigureOut">
              <a:rPr lang="en-US" smtClean="0"/>
              <a:t>5/26/2020</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00DF4E2-3C31-4E59-B040-B7FCBD3ADE5F}"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403068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ar-SA"/>
              <a:t>انقر لتحرير نمط العنوان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النص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النص الرئيسي</a:t>
            </a:r>
          </a:p>
        </p:txBody>
      </p:sp>
      <p:sp>
        <p:nvSpPr>
          <p:cNvPr id="5" name="Date Placeholder 4"/>
          <p:cNvSpPr>
            <a:spLocks noGrp="1"/>
          </p:cNvSpPr>
          <p:nvPr>
            <p:ph type="dt" sz="half" idx="10"/>
          </p:nvPr>
        </p:nvSpPr>
        <p:spPr/>
        <p:txBody>
          <a:bodyPr/>
          <a:lstStyle/>
          <a:p>
            <a:fld id="{FCDEA545-60C1-4C1E-BDED-64463D373AA3}" type="datetimeFigureOut">
              <a:rPr lang="en-US" smtClean="0"/>
              <a:t>5/26/2020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00DF4E2-3C31-4E59-B040-B7FCBD3ADE5F}" type="slidenum">
              <a:rPr lang="en-US" smtClean="0"/>
              <a:t>‹#›</a:t>
            </a:fld>
            <a:endParaRPr lang="en-US"/>
          </a:p>
        </p:txBody>
      </p:sp>
    </p:spTree>
    <p:extLst>
      <p:ext uri="{BB962C8B-B14F-4D97-AF65-F5344CB8AC3E}">
        <p14:creationId xmlns:p14="http://schemas.microsoft.com/office/powerpoint/2010/main" val="896924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FCDEA545-60C1-4C1E-BDED-64463D373AA3}" type="datetimeFigureOut">
              <a:rPr lang="en-US" smtClean="0"/>
              <a:t>5/26/2020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00DF4E2-3C31-4E59-B040-B7FCBD3ADE5F}" type="slidenum">
              <a:rPr lang="en-US" smtClean="0"/>
              <a:t>‹#›</a:t>
            </a:fld>
            <a:endParaRPr lang="en-US"/>
          </a:p>
        </p:txBody>
      </p:sp>
    </p:spTree>
    <p:extLst>
      <p:ext uri="{BB962C8B-B14F-4D97-AF65-F5344CB8AC3E}">
        <p14:creationId xmlns:p14="http://schemas.microsoft.com/office/powerpoint/2010/main" val="25930668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ar-SA"/>
              <a:t>انقر لتحرير نمط العنوان الرئيسي</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FCDEA545-60C1-4C1E-BDED-64463D373AA3}" type="datetimeFigureOut">
              <a:rPr lang="en-US" smtClean="0"/>
              <a:t>5/26/2020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00DF4E2-3C31-4E59-B040-B7FCBD3ADE5F}" type="slidenum">
              <a:rPr lang="en-US" smtClean="0"/>
              <a:t>‹#›</a:t>
            </a:fld>
            <a:endParaRPr lang="en-US"/>
          </a:p>
        </p:txBody>
      </p:sp>
    </p:spTree>
    <p:extLst>
      <p:ext uri="{BB962C8B-B14F-4D97-AF65-F5344CB8AC3E}">
        <p14:creationId xmlns:p14="http://schemas.microsoft.com/office/powerpoint/2010/main" val="4286120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ar-SA"/>
              <a:t>انقر لتحرير نمط العنوان الرئيسي</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FCDEA545-60C1-4C1E-BDED-64463D373AA3}" type="datetimeFigureOut">
              <a:rPr lang="en-US" smtClean="0"/>
              <a:t>5/26/2020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00DF4E2-3C31-4E59-B040-B7FCBD3ADE5F}" type="slidenum">
              <a:rPr lang="en-US" smtClean="0"/>
              <a:t>‹#›</a:t>
            </a:fld>
            <a:endParaRPr lang="en-US"/>
          </a:p>
        </p:txBody>
      </p:sp>
    </p:spTree>
    <p:extLst>
      <p:ext uri="{BB962C8B-B14F-4D97-AF65-F5344CB8AC3E}">
        <p14:creationId xmlns:p14="http://schemas.microsoft.com/office/powerpoint/2010/main" val="106766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Date Placeholder 3"/>
          <p:cNvSpPr>
            <a:spLocks noGrp="1"/>
          </p:cNvSpPr>
          <p:nvPr>
            <p:ph type="dt" sz="half" idx="10"/>
          </p:nvPr>
        </p:nvSpPr>
        <p:spPr/>
        <p:txBody>
          <a:bodyPr/>
          <a:lstStyle/>
          <a:p>
            <a:fld id="{FCDEA545-60C1-4C1E-BDED-64463D373AA3}" type="datetimeFigureOut">
              <a:rPr lang="en-US" smtClean="0"/>
              <a:t>5/26/2020</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00DF4E2-3C31-4E59-B040-B7FCBD3ADE5F}" type="slidenum">
              <a:rPr lang="en-US" smtClean="0"/>
              <a:t>‹#›</a:t>
            </a:fld>
            <a:endParaRPr lang="en-US"/>
          </a:p>
        </p:txBody>
      </p:sp>
    </p:spTree>
    <p:extLst>
      <p:ext uri="{BB962C8B-B14F-4D97-AF65-F5344CB8AC3E}">
        <p14:creationId xmlns:p14="http://schemas.microsoft.com/office/powerpoint/2010/main" val="71345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ar-SA"/>
              <a:t>انقر لتحرير نمط العنوان الرئيسي</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FCDEA545-60C1-4C1E-BDED-64463D373AA3}" type="datetimeFigureOut">
              <a:rPr lang="en-US" smtClean="0"/>
              <a:t>5/26/2020</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00DF4E2-3C31-4E59-B040-B7FCBD3ADE5F}" type="slidenum">
              <a:rPr lang="en-US" smtClean="0"/>
              <a:t>‹#›</a:t>
            </a:fld>
            <a:endParaRPr lang="en-US"/>
          </a:p>
        </p:txBody>
      </p:sp>
    </p:spTree>
    <p:extLst>
      <p:ext uri="{BB962C8B-B14F-4D97-AF65-F5344CB8AC3E}">
        <p14:creationId xmlns:p14="http://schemas.microsoft.com/office/powerpoint/2010/main" val="643404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ar-SA"/>
              <a:t>انقر لتحرير نمط العنوان الرئيسي</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FCDEA545-60C1-4C1E-BDED-64463D373AA3}" type="datetimeFigureOut">
              <a:rPr lang="en-US" smtClean="0"/>
              <a:t>5/26/2020</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00DF4E2-3C31-4E59-B040-B7FCBD3ADE5F}" type="slidenum">
              <a:rPr lang="en-US" smtClean="0"/>
              <a:t>‹#›</a:t>
            </a:fld>
            <a:endParaRPr lang="en-US"/>
          </a:p>
        </p:txBody>
      </p:sp>
    </p:spTree>
    <p:extLst>
      <p:ext uri="{BB962C8B-B14F-4D97-AF65-F5344CB8AC3E}">
        <p14:creationId xmlns:p14="http://schemas.microsoft.com/office/powerpoint/2010/main" val="4060777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dirty="0"/>
          </a:p>
        </p:txBody>
      </p:sp>
      <p:sp>
        <p:nvSpPr>
          <p:cNvPr id="3" name="Date Placeholder 2"/>
          <p:cNvSpPr>
            <a:spLocks noGrp="1"/>
          </p:cNvSpPr>
          <p:nvPr>
            <p:ph type="dt" sz="half" idx="10"/>
          </p:nvPr>
        </p:nvSpPr>
        <p:spPr/>
        <p:txBody>
          <a:bodyPr/>
          <a:lstStyle/>
          <a:p>
            <a:fld id="{FCDEA545-60C1-4C1E-BDED-64463D373AA3}" type="datetimeFigureOut">
              <a:rPr lang="en-US" smtClean="0"/>
              <a:t>5/26/2020</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00DF4E2-3C31-4E59-B040-B7FCBD3ADE5F}" type="slidenum">
              <a:rPr lang="en-US" smtClean="0"/>
              <a:t>‹#›</a:t>
            </a:fld>
            <a:endParaRPr lang="en-US"/>
          </a:p>
        </p:txBody>
      </p:sp>
    </p:spTree>
    <p:extLst>
      <p:ext uri="{BB962C8B-B14F-4D97-AF65-F5344CB8AC3E}">
        <p14:creationId xmlns:p14="http://schemas.microsoft.com/office/powerpoint/2010/main" val="1712110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DEA545-60C1-4C1E-BDED-64463D373AA3}" type="datetimeFigureOut">
              <a:rPr lang="en-US" smtClean="0"/>
              <a:t>5/26/2020</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00DF4E2-3C31-4E59-B040-B7FCBD3ADE5F}" type="slidenum">
              <a:rPr lang="en-US" smtClean="0"/>
              <a:t>‹#›</a:t>
            </a:fld>
            <a:endParaRPr lang="en-US"/>
          </a:p>
        </p:txBody>
      </p:sp>
    </p:spTree>
    <p:extLst>
      <p:ext uri="{BB962C8B-B14F-4D97-AF65-F5344CB8AC3E}">
        <p14:creationId xmlns:p14="http://schemas.microsoft.com/office/powerpoint/2010/main" val="31997314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ar-SA"/>
              <a:t>انقر لتحرير نمط العنوان الرئيسي</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Date Placeholder 4"/>
          <p:cNvSpPr>
            <a:spLocks noGrp="1"/>
          </p:cNvSpPr>
          <p:nvPr>
            <p:ph type="dt" sz="half" idx="10"/>
          </p:nvPr>
        </p:nvSpPr>
        <p:spPr/>
        <p:txBody>
          <a:bodyPr/>
          <a:lstStyle/>
          <a:p>
            <a:fld id="{FCDEA545-60C1-4C1E-BDED-64463D373AA3}" type="datetimeFigureOut">
              <a:rPr lang="en-US" smtClean="0"/>
              <a:t>5/26/2020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00DF4E2-3C31-4E59-B040-B7FCBD3ADE5F}" type="slidenum">
              <a:rPr lang="en-US" smtClean="0"/>
              <a:t>‹#›</a:t>
            </a:fld>
            <a:endParaRPr lang="en-US"/>
          </a:p>
        </p:txBody>
      </p:sp>
    </p:spTree>
    <p:extLst>
      <p:ext uri="{BB962C8B-B14F-4D97-AF65-F5344CB8AC3E}">
        <p14:creationId xmlns:p14="http://schemas.microsoft.com/office/powerpoint/2010/main" val="3967815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ar-SA"/>
              <a:t>انقر لتحرير نمط العنوان الرئيسي</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Date Placeholder 4"/>
          <p:cNvSpPr>
            <a:spLocks noGrp="1"/>
          </p:cNvSpPr>
          <p:nvPr>
            <p:ph type="dt" sz="half" idx="10"/>
          </p:nvPr>
        </p:nvSpPr>
        <p:spPr/>
        <p:txBody>
          <a:bodyPr/>
          <a:lstStyle/>
          <a:p>
            <a:fld id="{FCDEA545-60C1-4C1E-BDED-64463D373AA3}" type="datetimeFigureOut">
              <a:rPr lang="en-US" smtClean="0"/>
              <a:t>5/26/2020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00DF4E2-3C31-4E59-B040-B7FCBD3ADE5F}" type="slidenum">
              <a:rPr lang="en-US" smtClean="0"/>
              <a:t>‹#›</a:t>
            </a:fld>
            <a:endParaRPr lang="en-US"/>
          </a:p>
        </p:txBody>
      </p:sp>
    </p:spTree>
    <p:extLst>
      <p:ext uri="{BB962C8B-B14F-4D97-AF65-F5344CB8AC3E}">
        <p14:creationId xmlns:p14="http://schemas.microsoft.com/office/powerpoint/2010/main" val="2610019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ar-SA"/>
              <a:t>انقر لتحرير نمط العنوان الرئيسي</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CDEA545-60C1-4C1E-BDED-64463D373AA3}" type="datetimeFigureOut">
              <a:rPr lang="en-US" smtClean="0"/>
              <a:t>5/26/2020</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00DF4E2-3C31-4E59-B040-B7FCBD3ADE5F}" type="slidenum">
              <a:rPr lang="en-US" smtClean="0"/>
              <a:t>‹#›</a:t>
            </a:fld>
            <a:endParaRPr lang="en-US"/>
          </a:p>
        </p:txBody>
      </p:sp>
    </p:spTree>
    <p:extLst>
      <p:ext uri="{BB962C8B-B14F-4D97-AF65-F5344CB8AC3E}">
        <p14:creationId xmlns:p14="http://schemas.microsoft.com/office/powerpoint/2010/main" val="201946702"/>
      </p:ext>
    </p:extLst>
  </p:cSld>
  <p:clrMap bg1="lt1" tx1="dk1" bg2="lt2" tx2="dk2" accent1="accent1" accent2="accent2" accent3="accent3" accent4="accent4" accent5="accent5" accent6="accent6" hlink="hlink" folHlink="folHlink"/>
  <p:sldLayoutIdLst>
    <p:sldLayoutId id="2147484047" r:id="rId1"/>
    <p:sldLayoutId id="2147484048" r:id="rId2"/>
    <p:sldLayoutId id="2147484049" r:id="rId3"/>
    <p:sldLayoutId id="2147484050" r:id="rId4"/>
    <p:sldLayoutId id="2147484051" r:id="rId5"/>
    <p:sldLayoutId id="2147484052" r:id="rId6"/>
    <p:sldLayoutId id="2147484053" r:id="rId7"/>
    <p:sldLayoutId id="2147484054" r:id="rId8"/>
    <p:sldLayoutId id="2147484055" r:id="rId9"/>
    <p:sldLayoutId id="2147484056" r:id="rId10"/>
    <p:sldLayoutId id="2147484057" r:id="rId11"/>
    <p:sldLayoutId id="2147484058" r:id="rId12"/>
    <p:sldLayoutId id="2147484059" r:id="rId13"/>
    <p:sldLayoutId id="2147484060" r:id="rId14"/>
    <p:sldLayoutId id="2147484061" r:id="rId15"/>
    <p:sldLayoutId id="214748406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687772" y="3002295"/>
            <a:ext cx="9144000" cy="2387600"/>
          </a:xfrm>
        </p:spPr>
        <p:txBody>
          <a:bodyPr>
            <a:normAutofit/>
          </a:bodyPr>
          <a:lstStyle/>
          <a:p>
            <a:pPr algn="ctr"/>
            <a:r>
              <a:rPr lang="en-US" sz="4000" b="1" dirty="0">
                <a:solidFill>
                  <a:srgbClr val="000000"/>
                </a:solidFill>
                <a:latin typeface="Arial" panose="020B0604020202020204" pitchFamily="34" charset="0"/>
              </a:rPr>
              <a:t>What is a corpus, what is</a:t>
            </a:r>
            <a:br>
              <a:rPr lang="en-US" sz="4000" b="1" dirty="0">
                <a:solidFill>
                  <a:srgbClr val="000000"/>
                </a:solidFill>
                <a:latin typeface="Arial" panose="020B0604020202020204" pitchFamily="34" charset="0"/>
              </a:rPr>
            </a:br>
            <a:r>
              <a:rPr lang="en-US" sz="4000" b="1" dirty="0">
                <a:solidFill>
                  <a:srgbClr val="000000"/>
                </a:solidFill>
                <a:latin typeface="Arial" panose="020B0604020202020204" pitchFamily="34" charset="0"/>
              </a:rPr>
              <a:t>corpus linguistics?</a:t>
            </a:r>
            <a:br>
              <a:rPr lang="en-US" sz="3100" b="1" dirty="0">
                <a:solidFill>
                  <a:srgbClr val="000000"/>
                </a:solidFill>
                <a:latin typeface="Arial" panose="020B0604020202020204" pitchFamily="34" charset="0"/>
              </a:rPr>
            </a:br>
            <a:endParaRPr lang="en-US" sz="3600" dirty="0"/>
          </a:p>
        </p:txBody>
      </p:sp>
    </p:spTree>
    <p:extLst>
      <p:ext uri="{BB962C8B-B14F-4D97-AF65-F5344CB8AC3E}">
        <p14:creationId xmlns:p14="http://schemas.microsoft.com/office/powerpoint/2010/main" val="88814275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374560" y="1264555"/>
            <a:ext cx="8915400" cy="5300018"/>
          </a:xfrm>
        </p:spPr>
        <p:txBody>
          <a:bodyPr>
            <a:normAutofit/>
          </a:bodyPr>
          <a:lstStyle/>
          <a:p>
            <a:pPr marL="0" indent="0">
              <a:spcBef>
                <a:spcPct val="0"/>
              </a:spcBef>
              <a:buNone/>
            </a:pPr>
            <a:r>
              <a:rPr lang="en-US" sz="3400" b="1" dirty="0">
                <a:solidFill>
                  <a:schemeClr val="tx1">
                    <a:lumMod val="85000"/>
                    <a:lumOff val="15000"/>
                  </a:schemeClr>
                </a:solidFill>
                <a:latin typeface="+mj-lt"/>
                <a:ea typeface="+mj-ea"/>
                <a:cs typeface="+mj-cs"/>
              </a:rPr>
              <a:t>Why shall I use corpora</a:t>
            </a:r>
          </a:p>
          <a:p>
            <a:pPr marL="0" indent="0">
              <a:spcBef>
                <a:spcPct val="0"/>
              </a:spcBef>
              <a:buNone/>
            </a:pPr>
            <a:r>
              <a:rPr lang="en-US" sz="3400" b="1" dirty="0">
                <a:solidFill>
                  <a:schemeClr val="tx1">
                    <a:lumMod val="85000"/>
                    <a:lumOff val="15000"/>
                  </a:schemeClr>
                </a:solidFill>
                <a:latin typeface="+mj-lt"/>
                <a:ea typeface="+mj-ea"/>
                <a:cs typeface="+mj-cs"/>
              </a:rPr>
              <a:t>and corpus linguistics?</a:t>
            </a:r>
          </a:p>
          <a:p>
            <a:pPr marL="0" indent="0">
              <a:spcBef>
                <a:spcPct val="0"/>
              </a:spcBef>
              <a:buNone/>
            </a:pPr>
            <a:r>
              <a:rPr lang="en-US" sz="3400" dirty="0">
                <a:solidFill>
                  <a:schemeClr val="tx1">
                    <a:lumMod val="85000"/>
                    <a:lumOff val="15000"/>
                  </a:schemeClr>
                </a:solidFill>
                <a:latin typeface="+mj-lt"/>
                <a:ea typeface="+mj-ea"/>
                <a:cs typeface="+mj-cs"/>
              </a:rPr>
              <a:t>• What kind of questions they may</a:t>
            </a:r>
          </a:p>
          <a:p>
            <a:pPr marL="0" indent="0">
              <a:spcBef>
                <a:spcPct val="0"/>
              </a:spcBef>
              <a:buNone/>
            </a:pPr>
            <a:r>
              <a:rPr lang="en-US" sz="3400" dirty="0">
                <a:solidFill>
                  <a:schemeClr val="tx1">
                    <a:lumMod val="85000"/>
                    <a:lumOff val="15000"/>
                  </a:schemeClr>
                </a:solidFill>
                <a:latin typeface="+mj-lt"/>
                <a:ea typeface="+mj-ea"/>
                <a:cs typeface="+mj-cs"/>
              </a:rPr>
              <a:t>answer?</a:t>
            </a:r>
          </a:p>
          <a:p>
            <a:pPr marL="0" indent="0">
              <a:spcBef>
                <a:spcPct val="0"/>
              </a:spcBef>
              <a:buNone/>
            </a:pPr>
            <a:r>
              <a:rPr lang="en-US" sz="3400" dirty="0">
                <a:solidFill>
                  <a:schemeClr val="tx1">
                    <a:lumMod val="85000"/>
                    <a:lumOff val="15000"/>
                  </a:schemeClr>
                </a:solidFill>
                <a:latin typeface="+mj-lt"/>
                <a:ea typeface="+mj-ea"/>
                <a:cs typeface="+mj-cs"/>
              </a:rPr>
              <a:t>•What kind of questions they may not</a:t>
            </a:r>
          </a:p>
          <a:p>
            <a:pPr marL="0" indent="0">
              <a:spcBef>
                <a:spcPct val="0"/>
              </a:spcBef>
              <a:buNone/>
            </a:pPr>
            <a:r>
              <a:rPr lang="en-US" sz="3400" dirty="0">
                <a:solidFill>
                  <a:schemeClr val="tx1">
                    <a:lumMod val="85000"/>
                    <a:lumOff val="15000"/>
                  </a:schemeClr>
                </a:solidFill>
                <a:latin typeface="+mj-lt"/>
                <a:ea typeface="+mj-ea"/>
                <a:cs typeface="+mj-cs"/>
              </a:rPr>
              <a:t>answer?</a:t>
            </a:r>
          </a:p>
          <a:p>
            <a:pPr marL="0"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716100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370848" y="987188"/>
            <a:ext cx="8915400" cy="3777622"/>
          </a:xfrm>
        </p:spPr>
        <p:txBody>
          <a:bodyPr>
            <a:normAutofit fontScale="77500" lnSpcReduction="20000"/>
          </a:bodyPr>
          <a:lstStyle/>
          <a:p>
            <a:r>
              <a:rPr lang="en-US" sz="3400" b="1" dirty="0">
                <a:solidFill>
                  <a:schemeClr val="tx1">
                    <a:lumMod val="85000"/>
                    <a:lumOff val="15000"/>
                  </a:schemeClr>
                </a:solidFill>
                <a:latin typeface="+mj-lt"/>
                <a:ea typeface="+mj-ea"/>
                <a:cs typeface="+mj-cs"/>
              </a:rPr>
              <a:t>What kind of question can CL</a:t>
            </a:r>
          </a:p>
          <a:p>
            <a:r>
              <a:rPr lang="en-US" sz="3400" b="1" dirty="0">
                <a:solidFill>
                  <a:schemeClr val="tx1">
                    <a:lumMod val="85000"/>
                    <a:lumOff val="15000"/>
                  </a:schemeClr>
                </a:solidFill>
                <a:latin typeface="+mj-lt"/>
                <a:ea typeface="+mj-ea"/>
                <a:cs typeface="+mj-cs"/>
              </a:rPr>
              <a:t>answer?</a:t>
            </a:r>
          </a:p>
          <a:p>
            <a:r>
              <a:rPr lang="en-US" sz="3400" b="1" dirty="0">
                <a:solidFill>
                  <a:schemeClr val="tx1">
                    <a:lumMod val="85000"/>
                    <a:lumOff val="15000"/>
                  </a:schemeClr>
                </a:solidFill>
                <a:latin typeface="+mj-lt"/>
                <a:ea typeface="+mj-ea"/>
                <a:cs typeface="+mj-cs"/>
              </a:rPr>
              <a:t>• </a:t>
            </a:r>
            <a:r>
              <a:rPr lang="en-US" sz="3400" dirty="0">
                <a:solidFill>
                  <a:schemeClr val="tx1">
                    <a:lumMod val="85000"/>
                    <a:lumOff val="15000"/>
                  </a:schemeClr>
                </a:solidFill>
                <a:latin typeface="+mj-lt"/>
                <a:ea typeface="+mj-ea"/>
                <a:cs typeface="+mj-cs"/>
              </a:rPr>
              <a:t>How much, how many, how often, what…?</a:t>
            </a:r>
          </a:p>
          <a:p>
            <a:r>
              <a:rPr lang="en-US" sz="3400" dirty="0">
                <a:solidFill>
                  <a:schemeClr val="tx1">
                    <a:lumMod val="85000"/>
                    <a:lumOff val="15000"/>
                  </a:schemeClr>
                </a:solidFill>
                <a:latin typeface="+mj-lt"/>
                <a:ea typeface="+mj-ea"/>
                <a:cs typeface="+mj-cs"/>
              </a:rPr>
              <a:t>• How many words does one need to participate in an everyday conversation?</a:t>
            </a:r>
          </a:p>
          <a:p>
            <a:r>
              <a:rPr lang="en-US" sz="3400" dirty="0">
                <a:solidFill>
                  <a:schemeClr val="tx1">
                    <a:lumMod val="85000"/>
                    <a:lumOff val="15000"/>
                  </a:schemeClr>
                </a:solidFill>
                <a:latin typeface="+mj-lt"/>
                <a:ea typeface="+mj-ea"/>
                <a:cs typeface="+mj-cs"/>
              </a:rPr>
              <a:t>• What are the most characteristic words for discourse on asylum seekers?</a:t>
            </a:r>
          </a:p>
          <a:p>
            <a:r>
              <a:rPr lang="en-US" sz="3400" dirty="0">
                <a:solidFill>
                  <a:schemeClr val="tx1">
                    <a:lumMod val="85000"/>
                    <a:lumOff val="15000"/>
                  </a:schemeClr>
                </a:solidFill>
                <a:latin typeface="+mj-lt"/>
                <a:ea typeface="+mj-ea"/>
                <a:cs typeface="+mj-cs"/>
              </a:rPr>
              <a:t>• In which idiomatic expressions does the word „</a:t>
            </a:r>
            <a:r>
              <a:rPr lang="en-US" sz="3400" dirty="0" err="1">
                <a:solidFill>
                  <a:schemeClr val="tx1">
                    <a:lumMod val="85000"/>
                    <a:lumOff val="15000"/>
                  </a:schemeClr>
                </a:solidFill>
                <a:latin typeface="+mj-lt"/>
                <a:ea typeface="+mj-ea"/>
                <a:cs typeface="+mj-cs"/>
              </a:rPr>
              <a:t>kot</a:t>
            </a:r>
            <a:r>
              <a:rPr lang="en-US" sz="3400" dirty="0">
                <a:solidFill>
                  <a:schemeClr val="tx1">
                    <a:lumMod val="85000"/>
                    <a:lumOff val="15000"/>
                  </a:schemeClr>
                </a:solidFill>
                <a:latin typeface="+mj-lt"/>
                <a:ea typeface="+mj-ea"/>
                <a:cs typeface="+mj-cs"/>
              </a:rPr>
              <a:t>“ and „pies“ appear together?</a:t>
            </a:r>
          </a:p>
          <a:p>
            <a:endParaRPr lang="en-US" sz="220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337231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i="1" dirty="0">
                <a:latin typeface="FrutigerLTStd-Italic"/>
              </a:rPr>
              <a:t>What kind of question CL cannot answer?</a:t>
            </a:r>
          </a:p>
        </p:txBody>
      </p:sp>
      <p:sp>
        <p:nvSpPr>
          <p:cNvPr id="3" name="عنصر نائب للمحتوى 2"/>
          <p:cNvSpPr>
            <a:spLocks noGrp="1"/>
          </p:cNvSpPr>
          <p:nvPr>
            <p:ph idx="1"/>
          </p:nvPr>
        </p:nvSpPr>
        <p:spPr>
          <a:xfrm>
            <a:off x="2493677" y="1464858"/>
            <a:ext cx="8915400" cy="2479345"/>
          </a:xfrm>
        </p:spPr>
        <p:txBody>
          <a:bodyPr/>
          <a:lstStyle/>
          <a:p>
            <a:r>
              <a:rPr lang="en-US" b="1" dirty="0"/>
              <a:t>• Why…?</a:t>
            </a:r>
          </a:p>
          <a:p>
            <a:r>
              <a:rPr lang="en-US" b="1" dirty="0"/>
              <a:t>• CL cannot explain the reasons of a language use?</a:t>
            </a:r>
          </a:p>
          <a:p>
            <a:r>
              <a:rPr lang="en-US" b="1" dirty="0"/>
              <a:t>It cannot provide a negative evidence – it is not enough that something does not appear in a corpus. (Or can it?</a:t>
            </a:r>
          </a:p>
        </p:txBody>
      </p:sp>
    </p:spTree>
    <p:extLst>
      <p:ext uri="{BB962C8B-B14F-4D97-AF65-F5344CB8AC3E}">
        <p14:creationId xmlns:p14="http://schemas.microsoft.com/office/powerpoint/2010/main" val="34818523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480030" y="1055427"/>
            <a:ext cx="8915400" cy="3777622"/>
          </a:xfrm>
        </p:spPr>
        <p:txBody>
          <a:bodyPr>
            <a:normAutofit fontScale="32500" lnSpcReduction="20000"/>
          </a:bodyPr>
          <a:lstStyle/>
          <a:p>
            <a:r>
              <a:rPr lang="en-US" sz="6600" dirty="0">
                <a:solidFill>
                  <a:srgbClr val="000000"/>
                </a:solidFill>
                <a:latin typeface="DejaVuSans"/>
              </a:rPr>
              <a:t>Where is CL popular nowadays?</a:t>
            </a:r>
          </a:p>
          <a:p>
            <a:r>
              <a:rPr lang="en-US" sz="3700" dirty="0">
                <a:solidFill>
                  <a:srgbClr val="000000"/>
                </a:solidFill>
                <a:latin typeface="DejaVuSans"/>
              </a:rPr>
              <a:t>• </a:t>
            </a:r>
            <a:r>
              <a:rPr lang="en-US" sz="3700" b="1" dirty="0">
                <a:solidFill>
                  <a:srgbClr val="000000"/>
                </a:solidFill>
                <a:latin typeface="DejaVuSans-Bold"/>
              </a:rPr>
              <a:t>Speech analysis – speech synthesize</a:t>
            </a:r>
          </a:p>
          <a:p>
            <a:r>
              <a:rPr lang="en-US" sz="3700" dirty="0">
                <a:solidFill>
                  <a:srgbClr val="000000"/>
                </a:solidFill>
                <a:latin typeface="DejaVuSans"/>
              </a:rPr>
              <a:t>• </a:t>
            </a:r>
            <a:r>
              <a:rPr lang="en-US" sz="3700" b="1" dirty="0">
                <a:solidFill>
                  <a:srgbClr val="000000"/>
                </a:solidFill>
                <a:latin typeface="DejaVuSans-Bold"/>
              </a:rPr>
              <a:t>Lexicography – how many senses a word has</a:t>
            </a:r>
          </a:p>
          <a:p>
            <a:r>
              <a:rPr lang="en-US" sz="3700" dirty="0">
                <a:solidFill>
                  <a:srgbClr val="000000"/>
                </a:solidFill>
                <a:latin typeface="DejaVuSans"/>
              </a:rPr>
              <a:t>• </a:t>
            </a:r>
            <a:r>
              <a:rPr lang="en-US" sz="3700" b="1" dirty="0">
                <a:solidFill>
                  <a:srgbClr val="000000"/>
                </a:solidFill>
                <a:latin typeface="DejaVuSans-Bold"/>
              </a:rPr>
              <a:t>Grammar/syntax – grammatical patterns</a:t>
            </a:r>
          </a:p>
          <a:p>
            <a:r>
              <a:rPr lang="en-US" sz="3700" dirty="0">
                <a:solidFill>
                  <a:srgbClr val="000000"/>
                </a:solidFill>
                <a:latin typeface="DejaVuSans"/>
              </a:rPr>
              <a:t>• </a:t>
            </a:r>
            <a:r>
              <a:rPr lang="en-US" sz="3700" b="1" dirty="0">
                <a:solidFill>
                  <a:srgbClr val="000000"/>
                </a:solidFill>
                <a:latin typeface="DejaVuSans-Bold"/>
              </a:rPr>
              <a:t>Semantics – semantic networks</a:t>
            </a:r>
          </a:p>
          <a:p>
            <a:r>
              <a:rPr lang="en-US" sz="3700" dirty="0">
                <a:solidFill>
                  <a:srgbClr val="000000"/>
                </a:solidFill>
                <a:latin typeface="DejaVuSans"/>
              </a:rPr>
              <a:t>• </a:t>
            </a:r>
            <a:r>
              <a:rPr lang="en-US" sz="3700" b="1" dirty="0">
                <a:solidFill>
                  <a:srgbClr val="000000"/>
                </a:solidFill>
                <a:latin typeface="DejaVuSans-Bold"/>
              </a:rPr>
              <a:t>Pragmatics – difference between a student’s and professor’s e-mail</a:t>
            </a:r>
          </a:p>
          <a:p>
            <a:r>
              <a:rPr lang="en-US" sz="3700" dirty="0">
                <a:solidFill>
                  <a:srgbClr val="000000"/>
                </a:solidFill>
                <a:latin typeface="DejaVuSans"/>
              </a:rPr>
              <a:t>• </a:t>
            </a:r>
            <a:r>
              <a:rPr lang="en-US" sz="3700" b="1" dirty="0">
                <a:solidFill>
                  <a:srgbClr val="000000"/>
                </a:solidFill>
                <a:latin typeface="DejaVuSans-Bold"/>
              </a:rPr>
              <a:t>Sociolinguistics – political discourse</a:t>
            </a:r>
          </a:p>
          <a:p>
            <a:r>
              <a:rPr lang="en-US" sz="3700" dirty="0">
                <a:solidFill>
                  <a:srgbClr val="000000"/>
                </a:solidFill>
                <a:latin typeface="DejaVuSans"/>
              </a:rPr>
              <a:t>• </a:t>
            </a:r>
            <a:r>
              <a:rPr lang="en-US" sz="3700" b="1" dirty="0">
                <a:solidFill>
                  <a:srgbClr val="000000"/>
                </a:solidFill>
                <a:latin typeface="DejaVuSans-Bold"/>
              </a:rPr>
              <a:t>Stylistics – author identification</a:t>
            </a:r>
          </a:p>
          <a:p>
            <a:r>
              <a:rPr lang="en-US" sz="3700" dirty="0">
                <a:solidFill>
                  <a:srgbClr val="8C8C8C"/>
                </a:solidFill>
                <a:latin typeface="DejaVuSans"/>
              </a:rPr>
              <a:t>• </a:t>
            </a:r>
            <a:r>
              <a:rPr lang="en-US" sz="3700" b="1" dirty="0">
                <a:solidFill>
                  <a:srgbClr val="8C8C8C"/>
                </a:solidFill>
                <a:latin typeface="DejaVuSans-Bold"/>
              </a:rPr>
              <a:t>Language acquisition – what are the most common mistakes of students</a:t>
            </a:r>
          </a:p>
          <a:p>
            <a:r>
              <a:rPr lang="en-US" sz="3700" dirty="0">
                <a:solidFill>
                  <a:srgbClr val="8C8C8C"/>
                </a:solidFill>
                <a:latin typeface="DejaVuSans"/>
              </a:rPr>
              <a:t>• </a:t>
            </a:r>
            <a:r>
              <a:rPr lang="en-US" sz="3700" b="1" dirty="0">
                <a:solidFill>
                  <a:srgbClr val="8C8C8C"/>
                </a:solidFill>
                <a:latin typeface="DejaVuSans-Bold"/>
              </a:rPr>
              <a:t>Historical linguistics – how the use of prepositions changed over a century</a:t>
            </a:r>
          </a:p>
          <a:p>
            <a:r>
              <a:rPr lang="en-US" sz="3700" dirty="0">
                <a:solidFill>
                  <a:srgbClr val="8C8C8C"/>
                </a:solidFill>
                <a:latin typeface="DejaVuSans"/>
              </a:rPr>
              <a:t>• </a:t>
            </a:r>
            <a:r>
              <a:rPr lang="en-US" sz="3700" b="1" dirty="0">
                <a:solidFill>
                  <a:srgbClr val="8C8C8C"/>
                </a:solidFill>
                <a:latin typeface="DejaVuSans-Bold"/>
              </a:rPr>
              <a:t>Dialectology - what kind of vocabulary differences are there</a:t>
            </a:r>
          </a:p>
          <a:p>
            <a:r>
              <a:rPr lang="en-US" sz="3700" dirty="0">
                <a:solidFill>
                  <a:srgbClr val="8C8C8C"/>
                </a:solidFill>
                <a:latin typeface="DejaVuSans"/>
              </a:rPr>
              <a:t>• </a:t>
            </a:r>
            <a:r>
              <a:rPr lang="en-US" sz="3700" b="1" dirty="0">
                <a:solidFill>
                  <a:srgbClr val="8C8C8C"/>
                </a:solidFill>
                <a:latin typeface="DejaVuSans-Bold"/>
              </a:rPr>
              <a:t>Psycholinguistics – how frequent are different types of speech error in everyday language</a:t>
            </a:r>
          </a:p>
          <a:p>
            <a:r>
              <a:rPr lang="en-US" sz="3700" dirty="0">
                <a:solidFill>
                  <a:srgbClr val="8C8C8C"/>
                </a:solidFill>
                <a:latin typeface="DejaVuSans"/>
              </a:rPr>
              <a:t>• </a:t>
            </a:r>
            <a:r>
              <a:rPr lang="en-US" sz="3700" b="1" dirty="0">
                <a:solidFill>
                  <a:srgbClr val="8C8C8C"/>
                </a:solidFill>
                <a:latin typeface="DejaVuSans-Bold"/>
              </a:rPr>
              <a:t>Language engineering – automatic POS tagging</a:t>
            </a:r>
            <a:endParaRPr lang="en-US" sz="3700" b="1" dirty="0">
              <a:solidFill>
                <a:schemeClr val="tx1">
                  <a:lumMod val="85000"/>
                  <a:lumOff val="15000"/>
                </a:schemeClr>
              </a:solidFill>
              <a:latin typeface="+mj-lt"/>
              <a:ea typeface="+mj-ea"/>
              <a:cs typeface="+mj-cs"/>
            </a:endParaRPr>
          </a:p>
        </p:txBody>
      </p:sp>
    </p:spTree>
    <p:extLst>
      <p:ext uri="{BB962C8B-B14F-4D97-AF65-F5344CB8AC3E}">
        <p14:creationId xmlns:p14="http://schemas.microsoft.com/office/powerpoint/2010/main" val="24221925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a:solidFill>
                  <a:srgbClr val="494A4C"/>
                </a:solidFill>
                <a:latin typeface="Times New Roman" panose="02020603050405020304" pitchFamily="18" charset="0"/>
              </a:rPr>
              <a:t>Chomsky's criticism to Corpus Linguistics</a:t>
            </a:r>
            <a:endParaRPr lang="en-US" dirty="0"/>
          </a:p>
        </p:txBody>
      </p:sp>
      <p:sp>
        <p:nvSpPr>
          <p:cNvPr id="3" name="عنصر نائب للمحتوى 2"/>
          <p:cNvSpPr>
            <a:spLocks noGrp="1"/>
          </p:cNvSpPr>
          <p:nvPr>
            <p:ph idx="1"/>
          </p:nvPr>
        </p:nvSpPr>
        <p:spPr>
          <a:xfrm>
            <a:off x="2592925" y="1360090"/>
            <a:ext cx="8915400" cy="3777622"/>
          </a:xfrm>
        </p:spPr>
        <p:txBody>
          <a:bodyPr/>
          <a:lstStyle/>
          <a:p>
            <a:r>
              <a:rPr lang="en-US" dirty="0"/>
              <a:t>Chomsky's criticism was based on his refusal to the corpus as a source of evidence in linguistic enquiry. He changed the object of linguistic enquiry from abstract descriptions of language to theories which reflected a psychological reality, cognitively plausible models of language. In doing so he apparently invalidated the corpus as a source of evidence in linguistic enquiry. Chomsky suggested that the corpus could never be a useful tool for the linguist, as the linguist must seek to model language competence rather than performance. (Chomsky 1988) Competence is best described as our tacit, internalised knowledge of a language. Performance, on the other hand, is external evidence of language competence and its usage on particular occasions when, crucially, factors other than our linguistic competence may affect its form. Chomsky argued that it was competence rather than performance that the linguist was trying to model.</a:t>
            </a:r>
          </a:p>
        </p:txBody>
      </p:sp>
    </p:spTree>
    <p:extLst>
      <p:ext uri="{BB962C8B-B14F-4D97-AF65-F5344CB8AC3E}">
        <p14:creationId xmlns:p14="http://schemas.microsoft.com/office/powerpoint/2010/main" val="14968790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Corpus Linguistics Approaches</a:t>
            </a:r>
          </a:p>
        </p:txBody>
      </p:sp>
      <p:sp>
        <p:nvSpPr>
          <p:cNvPr id="3" name="Content Placeholder 2"/>
          <p:cNvSpPr>
            <a:spLocks noGrp="1"/>
          </p:cNvSpPr>
          <p:nvPr>
            <p:ph idx="1"/>
          </p:nvPr>
        </p:nvSpPr>
        <p:spPr/>
        <p:txBody>
          <a:bodyPr>
            <a:normAutofit fontScale="92500" lnSpcReduction="10000"/>
          </a:bodyPr>
          <a:lstStyle/>
          <a:p>
            <a:r>
              <a:rPr lang="en-US" dirty="0"/>
              <a:t>There are two approaches in corpus linguistics: corpus-driven approach and corpus-based approach.</a:t>
            </a:r>
          </a:p>
          <a:p>
            <a:r>
              <a:rPr lang="en-US" dirty="0"/>
              <a:t>According to </a:t>
            </a:r>
            <a:r>
              <a:rPr lang="en-US" dirty="0" err="1"/>
              <a:t>Biber</a:t>
            </a:r>
            <a:r>
              <a:rPr lang="en-US" dirty="0"/>
              <a:t> (2009: 12-17):</a:t>
            </a:r>
          </a:p>
          <a:p>
            <a:pPr marL="0" indent="0" algn="just">
              <a:buNone/>
            </a:pPr>
            <a:r>
              <a:rPr lang="en-US" dirty="0"/>
              <a:t>     1. Corpus-based research assumes the validity of linguistic forms and     	structures derived from linguistic theory. The primary goal of research is to 	</a:t>
            </a:r>
            <a:r>
              <a:rPr lang="en-US" dirty="0" err="1"/>
              <a:t>analyse</a:t>
            </a:r>
            <a:r>
              <a:rPr lang="en-US" dirty="0"/>
              <a:t> the systematic patterns of variation and use for those pre-defined 	linguistic features.</a:t>
            </a:r>
          </a:p>
          <a:p>
            <a:pPr marL="0" indent="0" algn="just">
              <a:buNone/>
            </a:pPr>
            <a:r>
              <a:rPr lang="en-US" dirty="0"/>
              <a:t>     2. Corpus-driven research is more inductive, so that the linguistic</a:t>
            </a:r>
            <a:br>
              <a:rPr lang="en-US" dirty="0"/>
            </a:br>
            <a:r>
              <a:rPr lang="en-US" dirty="0"/>
              <a:t>	constructs themselves emerge from analysis of a corpus.</a:t>
            </a:r>
          </a:p>
          <a:p>
            <a:pPr marL="0" indent="0" algn="just">
              <a:buNone/>
            </a:pPr>
            <a:r>
              <a:rPr lang="en-US" dirty="0"/>
              <a:t> </a:t>
            </a:r>
            <a:br>
              <a:rPr lang="en-US" dirty="0"/>
            </a:br>
            <a:r>
              <a:rPr lang="en-US" dirty="0"/>
              <a:t>     </a:t>
            </a:r>
          </a:p>
          <a:p>
            <a:pPr marL="0" indent="0" algn="just">
              <a:buNone/>
            </a:pPr>
            <a:r>
              <a:rPr lang="en-US" dirty="0"/>
              <a:t> </a:t>
            </a:r>
            <a:br>
              <a:rPr lang="en-US" dirty="0"/>
            </a:br>
            <a:endParaRPr lang="en-US" dirty="0"/>
          </a:p>
        </p:txBody>
      </p:sp>
    </p:spTree>
    <p:extLst>
      <p:ext uri="{BB962C8B-B14F-4D97-AF65-F5344CB8AC3E}">
        <p14:creationId xmlns:p14="http://schemas.microsoft.com/office/powerpoint/2010/main" val="23502945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Corpus Linguistics Approaches (cont’d)</a:t>
            </a:r>
          </a:p>
        </p:txBody>
      </p:sp>
      <p:sp>
        <p:nvSpPr>
          <p:cNvPr id="3" name="Content Placeholder 2"/>
          <p:cNvSpPr>
            <a:spLocks noGrp="1"/>
          </p:cNvSpPr>
          <p:nvPr>
            <p:ph idx="1"/>
          </p:nvPr>
        </p:nvSpPr>
        <p:spPr/>
        <p:txBody>
          <a:bodyPr/>
          <a:lstStyle/>
          <a:p>
            <a:pPr algn="just"/>
            <a:r>
              <a:rPr lang="en-US" dirty="0"/>
              <a:t>According to </a:t>
            </a:r>
            <a:r>
              <a:rPr lang="en-US" dirty="0" err="1"/>
              <a:t>Tognini-Bonelli</a:t>
            </a:r>
            <a:r>
              <a:rPr lang="en-US" dirty="0"/>
              <a:t> (2001: 84-5):</a:t>
            </a:r>
          </a:p>
          <a:p>
            <a:pPr marL="0" indent="0" algn="just">
              <a:buNone/>
            </a:pPr>
            <a:r>
              <a:rPr lang="en-US" dirty="0"/>
              <a:t>     1. Corpus-based studies typically use corpus data in order to explore a 	theory or hypothesis, aiming to validate it, refute it or refine it. The definition 	of corpus linguistics as a method underpins this approach. </a:t>
            </a:r>
          </a:p>
          <a:p>
            <a:pPr marL="0" indent="0" algn="just">
              <a:buNone/>
            </a:pPr>
            <a:r>
              <a:rPr lang="en-US" dirty="0"/>
              <a:t>     2. Corpus-driven linguistics rejects the </a:t>
            </a:r>
            <a:r>
              <a:rPr lang="en-US" dirty="0" err="1"/>
              <a:t>characterisation</a:t>
            </a:r>
            <a:r>
              <a:rPr lang="en-US" dirty="0"/>
              <a:t> of corpus linguistics 	as a method and claims instead that the corpus itself should be the sole 	source of our hypotheses about language. It is thus claimed that the 	corpus itself embodies a theory of language.</a:t>
            </a:r>
          </a:p>
          <a:p>
            <a:pPr marL="0" indent="0" algn="just">
              <a:buNone/>
            </a:pPr>
            <a:r>
              <a:rPr lang="en-US" dirty="0"/>
              <a:t> </a:t>
            </a:r>
            <a:br>
              <a:rPr lang="en-US" dirty="0"/>
            </a:br>
            <a:endParaRPr lang="en-US" dirty="0"/>
          </a:p>
        </p:txBody>
      </p:sp>
    </p:spTree>
    <p:extLst>
      <p:ext uri="{BB962C8B-B14F-4D97-AF65-F5344CB8AC3E}">
        <p14:creationId xmlns:p14="http://schemas.microsoft.com/office/powerpoint/2010/main" val="7277293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Corpus Design</a:t>
            </a:r>
          </a:p>
        </p:txBody>
      </p:sp>
      <p:sp>
        <p:nvSpPr>
          <p:cNvPr id="3" name="Content Placeholder 2"/>
          <p:cNvSpPr>
            <a:spLocks noGrp="1"/>
          </p:cNvSpPr>
          <p:nvPr>
            <p:ph idx="1"/>
          </p:nvPr>
        </p:nvSpPr>
        <p:spPr/>
        <p:txBody>
          <a:bodyPr>
            <a:normAutofit/>
          </a:bodyPr>
          <a:lstStyle/>
          <a:p>
            <a:pPr>
              <a:buFont typeface="+mj-lt"/>
              <a:buAutoNum type="arabicPeriod"/>
            </a:pPr>
            <a:r>
              <a:rPr lang="en-US" sz="2800" dirty="0"/>
              <a:t>Authenticity</a:t>
            </a:r>
          </a:p>
          <a:p>
            <a:pPr>
              <a:buFont typeface="+mj-lt"/>
              <a:buAutoNum type="arabicPeriod"/>
            </a:pPr>
            <a:r>
              <a:rPr lang="en-US" sz="2800" dirty="0"/>
              <a:t>Sampling</a:t>
            </a:r>
          </a:p>
          <a:p>
            <a:pPr>
              <a:buFont typeface="+mj-lt"/>
              <a:buAutoNum type="arabicPeriod"/>
            </a:pPr>
            <a:r>
              <a:rPr lang="en-US" sz="2800" dirty="0"/>
              <a:t>Size</a:t>
            </a:r>
          </a:p>
          <a:p>
            <a:pPr>
              <a:buFont typeface="+mj-lt"/>
              <a:buAutoNum type="arabicPeriod"/>
            </a:pPr>
            <a:r>
              <a:rPr lang="en-US" sz="2800" dirty="0"/>
              <a:t>Balance and representation</a:t>
            </a:r>
          </a:p>
          <a:p>
            <a:pPr>
              <a:buFont typeface="+mj-lt"/>
              <a:buAutoNum type="arabicPeriod"/>
            </a:pPr>
            <a:r>
              <a:rPr lang="en-US" sz="2800" dirty="0"/>
              <a:t>Legal  issue</a:t>
            </a:r>
          </a:p>
        </p:txBody>
      </p:sp>
    </p:spTree>
    <p:extLst>
      <p:ext uri="{BB962C8B-B14F-4D97-AF65-F5344CB8AC3E}">
        <p14:creationId xmlns:p14="http://schemas.microsoft.com/office/powerpoint/2010/main" val="24398854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Collection Regimes </a:t>
            </a:r>
          </a:p>
        </p:txBody>
      </p:sp>
      <p:sp>
        <p:nvSpPr>
          <p:cNvPr id="3" name="Content Placeholder 2"/>
          <p:cNvSpPr>
            <a:spLocks noGrp="1"/>
          </p:cNvSpPr>
          <p:nvPr>
            <p:ph idx="1"/>
          </p:nvPr>
        </p:nvSpPr>
        <p:spPr/>
        <p:txBody>
          <a:bodyPr/>
          <a:lstStyle/>
          <a:p>
            <a:r>
              <a:rPr lang="en-US" dirty="0"/>
              <a:t>Monitor Corpora </a:t>
            </a:r>
            <a:r>
              <a:rPr lang="en-US" dirty="0">
                <a:sym typeface="Wingdings" panose="05000000000000000000" pitchFamily="2" charset="2"/>
              </a:rPr>
              <a:t> the size of  corpus develops over time and consists of various materials (e.g. COCA, BoE)</a:t>
            </a:r>
          </a:p>
          <a:p>
            <a:r>
              <a:rPr lang="en-US" dirty="0">
                <a:sym typeface="Wingdings" panose="05000000000000000000" pitchFamily="2" charset="2"/>
              </a:rPr>
              <a:t>Balanced Corpora  tries to represent a particular type of language in a certain range of time (e.g. LOB, BCCWJ)</a:t>
            </a:r>
          </a:p>
          <a:p>
            <a:r>
              <a:rPr lang="en-US" dirty="0">
                <a:sym typeface="Wingdings" panose="05000000000000000000" pitchFamily="2" charset="2"/>
              </a:rPr>
              <a:t>Opportunities Corpora  Due to the technical limitation, sometimes the collection of corpus data should consider the use of the existing data or data that can be accessed easily.   </a:t>
            </a:r>
            <a:endParaRPr lang="en-US" dirty="0"/>
          </a:p>
        </p:txBody>
      </p:sp>
    </p:spTree>
    <p:extLst>
      <p:ext uri="{BB962C8B-B14F-4D97-AF65-F5344CB8AC3E}">
        <p14:creationId xmlns:p14="http://schemas.microsoft.com/office/powerpoint/2010/main" val="38422832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8524" y="3203538"/>
            <a:ext cx="8911687" cy="1280890"/>
          </a:xfrm>
        </p:spPr>
        <p:txBody>
          <a:bodyPr/>
          <a:lstStyle/>
          <a:p>
            <a:pPr algn="ctr"/>
            <a:r>
              <a:rPr lang="en-US" dirty="0"/>
              <a:t>THANK YOU</a:t>
            </a:r>
          </a:p>
        </p:txBody>
      </p:sp>
    </p:spTree>
    <p:extLst>
      <p:ext uri="{BB962C8B-B14F-4D97-AF65-F5344CB8AC3E}">
        <p14:creationId xmlns:p14="http://schemas.microsoft.com/office/powerpoint/2010/main" val="2984066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marL="342900" lvl="0" indent="-342900">
              <a:spcBef>
                <a:spcPts val="1000"/>
              </a:spcBef>
            </a:pPr>
            <a:r>
              <a:rPr lang="en-US" sz="3200" dirty="0">
                <a:solidFill>
                  <a:prstClr val="black">
                    <a:lumMod val="75000"/>
                    <a:lumOff val="25000"/>
                  </a:prstClr>
                </a:solidFill>
                <a:latin typeface="DejaVuSans"/>
                <a:ea typeface="+mn-ea"/>
                <a:cs typeface="+mn-cs"/>
              </a:rPr>
              <a:t>What is a corpus?</a:t>
            </a:r>
            <a:br>
              <a:rPr lang="en-US" sz="3200" dirty="0">
                <a:solidFill>
                  <a:prstClr val="black">
                    <a:lumMod val="75000"/>
                    <a:lumOff val="25000"/>
                  </a:prstClr>
                </a:solidFill>
                <a:latin typeface="DejaVuSans"/>
                <a:ea typeface="+mn-ea"/>
                <a:cs typeface="+mn-cs"/>
              </a:rPr>
            </a:br>
            <a:endParaRPr lang="en-US" dirty="0"/>
          </a:p>
        </p:txBody>
      </p:sp>
      <p:sp>
        <p:nvSpPr>
          <p:cNvPr id="3" name="عنصر نائب للمحتوى 2"/>
          <p:cNvSpPr>
            <a:spLocks noGrp="1"/>
          </p:cNvSpPr>
          <p:nvPr>
            <p:ph idx="1"/>
          </p:nvPr>
        </p:nvSpPr>
        <p:spPr>
          <a:xfrm>
            <a:off x="2618138" y="1264554"/>
            <a:ext cx="8886474" cy="5968759"/>
          </a:xfrm>
        </p:spPr>
        <p:txBody>
          <a:bodyPr>
            <a:noAutofit/>
          </a:bodyPr>
          <a:lstStyle/>
          <a:p>
            <a:r>
              <a:rPr lang="en-US" sz="3200" dirty="0">
                <a:latin typeface="LiberationSans"/>
              </a:rPr>
              <a:t>• </a:t>
            </a:r>
            <a:r>
              <a:rPr lang="en-US" sz="3200" dirty="0">
                <a:latin typeface="DejaVuSans"/>
              </a:rPr>
              <a:t>A book?</a:t>
            </a:r>
          </a:p>
          <a:p>
            <a:r>
              <a:rPr lang="en-US" sz="3200" dirty="0">
                <a:latin typeface="LiberationSans"/>
              </a:rPr>
              <a:t>• </a:t>
            </a:r>
            <a:r>
              <a:rPr lang="en-US" sz="3200" dirty="0">
                <a:latin typeface="DejaVuSans"/>
              </a:rPr>
              <a:t>An article?</a:t>
            </a:r>
          </a:p>
          <a:p>
            <a:r>
              <a:rPr lang="en-US" sz="3200" dirty="0">
                <a:latin typeface="LiberationSans"/>
              </a:rPr>
              <a:t>• </a:t>
            </a:r>
            <a:r>
              <a:rPr lang="en-US" sz="3200" dirty="0">
                <a:latin typeface="DejaVuSans"/>
              </a:rPr>
              <a:t>An archive?</a:t>
            </a:r>
            <a:endParaRPr lang="en-US" sz="320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093151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097892" y="741528"/>
            <a:ext cx="8915400" cy="4635689"/>
          </a:xfrm>
        </p:spPr>
        <p:txBody>
          <a:bodyPr>
            <a:normAutofit fontScale="25000" lnSpcReduction="20000"/>
          </a:bodyPr>
          <a:lstStyle/>
          <a:p>
            <a:pPr marL="0" indent="0">
              <a:buNone/>
            </a:pPr>
            <a:r>
              <a:rPr lang="en-US" sz="11100" b="1" i="1" dirty="0">
                <a:solidFill>
                  <a:schemeClr val="tx1">
                    <a:lumMod val="85000"/>
                    <a:lumOff val="15000"/>
                  </a:schemeClr>
                </a:solidFill>
                <a:latin typeface="Futura-CondensedBoldOblique"/>
                <a:ea typeface="+mj-ea"/>
                <a:cs typeface="+mj-cs"/>
              </a:rPr>
              <a:t>Definition</a:t>
            </a:r>
          </a:p>
          <a:p>
            <a:pPr marL="0" indent="0">
              <a:buNone/>
            </a:pPr>
            <a:r>
              <a:rPr lang="en-US" sz="5600" b="1" i="1" dirty="0">
                <a:solidFill>
                  <a:schemeClr val="tx1">
                    <a:lumMod val="85000"/>
                    <a:lumOff val="15000"/>
                  </a:schemeClr>
                </a:solidFill>
                <a:latin typeface="Futura-CondensedBoldOblique"/>
                <a:ea typeface="+mj-ea"/>
                <a:cs typeface="+mj-cs"/>
              </a:rPr>
              <a:t>CORPUS: (1) </a:t>
            </a:r>
            <a:r>
              <a:rPr lang="en-US" sz="5600" b="1" i="1" dirty="0">
                <a:solidFill>
                  <a:schemeClr val="tx1">
                    <a:lumMod val="85000"/>
                    <a:lumOff val="15000"/>
                  </a:schemeClr>
                </a:solidFill>
                <a:latin typeface="Arial" panose="020B0604020202020204" pitchFamily="34" charset="0"/>
                <a:ea typeface="+mj-ea"/>
                <a:cs typeface="Arial" panose="020B0604020202020204" pitchFamily="34" charset="0"/>
              </a:rPr>
              <a:t>A collection of texts, especially if complete</a:t>
            </a:r>
          </a:p>
          <a:p>
            <a:pPr marL="0" indent="0">
              <a:buNone/>
            </a:pPr>
            <a:r>
              <a:rPr lang="en-US" sz="5600" b="1" i="1" dirty="0">
                <a:solidFill>
                  <a:schemeClr val="tx1">
                    <a:lumMod val="85000"/>
                    <a:lumOff val="15000"/>
                  </a:schemeClr>
                </a:solidFill>
                <a:latin typeface="Arial" panose="020B0604020202020204" pitchFamily="34" charset="0"/>
                <a:ea typeface="+mj-ea"/>
                <a:cs typeface="Arial" panose="020B0604020202020204" pitchFamily="34" charset="0"/>
              </a:rPr>
              <a:t>and self-contained: the corpus of Anglo-Saxon verse.</a:t>
            </a:r>
            <a:endParaRPr lang="ar-YE" sz="5600" b="1" i="1" dirty="0">
              <a:solidFill>
                <a:schemeClr val="tx1">
                  <a:lumMod val="85000"/>
                  <a:lumOff val="15000"/>
                </a:schemeClr>
              </a:solidFill>
              <a:latin typeface="Arial" panose="020B0604020202020204" pitchFamily="34" charset="0"/>
              <a:ea typeface="+mj-ea"/>
              <a:cs typeface="Arial" panose="020B0604020202020204" pitchFamily="34" charset="0"/>
            </a:endParaRPr>
          </a:p>
          <a:p>
            <a:pPr marL="0" indent="0">
              <a:buNone/>
            </a:pPr>
            <a:r>
              <a:rPr lang="ar-YE" sz="5600" b="1" i="1" dirty="0">
                <a:solidFill>
                  <a:schemeClr val="tx1">
                    <a:lumMod val="85000"/>
                    <a:lumOff val="15000"/>
                  </a:schemeClr>
                </a:solidFill>
                <a:latin typeface="Arial" panose="020B0604020202020204" pitchFamily="34" charset="0"/>
                <a:ea typeface="+mj-ea"/>
                <a:cs typeface="Arial" panose="020B0604020202020204" pitchFamily="34" charset="0"/>
              </a:rPr>
              <a:t> (2)</a:t>
            </a:r>
            <a:r>
              <a:rPr lang="en-US" sz="5600" b="1" i="1" dirty="0">
                <a:solidFill>
                  <a:schemeClr val="tx1">
                    <a:lumMod val="85000"/>
                    <a:lumOff val="15000"/>
                  </a:schemeClr>
                </a:solidFill>
                <a:latin typeface="Arial" panose="020B0604020202020204" pitchFamily="34" charset="0"/>
                <a:ea typeface="+mj-ea"/>
                <a:cs typeface="Arial" panose="020B0604020202020204" pitchFamily="34" charset="0"/>
              </a:rPr>
              <a:t>In linguistics and lexicography, a body of texts,</a:t>
            </a:r>
          </a:p>
          <a:p>
            <a:pPr marL="0" indent="0">
              <a:buNone/>
            </a:pPr>
            <a:r>
              <a:rPr lang="en-US" sz="5600" b="1" i="1" dirty="0">
                <a:solidFill>
                  <a:schemeClr val="tx1">
                    <a:lumMod val="85000"/>
                    <a:lumOff val="15000"/>
                  </a:schemeClr>
                </a:solidFill>
                <a:latin typeface="Arial" panose="020B0604020202020204" pitchFamily="34" charset="0"/>
                <a:ea typeface="+mj-ea"/>
                <a:cs typeface="Arial" panose="020B0604020202020204" pitchFamily="34" charset="0"/>
              </a:rPr>
              <a:t>utterances, or other specimens considered more or less</a:t>
            </a:r>
          </a:p>
          <a:p>
            <a:pPr marL="0" indent="0">
              <a:buNone/>
            </a:pPr>
            <a:r>
              <a:rPr lang="en-US" sz="5600" b="1" i="1" dirty="0">
                <a:solidFill>
                  <a:schemeClr val="tx1">
                    <a:lumMod val="85000"/>
                    <a:lumOff val="15000"/>
                  </a:schemeClr>
                </a:solidFill>
                <a:latin typeface="Arial" panose="020B0604020202020204" pitchFamily="34" charset="0"/>
                <a:ea typeface="+mj-ea"/>
                <a:cs typeface="Arial" panose="020B0604020202020204" pitchFamily="34" charset="0"/>
              </a:rPr>
              <a:t>representative of a language, and usually stored as an</a:t>
            </a:r>
          </a:p>
          <a:p>
            <a:pPr marL="0" indent="0">
              <a:buNone/>
            </a:pPr>
            <a:r>
              <a:rPr lang="en-US" sz="5600" b="1" i="1" dirty="0">
                <a:solidFill>
                  <a:schemeClr val="tx1">
                    <a:lumMod val="85000"/>
                    <a:lumOff val="15000"/>
                  </a:schemeClr>
                </a:solidFill>
                <a:latin typeface="Arial" panose="020B0604020202020204" pitchFamily="34" charset="0"/>
                <a:ea typeface="+mj-ea"/>
                <a:cs typeface="Arial" panose="020B0604020202020204" pitchFamily="34" charset="0"/>
              </a:rPr>
              <a:t>electronic database. Currently, computer corpora may</a:t>
            </a:r>
          </a:p>
          <a:p>
            <a:pPr marL="0" indent="0">
              <a:buNone/>
            </a:pPr>
            <a:r>
              <a:rPr lang="en-US" sz="5600" b="1" i="1" dirty="0">
                <a:solidFill>
                  <a:schemeClr val="tx1">
                    <a:lumMod val="85000"/>
                    <a:lumOff val="15000"/>
                  </a:schemeClr>
                </a:solidFill>
                <a:latin typeface="Arial" panose="020B0604020202020204" pitchFamily="34" charset="0"/>
                <a:ea typeface="+mj-ea"/>
                <a:cs typeface="Arial" panose="020B0604020202020204" pitchFamily="34" charset="0"/>
              </a:rPr>
              <a:t>store many millions of running words, whose features can</a:t>
            </a:r>
          </a:p>
          <a:p>
            <a:pPr marL="0" indent="0">
              <a:buNone/>
            </a:pPr>
            <a:r>
              <a:rPr lang="en-US" sz="5600" b="1" i="1" dirty="0">
                <a:solidFill>
                  <a:schemeClr val="tx1">
                    <a:lumMod val="85000"/>
                    <a:lumOff val="15000"/>
                  </a:schemeClr>
                </a:solidFill>
                <a:latin typeface="Arial" panose="020B0604020202020204" pitchFamily="34" charset="0"/>
                <a:ea typeface="+mj-ea"/>
                <a:cs typeface="Arial" panose="020B0604020202020204" pitchFamily="34" charset="0"/>
              </a:rPr>
              <a:t>be analyzed by means of tagging (the addition of</a:t>
            </a:r>
          </a:p>
          <a:p>
            <a:pPr marL="0" indent="0">
              <a:buNone/>
            </a:pPr>
            <a:r>
              <a:rPr lang="en-US" sz="5600" b="1" i="1" dirty="0">
                <a:solidFill>
                  <a:schemeClr val="tx1">
                    <a:lumMod val="85000"/>
                    <a:lumOff val="15000"/>
                  </a:schemeClr>
                </a:solidFill>
                <a:latin typeface="Arial" panose="020B0604020202020204" pitchFamily="34" charset="0"/>
                <a:ea typeface="+mj-ea"/>
                <a:cs typeface="Arial" panose="020B0604020202020204" pitchFamily="34" charset="0"/>
              </a:rPr>
              <a:t>identifying and classifying tags to words and other</a:t>
            </a:r>
          </a:p>
          <a:p>
            <a:pPr marL="0" indent="0">
              <a:buNone/>
            </a:pPr>
            <a:r>
              <a:rPr lang="en-US" sz="5600" b="1" i="1" dirty="0">
                <a:solidFill>
                  <a:schemeClr val="tx1">
                    <a:lumMod val="85000"/>
                    <a:lumOff val="15000"/>
                  </a:schemeClr>
                </a:solidFill>
                <a:latin typeface="Arial" panose="020B0604020202020204" pitchFamily="34" charset="0"/>
                <a:ea typeface="+mj-ea"/>
                <a:cs typeface="Arial" panose="020B0604020202020204" pitchFamily="34" charset="0"/>
              </a:rPr>
              <a:t>formations) and the use of </a:t>
            </a:r>
            <a:r>
              <a:rPr lang="en-US" sz="5600" b="1" i="1" dirty="0" err="1">
                <a:solidFill>
                  <a:schemeClr val="tx1">
                    <a:lumMod val="85000"/>
                    <a:lumOff val="15000"/>
                  </a:schemeClr>
                </a:solidFill>
                <a:latin typeface="Arial" panose="020B0604020202020204" pitchFamily="34" charset="0"/>
                <a:ea typeface="+mj-ea"/>
                <a:cs typeface="Arial" panose="020B0604020202020204" pitchFamily="34" charset="0"/>
              </a:rPr>
              <a:t>concordancing</a:t>
            </a:r>
            <a:r>
              <a:rPr lang="en-US" sz="5600" b="1" i="1" dirty="0">
                <a:solidFill>
                  <a:schemeClr val="tx1">
                    <a:lumMod val="85000"/>
                    <a:lumOff val="15000"/>
                  </a:schemeClr>
                </a:solidFill>
                <a:latin typeface="Arial" panose="020B0604020202020204" pitchFamily="34" charset="0"/>
                <a:ea typeface="+mj-ea"/>
                <a:cs typeface="Arial" panose="020B0604020202020204" pitchFamily="34" charset="0"/>
              </a:rPr>
              <a:t> programs.</a:t>
            </a:r>
          </a:p>
          <a:p>
            <a:pPr marL="0" indent="0">
              <a:buNone/>
            </a:pPr>
            <a:r>
              <a:rPr lang="en-US" sz="5600" b="1" i="1" dirty="0">
                <a:solidFill>
                  <a:schemeClr val="tx1">
                    <a:lumMod val="85000"/>
                    <a:lumOff val="15000"/>
                  </a:schemeClr>
                </a:solidFill>
                <a:latin typeface="Arial" panose="020B0604020202020204" pitchFamily="34" charset="0"/>
                <a:ea typeface="+mj-ea"/>
                <a:cs typeface="Arial" panose="020B0604020202020204" pitchFamily="34" charset="0"/>
              </a:rPr>
              <a:t>(McArthur, Tom. (ed.) 1992. The Oxford Companion to the</a:t>
            </a:r>
          </a:p>
          <a:p>
            <a:pPr marL="0" indent="0">
              <a:buNone/>
            </a:pPr>
            <a:r>
              <a:rPr lang="en-US" sz="5600" b="1" i="1" dirty="0">
                <a:solidFill>
                  <a:schemeClr val="tx1">
                    <a:lumMod val="85000"/>
                    <a:lumOff val="15000"/>
                  </a:schemeClr>
                </a:solidFill>
                <a:latin typeface="Arial" panose="020B0604020202020204" pitchFamily="34" charset="0"/>
                <a:ea typeface="+mj-ea"/>
                <a:cs typeface="Arial" panose="020B0604020202020204" pitchFamily="34" charset="0"/>
              </a:rPr>
              <a:t>English. Oxford &amp; New York: Oxford University Press.)</a:t>
            </a:r>
            <a:endParaRPr lang="en-US" sz="5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7679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610136" y="433041"/>
            <a:ext cx="8911687" cy="1280890"/>
          </a:xfrm>
        </p:spPr>
        <p:txBody>
          <a:bodyPr>
            <a:normAutofit fontScale="90000"/>
          </a:bodyPr>
          <a:lstStyle/>
          <a:p>
            <a:pPr marL="0" marR="0">
              <a:lnSpc>
                <a:spcPct val="107000"/>
              </a:lnSpc>
              <a:spcBef>
                <a:spcPts val="0"/>
              </a:spcBef>
              <a:spcAft>
                <a:spcPts val="800"/>
              </a:spcAft>
            </a:pPr>
            <a:r>
              <a:rPr lang="en-US" b="1" i="1" dirty="0">
                <a:latin typeface="Futura-CondensedBoldOblique"/>
              </a:rPr>
              <a:t>Definition</a:t>
            </a:r>
            <a:br>
              <a:rPr lang="en-US" b="1" i="1" dirty="0">
                <a:latin typeface="Futura-CondensedBoldOblique"/>
              </a:rPr>
            </a:br>
            <a:br>
              <a:rPr lang="en-US" sz="3200" dirty="0">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عنصر نائب للمحتوى 2"/>
          <p:cNvSpPr>
            <a:spLocks noGrp="1"/>
          </p:cNvSpPr>
          <p:nvPr>
            <p:ph idx="1"/>
          </p:nvPr>
        </p:nvSpPr>
        <p:spPr>
          <a:xfrm>
            <a:off x="2606423" y="433041"/>
            <a:ext cx="8915400" cy="5593445"/>
          </a:xfrm>
        </p:spPr>
        <p:txBody>
          <a:bodyPr>
            <a:normAutofit/>
          </a:bodyPr>
          <a:lstStyle/>
          <a:p>
            <a:pPr marL="0" marR="0" indent="0">
              <a:lnSpc>
                <a:spcPct val="117000"/>
              </a:lnSpc>
              <a:spcBef>
                <a:spcPts val="0"/>
              </a:spcBef>
              <a:spcAft>
                <a:spcPts val="800"/>
              </a:spcAft>
              <a:buNone/>
            </a:pPr>
            <a:r>
              <a:rPr lang="en-US" sz="17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ar-YE" sz="17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endParaRPr lang="en-US" sz="170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r>
              <a:rPr lang="en-US" b="1" dirty="0">
                <a:latin typeface="DejaVuSans-Bold"/>
              </a:rPr>
              <a:t>corpus, plural corpora; A collection of linguistic data, </a:t>
            </a:r>
            <a:r>
              <a:rPr lang="en-US" dirty="0">
                <a:latin typeface="DejaVuSans"/>
              </a:rPr>
              <a:t>either </a:t>
            </a:r>
            <a:r>
              <a:rPr lang="en-US" b="1" dirty="0">
                <a:latin typeface="DejaVuSans-Bold"/>
              </a:rPr>
              <a:t>compiled as written texts or as a transcription of </a:t>
            </a:r>
            <a:r>
              <a:rPr lang="en-US" dirty="0">
                <a:latin typeface="DejaVuSans"/>
              </a:rPr>
              <a:t>recorded speech. The main purpose of a corpus is to </a:t>
            </a:r>
            <a:r>
              <a:rPr lang="en-US" b="1" dirty="0">
                <a:latin typeface="DejaVuSans-Bold"/>
              </a:rPr>
              <a:t>verify </a:t>
            </a:r>
            <a:r>
              <a:rPr lang="en-US" dirty="0">
                <a:latin typeface="DejaVuSans"/>
              </a:rPr>
              <a:t>a </a:t>
            </a:r>
            <a:r>
              <a:rPr lang="en-US" b="1" dirty="0">
                <a:latin typeface="DejaVuSans-Bold"/>
              </a:rPr>
              <a:t>hypothesis about language - for example, to Determine </a:t>
            </a:r>
            <a:r>
              <a:rPr lang="en-US" dirty="0">
                <a:latin typeface="DejaVuSans"/>
              </a:rPr>
              <a:t>how the usage of a particular sound, word, or syntactic construction varies. </a:t>
            </a:r>
            <a:r>
              <a:rPr lang="en-US" b="1" dirty="0">
                <a:latin typeface="DejaVuSans-Bold"/>
              </a:rPr>
              <a:t>Corpus linguistics deals with the </a:t>
            </a:r>
            <a:r>
              <a:rPr lang="en-US" dirty="0">
                <a:latin typeface="DejaVuSans"/>
              </a:rPr>
              <a:t>principles and practice of using corpora in language study. A </a:t>
            </a:r>
            <a:r>
              <a:rPr lang="en-US" b="1" dirty="0">
                <a:latin typeface="DejaVuSans-Bold"/>
              </a:rPr>
              <a:t>computer corpus is a large body of machine-readable </a:t>
            </a:r>
            <a:r>
              <a:rPr lang="en-US" dirty="0">
                <a:latin typeface="DejaVuSans"/>
              </a:rPr>
              <a:t>texts.</a:t>
            </a:r>
          </a:p>
          <a:p>
            <a:r>
              <a:rPr lang="en-US" sz="1600" dirty="0">
                <a:latin typeface="DejaVuSans"/>
              </a:rPr>
              <a:t>( Crystal, David. 1992. </a:t>
            </a:r>
            <a:r>
              <a:rPr lang="en-US" dirty="0">
                <a:latin typeface="DejaVuSans"/>
              </a:rPr>
              <a:t>An Encyclopedic Dictionary of Language and Languages.      </a:t>
            </a:r>
            <a:r>
              <a:rPr lang="en-US" sz="1600" dirty="0">
                <a:latin typeface="DejaVuSans"/>
              </a:rPr>
              <a:t>Oxford: Blackwell.</a:t>
            </a:r>
            <a:r>
              <a:rPr lang="en-US" dirty="0">
                <a:latin typeface="DejaVuSans"/>
              </a:rPr>
              <a:t>)</a:t>
            </a:r>
            <a:endParaRPr lang="en-US" dirty="0">
              <a:solidFill>
                <a:prstClr val="black">
                  <a:lumMod val="75000"/>
                  <a:lumOff val="25000"/>
                </a:prstClr>
              </a:solidFill>
            </a:endParaRPr>
          </a:p>
          <a:p>
            <a:endParaRPr lang="en-US" sz="160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endParaRPr lang="en-US" sz="160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endParaRPr lang="en-US" dirty="0"/>
          </a:p>
        </p:txBody>
      </p:sp>
    </p:spTree>
    <p:extLst>
      <p:ext uri="{BB962C8B-B14F-4D97-AF65-F5344CB8AC3E}">
        <p14:creationId xmlns:p14="http://schemas.microsoft.com/office/powerpoint/2010/main" val="162509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056949" y="973540"/>
            <a:ext cx="8915400" cy="3777622"/>
          </a:xfrm>
        </p:spPr>
        <p:txBody>
          <a:bodyPr>
            <a:normAutofit fontScale="32500" lnSpcReduction="20000"/>
          </a:bodyPr>
          <a:lstStyle/>
          <a:p>
            <a:pPr marL="0" indent="0">
              <a:buNone/>
            </a:pPr>
            <a:r>
              <a:rPr lang="en-US" sz="8000" b="1" i="1" dirty="0">
                <a:solidFill>
                  <a:schemeClr val="tx1">
                    <a:lumMod val="85000"/>
                    <a:lumOff val="15000"/>
                  </a:schemeClr>
                </a:solidFill>
                <a:latin typeface="Futura-CondensedBoldOblique"/>
                <a:ea typeface="+mj-ea"/>
                <a:cs typeface="+mj-cs"/>
              </a:rPr>
              <a:t>Definition</a:t>
            </a:r>
          </a:p>
          <a:p>
            <a:pPr marL="0" indent="0">
              <a:buNone/>
            </a:pPr>
            <a:r>
              <a:rPr lang="en-US" sz="5800" dirty="0">
                <a:latin typeface="DejaVuSans"/>
              </a:rPr>
              <a:t>A collection of linguistic data, either written texts or a transcription of recorded speech, which can be used as a starting-point of linguistic description or as a means of verifying hypotheses about a language.</a:t>
            </a:r>
          </a:p>
          <a:p>
            <a:pPr marL="0" indent="0">
              <a:buNone/>
            </a:pPr>
            <a:r>
              <a:rPr lang="en-US" sz="5800" dirty="0">
                <a:latin typeface="DejaVuSans"/>
              </a:rPr>
              <a:t>(Crystal, David. 1991. A Dictionary of Linguistics and</a:t>
            </a:r>
          </a:p>
          <a:p>
            <a:pPr marL="0" indent="0">
              <a:buNone/>
            </a:pPr>
            <a:r>
              <a:rPr lang="en-US" sz="5800" dirty="0">
                <a:latin typeface="DejaVuSans"/>
              </a:rPr>
              <a:t>Phonetics. Oxford: Blackwell.)</a:t>
            </a:r>
          </a:p>
          <a:p>
            <a:pPr marL="0" indent="0">
              <a:buNone/>
            </a:pPr>
            <a:r>
              <a:rPr lang="en-US" sz="5800" dirty="0">
                <a:latin typeface="DejaVuSans"/>
              </a:rPr>
              <a:t>• A collection of naturally occurring language text, chosen to characterize a state or variety of a language. (John Sinclair. 1991. Corpus, Concordance, Collocation.</a:t>
            </a:r>
          </a:p>
          <a:p>
            <a:pPr marL="0" indent="0">
              <a:buNone/>
            </a:pPr>
            <a:r>
              <a:rPr lang="en-US" sz="5800" dirty="0">
                <a:latin typeface="DejaVuSans"/>
              </a:rPr>
              <a:t>Oxford: Oxford University Press.)</a:t>
            </a:r>
          </a:p>
        </p:txBody>
      </p:sp>
    </p:spTree>
    <p:extLst>
      <p:ext uri="{BB962C8B-B14F-4D97-AF65-F5344CB8AC3E}">
        <p14:creationId xmlns:p14="http://schemas.microsoft.com/office/powerpoint/2010/main" val="2799312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425439" y="413983"/>
            <a:ext cx="8915400" cy="3777622"/>
          </a:xfrm>
        </p:spPr>
        <p:txBody>
          <a:bodyPr>
            <a:normAutofit fontScale="40000" lnSpcReduction="20000"/>
          </a:bodyPr>
          <a:lstStyle/>
          <a:p>
            <a:r>
              <a:rPr lang="en-US" sz="8800" dirty="0">
                <a:latin typeface="DejaVuSans"/>
              </a:rPr>
              <a:t>Corpus is not any kind of</a:t>
            </a:r>
          </a:p>
          <a:p>
            <a:r>
              <a:rPr lang="en-US" sz="8800" dirty="0">
                <a:latin typeface="DejaVuSans"/>
              </a:rPr>
              <a:t>text…</a:t>
            </a:r>
          </a:p>
          <a:p>
            <a:r>
              <a:rPr lang="en-US" sz="5400" dirty="0">
                <a:latin typeface="DejaVuSans"/>
              </a:rPr>
              <a:t>• a sample/collection which is </a:t>
            </a:r>
            <a:r>
              <a:rPr lang="en-US" sz="5400" b="1" dirty="0">
                <a:latin typeface="DejaVuSans-Bold"/>
              </a:rPr>
              <a:t>representative </a:t>
            </a:r>
            <a:r>
              <a:rPr lang="en-US" sz="5400" dirty="0">
                <a:latin typeface="DejaVuSans"/>
              </a:rPr>
              <a:t>with regards to the </a:t>
            </a:r>
            <a:r>
              <a:rPr lang="en-US" sz="5400" b="1" dirty="0">
                <a:latin typeface="DejaVuSans-Bold"/>
              </a:rPr>
              <a:t>research hypothesis </a:t>
            </a:r>
            <a:r>
              <a:rPr lang="en-US" sz="5400" dirty="0">
                <a:latin typeface="DejaVuSans"/>
              </a:rPr>
              <a:t> a defined </a:t>
            </a:r>
            <a:r>
              <a:rPr lang="en-US" sz="5400" b="1" dirty="0">
                <a:latin typeface="DejaVuSans-Bold"/>
              </a:rPr>
              <a:t>size </a:t>
            </a:r>
            <a:r>
              <a:rPr lang="en-US" sz="5400" dirty="0">
                <a:latin typeface="DejaVuSans"/>
              </a:rPr>
              <a:t>and </a:t>
            </a:r>
            <a:r>
              <a:rPr lang="en-US" sz="5400" b="1" dirty="0">
                <a:latin typeface="DejaVuSans-Bold"/>
              </a:rPr>
              <a:t>content Electronically stored </a:t>
            </a:r>
          </a:p>
          <a:p>
            <a:r>
              <a:rPr lang="en-US" sz="5400" dirty="0">
                <a:latin typeface="DejaVuSans"/>
              </a:rPr>
              <a:t>as it is easier to obtain information on frequencies, grammatical patterns, collocations by means of computer than manually </a:t>
            </a:r>
            <a:r>
              <a:rPr lang="en-US" sz="5400" dirty="0">
                <a:latin typeface="OpenSymbol"/>
              </a:rPr>
              <a:t> </a:t>
            </a:r>
          </a:p>
          <a:p>
            <a:r>
              <a:rPr lang="en-US" sz="5400" dirty="0">
                <a:latin typeface="DejaVuSans"/>
              </a:rPr>
              <a:t>costs of new analysis are lower in compare to manual counting </a:t>
            </a:r>
            <a:r>
              <a:rPr lang="en-US" sz="5400" b="1" dirty="0">
                <a:latin typeface="DejaVuSans-Bold"/>
              </a:rPr>
              <a:t>freely available </a:t>
            </a:r>
            <a:r>
              <a:rPr lang="en-US" sz="5400" dirty="0">
                <a:latin typeface="DejaVuSans"/>
              </a:rPr>
              <a:t>(so the research results can be contrasted, compared and repeated)</a:t>
            </a:r>
            <a:endParaRPr lang="en-US" sz="2000" b="1" dirty="0">
              <a:solidFill>
                <a:prstClr val="black">
                  <a:lumMod val="85000"/>
                  <a:lumOff val="15000"/>
                </a:prstClr>
              </a:solidFill>
              <a:ea typeface="+mj-ea"/>
              <a:cs typeface="+mj-cs"/>
            </a:endParaRPr>
          </a:p>
        </p:txBody>
      </p:sp>
    </p:spTree>
    <p:extLst>
      <p:ext uri="{BB962C8B-B14F-4D97-AF65-F5344CB8AC3E}">
        <p14:creationId xmlns:p14="http://schemas.microsoft.com/office/powerpoint/2010/main" val="32221934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166132" y="850710"/>
            <a:ext cx="8915400" cy="5331726"/>
          </a:xfrm>
        </p:spPr>
        <p:txBody>
          <a:bodyPr>
            <a:normAutofit/>
          </a:bodyPr>
          <a:lstStyle/>
          <a:p>
            <a:r>
              <a:rPr lang="en-US" sz="3500" dirty="0">
                <a:latin typeface="DejaVuSans"/>
              </a:rPr>
              <a:t>What is corpus linguistics?</a:t>
            </a:r>
            <a:endParaRPr lang="ar-YE" sz="3500" dirty="0">
              <a:latin typeface="DejaVuSans"/>
            </a:endParaRPr>
          </a:p>
          <a:p>
            <a:r>
              <a:rPr lang="en-US" sz="1900" dirty="0"/>
              <a:t>Corpus linguistics is the study of language as expressed in corpora (samples) of "real world" text. Corpus linguistics proposes that reliable language analysis is more feasible with corpora collected in the field in its natural context ("</a:t>
            </a:r>
            <a:r>
              <a:rPr lang="en-US" sz="1900" dirty="0" err="1"/>
              <a:t>realia</a:t>
            </a:r>
            <a:r>
              <a:rPr lang="en-US" sz="1900" dirty="0"/>
              <a:t>"), and with minimal experimental-interference.</a:t>
            </a:r>
          </a:p>
          <a:p>
            <a:r>
              <a:rPr lang="en-US" dirty="0"/>
              <a:t>• Corpus linguistics is a methodology to obtain and analyze the language data either quantitatively or qualitatively.</a:t>
            </a:r>
          </a:p>
          <a:p>
            <a:r>
              <a:rPr lang="en-US" dirty="0"/>
              <a:t>• It can be applied in almost any area of language studies.</a:t>
            </a:r>
          </a:p>
          <a:p>
            <a:r>
              <a:rPr lang="en-US" dirty="0"/>
              <a:t>• An object of a study is authentic, naturally occurring language use.</a:t>
            </a:r>
          </a:p>
          <a:p>
            <a:r>
              <a:rPr lang="en-US" dirty="0"/>
              <a:t>• Corpus linguistics is not a separate branch of linguistics (like e.g. sociolinguistics) or a theory of language.</a:t>
            </a:r>
            <a:endParaRPr lang="en-US" sz="1400" b="1"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988862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a:t>IS CORPUS LINGUISTICS A BRANCH OF LINGUISTICS?</a:t>
            </a:r>
            <a:endParaRPr lang="en-US" dirty="0"/>
          </a:p>
        </p:txBody>
      </p:sp>
      <p:sp>
        <p:nvSpPr>
          <p:cNvPr id="3" name="عنصر نائب للمحتوى 2"/>
          <p:cNvSpPr>
            <a:spLocks noGrp="1"/>
          </p:cNvSpPr>
          <p:nvPr>
            <p:ph idx="1"/>
          </p:nvPr>
        </p:nvSpPr>
        <p:spPr>
          <a:xfrm>
            <a:off x="2589212" y="2133600"/>
            <a:ext cx="8915400" cy="4724400"/>
          </a:xfrm>
        </p:spPr>
        <p:txBody>
          <a:bodyPr>
            <a:normAutofit/>
          </a:bodyPr>
          <a:lstStyle/>
          <a:p>
            <a:r>
              <a:rPr lang="en-US" sz="2400" dirty="0">
                <a:solidFill>
                  <a:srgbClr val="5D5F60"/>
                </a:solidFill>
                <a:latin typeface="Times New Roman" panose="02020603050405020304" pitchFamily="18" charset="0"/>
              </a:rPr>
              <a:t>The answer </a:t>
            </a:r>
            <a:r>
              <a:rPr lang="en-US" sz="2400" dirty="0">
                <a:solidFill>
                  <a:srgbClr val="4E4F50"/>
                </a:solidFill>
                <a:latin typeface="Times New Roman" panose="02020603050405020304" pitchFamily="18" charset="0"/>
              </a:rPr>
              <a:t>to this question is both yes </a:t>
            </a:r>
            <a:r>
              <a:rPr lang="en-US" sz="2400" dirty="0">
                <a:solidFill>
                  <a:srgbClr val="5D5F60"/>
                </a:solidFill>
                <a:latin typeface="Times New Roman" panose="02020603050405020304" pitchFamily="18" charset="0"/>
              </a:rPr>
              <a:t>and </a:t>
            </a:r>
            <a:r>
              <a:rPr lang="en-US" sz="2400" dirty="0">
                <a:solidFill>
                  <a:srgbClr val="4E4F50"/>
                </a:solidFill>
                <a:latin typeface="Times New Roman" panose="02020603050405020304" pitchFamily="18" charset="0"/>
              </a:rPr>
              <a:t>no. Corpus linguistics is not a</a:t>
            </a:r>
            <a:r>
              <a:rPr lang="ar-YE" sz="2400" dirty="0">
                <a:solidFill>
                  <a:srgbClr val="4E4F50"/>
                </a:solidFill>
                <a:latin typeface="Times New Roman" panose="02020603050405020304" pitchFamily="18" charset="0"/>
              </a:rPr>
              <a:t> </a:t>
            </a:r>
            <a:r>
              <a:rPr lang="en-US" sz="2400" dirty="0">
                <a:solidFill>
                  <a:srgbClr val="4E4F50"/>
                </a:solidFill>
                <a:latin typeface="Times New Roman" panose="02020603050405020304" pitchFamily="18" charset="0"/>
              </a:rPr>
              <a:t>branch of</a:t>
            </a:r>
            <a:r>
              <a:rPr lang="ar-YE" sz="2400" dirty="0">
                <a:solidFill>
                  <a:srgbClr val="4E4F50"/>
                </a:solidFill>
                <a:latin typeface="Times New Roman" panose="02020603050405020304" pitchFamily="18" charset="0"/>
              </a:rPr>
              <a:t> </a:t>
            </a:r>
            <a:r>
              <a:rPr lang="en-US" sz="2400" dirty="0">
                <a:solidFill>
                  <a:srgbClr val="4E4F50"/>
                </a:solidFill>
                <a:latin typeface="Times New Roman" panose="02020603050405020304" pitchFamily="18" charset="0"/>
              </a:rPr>
              <a:t>linguistics in </a:t>
            </a:r>
            <a:r>
              <a:rPr lang="en-US" sz="2400" dirty="0">
                <a:solidFill>
                  <a:srgbClr val="5D5F60"/>
                </a:solidFill>
                <a:latin typeface="Times New Roman" panose="02020603050405020304" pitchFamily="18" charset="0"/>
              </a:rPr>
              <a:t>the </a:t>
            </a:r>
            <a:r>
              <a:rPr lang="en-US" sz="2400" dirty="0">
                <a:solidFill>
                  <a:srgbClr val="4E4F50"/>
                </a:solidFill>
                <a:latin typeface="Times New Roman" panose="02020603050405020304" pitchFamily="18" charset="0"/>
              </a:rPr>
              <a:t>same sense as syntax, semantics, sociolinguistics and</a:t>
            </a:r>
            <a:r>
              <a:rPr lang="ar-YE" sz="2400" dirty="0">
                <a:solidFill>
                  <a:srgbClr val="4E4F50"/>
                </a:solidFill>
                <a:latin typeface="Times New Roman" panose="02020603050405020304" pitchFamily="18" charset="0"/>
              </a:rPr>
              <a:t> </a:t>
            </a:r>
            <a:r>
              <a:rPr lang="en-US" sz="2400" dirty="0">
                <a:solidFill>
                  <a:srgbClr val="5D5F60"/>
                </a:solidFill>
                <a:latin typeface="Times New Roman" panose="02020603050405020304" pitchFamily="18" charset="0"/>
              </a:rPr>
              <a:t>so on. </a:t>
            </a:r>
            <a:r>
              <a:rPr lang="en-US" sz="2400" dirty="0">
                <a:solidFill>
                  <a:srgbClr val="4E4F50"/>
                </a:solidFill>
                <a:latin typeface="Times New Roman" panose="02020603050405020304" pitchFamily="18" charset="0"/>
              </a:rPr>
              <a:t>All </a:t>
            </a:r>
            <a:r>
              <a:rPr lang="en-US" sz="2400" dirty="0">
                <a:solidFill>
                  <a:srgbClr val="5D5F60"/>
                </a:solidFill>
                <a:latin typeface="Times New Roman" panose="02020603050405020304" pitchFamily="18" charset="0"/>
              </a:rPr>
              <a:t>of </a:t>
            </a:r>
            <a:r>
              <a:rPr lang="en-US" sz="2400" dirty="0">
                <a:solidFill>
                  <a:srgbClr val="4E4F50"/>
                </a:solidFill>
                <a:latin typeface="Times New Roman" panose="02020603050405020304" pitchFamily="18" charset="0"/>
              </a:rPr>
              <a:t>these </a:t>
            </a:r>
            <a:r>
              <a:rPr lang="en-US" sz="2400" dirty="0">
                <a:solidFill>
                  <a:srgbClr val="5D5F60"/>
                </a:solidFill>
                <a:latin typeface="Times New Roman" panose="02020603050405020304" pitchFamily="18" charset="0"/>
              </a:rPr>
              <a:t>disciplines </a:t>
            </a:r>
            <a:r>
              <a:rPr lang="en-US" sz="2400" dirty="0">
                <a:solidFill>
                  <a:srgbClr val="4E4F50"/>
                </a:solidFill>
                <a:latin typeface="Times New Roman" panose="02020603050405020304" pitchFamily="18" charset="0"/>
              </a:rPr>
              <a:t>concentrate on describing/explaining some</a:t>
            </a:r>
            <a:r>
              <a:rPr lang="ar-YE" sz="2400" dirty="0">
                <a:solidFill>
                  <a:srgbClr val="4E4F50"/>
                </a:solidFill>
                <a:latin typeface="Times New Roman" panose="02020603050405020304" pitchFamily="18" charset="0"/>
              </a:rPr>
              <a:t> </a:t>
            </a:r>
            <a:r>
              <a:rPr lang="en-US" sz="2400" dirty="0">
                <a:solidFill>
                  <a:srgbClr val="5D5F60"/>
                </a:solidFill>
                <a:latin typeface="Times New Roman" panose="02020603050405020304" pitchFamily="18" charset="0"/>
              </a:rPr>
              <a:t>aspect </a:t>
            </a:r>
            <a:r>
              <a:rPr lang="en-US" sz="2400" dirty="0">
                <a:solidFill>
                  <a:srgbClr val="4E4F50"/>
                </a:solidFill>
                <a:latin typeface="Times New Roman" panose="02020603050405020304" pitchFamily="18" charset="0"/>
              </a:rPr>
              <a:t>of language use. Corpus linguistics in contrast is a methodology rather</a:t>
            </a:r>
            <a:r>
              <a:rPr lang="ar-YE" sz="2400" dirty="0">
                <a:solidFill>
                  <a:srgbClr val="4E4F50"/>
                </a:solidFill>
                <a:latin typeface="Times New Roman" panose="02020603050405020304" pitchFamily="18" charset="0"/>
              </a:rPr>
              <a:t> </a:t>
            </a:r>
            <a:r>
              <a:rPr lang="en-US" sz="2400" dirty="0">
                <a:solidFill>
                  <a:srgbClr val="4E4F50"/>
                </a:solidFill>
                <a:latin typeface="Times New Roman" panose="02020603050405020304" pitchFamily="18" charset="0"/>
              </a:rPr>
              <a:t>than </a:t>
            </a:r>
            <a:r>
              <a:rPr lang="en-US" sz="2400" dirty="0">
                <a:solidFill>
                  <a:srgbClr val="5D5F60"/>
                </a:solidFill>
                <a:latin typeface="Times New Roman" panose="02020603050405020304" pitchFamily="18" charset="0"/>
              </a:rPr>
              <a:t>an aspect </a:t>
            </a:r>
            <a:r>
              <a:rPr lang="en-US" sz="2400" dirty="0">
                <a:solidFill>
                  <a:srgbClr val="4E4F50"/>
                </a:solidFill>
                <a:latin typeface="Times New Roman" panose="02020603050405020304" pitchFamily="18" charset="0"/>
              </a:rPr>
              <a:t>of language requiring </a:t>
            </a:r>
            <a:r>
              <a:rPr lang="en-US" sz="2400" dirty="0">
                <a:solidFill>
                  <a:srgbClr val="5D5F60"/>
                </a:solidFill>
                <a:latin typeface="Times New Roman" panose="02020603050405020304" pitchFamily="18" charset="0"/>
              </a:rPr>
              <a:t>explana</a:t>
            </a:r>
            <a:r>
              <a:rPr lang="en-US" sz="2400" dirty="0">
                <a:solidFill>
                  <a:srgbClr val="3B3C3E"/>
                </a:solidFill>
                <a:latin typeface="Times New Roman" panose="02020603050405020304" pitchFamily="18" charset="0"/>
              </a:rPr>
              <a:t>tion </a:t>
            </a:r>
            <a:r>
              <a:rPr lang="en-US" sz="2400" dirty="0">
                <a:solidFill>
                  <a:srgbClr val="4E4F50"/>
                </a:solidFill>
                <a:latin typeface="Times New Roman" panose="02020603050405020304" pitchFamily="18" charset="0"/>
              </a:rPr>
              <a:t>or description</a:t>
            </a:r>
            <a:r>
              <a:rPr lang="en-US" sz="2400" dirty="0">
                <a:solidFill>
                  <a:srgbClr val="787A7B"/>
                </a:solidFill>
                <a:latin typeface="Times New Roman" panose="02020603050405020304" pitchFamily="18" charset="0"/>
              </a:rPr>
              <a:t>. </a:t>
            </a:r>
            <a:r>
              <a:rPr lang="en-US" sz="2400" dirty="0">
                <a:solidFill>
                  <a:srgbClr val="4E4F50"/>
                </a:solidFill>
                <a:latin typeface="Times New Roman" panose="02020603050405020304" pitchFamily="18" charset="0"/>
              </a:rPr>
              <a:t>A corpus</a:t>
            </a:r>
            <a:r>
              <a:rPr lang="ar-YE" sz="2400" dirty="0">
                <a:solidFill>
                  <a:srgbClr val="4E4F50"/>
                </a:solidFill>
                <a:latin typeface="Times New Roman" panose="02020603050405020304" pitchFamily="18" charset="0"/>
              </a:rPr>
              <a:t>-</a:t>
            </a:r>
            <a:r>
              <a:rPr lang="en-US" sz="2400" dirty="0">
                <a:solidFill>
                  <a:srgbClr val="4E4F50"/>
                </a:solidFill>
                <a:latin typeface="Times New Roman" panose="02020603050405020304" pitchFamily="18" charset="0"/>
              </a:rPr>
              <a:t>based</a:t>
            </a:r>
            <a:r>
              <a:rPr lang="ar-YE" sz="2400" dirty="0">
                <a:solidFill>
                  <a:srgbClr val="4E4F50"/>
                </a:solidFill>
                <a:latin typeface="Times New Roman" panose="02020603050405020304" pitchFamily="18" charset="0"/>
              </a:rPr>
              <a:t> </a:t>
            </a:r>
            <a:r>
              <a:rPr lang="en-US" sz="2400" dirty="0">
                <a:solidFill>
                  <a:srgbClr val="5D5F60"/>
                </a:solidFill>
                <a:latin typeface="Times New Roman" panose="02020603050405020304" pitchFamily="18" charset="0"/>
              </a:rPr>
              <a:t>approach </a:t>
            </a:r>
            <a:r>
              <a:rPr lang="en-US" sz="2400" dirty="0">
                <a:solidFill>
                  <a:srgbClr val="4E4F50"/>
                </a:solidFill>
                <a:latin typeface="Times New Roman" panose="02020603050405020304" pitchFamily="18" charset="0"/>
              </a:rPr>
              <a:t>can be taken to many </a:t>
            </a:r>
            <a:r>
              <a:rPr lang="en-US" sz="2400" dirty="0">
                <a:solidFill>
                  <a:srgbClr val="5D5F60"/>
                </a:solidFill>
                <a:latin typeface="Times New Roman" panose="02020603050405020304" pitchFamily="18" charset="0"/>
              </a:rPr>
              <a:t>aspec</a:t>
            </a:r>
            <a:r>
              <a:rPr lang="en-US" sz="2400" dirty="0">
                <a:solidFill>
                  <a:srgbClr val="3B3C3E"/>
                </a:solidFill>
                <a:latin typeface="Times New Roman" panose="02020603050405020304" pitchFamily="18" charset="0"/>
              </a:rPr>
              <a:t>ts </a:t>
            </a:r>
            <a:r>
              <a:rPr lang="en-US" sz="2400" dirty="0">
                <a:solidFill>
                  <a:srgbClr val="4E4F50"/>
                </a:solidFill>
                <a:latin typeface="Times New Roman" panose="02020603050405020304" pitchFamily="18" charset="0"/>
              </a:rPr>
              <a:t>of linguistic enquiry. Syntax,</a:t>
            </a:r>
            <a:r>
              <a:rPr lang="ar-YE" sz="2400" dirty="0">
                <a:solidFill>
                  <a:srgbClr val="4E4F50"/>
                </a:solidFill>
                <a:latin typeface="Times New Roman" panose="02020603050405020304" pitchFamily="18" charset="0"/>
              </a:rPr>
              <a:t> </a:t>
            </a:r>
            <a:r>
              <a:rPr lang="en-US" sz="2400" dirty="0">
                <a:solidFill>
                  <a:srgbClr val="4E4F50"/>
                </a:solidFill>
                <a:latin typeface="Times New Roman" panose="02020603050405020304" pitchFamily="18" charset="0"/>
              </a:rPr>
              <a:t>semantics </a:t>
            </a:r>
            <a:r>
              <a:rPr lang="en-US" sz="2400" dirty="0">
                <a:solidFill>
                  <a:srgbClr val="5D5F60"/>
                </a:solidFill>
                <a:latin typeface="Times New Roman" panose="02020603050405020304" pitchFamily="18" charset="0"/>
              </a:rPr>
              <a:t>and </a:t>
            </a:r>
            <a:r>
              <a:rPr lang="en-US" sz="2400" dirty="0">
                <a:solidFill>
                  <a:srgbClr val="4E4F50"/>
                </a:solidFill>
                <a:latin typeface="Times New Roman" panose="02020603050405020304" pitchFamily="18" charset="0"/>
              </a:rPr>
              <a:t>pragmatics are just three examples of areas of linguistic enquiry</a:t>
            </a:r>
            <a:r>
              <a:rPr lang="ar-YE" sz="2400" dirty="0">
                <a:solidFill>
                  <a:srgbClr val="4E4F50"/>
                </a:solidFill>
                <a:latin typeface="Times New Roman" panose="02020603050405020304" pitchFamily="18" charset="0"/>
              </a:rPr>
              <a:t> </a:t>
            </a:r>
            <a:r>
              <a:rPr lang="en-US" sz="2400" dirty="0">
                <a:solidFill>
                  <a:srgbClr val="4E4F50"/>
                </a:solidFill>
                <a:latin typeface="Times New Roman" panose="02020603050405020304" pitchFamily="18" charset="0"/>
              </a:rPr>
              <a:t>that have used </a:t>
            </a:r>
            <a:r>
              <a:rPr lang="en-US" sz="2400" dirty="0">
                <a:solidFill>
                  <a:srgbClr val="5D5F60"/>
                </a:solidFill>
                <a:latin typeface="Times New Roman" panose="02020603050405020304" pitchFamily="18" charset="0"/>
              </a:rPr>
              <a:t>a </a:t>
            </a:r>
            <a:r>
              <a:rPr lang="en-US" sz="2400" dirty="0">
                <a:solidFill>
                  <a:srgbClr val="4E4F50"/>
                </a:solidFill>
                <a:latin typeface="Times New Roman" panose="02020603050405020304" pitchFamily="18" charset="0"/>
              </a:rPr>
              <a:t>corpus-based approach (see Chapter 4). Corpus linguistics is</a:t>
            </a:r>
            <a:r>
              <a:rPr lang="ar-YE" sz="2400" dirty="0">
                <a:solidFill>
                  <a:srgbClr val="4E4F50"/>
                </a:solidFill>
                <a:latin typeface="Times New Roman" panose="02020603050405020304" pitchFamily="18" charset="0"/>
              </a:rPr>
              <a:t> </a:t>
            </a:r>
            <a:r>
              <a:rPr lang="en-US" sz="2400" dirty="0">
                <a:solidFill>
                  <a:srgbClr val="4E4F50"/>
                </a:solidFill>
                <a:latin typeface="Times New Roman" panose="02020603050405020304" pitchFamily="18" charset="0"/>
              </a:rPr>
              <a:t>a methodology that may be used in almost any area of linguistics, but </a:t>
            </a:r>
            <a:r>
              <a:rPr lang="en-US" sz="2400" dirty="0">
                <a:solidFill>
                  <a:srgbClr val="5D5F60"/>
                </a:solidFill>
                <a:latin typeface="Times New Roman" panose="02020603050405020304" pitchFamily="18" charset="0"/>
              </a:rPr>
              <a:t>it </a:t>
            </a:r>
            <a:r>
              <a:rPr lang="en-US" sz="2400" dirty="0">
                <a:solidFill>
                  <a:srgbClr val="4E4F50"/>
                </a:solidFill>
                <a:latin typeface="Times New Roman" panose="02020603050405020304" pitchFamily="18" charset="0"/>
              </a:rPr>
              <a:t>does not truly delimit an area of linguistics itself.</a:t>
            </a:r>
            <a:endParaRPr lang="en-US" sz="2400" dirty="0"/>
          </a:p>
        </p:txBody>
      </p:sp>
    </p:spTree>
    <p:extLst>
      <p:ext uri="{BB962C8B-B14F-4D97-AF65-F5344CB8AC3E}">
        <p14:creationId xmlns:p14="http://schemas.microsoft.com/office/powerpoint/2010/main" val="8434741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24834" y="291154"/>
            <a:ext cx="8720469" cy="5208894"/>
          </a:xfrm>
        </p:spPr>
        <p:txBody>
          <a:bodyPr>
            <a:noAutofit/>
          </a:bodyPr>
          <a:lstStyle/>
          <a:p>
            <a:r>
              <a:rPr lang="en-US" sz="3200" b="1" dirty="0"/>
              <a:t>Why shall I use corpora?</a:t>
            </a:r>
          </a:p>
          <a:p>
            <a:r>
              <a:rPr lang="en-US" sz="2400" b="1" dirty="0"/>
              <a:t>• Objective verification of results</a:t>
            </a:r>
          </a:p>
          <a:p>
            <a:r>
              <a:rPr lang="en-US" sz="2400" b="1" dirty="0"/>
              <a:t>• Corpora show how people really use the language. They do not provide imaginary, idealised examples </a:t>
            </a:r>
          </a:p>
          <a:p>
            <a:r>
              <a:rPr lang="en-US" sz="2400" b="1" dirty="0"/>
              <a:t>• Quantitative data shows what occurs frequently and what occurs rarely in the language </a:t>
            </a:r>
          </a:p>
          <a:p>
            <a:r>
              <a:rPr lang="en-US" sz="2400" b="1" dirty="0"/>
              <a:t>• Thank to IT-technology we can conduct fast, complex studies, process more material than by hand.</a:t>
            </a:r>
            <a:endParaRPr lang="en-US" sz="2400" b="1"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400377538"/>
      </p:ext>
    </p:extLst>
  </p:cSld>
  <p:clrMapOvr>
    <a:masterClrMapping/>
  </p:clrMapOvr>
</p:sld>
</file>

<file path=ppt/theme/theme1.xml><?xml version="1.0" encoding="utf-8"?>
<a:theme xmlns:a="http://schemas.openxmlformats.org/drawingml/2006/main" name="ربطة">
  <a:themeElements>
    <a:clrScheme name="أزرق دافئ">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ربطة">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ربطة">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1076</TotalTime>
  <Words>1475</Words>
  <Application>Microsoft Office PowerPoint</Application>
  <PresentationFormat>Widescreen</PresentationFormat>
  <Paragraphs>102</Paragraphs>
  <Slides>19</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19</vt:i4>
      </vt:variant>
    </vt:vector>
  </HeadingPairs>
  <TitlesOfParts>
    <vt:vector size="31" baseType="lpstr">
      <vt:lpstr>DejaVuSans</vt:lpstr>
      <vt:lpstr>DejaVuSans-Bold</vt:lpstr>
      <vt:lpstr>FrutigerLTStd-Italic</vt:lpstr>
      <vt:lpstr>Futura-CondensedBoldOblique</vt:lpstr>
      <vt:lpstr>LiberationSans</vt:lpstr>
      <vt:lpstr>OpenSymbol</vt:lpstr>
      <vt:lpstr>Arial</vt:lpstr>
      <vt:lpstr>Calibri</vt:lpstr>
      <vt:lpstr>Century Gothic</vt:lpstr>
      <vt:lpstr>Times New Roman</vt:lpstr>
      <vt:lpstr>Wingdings 3</vt:lpstr>
      <vt:lpstr>ربطة</vt:lpstr>
      <vt:lpstr>What is a corpus, what is corpus linguistics? </vt:lpstr>
      <vt:lpstr>What is a corpus? </vt:lpstr>
      <vt:lpstr>PowerPoint Presentation</vt:lpstr>
      <vt:lpstr>Definition  </vt:lpstr>
      <vt:lpstr>PowerPoint Presentation</vt:lpstr>
      <vt:lpstr>PowerPoint Presentation</vt:lpstr>
      <vt:lpstr>PowerPoint Presentation</vt:lpstr>
      <vt:lpstr>IS CORPUS LINGUISTICS A BRANCH OF LINGUISTICS?</vt:lpstr>
      <vt:lpstr>PowerPoint Presentation</vt:lpstr>
      <vt:lpstr>PowerPoint Presentation</vt:lpstr>
      <vt:lpstr>PowerPoint Presentation</vt:lpstr>
      <vt:lpstr>What kind of question CL cannot answer?</vt:lpstr>
      <vt:lpstr>PowerPoint Presentation</vt:lpstr>
      <vt:lpstr>Chomsky's criticism to Corpus Linguistics</vt:lpstr>
      <vt:lpstr>Corpus Linguistics Approaches</vt:lpstr>
      <vt:lpstr>Corpus Linguistics Approaches (cont’d)</vt:lpstr>
      <vt:lpstr>Corpus Design</vt:lpstr>
      <vt:lpstr>Data Collection Regimes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Problems and Approaches in Children First Language Acquisition  At Age 1-3 Years Old in Yemen</dc:title>
  <dc:creator>ALI Al Hamzi</dc:creator>
  <cp:lastModifiedBy>Fay Firdaws</cp:lastModifiedBy>
  <cp:revision>110</cp:revision>
  <dcterms:created xsi:type="dcterms:W3CDTF">2019-10-15T08:23:21Z</dcterms:created>
  <dcterms:modified xsi:type="dcterms:W3CDTF">2020-05-26T06:15:07Z</dcterms:modified>
</cp:coreProperties>
</file>