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utive" pitchFamily="2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Poppins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YJ0Z4BHGeb92O5Sy1Dybuva0v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710"/>
  </p:normalViewPr>
  <p:slideViewPr>
    <p:cSldViewPr snapToGrid="0">
      <p:cViewPr varScale="1">
        <p:scale>
          <a:sx n="96" d="100"/>
          <a:sy n="96" d="100"/>
        </p:scale>
        <p:origin x="18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bb41f124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6bb41f12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130567" y="-2488892"/>
            <a:ext cx="13352133" cy="13352133"/>
          </a:xfrm>
          <a:custGeom>
            <a:avLst/>
            <a:gdLst/>
            <a:ahLst/>
            <a:cxnLst/>
            <a:rect l="l" t="t" r="r" b="b"/>
            <a:pathLst>
              <a:path w="6540754" h="6540754" extrusionOk="0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689" r="-61980" b="-13045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 rot="-2700000">
            <a:off x="1943780" y="8435905"/>
            <a:ext cx="4802710" cy="5027837"/>
            <a:chOff x="0" y="-38100"/>
            <a:chExt cx="812800" cy="8509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-2700000">
            <a:off x="11764570" y="-3640026"/>
            <a:ext cx="4802710" cy="5027837"/>
            <a:chOff x="0" y="-38100"/>
            <a:chExt cx="812800" cy="85090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-2700000">
            <a:off x="-551710" y="8071451"/>
            <a:ext cx="4802710" cy="5027837"/>
            <a:chOff x="0" y="-38100"/>
            <a:chExt cx="812800" cy="850900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-2700000">
            <a:off x="14796768" y="-2396526"/>
            <a:ext cx="4802710" cy="5027837"/>
            <a:chOff x="0" y="-38100"/>
            <a:chExt cx="812800" cy="850900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-2700000">
            <a:off x="1965503" y="9314952"/>
            <a:ext cx="4802710" cy="5027837"/>
            <a:chOff x="0" y="-38100"/>
            <a:chExt cx="812800" cy="850900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99" name="Google Shape;99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 rot="-2700000">
            <a:off x="11764570" y="-4249624"/>
            <a:ext cx="4802710" cy="5027837"/>
            <a:chOff x="0" y="-38100"/>
            <a:chExt cx="812800" cy="850900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2" name="Google Shape;102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 rot="-2700000">
            <a:off x="1965503" y="9883613"/>
            <a:ext cx="4802710" cy="5027837"/>
            <a:chOff x="0" y="-38100"/>
            <a:chExt cx="812800" cy="850900"/>
          </a:xfrm>
        </p:grpSpPr>
        <p:sp>
          <p:nvSpPr>
            <p:cNvPr id="104" name="Google Shape;104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5" name="Google Shape;105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 rot="-2700000">
            <a:off x="14796768" y="-3425226"/>
            <a:ext cx="4802710" cy="5027837"/>
            <a:chOff x="0" y="-38100"/>
            <a:chExt cx="812800" cy="850900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08" name="Google Shape;108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 rot="-2700000">
            <a:off x="-551710" y="8720047"/>
            <a:ext cx="4802710" cy="5027837"/>
            <a:chOff x="0" y="-38100"/>
            <a:chExt cx="812800" cy="850900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1" name="Google Shape;111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1"/>
          <p:cNvSpPr txBox="1"/>
          <p:nvPr/>
        </p:nvSpPr>
        <p:spPr>
          <a:xfrm>
            <a:off x="1163289" y="3593016"/>
            <a:ext cx="8753697" cy="158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85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ANALISA</a:t>
            </a:r>
            <a:r>
              <a:rPr lang="en-US" sz="76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 PASAR</a:t>
            </a:r>
            <a:endParaRPr sz="76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190207" y="6008158"/>
            <a:ext cx="90246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Jiwangga Hadi Nata, </a:t>
            </a:r>
            <a:endParaRPr/>
          </a:p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S.E., M.SM., CHE., HCM</a:t>
            </a:r>
            <a:endParaRPr sz="27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43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950" y="380162"/>
            <a:ext cx="4074179" cy="1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02831" y="-107663"/>
            <a:ext cx="3366169" cy="189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10522469" y="2226452"/>
            <a:ext cx="6736831" cy="58340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944" b="-21942"/>
            </a:stretch>
          </a:blipFill>
          <a:ln>
            <a:noFill/>
          </a:ln>
        </p:spPr>
      </p:sp>
      <p:grpSp>
        <p:nvGrpSpPr>
          <p:cNvPr id="122" name="Google Shape;122;p2"/>
          <p:cNvGrpSpPr/>
          <p:nvPr/>
        </p:nvGrpSpPr>
        <p:grpSpPr>
          <a:xfrm>
            <a:off x="15357712" y="4649615"/>
            <a:ext cx="6926752" cy="7161663"/>
            <a:chOff x="-175977" y="-175977"/>
            <a:chExt cx="9235669" cy="9548885"/>
          </a:xfrm>
        </p:grpSpPr>
        <p:grpSp>
          <p:nvGrpSpPr>
            <p:cNvPr id="123" name="Google Shape;123;p2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125" name="Google Shape;125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28" name="Google Shape;128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2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31" name="Google Shape;131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34" name="Google Shape;134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37" name="Google Shape;137;p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" name="Google Shape;138;p2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2"/>
          <p:cNvSpPr txBox="1"/>
          <p:nvPr/>
        </p:nvSpPr>
        <p:spPr>
          <a:xfrm>
            <a:off x="1222755" y="755405"/>
            <a:ext cx="80340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Konsep Analisis Pasar: STP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222755" y="2920001"/>
            <a:ext cx="87135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Salah satu konsep kunci dalam analisis pasar adalah STP (Segmentation, Targeting, Positioning). Pemahaman mendalam tentang konsep ini sangat penting dalam merancang strategi bisnis yang efektif.</a:t>
            </a:r>
            <a:endParaRPr sz="4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2" name="Google Shape;142;p2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143" name="Google Shape;143;p2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44" name="Google Shape;144;p2" descr="Vokasi Logo 1 – Fakultas Vokasi Unai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/>
        </p:nvSpPr>
        <p:spPr>
          <a:xfrm>
            <a:off x="2245305" y="6551010"/>
            <a:ext cx="6651645" cy="208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 rot="10800000">
            <a:off x="14209588" y="1954010"/>
            <a:ext cx="3280642" cy="3057907"/>
            <a:chOff x="1028699" y="3416530"/>
            <a:chExt cx="2671625" cy="2490239"/>
          </a:xfrm>
        </p:grpSpPr>
        <p:grpSp>
          <p:nvGrpSpPr>
            <p:cNvPr id="151" name="Google Shape;151;p3"/>
            <p:cNvGrpSpPr/>
            <p:nvPr/>
          </p:nvGrpSpPr>
          <p:grpSpPr>
            <a:xfrm rot="2700000">
              <a:off x="1966263" y="3924922"/>
              <a:ext cx="1417088" cy="1483514"/>
              <a:chOff x="0" y="-38100"/>
              <a:chExt cx="812800" cy="850900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53" name="Google Shape;153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3"/>
            <p:cNvGrpSpPr/>
            <p:nvPr/>
          </p:nvGrpSpPr>
          <p:grpSpPr>
            <a:xfrm rot="2700000">
              <a:off x="1413549" y="3761055"/>
              <a:ext cx="1720540" cy="1801190"/>
              <a:chOff x="0" y="-38100"/>
              <a:chExt cx="812800" cy="850900"/>
            </a:xfrm>
          </p:grpSpPr>
          <p:sp>
            <p:nvSpPr>
              <p:cNvPr id="155" name="Google Shape;155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56" name="Google Shape;156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Google Shape;157;p3"/>
          <p:cNvGrpSpPr/>
          <p:nvPr/>
        </p:nvGrpSpPr>
        <p:grpSpPr>
          <a:xfrm rot="5400000">
            <a:off x="-1748095" y="8202375"/>
            <a:ext cx="6926752" cy="7161663"/>
            <a:chOff x="-175977" y="-175977"/>
            <a:chExt cx="9235669" cy="9548885"/>
          </a:xfrm>
        </p:grpSpPr>
        <p:grpSp>
          <p:nvGrpSpPr>
            <p:cNvPr id="158" name="Google Shape;158;p3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159" name="Google Shape;159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160" name="Google Shape;160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63" name="Google Shape;163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3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165" name="Google Shape;165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66" name="Google Shape;166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9" name="Google Shape;169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3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72" name="Google Shape;172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3" name="Google Shape;173;p3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4" name="Google Shape;174;p3"/>
          <p:cNvSpPr txBox="1"/>
          <p:nvPr/>
        </p:nvSpPr>
        <p:spPr>
          <a:xfrm>
            <a:off x="1528473" y="1477287"/>
            <a:ext cx="1025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Segmentasi Pasar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1528473" y="2793989"/>
            <a:ext cx="11798700" cy="4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Segmentasi pasar melibatkan pembagian pasar menjadi segmen-segmen yang lebih kecil berdasarkan karakteristik yang berbeda. Misalnya, demografi, perilaku, dan geografi. Dalam konteks industri perhotelan, segmentasi dapat dilakukan berdasarkan preferensi tamu, lama menginap, atau tujuan perjalanan.</a:t>
            </a:r>
            <a:endParaRPr sz="44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pSp>
        <p:nvGrpSpPr>
          <p:cNvPr id="176" name="Google Shape;176;p3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177" name="Google Shape;177;p3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178" name="Google Shape;178;p3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"/>
          <p:cNvSpPr txBox="1"/>
          <p:nvPr/>
        </p:nvSpPr>
        <p:spPr>
          <a:xfrm>
            <a:off x="13570972" y="9432337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/>
        </p:nvSpPr>
        <p:spPr>
          <a:xfrm>
            <a:off x="1231381" y="1477285"/>
            <a:ext cx="1511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Penargetan Targeting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1231381" y="2611840"/>
            <a:ext cx="12027300" cy="5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Setelah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mengidentifikasi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pasar,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berikutnya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adalah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menentukan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target pasar yang paling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cocok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atau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layanan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Anda.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melibatkan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pemilihan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segmen-segmen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tertentu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memiliki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potensi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tinggi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menjadi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pelanggan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setia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Contohnya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perhotelan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Anda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dapat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menargetkan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wisatawan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bisnis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atau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keluarga</a:t>
            </a:r>
            <a:r>
              <a:rPr lang="en-US" sz="4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600" b="0" i="0" u="none" strike="noStrike" cap="none" dirty="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pSp>
        <p:nvGrpSpPr>
          <p:cNvPr id="186" name="Google Shape;186;p4"/>
          <p:cNvGrpSpPr/>
          <p:nvPr/>
        </p:nvGrpSpPr>
        <p:grpSpPr>
          <a:xfrm rot="-5400000">
            <a:off x="14063734" y="-4348587"/>
            <a:ext cx="6926752" cy="7161663"/>
            <a:chOff x="-175977" y="-175977"/>
            <a:chExt cx="9235669" cy="9548885"/>
          </a:xfrm>
        </p:grpSpPr>
        <p:grpSp>
          <p:nvGrpSpPr>
            <p:cNvPr id="187" name="Google Shape;187;p4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189" name="Google Shape;189;p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4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192" name="Google Shape;192;p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195" name="Google Shape;195;p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98" name="Google Shape;198;p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01" name="Google Shape;201;p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" name="Google Shape;202;p4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3" name="Google Shape;203;p4"/>
          <p:cNvGrpSpPr/>
          <p:nvPr/>
        </p:nvGrpSpPr>
        <p:grpSpPr>
          <a:xfrm>
            <a:off x="14249400" y="8444354"/>
            <a:ext cx="3537125" cy="1842646"/>
            <a:chOff x="14202254" y="-78589"/>
            <a:chExt cx="3537125" cy="1842646"/>
          </a:xfrm>
        </p:grpSpPr>
        <p:sp>
          <p:nvSpPr>
            <p:cNvPr id="204" name="Google Shape;204;p4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05" name="Google Shape;205;p4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4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10522469" y="2226452"/>
            <a:ext cx="6736831" cy="5834095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944" b="-21942"/>
            </a:stretch>
          </a:blipFill>
          <a:ln>
            <a:noFill/>
          </a:ln>
        </p:spPr>
      </p:sp>
      <p:grpSp>
        <p:nvGrpSpPr>
          <p:cNvPr id="212" name="Google Shape;212;p5"/>
          <p:cNvGrpSpPr/>
          <p:nvPr/>
        </p:nvGrpSpPr>
        <p:grpSpPr>
          <a:xfrm>
            <a:off x="15357712" y="4649615"/>
            <a:ext cx="6926752" cy="7161663"/>
            <a:chOff x="-175977" y="-175977"/>
            <a:chExt cx="9235669" cy="9548885"/>
          </a:xfrm>
        </p:grpSpPr>
        <p:grpSp>
          <p:nvGrpSpPr>
            <p:cNvPr id="213" name="Google Shape;213;p5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215" name="Google Shape;215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216;p5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18" name="Google Shape;218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5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220" name="Google Shape;220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21" name="Google Shape;221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5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223" name="Google Shape;223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4" name="Google Shape;224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5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226" name="Google Shape;226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7" name="Google Shape;227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8" name="Google Shape;228;p5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9" name="Google Shape;229;p5"/>
          <p:cNvSpPr txBox="1"/>
          <p:nvPr/>
        </p:nvSpPr>
        <p:spPr>
          <a:xfrm>
            <a:off x="1193955" y="1693492"/>
            <a:ext cx="8034000" cy="83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Positioning </a:t>
            </a:r>
            <a:r>
              <a:rPr lang="en-US" sz="4800" b="1" dirty="0" err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Produk</a:t>
            </a:r>
            <a:endParaRPr sz="4800" b="1" i="0" u="none" strike="noStrike" cap="none" dirty="0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1180224" y="2933700"/>
            <a:ext cx="9342300" cy="58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Positioning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adalah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mana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perusahaan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ingin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dilihat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oleh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pelanggan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pikiran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mereka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melibatkan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menciptakan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atau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posisi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unik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atau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layanan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Posisi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baik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membantu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Anda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membedakan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pesaing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memenuhi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kebutuhan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target pasar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lebih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baik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Misalnya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perhotelan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Anda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dapat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menciptakan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posisi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sebagai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hotel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mewah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layanan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eksklusif</a:t>
            </a:r>
            <a:r>
              <a:rPr lang="en-US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800" b="0" i="0" u="none" strike="noStrike" cap="none" dirty="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1338542" y="8927920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2" name="Google Shape;232;p5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233" name="Google Shape;233;p5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34" name="Google Shape;234;p5" descr="Vokasi Logo 1 – Fakultas Vokasi Unai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/>
        </p:nvSpPr>
        <p:spPr>
          <a:xfrm>
            <a:off x="2245305" y="6551010"/>
            <a:ext cx="6651645" cy="208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0"/>
          <p:cNvGrpSpPr/>
          <p:nvPr/>
        </p:nvGrpSpPr>
        <p:grpSpPr>
          <a:xfrm rot="10800000">
            <a:off x="14209588" y="1954010"/>
            <a:ext cx="3280642" cy="3057907"/>
            <a:chOff x="1028699" y="3416530"/>
            <a:chExt cx="2671625" cy="2490239"/>
          </a:xfrm>
        </p:grpSpPr>
        <p:grpSp>
          <p:nvGrpSpPr>
            <p:cNvPr id="241" name="Google Shape;241;p10"/>
            <p:cNvGrpSpPr/>
            <p:nvPr/>
          </p:nvGrpSpPr>
          <p:grpSpPr>
            <a:xfrm rot="2700000">
              <a:off x="1966263" y="3924922"/>
              <a:ext cx="1417088" cy="1483514"/>
              <a:chOff x="0" y="-38100"/>
              <a:chExt cx="812800" cy="850900"/>
            </a:xfrm>
          </p:grpSpPr>
          <p:sp>
            <p:nvSpPr>
              <p:cNvPr id="242" name="Google Shape;242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43" name="Google Shape;243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0"/>
            <p:cNvGrpSpPr/>
            <p:nvPr/>
          </p:nvGrpSpPr>
          <p:grpSpPr>
            <a:xfrm rot="2700000">
              <a:off x="1413549" y="3761055"/>
              <a:ext cx="1720540" cy="1801190"/>
              <a:chOff x="0" y="-38100"/>
              <a:chExt cx="812800" cy="850900"/>
            </a:xfrm>
          </p:grpSpPr>
          <p:sp>
            <p:nvSpPr>
              <p:cNvPr id="245" name="Google Shape;245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46" name="Google Shape;246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7" name="Google Shape;247;p10"/>
          <p:cNvGrpSpPr/>
          <p:nvPr/>
        </p:nvGrpSpPr>
        <p:grpSpPr>
          <a:xfrm rot="5400000">
            <a:off x="-1748095" y="8202375"/>
            <a:ext cx="6926752" cy="7161663"/>
            <a:chOff x="-175977" y="-175977"/>
            <a:chExt cx="9235669" cy="9548885"/>
          </a:xfrm>
        </p:grpSpPr>
        <p:grpSp>
          <p:nvGrpSpPr>
            <p:cNvPr id="248" name="Google Shape;248;p10"/>
            <p:cNvGrpSpPr/>
            <p:nvPr/>
          </p:nvGrpSpPr>
          <p:grpSpPr>
            <a:xfrm rot="-2700000">
              <a:off x="1011586" y="2751696"/>
              <a:ext cx="5309215" cy="5558084"/>
              <a:chOff x="0" y="-38100"/>
              <a:chExt cx="812800" cy="850900"/>
            </a:xfrm>
          </p:grpSpPr>
          <p:sp>
            <p:nvSpPr>
              <p:cNvPr id="249" name="Google Shape;249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250" name="Google Shape;250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0"/>
            <p:cNvGrpSpPr/>
            <p:nvPr/>
          </p:nvGrpSpPr>
          <p:grpSpPr>
            <a:xfrm rot="-2700000">
              <a:off x="1831597" y="887152"/>
              <a:ext cx="5309215" cy="5558084"/>
              <a:chOff x="0" y="-38100"/>
              <a:chExt cx="812800" cy="850900"/>
            </a:xfrm>
          </p:grpSpPr>
          <p:sp>
            <p:nvSpPr>
              <p:cNvPr id="252" name="Google Shape;252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53" name="Google Shape;253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p10"/>
            <p:cNvGrpSpPr/>
            <p:nvPr/>
          </p:nvGrpSpPr>
          <p:grpSpPr>
            <a:xfrm rot="-2700000">
              <a:off x="1831597" y="2732109"/>
              <a:ext cx="5309215" cy="5558084"/>
              <a:chOff x="0" y="-38100"/>
              <a:chExt cx="812800" cy="850900"/>
            </a:xfrm>
          </p:grpSpPr>
          <p:sp>
            <p:nvSpPr>
              <p:cNvPr id="255" name="Google Shape;255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56" name="Google Shape;256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10"/>
            <p:cNvGrpSpPr/>
            <p:nvPr/>
          </p:nvGrpSpPr>
          <p:grpSpPr>
            <a:xfrm rot="-2700000">
              <a:off x="2494928" y="2732109"/>
              <a:ext cx="5309215" cy="5558084"/>
              <a:chOff x="0" y="-38100"/>
              <a:chExt cx="812800" cy="850900"/>
            </a:xfrm>
          </p:grpSpPr>
          <p:sp>
            <p:nvSpPr>
              <p:cNvPr id="258" name="Google Shape;258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59" name="Google Shape;259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0"/>
            <p:cNvGrpSpPr/>
            <p:nvPr/>
          </p:nvGrpSpPr>
          <p:grpSpPr>
            <a:xfrm rot="-2700000">
              <a:off x="2562914" y="887152"/>
              <a:ext cx="5309215" cy="5558084"/>
              <a:chOff x="0" y="-38100"/>
              <a:chExt cx="812800" cy="850900"/>
            </a:xfrm>
          </p:grpSpPr>
          <p:sp>
            <p:nvSpPr>
              <p:cNvPr id="261" name="Google Shape;261;p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62" name="Google Shape;262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3" name="Google Shape;263;p10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4" name="Google Shape;264;p10"/>
          <p:cNvSpPr txBox="1"/>
          <p:nvPr/>
        </p:nvSpPr>
        <p:spPr>
          <a:xfrm>
            <a:off x="1528475" y="1601300"/>
            <a:ext cx="1096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Contoh dalam Konteks Hospitality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528473" y="2972006"/>
            <a:ext cx="117987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lihat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bagaimana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konsep-konsep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analisis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pasar,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seperti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segmentasi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targeting, dan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posisitioning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dapat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diterapkan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perhotelan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Sebagai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hotel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mewah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dapat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menggunakan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segmentasi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pasar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berdasarkan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demografi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preferensi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tamu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menentukan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target pasar yang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tepat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menciptakan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posisi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unik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pikiran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pelanggan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pSp>
        <p:nvGrpSpPr>
          <p:cNvPr id="266" name="Google Shape;266;p10"/>
          <p:cNvGrpSpPr/>
          <p:nvPr/>
        </p:nvGrpSpPr>
        <p:grpSpPr>
          <a:xfrm>
            <a:off x="14202254" y="-78589"/>
            <a:ext cx="3537125" cy="1842646"/>
            <a:chOff x="14202254" y="-78589"/>
            <a:chExt cx="3537125" cy="1842646"/>
          </a:xfrm>
        </p:grpSpPr>
        <p:sp>
          <p:nvSpPr>
            <p:cNvPr id="267" name="Google Shape;267;p10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68" name="Google Shape;268;p10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10"/>
          <p:cNvSpPr txBox="1"/>
          <p:nvPr/>
        </p:nvSpPr>
        <p:spPr>
          <a:xfrm>
            <a:off x="13570972" y="9432337"/>
            <a:ext cx="3919258" cy="3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bb41f1249_0_12"/>
          <p:cNvSpPr txBox="1"/>
          <p:nvPr/>
        </p:nvSpPr>
        <p:spPr>
          <a:xfrm>
            <a:off x="1231381" y="1477285"/>
            <a:ext cx="1511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Penutup</a:t>
            </a:r>
            <a:endParaRPr sz="4800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g26bb41f1249_0_12"/>
          <p:cNvSpPr txBox="1"/>
          <p:nvPr/>
        </p:nvSpPr>
        <p:spPr>
          <a:xfrm>
            <a:off x="1231381" y="2695625"/>
            <a:ext cx="120273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Dengan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memahami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konsep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STP, Anda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memiliki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landasan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kuat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merumuskan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strategi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bisnis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efektif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menghadapi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berbagai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tantangan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pasar yang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kompetitif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Penerapan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strategi yang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jenius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praktik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bisnis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dapat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mensupport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mencapai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kesuksesan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jangka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panjang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 b="0" i="0" u="none" strike="noStrike" cap="none" dirty="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grpSp>
        <p:nvGrpSpPr>
          <p:cNvPr id="276" name="Google Shape;276;g26bb41f1249_0_12"/>
          <p:cNvGrpSpPr/>
          <p:nvPr/>
        </p:nvGrpSpPr>
        <p:grpSpPr>
          <a:xfrm rot="-5400000">
            <a:off x="14063752" y="-4348555"/>
            <a:ext cx="6926719" cy="7161631"/>
            <a:chOff x="-175976" y="-175954"/>
            <a:chExt cx="9235626" cy="9548842"/>
          </a:xfrm>
        </p:grpSpPr>
        <p:grpSp>
          <p:nvGrpSpPr>
            <p:cNvPr id="277" name="Google Shape;277;g26bb41f1249_0_12"/>
            <p:cNvGrpSpPr/>
            <p:nvPr/>
          </p:nvGrpSpPr>
          <p:grpSpPr>
            <a:xfrm rot="-2700000">
              <a:off x="1011581" y="2751712"/>
              <a:ext cx="5309185" cy="5558053"/>
              <a:chOff x="0" y="-38100"/>
              <a:chExt cx="812800" cy="850900"/>
            </a:xfrm>
          </p:grpSpPr>
          <p:sp>
            <p:nvSpPr>
              <p:cNvPr id="278" name="Google Shape;278;g26bb41f1249_0_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</p:sp>
          <p:sp>
            <p:nvSpPr>
              <p:cNvPr id="279" name="Google Shape;279;g26bb41f1249_0_1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g26bb41f1249_0_12"/>
            <p:cNvGrpSpPr/>
            <p:nvPr/>
          </p:nvGrpSpPr>
          <p:grpSpPr>
            <a:xfrm rot="-2700000">
              <a:off x="1831592" y="887168"/>
              <a:ext cx="5309185" cy="5558053"/>
              <a:chOff x="0" y="-38100"/>
              <a:chExt cx="812800" cy="850900"/>
            </a:xfrm>
          </p:grpSpPr>
          <p:sp>
            <p:nvSpPr>
              <p:cNvPr id="281" name="Google Shape;281;g26bb41f1249_0_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BB01"/>
              </a:solidFill>
              <a:ln>
                <a:noFill/>
              </a:ln>
            </p:spPr>
          </p:sp>
          <p:sp>
            <p:nvSpPr>
              <p:cNvPr id="282" name="Google Shape;282;g26bb41f1249_0_1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g26bb41f1249_0_12"/>
            <p:cNvGrpSpPr/>
            <p:nvPr/>
          </p:nvGrpSpPr>
          <p:grpSpPr>
            <a:xfrm rot="-2700000">
              <a:off x="1831592" y="2732125"/>
              <a:ext cx="5309185" cy="5558053"/>
              <a:chOff x="0" y="-38100"/>
              <a:chExt cx="812800" cy="850900"/>
            </a:xfrm>
          </p:grpSpPr>
          <p:sp>
            <p:nvSpPr>
              <p:cNvPr id="284" name="Google Shape;284;g26bb41f1249_0_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1264D"/>
              </a:solidFill>
              <a:ln>
                <a:noFill/>
              </a:ln>
            </p:spPr>
          </p:sp>
          <p:sp>
            <p:nvSpPr>
              <p:cNvPr id="285" name="Google Shape;285;g26bb41f1249_0_1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g26bb41f1249_0_12"/>
            <p:cNvGrpSpPr/>
            <p:nvPr/>
          </p:nvGrpSpPr>
          <p:grpSpPr>
            <a:xfrm rot="-2700000">
              <a:off x="2494923" y="2732125"/>
              <a:ext cx="5309185" cy="5558053"/>
              <a:chOff x="0" y="-38100"/>
              <a:chExt cx="812800" cy="850900"/>
            </a:xfrm>
          </p:grpSpPr>
          <p:sp>
            <p:nvSpPr>
              <p:cNvPr id="287" name="Google Shape;287;g26bb41f1249_0_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88" name="Google Shape;288;g26bb41f1249_0_1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g26bb41f1249_0_12"/>
            <p:cNvGrpSpPr/>
            <p:nvPr/>
          </p:nvGrpSpPr>
          <p:grpSpPr>
            <a:xfrm rot="-2700000">
              <a:off x="2562909" y="887168"/>
              <a:ext cx="5309185" cy="5558053"/>
              <a:chOff x="0" y="-38100"/>
              <a:chExt cx="812800" cy="850900"/>
            </a:xfrm>
          </p:grpSpPr>
          <p:sp>
            <p:nvSpPr>
              <p:cNvPr id="290" name="Google Shape;290;g26bb41f1249_0_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91" name="Google Shape;291;g26bb41f1249_0_12"/>
              <p:cNvSpPr txBox="1"/>
              <p:nvPr/>
            </p:nvSpPr>
            <p:spPr>
              <a:xfrm>
                <a:off x="0" y="-38100"/>
                <a:ext cx="8127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75" tIns="38175" rIns="38175" bIns="381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2" name="Google Shape;292;g26bb41f1249_0_12"/>
          <p:cNvSpPr/>
          <p:nvPr/>
        </p:nvSpPr>
        <p:spPr>
          <a:xfrm>
            <a:off x="-3045964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93" name="Google Shape;293;g26bb41f1249_0_12"/>
          <p:cNvGrpSpPr/>
          <p:nvPr/>
        </p:nvGrpSpPr>
        <p:grpSpPr>
          <a:xfrm>
            <a:off x="14249400" y="8444354"/>
            <a:ext cx="3537125" cy="1842646"/>
            <a:chOff x="14202254" y="-78589"/>
            <a:chExt cx="3537125" cy="1842646"/>
          </a:xfrm>
        </p:grpSpPr>
        <p:sp>
          <p:nvSpPr>
            <p:cNvPr id="294" name="Google Shape;294;g26bb41f1249_0_12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295" name="Google Shape;295;g26bb41f1249_0_12" descr="Vokasi Logo 1 – Fakultas Vokasi Unai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02254" y="-78589"/>
              <a:ext cx="3275814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g26bb41f1249_0_12"/>
          <p:cNvSpPr txBox="1"/>
          <p:nvPr/>
        </p:nvSpPr>
        <p:spPr>
          <a:xfrm>
            <a:off x="1338542" y="8927920"/>
            <a:ext cx="3919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9" b="0" i="0" u="none" strike="noStrike" cap="non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www.perhotelan.vokasi.unair.ac.id</a:t>
            </a:r>
            <a:endParaRPr sz="1869" b="0" i="0" u="none" strike="noStrike" cap="none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/>
          <p:nvPr/>
        </p:nvSpPr>
        <p:spPr>
          <a:xfrm>
            <a:off x="4935867" y="-3065133"/>
            <a:ext cx="13352133" cy="13352133"/>
          </a:xfrm>
          <a:custGeom>
            <a:avLst/>
            <a:gdLst/>
            <a:ahLst/>
            <a:cxnLst/>
            <a:rect l="l" t="t" r="r" b="b"/>
            <a:pathLst>
              <a:path w="6540754" h="6540754" extrusionOk="0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1350" t="-762" r="-90779" b="-74531"/>
            </a:stretch>
          </a:blipFill>
          <a:ln>
            <a:noFill/>
          </a:ln>
        </p:spPr>
      </p:sp>
      <p:pic>
        <p:nvPicPr>
          <p:cNvPr id="302" name="Google Shape;3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9334" y="-3047202"/>
            <a:ext cx="13348234" cy="1334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11"/>
          <p:cNvGrpSpPr/>
          <p:nvPr/>
        </p:nvGrpSpPr>
        <p:grpSpPr>
          <a:xfrm rot="-2700000">
            <a:off x="1943780" y="8435905"/>
            <a:ext cx="4802710" cy="5027837"/>
            <a:chOff x="0" y="-38100"/>
            <a:chExt cx="812800" cy="850900"/>
          </a:xfrm>
        </p:grpSpPr>
        <p:sp>
          <p:nvSpPr>
            <p:cNvPr id="304" name="Google Shape;304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05" name="Google Shape;305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 rot="-2700000">
            <a:off x="11764570" y="-3640026"/>
            <a:ext cx="4802710" cy="5027837"/>
            <a:chOff x="0" y="-38100"/>
            <a:chExt cx="812800" cy="850900"/>
          </a:xfrm>
        </p:grpSpPr>
        <p:sp>
          <p:nvSpPr>
            <p:cNvPr id="307" name="Google Shape;30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308" name="Google Shape;308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 rot="-2700000">
            <a:off x="-551710" y="8071451"/>
            <a:ext cx="4802710" cy="5027837"/>
            <a:chOff x="0" y="-38100"/>
            <a:chExt cx="812800" cy="850900"/>
          </a:xfrm>
        </p:grpSpPr>
        <p:sp>
          <p:nvSpPr>
            <p:cNvPr id="310" name="Google Shape;31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B01"/>
            </a:solidFill>
            <a:ln>
              <a:noFill/>
            </a:ln>
          </p:spPr>
        </p:sp>
        <p:sp>
          <p:nvSpPr>
            <p:cNvPr id="311" name="Google Shape;311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 rot="-2700000">
            <a:off x="14796768" y="-2396526"/>
            <a:ext cx="4802710" cy="5027837"/>
            <a:chOff x="0" y="-38100"/>
            <a:chExt cx="812800" cy="850900"/>
          </a:xfrm>
        </p:grpSpPr>
        <p:sp>
          <p:nvSpPr>
            <p:cNvPr id="313" name="Google Shape;31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314" name="Google Shape;314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 rot="-2700000">
            <a:off x="1965503" y="9314952"/>
            <a:ext cx="4802710" cy="5027837"/>
            <a:chOff x="0" y="-38100"/>
            <a:chExt cx="812800" cy="850900"/>
          </a:xfrm>
        </p:grpSpPr>
        <p:sp>
          <p:nvSpPr>
            <p:cNvPr id="316" name="Google Shape;31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1264D"/>
            </a:solidFill>
            <a:ln>
              <a:noFill/>
            </a:ln>
          </p:spPr>
        </p:sp>
        <p:sp>
          <p:nvSpPr>
            <p:cNvPr id="317" name="Google Shape;317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700000">
            <a:off x="11764570" y="-4249624"/>
            <a:ext cx="4802710" cy="5027837"/>
            <a:chOff x="0" y="-38100"/>
            <a:chExt cx="812800" cy="850900"/>
          </a:xfrm>
        </p:grpSpPr>
        <p:sp>
          <p:nvSpPr>
            <p:cNvPr id="319" name="Google Shape;31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20" name="Google Shape;320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1965503" y="9883613"/>
            <a:ext cx="4802710" cy="5027837"/>
            <a:chOff x="0" y="-38100"/>
            <a:chExt cx="812800" cy="850900"/>
          </a:xfrm>
        </p:grpSpPr>
        <p:sp>
          <p:nvSpPr>
            <p:cNvPr id="322" name="Google Shape;32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23" name="Google Shape;323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-2700000">
            <a:off x="14796768" y="-3425226"/>
            <a:ext cx="4802710" cy="5027837"/>
            <a:chOff x="0" y="-38100"/>
            <a:chExt cx="812800" cy="850900"/>
          </a:xfrm>
        </p:grpSpPr>
        <p:sp>
          <p:nvSpPr>
            <p:cNvPr id="325" name="Google Shape;32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26" name="Google Shape;326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1"/>
          <p:cNvGrpSpPr/>
          <p:nvPr/>
        </p:nvGrpSpPr>
        <p:grpSpPr>
          <a:xfrm rot="-2700000">
            <a:off x="-551710" y="8720047"/>
            <a:ext cx="4802710" cy="5027837"/>
            <a:chOff x="0" y="-38100"/>
            <a:chExt cx="812800" cy="850900"/>
          </a:xfrm>
        </p:grpSpPr>
        <p:sp>
          <p:nvSpPr>
            <p:cNvPr id="328" name="Google Shape;32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329" name="Google Shape;329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1"/>
          <p:cNvSpPr/>
          <p:nvPr/>
        </p:nvSpPr>
        <p:spPr>
          <a:xfrm>
            <a:off x="-3076309" y="209058"/>
            <a:ext cx="3657600" cy="2007108"/>
          </a:xfrm>
          <a:custGeom>
            <a:avLst/>
            <a:gdLst/>
            <a:ahLst/>
            <a:cxnLst/>
            <a:rect l="l" t="t" r="r" b="b"/>
            <a:pathLst>
              <a:path w="3657600" h="2007108" extrusionOk="0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1" name="Google Shape;331;p11"/>
          <p:cNvSpPr txBox="1"/>
          <p:nvPr/>
        </p:nvSpPr>
        <p:spPr>
          <a:xfrm>
            <a:off x="1338542" y="2159016"/>
            <a:ext cx="9784007" cy="17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2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TERIMAKASIH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1338542" y="3908982"/>
            <a:ext cx="8555376" cy="75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1" b="0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ATAS PERHATIANNYA</a:t>
            </a:r>
            <a:endParaRPr/>
          </a:p>
        </p:txBody>
      </p:sp>
      <p:grpSp>
        <p:nvGrpSpPr>
          <p:cNvPr id="333" name="Google Shape;333;p11"/>
          <p:cNvGrpSpPr/>
          <p:nvPr/>
        </p:nvGrpSpPr>
        <p:grpSpPr>
          <a:xfrm>
            <a:off x="740480" y="236776"/>
            <a:ext cx="3537125" cy="1842646"/>
            <a:chOff x="14202254" y="-78589"/>
            <a:chExt cx="3537125" cy="1842646"/>
          </a:xfrm>
        </p:grpSpPr>
        <p:sp>
          <p:nvSpPr>
            <p:cNvPr id="334" name="Google Shape;334;p11"/>
            <p:cNvSpPr/>
            <p:nvPr/>
          </p:nvSpPr>
          <p:spPr>
            <a:xfrm>
              <a:off x="17216759" y="647700"/>
              <a:ext cx="522620" cy="386739"/>
            </a:xfrm>
            <a:custGeom>
              <a:avLst/>
              <a:gdLst/>
              <a:ahLst/>
              <a:cxnLst/>
              <a:rect l="l" t="t" r="r" b="b"/>
              <a:pathLst>
                <a:path w="522620" h="386739" extrusionOk="0">
                  <a:moveTo>
                    <a:pt x="0" y="0"/>
                  </a:moveTo>
                  <a:lnTo>
                    <a:pt x="522620" y="0"/>
                  </a:lnTo>
                  <a:lnTo>
                    <a:pt x="522620" y="386739"/>
                  </a:lnTo>
                  <a:lnTo>
                    <a:pt x="0" y="386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pic>
          <p:nvPicPr>
            <p:cNvPr id="335" name="Google Shape;335;p11" descr="Vokasi Logo 1 – Fakultas Vokasi Unai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202254" y="-78589"/>
              <a:ext cx="3275815" cy="1842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11"/>
          <p:cNvSpPr txBox="1"/>
          <p:nvPr/>
        </p:nvSpPr>
        <p:spPr>
          <a:xfrm>
            <a:off x="1366895" y="5816708"/>
            <a:ext cx="902465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Jiwangga Hadi Nata, </a:t>
            </a:r>
            <a:endParaRPr/>
          </a:p>
          <a:p>
            <a:pPr marL="0" marR="0" lvl="0" indent="0" algn="l" rtl="0">
              <a:lnSpc>
                <a:spcPct val="13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21264D"/>
                </a:solidFill>
                <a:latin typeface="Poppins"/>
                <a:ea typeface="Poppins"/>
                <a:cs typeface="Poppins"/>
                <a:sym typeface="Poppins"/>
              </a:rPr>
              <a:t>S.E., M.SM., CHE., HCM</a:t>
            </a:r>
            <a:endParaRPr sz="2700" b="0" i="0" u="none" strike="noStrike" cap="non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43" b="1" i="0" u="none" strike="noStrike" cap="none">
              <a:solidFill>
                <a:srgbClr val="2126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Kustom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14" baseType="lpstr">
      <vt:lpstr>Calibri</vt:lpstr>
      <vt:lpstr>Poppins</vt:lpstr>
      <vt:lpstr>Arial</vt:lpstr>
      <vt:lpstr>Open Sans</vt:lpstr>
      <vt:lpstr>Cutive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cp:lastModifiedBy>Microsoft Office User</cp:lastModifiedBy>
  <cp:revision>1</cp:revision>
  <dcterms:created xsi:type="dcterms:W3CDTF">2006-08-16T00:00:00Z</dcterms:created>
  <dcterms:modified xsi:type="dcterms:W3CDTF">2024-04-01T03:59:53Z</dcterms:modified>
</cp:coreProperties>
</file>