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79" r:id="rId5"/>
    <p:sldId id="268" r:id="rId6"/>
    <p:sldId id="269" r:id="rId7"/>
    <p:sldId id="270" r:id="rId8"/>
    <p:sldId id="280" r:id="rId9"/>
    <p:sldId id="274" r:id="rId10"/>
    <p:sldId id="272" r:id="rId11"/>
    <p:sldId id="287" r:id="rId12"/>
    <p:sldId id="275" r:id="rId13"/>
    <p:sldId id="28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4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5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2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9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7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F6788-7074-4295-9A41-2C22856DDD0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0AE2-F404-425B-9CCC-2C5CE3BAC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5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741" y="2786685"/>
            <a:ext cx="9144000" cy="127555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DIGITAL MARKETING </a:t>
            </a:r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DAN </a:t>
            </a:r>
            <a:r>
              <a:rPr lang="en-US" sz="4000" b="1" dirty="0">
                <a:latin typeface="+mn-lt"/>
              </a:rPr>
              <a:t>BISNIS INTERNATIONAL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8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35853" y="962052"/>
            <a:ext cx="552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Perhitungan</a:t>
            </a:r>
            <a:r>
              <a:rPr lang="en-US" sz="2400" b="1" dirty="0"/>
              <a:t> </a:t>
            </a:r>
            <a:r>
              <a:rPr lang="en-US" sz="2400" b="1" dirty="0" err="1"/>
              <a:t>Harga</a:t>
            </a:r>
            <a:r>
              <a:rPr lang="en-US" sz="2400" b="1" dirty="0"/>
              <a:t> </a:t>
            </a:r>
            <a:r>
              <a:rPr lang="en-US" sz="2400" b="1" dirty="0" err="1"/>
              <a:t>Pokok</a:t>
            </a:r>
            <a:r>
              <a:rPr lang="en-US" sz="2400" b="1" dirty="0"/>
              <a:t> </a:t>
            </a:r>
            <a:r>
              <a:rPr lang="en-US" sz="2400" b="1" dirty="0" err="1"/>
              <a:t>Penjualan</a:t>
            </a:r>
            <a:r>
              <a:rPr lang="en-US" sz="2400" b="1" dirty="0"/>
              <a:t> (HPP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687" t="24220" r="8418" b="14062"/>
          <a:stretch/>
        </p:blipFill>
        <p:spPr>
          <a:xfrm>
            <a:off x="1492249" y="1423717"/>
            <a:ext cx="9029701" cy="37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9793" y="1599805"/>
            <a:ext cx="2492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Perhitungan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id-ID" sz="2400" b="1" dirty="0" smtClean="0"/>
              <a:t>BE</a:t>
            </a:r>
            <a:r>
              <a:rPr lang="en-US" sz="2400" b="1" dirty="0" smtClean="0"/>
              <a:t>P)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79" t="31511" r="9152" b="30208"/>
          <a:stretch/>
        </p:blipFill>
        <p:spPr>
          <a:xfrm>
            <a:off x="704850" y="2061470"/>
            <a:ext cx="107823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3271"/>
            <a:ext cx="10515600" cy="482146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 smtClean="0"/>
              <a:t>Arus Kas &amp; Neraca Laba Rugi</a:t>
            </a:r>
          </a:p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885" t="23785" r="15056" b="21701"/>
          <a:stretch/>
        </p:blipFill>
        <p:spPr>
          <a:xfrm>
            <a:off x="1473200" y="1652564"/>
            <a:ext cx="9245600" cy="398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159"/>
            <a:ext cx="12192000" cy="68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40" t="27083" r="9297" b="19270"/>
          <a:stretch/>
        </p:blipFill>
        <p:spPr>
          <a:xfrm>
            <a:off x="812800" y="1663700"/>
            <a:ext cx="10820400" cy="39243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50571"/>
            <a:ext cx="10515600" cy="482146"/>
          </a:xfrm>
        </p:spPr>
        <p:txBody>
          <a:bodyPr/>
          <a:lstStyle/>
          <a:p>
            <a:pPr marL="0" indent="0" algn="ctr">
              <a:buNone/>
            </a:pPr>
            <a:r>
              <a:rPr lang="id-ID" b="1" dirty="0" smtClean="0"/>
              <a:t>Arus Kas &amp; Neraca Laba Rugi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159"/>
            <a:ext cx="12192000" cy="68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075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SEKIAN TERIMAKASIH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30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73593" y="965832"/>
            <a:ext cx="5009882" cy="641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LITERASI BISNIS MELALUI BISNIS </a:t>
            </a:r>
            <a:r>
              <a:rPr lang="id-ID" b="1" dirty="0" smtClean="0"/>
              <a:t>DIGITAL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9715" y="2278367"/>
            <a:ext cx="104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Istilah bisnis digital berawal dari istilah ekonomi digital yang telah digunakan tahun 1990-an, dimana sebagian besar ekonomi digital berkembang melampaui ekonomi </a:t>
            </a:r>
            <a:r>
              <a:rPr lang="id-ID" sz="2000" dirty="0"/>
              <a:t>i</a:t>
            </a:r>
            <a:r>
              <a:rPr lang="id-ID" sz="2000" dirty="0" smtClean="0"/>
              <a:t>nternet (nilai ekonomi yang berasal dari internet) untuk memasukan kegiatan ekonomi dan sosial yang dihasilkan dari teknologi </a:t>
            </a:r>
            <a:r>
              <a:rPr lang="id-ID" sz="2000" dirty="0"/>
              <a:t>i</a:t>
            </a:r>
            <a:r>
              <a:rPr lang="id-ID" sz="2000" dirty="0" smtClean="0"/>
              <a:t>nformasi dan komunikasi (</a:t>
            </a:r>
            <a:r>
              <a:rPr lang="it-IT" sz="2000" dirty="0" smtClean="0"/>
              <a:t>Budiarta</a:t>
            </a:r>
            <a:r>
              <a:rPr lang="it-IT" sz="2000" dirty="0"/>
              <a:t>, K., Ginting, S. O., &amp; Simarmata, J. (2020).</a:t>
            </a:r>
            <a:endParaRPr lang="id-ID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34141" y="4169746"/>
            <a:ext cx="9123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Model binisi inovatif dalam ekonomi digital dibangun pada perangkat lunak dan teknologi berbasis internet.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3780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593" y="1999542"/>
            <a:ext cx="7983071" cy="750981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Comic Sans MS" panose="030F0702030302020204" pitchFamily="66" charset="0"/>
              </a:rPr>
              <a:t>Tujuan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Literasi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Bisnis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Melalui</a:t>
            </a:r>
            <a:r>
              <a:rPr lang="en-US" sz="2800" dirty="0" smtClean="0">
                <a:latin typeface="Comic Sans MS" panose="030F0702030302020204" pitchFamily="66" charset="0"/>
              </a:rPr>
              <a:t> Media Digital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380" y="2997574"/>
            <a:ext cx="9123239" cy="22440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   </a:t>
            </a:r>
            <a:r>
              <a:rPr lang="en-US" sz="2000" dirty="0" err="1" smtClean="0">
                <a:latin typeface="Comic Sans MS" panose="030F0702030302020204" pitchFamily="66" charset="0"/>
              </a:rPr>
              <a:t>Meningkatkan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tingkat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literasi</a:t>
            </a:r>
            <a:r>
              <a:rPr lang="en-US" sz="2000" dirty="0">
                <a:latin typeface="Comic Sans MS" panose="030F0702030302020204" pitchFamily="66" charset="0"/>
              </a:rPr>
              <a:t> digital </a:t>
            </a:r>
            <a:r>
              <a:rPr lang="id-ID" sz="2000" dirty="0" smtClean="0">
                <a:latin typeface="Comic Sans MS" panose="030F0702030302020204" pitchFamily="66" charset="0"/>
              </a:rPr>
              <a:t>khusunya </a:t>
            </a:r>
            <a:r>
              <a:rPr lang="en-US" sz="2000" dirty="0" smtClean="0">
                <a:latin typeface="Comic Sans MS" panose="030F0702030302020204" pitchFamily="66" charset="0"/>
              </a:rPr>
              <a:t>marketing </a:t>
            </a:r>
            <a:r>
              <a:rPr lang="en-US" sz="2000" dirty="0">
                <a:latin typeface="Comic Sans MS" panose="030F0702030302020204" pitchFamily="66" charset="0"/>
              </a:rPr>
              <a:t>di </a:t>
            </a:r>
            <a:r>
              <a:rPr lang="en-US" sz="2000" dirty="0" err="1">
                <a:latin typeface="Comic Sans MS" panose="030F0702030302020204" pitchFamily="66" charset="0"/>
              </a:rPr>
              <a:t>lingkungan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pembisnis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pemula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sehingga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kedepan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mampu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menjalankan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bisnis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melalui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i="1" dirty="0">
                <a:latin typeface="Comic Sans MS" panose="030F0702030302020204" pitchFamily="66" charset="0"/>
              </a:rPr>
              <a:t>online shop </a:t>
            </a:r>
            <a:r>
              <a:rPr lang="en-US" sz="2000" dirty="0" err="1">
                <a:latin typeface="Comic Sans MS" panose="030F0702030302020204" pitchFamily="66" charset="0"/>
              </a:rPr>
              <a:t>walaupun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</a:rPr>
              <a:t> modal </a:t>
            </a:r>
            <a:r>
              <a:rPr lang="id-ID" sz="2000" dirty="0" smtClean="0">
                <a:latin typeface="Comic Sans MS" panose="030F0702030302020204" pitchFamily="66" charset="0"/>
              </a:rPr>
              <a:t>yang minim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984" y="1853004"/>
            <a:ext cx="9144000" cy="1205202"/>
          </a:xfrm>
        </p:spPr>
        <p:txBody>
          <a:bodyPr>
            <a:noAutofit/>
          </a:bodyPr>
          <a:lstStyle/>
          <a:p>
            <a:r>
              <a:rPr lang="en-US" sz="2000" dirty="0" smtClean="0"/>
              <a:t>Modal </a:t>
            </a:r>
            <a:r>
              <a:rPr lang="en-US" sz="2000" dirty="0" err="1" smtClean="0"/>
              <a:t>berapa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dimiliki</a:t>
            </a:r>
            <a:r>
              <a:rPr lang="en-US" sz="2000" dirty="0" smtClean="0"/>
              <a:t> (</a:t>
            </a:r>
            <a:r>
              <a:rPr lang="en-US" sz="2000" dirty="0" err="1" smtClean="0"/>
              <a:t>sesuaikan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id-ID" sz="2000" dirty="0" smtClean="0"/>
              <a:t> pembayaran</a:t>
            </a:r>
            <a:r>
              <a:rPr lang="en-US" sz="2000" dirty="0" smtClean="0"/>
              <a:t>)</a:t>
            </a:r>
            <a:r>
              <a:rPr lang="id-ID" sz="2000" dirty="0" smtClean="0"/>
              <a:t> hal ini berkaitan dengan kesehatan keuangan, sehingga usaha yang dilakukan dapat meminimalis permasalahan keuangan yang memungkinkan muncul saat usaha sudah berjalan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443" y="3297768"/>
            <a:ext cx="1802166" cy="410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b="1" dirty="0" smtClean="0"/>
              <a:t>PRE ORDER </a:t>
            </a:r>
            <a:endParaRPr lang="en-US" sz="18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83213" y="3297768"/>
            <a:ext cx="2574067" cy="410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b="1" dirty="0" smtClean="0"/>
              <a:t>DP (</a:t>
            </a:r>
            <a:r>
              <a:rPr lang="id-ID" sz="1800" b="1" i="1" dirty="0" smtClean="0">
                <a:solidFill>
                  <a:srgbClr val="202124"/>
                </a:solidFill>
                <a:latin typeface="arial" panose="020B0604020202020204" pitchFamily="34" charset="0"/>
              </a:rPr>
              <a:t>Down Payment</a:t>
            </a:r>
            <a:r>
              <a:rPr lang="id-ID" sz="1800" b="1" dirty="0" smtClean="0"/>
              <a:t>)</a:t>
            </a:r>
            <a:endParaRPr lang="id-ID" sz="1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4984" y="3250063"/>
            <a:ext cx="2262293" cy="410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b="1" dirty="0" smtClean="0"/>
              <a:t>Cash Bayar Di Depan </a:t>
            </a:r>
            <a:endParaRPr lang="en-US" sz="18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45572" y="3297768"/>
            <a:ext cx="2706426" cy="410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 b="1" dirty="0" smtClean="0"/>
              <a:t>Cash Bayar Di Belakang</a:t>
            </a:r>
            <a:endParaRPr lang="en-US" sz="1800" b="1" dirty="0"/>
          </a:p>
        </p:txBody>
      </p:sp>
      <p:pic>
        <p:nvPicPr>
          <p:cNvPr id="5122" name="Picture 2" descr="5 Tips Membangun Bisnis Online Dengan Sistem Pre Order - CV. WIJAYA KOMUN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97" y="3719668"/>
            <a:ext cx="1573800" cy="8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engertian Uang Muka (Down Payment) - Belajar Ekono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72" y="3719668"/>
            <a:ext cx="1695573" cy="8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yar Cash | KASK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725803"/>
            <a:ext cx="1195124" cy="8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7676" y="3710584"/>
            <a:ext cx="927201" cy="927201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1522984" y="1227453"/>
            <a:ext cx="9144000" cy="385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P</a:t>
            </a:r>
            <a:r>
              <a:rPr lang="id-ID" sz="2000" b="1" dirty="0" smtClean="0"/>
              <a:t>erhatikan Modal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272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814" y="1565249"/>
            <a:ext cx="9725793" cy="14802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err="1" smtClean="0">
                <a:latin typeface="Comic Sans MS" panose="030F0702030302020204" pitchFamily="66" charset="0"/>
              </a:rPr>
              <a:t>kebanyakan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pembisnis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pemula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tidak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mengetahui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bisnis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apa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akan</a:t>
            </a:r>
            <a:r>
              <a:rPr lang="en-US" sz="2000" dirty="0">
                <a:latin typeface="Comic Sans MS" panose="030F0702030302020204" pitchFamily="66" charset="0"/>
              </a:rPr>
              <a:t> di </a:t>
            </a:r>
            <a:r>
              <a:rPr lang="en-US" sz="2000" dirty="0" err="1">
                <a:latin typeface="Comic Sans MS" panose="030F0702030302020204" pitchFamily="66" charset="0"/>
              </a:rPr>
              <a:t>jalankan</a:t>
            </a:r>
            <a:r>
              <a:rPr lang="en-US" sz="2000" dirty="0">
                <a:latin typeface="Comic Sans MS" panose="030F0702030302020204" pitchFamily="66" charset="0"/>
              </a:rPr>
              <a:t>. </a:t>
            </a:r>
            <a:r>
              <a:rPr lang="en-US" sz="2000" dirty="0" err="1">
                <a:latin typeface="Comic Sans MS" panose="030F0702030302020204" pitchFamily="66" charset="0"/>
              </a:rPr>
              <a:t>Dalam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menentukan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hal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ini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diperlukannya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fokus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usaha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akan</a:t>
            </a:r>
            <a:r>
              <a:rPr lang="en-US" sz="2000" dirty="0">
                <a:latin typeface="Comic Sans MS" panose="030F0702030302020204" pitchFamily="66" charset="0"/>
              </a:rPr>
              <a:t> di </a:t>
            </a:r>
            <a:r>
              <a:rPr lang="en-US" sz="2000" dirty="0" err="1">
                <a:latin typeface="Comic Sans MS" panose="030F0702030302020204" pitchFamily="66" charset="0"/>
              </a:rPr>
              <a:t>jalankan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berikut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adalaha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jenis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usaha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memungkinkan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dijalankan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melalui</a:t>
            </a:r>
            <a:r>
              <a:rPr lang="id-ID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online shop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7141" y="1002295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Fun Fact 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751" y="3203949"/>
            <a:ext cx="1974761" cy="11108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9612" y="4442464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General</a:t>
            </a:r>
            <a:endParaRPr lang="id-ID" dirty="0"/>
          </a:p>
        </p:txBody>
      </p:sp>
      <p:pic>
        <p:nvPicPr>
          <p:cNvPr id="1028" name="Picture 4" descr="Bingung Cari Supplier? Coba Lakukan 5 Cara Ini, Yuk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82" y="3159892"/>
            <a:ext cx="1757491" cy="11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59731" y="4429087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Supplier</a:t>
            </a:r>
            <a:endParaRPr lang="id-ID" dirty="0"/>
          </a:p>
        </p:txBody>
      </p:sp>
      <p:pic>
        <p:nvPicPr>
          <p:cNvPr id="1030" name="Picture 6" descr="Apa Itu Pre-Order? – Samesame Cloth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43" y="3146834"/>
            <a:ext cx="1167917" cy="11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77266" y="4416040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Pre-Order</a:t>
            </a:r>
            <a:endParaRPr lang="id-ID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5096" y="3164117"/>
            <a:ext cx="1412532" cy="11636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00951" y="4397774"/>
            <a:ext cx="1628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Brand Owner</a:t>
            </a:r>
          </a:p>
        </p:txBody>
      </p:sp>
    </p:spTree>
    <p:extLst>
      <p:ext uri="{BB962C8B-B14F-4D97-AF65-F5344CB8AC3E}">
        <p14:creationId xmlns:p14="http://schemas.microsoft.com/office/powerpoint/2010/main" val="35513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380" y="1232032"/>
            <a:ext cx="9123239" cy="17301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>
                <a:latin typeface="Comic Sans MS" panose="030F0702030302020204" pitchFamily="66" charset="0"/>
              </a:rPr>
              <a:t>Dalam</a:t>
            </a:r>
            <a:r>
              <a:rPr lang="en-US" sz="2000" dirty="0">
                <a:latin typeface="Comic Sans MS" panose="030F0702030302020204" pitchFamily="66" charset="0"/>
              </a:rPr>
              <a:t> proses </a:t>
            </a:r>
            <a:r>
              <a:rPr lang="en-US" sz="2000" dirty="0" err="1">
                <a:latin typeface="Comic Sans MS" panose="030F0702030302020204" pitchFamily="66" charset="0"/>
              </a:rPr>
              <a:t>pemunculan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bisnis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tahapan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awal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bisa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dimulai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dari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pemilihan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jenis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usaha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memungkinkan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dijalankan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menggunakan</a:t>
            </a:r>
            <a:r>
              <a:rPr lang="en-US" sz="2000" dirty="0">
                <a:latin typeface="Comic Sans MS" panose="030F0702030302020204" pitchFamily="66" charset="0"/>
              </a:rPr>
              <a:t> digital marketing </a:t>
            </a:r>
            <a:r>
              <a:rPr lang="en-US" sz="2000" dirty="0" err="1">
                <a:latin typeface="Comic Sans MS" panose="030F0702030302020204" pitchFamily="66" charset="0"/>
              </a:rPr>
              <a:t>pilih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kategori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memungkinkan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dapat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dijangkau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usahanya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misalnya</a:t>
            </a:r>
            <a:r>
              <a:rPr lang="en-US" sz="2000" dirty="0" smtClean="0">
                <a:latin typeface="Comic Sans MS" panose="030F0702030302020204" pitchFamily="66" charset="0"/>
              </a:rPr>
              <a:t> ;</a:t>
            </a:r>
            <a:endParaRPr lang="id-ID" sz="20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59572" y="450951"/>
            <a:ext cx="4672853" cy="750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latin typeface="Comic Sans MS" panose="030F0702030302020204" pitchFamily="66" charset="0"/>
              </a:rPr>
              <a:t>Literasi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Bisnis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Melalui</a:t>
            </a:r>
            <a:r>
              <a:rPr lang="en-US" sz="2000" b="1" dirty="0" smtClean="0">
                <a:latin typeface="Comic Sans MS" panose="030F0702030302020204" pitchFamily="66" charset="0"/>
              </a:rPr>
              <a:t> Media Digital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Jual Racing Knalpot Power Boom Rob1 Rcb1 End Cup V Carbon Knalpot Standar  Nmax Terbaru November 2021 harga murah - kualitas terjamin | Blib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03" y="2809584"/>
            <a:ext cx="1267192" cy="101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ku Akuntansi Biaya Buku Mata Kuliah buku pelajaran | Shopee Indones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16" y="2840180"/>
            <a:ext cx="993738" cy="9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8452" y="3833918"/>
            <a:ext cx="2070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Automotive </a:t>
            </a:r>
            <a:endParaRPr lang="id-ID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7475" y="4976627"/>
            <a:ext cx="7777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Comic Sans MS" panose="030F0702030302020204" pitchFamily="66" charset="0"/>
              </a:rPr>
              <a:t>Catata</a:t>
            </a:r>
            <a:r>
              <a:rPr lang="en-US" b="1" dirty="0">
                <a:latin typeface="Comic Sans MS" panose="030F0702030302020204" pitchFamily="66" charset="0"/>
              </a:rPr>
              <a:t>: </a:t>
            </a:r>
            <a:r>
              <a:rPr lang="en-US" b="1" dirty="0" err="1">
                <a:latin typeface="Comic Sans MS" panose="030F0702030302020204" pitchFamily="66" charset="0"/>
              </a:rPr>
              <a:t>Bisnis</a:t>
            </a:r>
            <a:r>
              <a:rPr lang="en-US" b="1" dirty="0"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latin typeface="Comic Sans MS" panose="030F0702030302020204" pitchFamily="66" charset="0"/>
              </a:rPr>
              <a:t>akan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dimulai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sesuaikan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dengan</a:t>
            </a:r>
            <a:r>
              <a:rPr lang="en-US" b="1" dirty="0">
                <a:latin typeface="Comic Sans MS" panose="030F0702030302020204" pitchFamily="66" charset="0"/>
              </a:rPr>
              <a:t> budget </a:t>
            </a:r>
            <a:r>
              <a:rPr lang="en-US" b="1" dirty="0" err="1">
                <a:latin typeface="Comic Sans MS" panose="030F0702030302020204" pitchFamily="66" charset="0"/>
              </a:rPr>
              <a:t>anda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3149" y="3873602"/>
            <a:ext cx="94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omic Sans MS" panose="030F0702030302020204" pitchFamily="66" charset="0"/>
              </a:rPr>
              <a:t>Book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5086" y="3854607"/>
            <a:ext cx="1421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omic Sans MS" panose="030F0702030302020204" pitchFamily="66" charset="0"/>
              </a:rPr>
              <a:t>Komputer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4148" y="3846431"/>
            <a:ext cx="1268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Comic Sans MS" panose="030F0702030302020204" pitchFamily="66" charset="0"/>
              </a:rPr>
              <a:t>Kosmetik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16317" y="3825369"/>
            <a:ext cx="991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 smtClean="0">
                <a:latin typeface="Comic Sans MS" panose="030F0702030302020204" pitchFamily="66" charset="0"/>
              </a:rPr>
              <a:t>F</a:t>
            </a:r>
            <a:r>
              <a:rPr lang="en-US" dirty="0" err="1" smtClean="0">
                <a:latin typeface="Comic Sans MS" panose="030F0702030302020204" pitchFamily="66" charset="0"/>
              </a:rPr>
              <a:t>ashion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Apa itu RAM? Ketahui Jenis dan Fungsinya Yuk! | Dinas Komunikasi dan  Informatika - Kabupaten Kubura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86" y="3067039"/>
            <a:ext cx="1209210" cy="6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u Cari Cuan dari Bisnis Kosmetik? Simak Tips In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47" y="2987817"/>
            <a:ext cx="1065129" cy="7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ual Gudang Fashion Kaos Polos Kerah Pol 68 Grey Atasan Pria Terbaru  November 2021 harga murah - kualitas terjamin | Blibl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01" y="2859448"/>
            <a:ext cx="995159" cy="9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6"/>
            <a:ext cx="12192000" cy="68670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85508" y="2137420"/>
            <a:ext cx="8224338" cy="627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err="1">
                <a:latin typeface="Comic Sans MS" panose="030F0702030302020204" pitchFamily="66" charset="0"/>
              </a:rPr>
              <a:t>Tahap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Selanjutnya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adalah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menurunkan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pilihan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produk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lebih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spesifik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supaya</a:t>
            </a:r>
            <a:r>
              <a:rPr lang="en-US" sz="1800" dirty="0">
                <a:latin typeface="Comic Sans MS" panose="030F0702030302020204" pitchFamily="66" charset="0"/>
              </a:rPr>
              <a:t> target </a:t>
            </a:r>
            <a:r>
              <a:rPr lang="en-US" sz="1800" dirty="0" err="1">
                <a:latin typeface="Comic Sans MS" panose="030F0702030302020204" pitchFamily="66" charset="0"/>
              </a:rPr>
              <a:t>pasar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dapat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dipilih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secara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lebih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jelas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seperti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</a:rPr>
              <a:t>: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03889" y="3087924"/>
            <a:ext cx="4787575" cy="1823330"/>
            <a:chOff x="1262329" y="2084049"/>
            <a:chExt cx="4787575" cy="1823330"/>
          </a:xfrm>
        </p:grpSpPr>
        <p:sp>
          <p:nvSpPr>
            <p:cNvPr id="3" name="Rectangle 2"/>
            <p:cNvSpPr/>
            <p:nvPr/>
          </p:nvSpPr>
          <p:spPr>
            <a:xfrm>
              <a:off x="1276033" y="2084049"/>
              <a:ext cx="4615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dirty="0" smtClean="0">
                  <a:latin typeface="Comic Sans MS" panose="030F0702030302020204" pitchFamily="66" charset="0"/>
                </a:rPr>
                <a:t>1. Automotive; </a:t>
              </a:r>
              <a:r>
                <a:rPr lang="en-US" dirty="0"/>
                <a:t>Aki, </a:t>
              </a:r>
              <a:r>
                <a:rPr lang="en-US" dirty="0" err="1"/>
                <a:t>Spion</a:t>
              </a:r>
              <a:r>
                <a:rPr lang="en-US" dirty="0"/>
                <a:t>, </a:t>
              </a:r>
              <a:r>
                <a:rPr lang="en-US" dirty="0" err="1"/>
                <a:t>Carbo</a:t>
              </a:r>
              <a:r>
                <a:rPr lang="en-US" dirty="0"/>
                <a:t>, </a:t>
              </a:r>
              <a:r>
                <a:rPr lang="id-ID" dirty="0" smtClean="0"/>
                <a:t>Knalpot, </a:t>
              </a:r>
              <a:r>
                <a:rPr lang="en-US" dirty="0" err="1" smtClean="0"/>
                <a:t>dll</a:t>
              </a:r>
              <a:r>
                <a:rPr lang="en-US" dirty="0" smtClean="0">
                  <a:latin typeface="Comic Sans MS" panose="030F0702030302020204" pitchFamily="66" charset="0"/>
                </a:rPr>
                <a:t> 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76033" y="2435746"/>
              <a:ext cx="4773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dirty="0" smtClean="0">
                  <a:latin typeface="Comic Sans MS" panose="030F0702030302020204" pitchFamily="66" charset="0"/>
                </a:rPr>
                <a:t>2. Book; </a:t>
              </a:r>
              <a:r>
                <a:rPr lang="en-US" dirty="0" err="1"/>
                <a:t>Buku</a:t>
              </a:r>
              <a:r>
                <a:rPr lang="en-US" dirty="0"/>
                <a:t> </a:t>
              </a:r>
              <a:r>
                <a:rPr lang="en-US" dirty="0" err="1"/>
                <a:t>mata</a:t>
              </a:r>
              <a:r>
                <a:rPr lang="en-US" dirty="0"/>
                <a:t> </a:t>
              </a:r>
              <a:r>
                <a:rPr lang="en-US" dirty="0" err="1"/>
                <a:t>kuliah</a:t>
              </a:r>
              <a:r>
                <a:rPr lang="en-US" dirty="0"/>
                <a:t>, </a:t>
              </a:r>
              <a:r>
                <a:rPr lang="en-US" dirty="0" err="1"/>
                <a:t>Buku</a:t>
              </a:r>
              <a:r>
                <a:rPr lang="en-US" dirty="0"/>
                <a:t> </a:t>
              </a:r>
              <a:r>
                <a:rPr lang="en-US" dirty="0" err="1"/>
                <a:t>Praktikum</a:t>
              </a:r>
              <a:r>
                <a:rPr lang="en-US" dirty="0"/>
                <a:t>, </a:t>
              </a:r>
              <a:r>
                <a:rPr lang="en-US" dirty="0" err="1"/>
                <a:t>dll</a:t>
              </a:r>
              <a:r>
                <a:rPr lang="en-US" dirty="0" smtClean="0">
                  <a:latin typeface="Comic Sans MS" panose="030F0702030302020204" pitchFamily="66" charset="0"/>
                </a:rPr>
                <a:t>  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31764" y="272152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6033" y="2779275"/>
              <a:ext cx="34188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id-ID" dirty="0">
                  <a:latin typeface="Comic Sans MS" panose="030F0702030302020204" pitchFamily="66" charset="0"/>
                </a:rPr>
                <a:t>3</a:t>
              </a:r>
              <a:r>
                <a:rPr lang="en-US" dirty="0" smtClean="0">
                  <a:latin typeface="Comic Sans MS" panose="030F0702030302020204" pitchFamily="66" charset="0"/>
                </a:rPr>
                <a:t>. </a:t>
              </a:r>
              <a:r>
                <a:rPr lang="en-US" dirty="0" err="1" smtClean="0">
                  <a:latin typeface="Comic Sans MS" panose="030F0702030302020204" pitchFamily="66" charset="0"/>
                </a:rPr>
                <a:t>Komputer</a:t>
              </a:r>
              <a:r>
                <a:rPr lang="en-US" dirty="0" smtClean="0">
                  <a:latin typeface="Comic Sans MS" panose="030F0702030302020204" pitchFamily="66" charset="0"/>
                </a:rPr>
                <a:t> ; </a:t>
              </a:r>
              <a:r>
                <a:rPr lang="en-US" dirty="0" smtClean="0"/>
                <a:t>RAM</a:t>
              </a:r>
              <a:r>
                <a:rPr lang="en-US" dirty="0"/>
                <a:t>, SSD, Router</a:t>
              </a:r>
              <a:r>
                <a:rPr lang="en-US" dirty="0" smtClean="0">
                  <a:latin typeface="Comic Sans MS" panose="030F0702030302020204" pitchFamily="66" charset="0"/>
                </a:rPr>
                <a:t> 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62329" y="3173949"/>
              <a:ext cx="4220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id-ID" dirty="0">
                  <a:latin typeface="Comic Sans MS" panose="030F0702030302020204" pitchFamily="66" charset="0"/>
                </a:rPr>
                <a:t>4</a:t>
              </a:r>
              <a:r>
                <a:rPr lang="en-US" dirty="0" smtClean="0">
                  <a:latin typeface="Comic Sans MS" panose="030F0702030302020204" pitchFamily="66" charset="0"/>
                </a:rPr>
                <a:t>. </a:t>
              </a:r>
              <a:r>
                <a:rPr lang="en-US" dirty="0" err="1" smtClean="0">
                  <a:latin typeface="Comic Sans MS" panose="030F0702030302020204" pitchFamily="66" charset="0"/>
                </a:rPr>
                <a:t>Kosmetik</a:t>
              </a:r>
              <a:r>
                <a:rPr lang="en-US" dirty="0" smtClean="0">
                  <a:latin typeface="Comic Sans MS" panose="030F0702030302020204" pitchFamily="66" charset="0"/>
                </a:rPr>
                <a:t> ; </a:t>
              </a:r>
              <a:r>
                <a:rPr lang="en-US" dirty="0" err="1" smtClean="0"/>
                <a:t>Bedak</a:t>
              </a:r>
              <a:r>
                <a:rPr lang="en-US" dirty="0"/>
                <a:t>, </a:t>
              </a:r>
              <a:r>
                <a:rPr lang="en-US" dirty="0" err="1"/>
                <a:t>Lipstik</a:t>
              </a:r>
              <a:r>
                <a:rPr lang="en-US" dirty="0"/>
                <a:t>, Skincare, </a:t>
              </a:r>
              <a:r>
                <a:rPr lang="en-US" dirty="0" err="1"/>
                <a:t>dll</a:t>
              </a:r>
              <a:r>
                <a:rPr lang="en-US" dirty="0" smtClean="0">
                  <a:latin typeface="Comic Sans MS" panose="030F0702030302020204" pitchFamily="66" charset="0"/>
                </a:rPr>
                <a:t> 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2329" y="3538047"/>
              <a:ext cx="43506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dirty="0">
                  <a:latin typeface="Comic Sans MS" panose="030F0702030302020204" pitchFamily="66" charset="0"/>
                </a:rPr>
                <a:t>5</a:t>
              </a:r>
              <a:r>
                <a:rPr lang="en-US" dirty="0" smtClean="0">
                  <a:latin typeface="Comic Sans MS" panose="030F0702030302020204" pitchFamily="66" charset="0"/>
                </a:rPr>
                <a:t>. Fashion ; </a:t>
              </a:r>
              <a:r>
                <a:rPr lang="en-US" dirty="0" err="1" smtClean="0"/>
                <a:t>Baju</a:t>
              </a:r>
              <a:r>
                <a:rPr lang="en-US" dirty="0"/>
                <a:t>, Sepatu, </a:t>
              </a:r>
              <a:r>
                <a:rPr lang="en-US" dirty="0" err="1"/>
                <a:t>Kaos</a:t>
              </a:r>
              <a:r>
                <a:rPr lang="en-US" dirty="0"/>
                <a:t>, </a:t>
              </a:r>
              <a:r>
                <a:rPr lang="en-US" dirty="0" err="1"/>
                <a:t>Gelang</a:t>
              </a:r>
              <a:r>
                <a:rPr lang="en-US" dirty="0"/>
                <a:t>, </a:t>
              </a:r>
              <a:r>
                <a:rPr lang="en-US" dirty="0" err="1"/>
                <a:t>dll</a:t>
              </a:r>
              <a:r>
                <a:rPr lang="en-US" dirty="0"/>
                <a:t> 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300163" y="1148521"/>
            <a:ext cx="4672853" cy="750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latin typeface="Comic Sans MS" panose="030F0702030302020204" pitchFamily="66" charset="0"/>
              </a:rPr>
              <a:t>Literasi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Bisnis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Melalui</a:t>
            </a:r>
            <a:r>
              <a:rPr lang="en-US" sz="2000" b="1" dirty="0" smtClean="0">
                <a:latin typeface="Comic Sans MS" panose="030F0702030302020204" pitchFamily="66" charset="0"/>
              </a:rPr>
              <a:t> Media Digital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6407" y="3769113"/>
            <a:ext cx="19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b="1" dirty="0" smtClean="0">
                <a:solidFill>
                  <a:srgbClr val="000000"/>
                </a:solidFill>
                <a:latin typeface="bariol-regular"/>
              </a:rPr>
              <a:t>Identifikasi Usaha yang </a:t>
            </a:r>
          </a:p>
          <a:p>
            <a:pPr algn="ctr"/>
            <a:r>
              <a:rPr lang="id-ID" sz="1200" b="1" dirty="0" smtClean="0">
                <a:solidFill>
                  <a:srgbClr val="000000"/>
                </a:solidFill>
                <a:latin typeface="bariol-regular"/>
              </a:rPr>
              <a:t>Sedang Trend</a:t>
            </a:r>
            <a:endParaRPr lang="id-ID" sz="1200" b="1" i="0" dirty="0">
              <a:solidFill>
                <a:srgbClr val="000000"/>
              </a:solidFill>
              <a:effectLst/>
              <a:latin typeface="bariol-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7255" y="3810101"/>
            <a:ext cx="2475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>
                <a:solidFill>
                  <a:srgbClr val="000000"/>
                </a:solidFill>
                <a:latin typeface="bariol-regular"/>
              </a:rPr>
              <a:t>Cari Produknya di Marketplace </a:t>
            </a:r>
            <a:endParaRPr lang="id-ID" sz="1200" b="1" i="0" dirty="0">
              <a:solidFill>
                <a:srgbClr val="000000"/>
              </a:solidFill>
              <a:effectLst/>
              <a:latin typeface="bariol-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6628" y="5675246"/>
            <a:ext cx="1676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 smtClean="0">
                <a:solidFill>
                  <a:srgbClr val="000000"/>
                </a:solidFill>
                <a:latin typeface="bariol-regular"/>
              </a:rPr>
              <a:t>Lihat Google Trends</a:t>
            </a:r>
            <a:endParaRPr lang="id-ID" sz="1200" b="1" i="0" dirty="0">
              <a:solidFill>
                <a:srgbClr val="000000"/>
              </a:solidFill>
              <a:effectLst/>
              <a:latin typeface="bariol-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3953" y="3769113"/>
            <a:ext cx="3151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 smtClean="0">
                <a:solidFill>
                  <a:srgbClr val="000000"/>
                </a:solidFill>
                <a:latin typeface="bariol-regular"/>
              </a:rPr>
              <a:t>Melakukan Research Keyword di Google</a:t>
            </a:r>
            <a:endParaRPr lang="id-ID" sz="1200" b="1" i="0" dirty="0">
              <a:solidFill>
                <a:srgbClr val="000000"/>
              </a:solidFill>
              <a:effectLst/>
              <a:latin typeface="bariol-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985" y="5675246"/>
            <a:ext cx="1321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>
                <a:solidFill>
                  <a:srgbClr val="000000"/>
                </a:solidFill>
                <a:latin typeface="bariol-regular"/>
              </a:rPr>
              <a:t>Buat Kuesioner</a:t>
            </a:r>
            <a:endParaRPr lang="id-ID" sz="1200" b="1" i="0" dirty="0">
              <a:solidFill>
                <a:srgbClr val="000000"/>
              </a:solidFill>
              <a:effectLst/>
              <a:latin typeface="bariol-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2939" y="5764838"/>
            <a:ext cx="1673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b="1" dirty="0">
                <a:solidFill>
                  <a:srgbClr val="000000"/>
                </a:solidFill>
                <a:latin typeface="bariol-regular"/>
              </a:rPr>
              <a:t>Lihat Ulasan Produk</a:t>
            </a:r>
            <a:endParaRPr lang="id-ID" sz="1200" b="1" i="0" dirty="0">
              <a:solidFill>
                <a:srgbClr val="000000"/>
              </a:solidFill>
              <a:effectLst/>
              <a:latin typeface="bariol-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9746" y="1146504"/>
            <a:ext cx="8178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Comic Sans MS" panose="030F0702030302020204" pitchFamily="66" charset="0"/>
              </a:rPr>
              <a:t>Setelah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mengetahui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bisnis</a:t>
            </a:r>
            <a:r>
              <a:rPr lang="en-US" sz="1600" dirty="0">
                <a:latin typeface="Comic Sans MS" panose="030F0702030302020204" pitchFamily="66" charset="0"/>
              </a:rPr>
              <a:t> yang </a:t>
            </a:r>
            <a:r>
              <a:rPr lang="en-US" sz="1600" dirty="0" err="1">
                <a:latin typeface="Comic Sans MS" panose="030F0702030302020204" pitchFamily="66" charset="0"/>
              </a:rPr>
              <a:t>akan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dijalankan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kemudian</a:t>
            </a:r>
            <a:r>
              <a:rPr lang="en-US" sz="1600" dirty="0">
                <a:latin typeface="Comic Sans MS" panose="030F0702030302020204" pitchFamily="66" charset="0"/>
              </a:rPr>
              <a:t> research </a:t>
            </a:r>
            <a:r>
              <a:rPr lang="en-US" sz="1600" dirty="0" err="1">
                <a:latin typeface="Comic Sans MS" panose="030F0702030302020204" pitchFamily="66" charset="0"/>
              </a:rPr>
              <a:t>pasar</a:t>
            </a:r>
            <a:r>
              <a:rPr lang="en-US" sz="1600" dirty="0">
                <a:latin typeface="Comic Sans MS" panose="030F0702030302020204" pitchFamily="66" charset="0"/>
              </a:rPr>
              <a:t> yang </a:t>
            </a:r>
            <a:r>
              <a:rPr lang="en-US" sz="1600" dirty="0" err="1">
                <a:latin typeface="Comic Sans MS" panose="030F0702030302020204" pitchFamily="66" charset="0"/>
              </a:rPr>
              <a:t>bertujuan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apakah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prodak</a:t>
            </a:r>
            <a:r>
              <a:rPr lang="en-US" sz="1600" dirty="0">
                <a:latin typeface="Comic Sans MS" panose="030F0702030302020204" pitchFamily="66" charset="0"/>
              </a:rPr>
              <a:t>/</a:t>
            </a:r>
            <a:r>
              <a:rPr lang="en-US" sz="1600" dirty="0" err="1">
                <a:latin typeface="Comic Sans MS" panose="030F0702030302020204" pitchFamily="66" charset="0"/>
              </a:rPr>
              <a:t>jasa</a:t>
            </a:r>
            <a:r>
              <a:rPr lang="en-US" sz="1600" dirty="0">
                <a:latin typeface="Comic Sans MS" panose="030F0702030302020204" pitchFamily="66" charset="0"/>
              </a:rPr>
              <a:t> yang </a:t>
            </a:r>
            <a:r>
              <a:rPr lang="en-US" sz="1600" dirty="0" err="1">
                <a:latin typeface="Comic Sans MS" panose="030F0702030302020204" pitchFamily="66" charset="0"/>
              </a:rPr>
              <a:t>ditawarkan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akan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direspon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pasar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dengan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baik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atau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dengan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buruk</a:t>
            </a:r>
            <a:r>
              <a:rPr lang="en-US" sz="16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3074" name="Picture 2" descr="Tempat Penyedia (Miniso &amp;amp; Ace Hardware) Produk Trend Terbaru Bagi Konsumen  – Garuda Pri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14" y="2608183"/>
            <a:ext cx="1835135" cy="10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Marketplace Terbesar di Indonesia, Cuannya Bisnis Online! - Ginee Ins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89" y="2377725"/>
            <a:ext cx="2109890" cy="13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enis-Jenis Mesin Pencarian (Search Engine) dan Tip Memilah Informasi dari  Mesin Pencarian - Situs Resmi Komisi Nasional Pendidikan Kedi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35" y="2226099"/>
            <a:ext cx="2677259" cy="14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ru! Kini Pantau Rating Produk Jauh Lebih Mudah - Pusat Edukasi Seller  Tokopedi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24"/>
          <a:stretch/>
        </p:blipFill>
        <p:spPr bwMode="auto">
          <a:xfrm>
            <a:off x="8478068" y="4447220"/>
            <a:ext cx="1083597" cy="13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ima Tips Gunakan Google Trends untuk Tingkatkan Performa Website - Semua  Halaman - Info Kompu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67" y="4447220"/>
            <a:ext cx="1820132" cy="12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engisian Angket dan Kuisioner untuk Dosen dan Mahasiswa mengenai Evaluasi  Kegiatan PBM dan Tugas Akhir/Skripsi Mahasiswa – Politeknik Negeri Med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93" y="4270509"/>
            <a:ext cx="1400503" cy="14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070" y="812166"/>
            <a:ext cx="3030558" cy="689582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Penetapan Harga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59" y="1651043"/>
            <a:ext cx="4898691" cy="351072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86119" y="5622873"/>
            <a:ext cx="10479110" cy="689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800" dirty="0" smtClean="0"/>
              <a:t>Sebaiknya Harga Yang ditawarkan tidak telalu mahal maksimal pada harga titik </a:t>
            </a:r>
            <a:r>
              <a:rPr lang="id-ID" sz="1800" b="1" dirty="0" smtClean="0"/>
              <a:t>equilibrium </a:t>
            </a:r>
            <a:r>
              <a:rPr lang="id-ID" sz="1800" dirty="0" smtClean="0"/>
              <a:t>karena pembisnis pemula masih harus dikenal oleh pembeli</a:t>
            </a:r>
            <a:endParaRPr lang="en-US" sz="1800" b="1" dirty="0"/>
          </a:p>
        </p:txBody>
      </p:sp>
      <p:pic>
        <p:nvPicPr>
          <p:cNvPr id="4098" name="Picture 2" descr="Daftar Ponsel Terlaris di Dunia Pada Awal 2021, Siapa Teratas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9" y="1596863"/>
            <a:ext cx="5266154" cy="35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48377" y="1596863"/>
            <a:ext cx="45719" cy="3103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38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431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bariol-regular</vt:lpstr>
      <vt:lpstr>Calibri</vt:lpstr>
      <vt:lpstr>Calibri Light</vt:lpstr>
      <vt:lpstr>Comic Sans MS</vt:lpstr>
      <vt:lpstr>Office Theme</vt:lpstr>
      <vt:lpstr>DIGITAL MARKETING  DAN BISNIS INTERNATIONAL</vt:lpstr>
      <vt:lpstr>PowerPoint Presentation</vt:lpstr>
      <vt:lpstr>Tujuan Literasi Bisnis Melalui Media Digital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Penetapan Harga</vt:lpstr>
      <vt:lpstr>PowerPoint Presentation</vt:lpstr>
      <vt:lpstr>PowerPoint Presentation</vt:lpstr>
      <vt:lpstr>PowerPoint Presentation</vt:lpstr>
      <vt:lpstr>PowerPoint Presentation</vt:lpstr>
      <vt:lpstr>SEKIAN TERIMAKASIH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 PUPUNG DARMAWAN</dc:title>
  <dc:creator>HP</dc:creator>
  <cp:lastModifiedBy>ASUS</cp:lastModifiedBy>
  <cp:revision>55</cp:revision>
  <dcterms:created xsi:type="dcterms:W3CDTF">2021-09-02T17:52:13Z</dcterms:created>
  <dcterms:modified xsi:type="dcterms:W3CDTF">2021-11-10T11:09:06Z</dcterms:modified>
</cp:coreProperties>
</file>