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64" r:id="rId6"/>
    <p:sldId id="265" r:id="rId7"/>
    <p:sldId id="266" r:id="rId8"/>
    <p:sldId id="259" r:id="rId9"/>
    <p:sldId id="267" r:id="rId10"/>
    <p:sldId id="271" r:id="rId11"/>
    <p:sldId id="272" r:id="rId12"/>
    <p:sldId id="268" r:id="rId13"/>
    <p:sldId id="269" r:id="rId14"/>
    <p:sldId id="270" r:id="rId15"/>
    <p:sldId id="26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2058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87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3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7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0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14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1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8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5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0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3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02FA1-A774-4C2F-9070-688BFA0057A6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630AC-E6E6-4222-9566-0CD2510A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35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8129" y="2498827"/>
            <a:ext cx="9144000" cy="1869422"/>
          </a:xfrm>
        </p:spPr>
        <p:txBody>
          <a:bodyPr>
            <a:normAutofit fontScale="90000"/>
          </a:bodyPr>
          <a:lstStyle/>
          <a:p>
            <a:r>
              <a:rPr lang="fi-FI" sz="4400" dirty="0" smtClean="0">
                <a:latin typeface="Arial Black" panose="020B0A04020102020204" pitchFamily="34" charset="0"/>
              </a:rPr>
              <a:t>Penerapan perencanaa Keuangan Mahasiswa Melalui Investasi</a:t>
            </a:r>
            <a:endParaRPr lang="en-US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9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46578" y="1531312"/>
            <a:ext cx="54572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Bar Charts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charts yang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</a:p>
          <a:p>
            <a:r>
              <a:rPr lang="en-US" dirty="0" err="1"/>
              <a:t>d</a:t>
            </a:r>
            <a:r>
              <a:rPr lang="en-US" dirty="0" err="1" smtClean="0"/>
              <a:t>engan</a:t>
            </a:r>
            <a:r>
              <a:rPr lang="en-US" dirty="0" smtClean="0"/>
              <a:t> </a:t>
            </a:r>
            <a:r>
              <a:rPr lang="en-US" dirty="0" err="1" smtClean="0"/>
              <a:t>menunjukan</a:t>
            </a:r>
            <a:r>
              <a:rPr lang="en-US" dirty="0" smtClean="0"/>
              <a:t> 4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terendah</a:t>
            </a:r>
            <a:r>
              <a:rPr lang="en-US" dirty="0" smtClean="0"/>
              <a:t>,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pembuka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penutup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17" b="35005"/>
          <a:stretch/>
        </p:blipFill>
        <p:spPr>
          <a:xfrm>
            <a:off x="7052642" y="1600200"/>
            <a:ext cx="3857625" cy="3160060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1186175" y="2742009"/>
            <a:ext cx="4760995" cy="2139275"/>
            <a:chOff x="720959" y="2620985"/>
            <a:chExt cx="4760995" cy="2139275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3105150" y="2975429"/>
              <a:ext cx="907" cy="149179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105150" y="3180230"/>
              <a:ext cx="809625" cy="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2295525" y="4170830"/>
              <a:ext cx="809625" cy="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318056" y="2620985"/>
              <a:ext cx="1596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Harga</a:t>
              </a:r>
              <a:r>
                <a:rPr lang="en-US" dirty="0" smtClean="0"/>
                <a:t> </a:t>
              </a:r>
              <a:r>
                <a:rPr lang="en-US" dirty="0" err="1"/>
                <a:t>T</a:t>
              </a:r>
              <a:r>
                <a:rPr lang="en-US" dirty="0" err="1" smtClean="0"/>
                <a:t>ertinggi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03509" y="2932193"/>
              <a:ext cx="15784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Harga</a:t>
              </a:r>
              <a:r>
                <a:rPr lang="en-US" dirty="0" smtClean="0"/>
                <a:t> </a:t>
              </a:r>
              <a:r>
                <a:rPr lang="en-US" dirty="0" err="1" smtClean="0"/>
                <a:t>Penutup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20959" y="3986164"/>
              <a:ext cx="1653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Harga</a:t>
              </a:r>
              <a:r>
                <a:rPr lang="en-US" dirty="0" smtClean="0"/>
                <a:t> </a:t>
              </a:r>
              <a:r>
                <a:rPr lang="en-US" dirty="0" err="1" smtClean="0"/>
                <a:t>Pembuka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318056" y="4390928"/>
              <a:ext cx="16605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Harga</a:t>
              </a:r>
              <a:r>
                <a:rPr lang="en-US" dirty="0" smtClean="0"/>
                <a:t> </a:t>
              </a:r>
              <a:r>
                <a:rPr lang="en-US" dirty="0" err="1" smtClean="0"/>
                <a:t>Terendah</a:t>
              </a:r>
              <a:endParaRPr lang="en-US" dirty="0"/>
            </a:p>
          </p:txBody>
        </p:sp>
      </p:grp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062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46578" y="1531312"/>
            <a:ext cx="57187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Candle Charts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charts yang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</a:p>
          <a:p>
            <a:r>
              <a:rPr lang="en-US" dirty="0" err="1"/>
              <a:t>d</a:t>
            </a:r>
            <a:r>
              <a:rPr lang="en-US" dirty="0" err="1" smtClean="0"/>
              <a:t>engan</a:t>
            </a:r>
            <a:r>
              <a:rPr lang="en-US" dirty="0" smtClean="0"/>
              <a:t> </a:t>
            </a:r>
            <a:r>
              <a:rPr lang="en-US" dirty="0" err="1" smtClean="0"/>
              <a:t>menunjukan</a:t>
            </a:r>
            <a:r>
              <a:rPr lang="en-US" dirty="0" smtClean="0"/>
              <a:t> 4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terendah</a:t>
            </a:r>
            <a:r>
              <a:rPr lang="en-US" dirty="0" smtClean="0"/>
              <a:t>,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pembuka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penutup</a:t>
            </a:r>
            <a:r>
              <a:rPr lang="en-US" dirty="0" smtClean="0"/>
              <a:t>, </a:t>
            </a:r>
            <a:r>
              <a:rPr lang="en-US" dirty="0" err="1" smtClean="0"/>
              <a:t>hanya</a:t>
            </a:r>
            <a:endParaRPr lang="en-US" dirty="0" smtClean="0"/>
          </a:p>
          <a:p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candelestick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warnaya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menguat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melemah</a:t>
            </a:r>
            <a:endParaRPr lang="en-US" dirty="0" smtClean="0"/>
          </a:p>
          <a:p>
            <a:endParaRPr lang="en-US" dirty="0" smtClean="0"/>
          </a:p>
        </p:txBody>
      </p:sp>
      <p:grpSp>
        <p:nvGrpSpPr>
          <p:cNvPr id="17" name="Group 16"/>
          <p:cNvGrpSpPr/>
          <p:nvPr/>
        </p:nvGrpSpPr>
        <p:grpSpPr>
          <a:xfrm>
            <a:off x="1609513" y="3572669"/>
            <a:ext cx="3988674" cy="2179472"/>
            <a:chOff x="1083894" y="2580788"/>
            <a:chExt cx="3988674" cy="2179472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3105150" y="2975429"/>
              <a:ext cx="907" cy="149179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318056" y="2580788"/>
              <a:ext cx="1596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Harga</a:t>
              </a:r>
              <a:r>
                <a:rPr lang="en-US" dirty="0" smtClean="0"/>
                <a:t> </a:t>
              </a:r>
              <a:r>
                <a:rPr lang="en-US" dirty="0" err="1"/>
                <a:t>T</a:t>
              </a:r>
              <a:r>
                <a:rPr lang="en-US" dirty="0" err="1" smtClean="0"/>
                <a:t>ertinggi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94123" y="3981504"/>
              <a:ext cx="15784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Harga</a:t>
              </a:r>
              <a:r>
                <a:rPr lang="en-US" dirty="0" smtClean="0"/>
                <a:t> </a:t>
              </a:r>
              <a:r>
                <a:rPr lang="en-US" dirty="0" err="1" smtClean="0"/>
                <a:t>Penutup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83894" y="2867819"/>
              <a:ext cx="1653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Harga</a:t>
              </a:r>
              <a:r>
                <a:rPr lang="en-US" dirty="0" smtClean="0"/>
                <a:t> </a:t>
              </a:r>
              <a:r>
                <a:rPr lang="en-US" dirty="0" err="1" smtClean="0"/>
                <a:t>Pembuka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318056" y="4390928"/>
              <a:ext cx="16605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Harga</a:t>
              </a:r>
              <a:r>
                <a:rPr lang="en-US" dirty="0" smtClean="0"/>
                <a:t> </a:t>
              </a:r>
              <a:r>
                <a:rPr lang="en-US" dirty="0" err="1" smtClean="0"/>
                <a:t>Terendah</a:t>
              </a:r>
              <a:endParaRPr lang="en-US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10" b="34611"/>
          <a:stretch/>
        </p:blipFill>
        <p:spPr>
          <a:xfrm>
            <a:off x="7138986" y="1842519"/>
            <a:ext cx="3857625" cy="31600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02548" y="3967310"/>
            <a:ext cx="478972" cy="133531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298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3744" y="1063226"/>
            <a:ext cx="44491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Cara </a:t>
            </a:r>
            <a:r>
              <a:rPr lang="en-US" b="1" dirty="0" err="1" smtClean="0"/>
              <a:t>Menggambar</a:t>
            </a:r>
            <a:r>
              <a:rPr lang="en-US" b="1" dirty="0" smtClean="0"/>
              <a:t> </a:t>
            </a:r>
            <a:r>
              <a:rPr lang="en-US" b="1" dirty="0" err="1" smtClean="0"/>
              <a:t>Garis</a:t>
            </a:r>
            <a:r>
              <a:rPr lang="en-US" b="1" dirty="0" smtClean="0"/>
              <a:t> Uptrend</a:t>
            </a:r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terendah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lembah-lembah</a:t>
            </a:r>
            <a:r>
              <a:rPr lang="en-US" dirty="0"/>
              <a:t> yang </a:t>
            </a:r>
            <a:r>
              <a:rPr lang="en-US" dirty="0" err="1"/>
              <a:t>terbentuk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 rot="853328">
            <a:off x="7369464" y="705024"/>
            <a:ext cx="2641406" cy="1454749"/>
            <a:chOff x="7134606" y="1692010"/>
            <a:chExt cx="3621626" cy="2300466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7134606" y="2568103"/>
              <a:ext cx="349036" cy="1424373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 flipV="1">
              <a:off x="7483642" y="2568103"/>
              <a:ext cx="397162" cy="916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7880804" y="2198771"/>
              <a:ext cx="420985" cy="12848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 flipV="1">
              <a:off x="8301789" y="2198771"/>
              <a:ext cx="420985" cy="7780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8698952" y="1692010"/>
              <a:ext cx="830059" cy="12848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7880804" y="1692010"/>
              <a:ext cx="2875428" cy="1791564"/>
            </a:xfrm>
            <a:prstGeom prst="line">
              <a:avLst/>
            </a:pr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233744" y="2817336"/>
            <a:ext cx="42551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Cara </a:t>
            </a:r>
            <a:r>
              <a:rPr lang="en-US" b="1" dirty="0" err="1" smtClean="0"/>
              <a:t>Menggambar</a:t>
            </a:r>
            <a:r>
              <a:rPr lang="en-US" b="1" dirty="0" smtClean="0"/>
              <a:t> </a:t>
            </a:r>
            <a:r>
              <a:rPr lang="en-US" b="1" dirty="0" err="1" smtClean="0"/>
              <a:t>Garis</a:t>
            </a:r>
            <a:r>
              <a:rPr lang="en-US" b="1" dirty="0" smtClean="0"/>
              <a:t> Downtrend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puncak-puncak</a:t>
            </a:r>
            <a:r>
              <a:rPr lang="en-US" dirty="0"/>
              <a:t> yang </a:t>
            </a:r>
            <a:r>
              <a:rPr lang="en-US" dirty="0" err="1"/>
              <a:t>terbentuk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 rot="21165836" flipH="1">
            <a:off x="7369464" y="2540554"/>
            <a:ext cx="3253711" cy="1754110"/>
            <a:chOff x="6389266" y="1653094"/>
            <a:chExt cx="3139745" cy="2339382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7134606" y="2568103"/>
              <a:ext cx="349036" cy="1424373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7483642" y="2568103"/>
              <a:ext cx="397162" cy="9165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7880804" y="2198771"/>
              <a:ext cx="420985" cy="12848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 flipV="1">
              <a:off x="8301789" y="2198771"/>
              <a:ext cx="420985" cy="7780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8698952" y="1692010"/>
              <a:ext cx="830059" cy="12848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6389266" y="1653094"/>
              <a:ext cx="2983078" cy="1460686"/>
            </a:xfrm>
            <a:prstGeom prst="line">
              <a:avLst/>
            </a:pr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1143710" y="4571446"/>
            <a:ext cx="46291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Cara </a:t>
            </a:r>
            <a:r>
              <a:rPr lang="en-US" b="1" dirty="0" err="1" smtClean="0"/>
              <a:t>Menggambar</a:t>
            </a:r>
            <a:r>
              <a:rPr lang="en-US" b="1" dirty="0" smtClean="0"/>
              <a:t> </a:t>
            </a:r>
            <a:r>
              <a:rPr lang="en-US" b="1" dirty="0" err="1" smtClean="0"/>
              <a:t>Garis</a:t>
            </a:r>
            <a:r>
              <a:rPr lang="en-US" b="1" dirty="0" smtClean="0"/>
              <a:t> Sideways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puncak-puncak</a:t>
            </a:r>
            <a:r>
              <a:rPr lang="en-US" dirty="0"/>
              <a:t> yang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terendah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lembah-lembah</a:t>
            </a:r>
            <a:r>
              <a:rPr lang="en-US" dirty="0"/>
              <a:t> yang </a:t>
            </a:r>
            <a:r>
              <a:rPr lang="en-US" dirty="0" err="1"/>
              <a:t>terbentuk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7939476" y="4961965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9139260" y="4901308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8871056" y="4901308"/>
            <a:ext cx="268204" cy="975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7628863" y="4961965"/>
            <a:ext cx="327793" cy="961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6972300" y="4854098"/>
            <a:ext cx="3257550" cy="149431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7185026" y="5804962"/>
            <a:ext cx="3257550" cy="149431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8" name="Picture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0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78" y="1281112"/>
            <a:ext cx="10422922" cy="44053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98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8900" y="2771775"/>
            <a:ext cx="72063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Batas </a:t>
            </a:r>
            <a:r>
              <a:rPr lang="en-US" sz="3200" b="1" dirty="0" err="1" smtClean="0"/>
              <a:t>Toleransi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Kerugian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Keuntungan</a:t>
            </a:r>
            <a:endParaRPr lang="en-US" sz="3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25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776" y="254354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SEKIAN TERIMAKASIH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379260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410773"/>
              </p:ext>
            </p:extLst>
          </p:nvPr>
        </p:nvGraphicFramePr>
        <p:xfrm>
          <a:off x="2191871" y="1136526"/>
          <a:ext cx="9130553" cy="527134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97100"/>
                <a:gridCol w="2495924"/>
                <a:gridCol w="2286000"/>
                <a:gridCol w="2151529"/>
              </a:tblGrid>
              <a:tr h="563034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Konservatif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Moderat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Agresif</a:t>
                      </a:r>
                      <a:endParaRPr lang="en-US" sz="1600" dirty="0"/>
                    </a:p>
                  </a:txBody>
                  <a:tcPr anchor="ctr"/>
                </a:tc>
              </a:tr>
              <a:tr h="56303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/>
                        <a:t>Pengertian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Profil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Resiko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cenderung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memilih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instrumen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investasi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sangat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aman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dengan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hasil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sudah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diketahui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sebelumnya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Cenderung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berani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mengambil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risiko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lebih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besar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namun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tetap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berhati-hati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dalam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memilih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jenis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instrumen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investasi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biasanya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membatasi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jumlah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investasi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pada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instrumen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berisiko</a:t>
                      </a:r>
                      <a:r>
                        <a:rPr lang="en-US" sz="1600" dirty="0" smtClean="0"/>
                        <a:t>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Cenderung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berani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mengambil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risiko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lebih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tinggi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sehinga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 anchor="ctr"/>
                </a:tc>
              </a:tr>
              <a:tr h="56303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/>
                        <a:t>Produk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Jasa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Keuangan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deposito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Sukuk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Obligasi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Reksadana,ETF</a:t>
                      </a:r>
                      <a:r>
                        <a:rPr lang="en-US" sz="1600" baseline="0" dirty="0" smtClean="0"/>
                        <a:t>,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/>
                        <a:t>Saham</a:t>
                      </a:r>
                      <a:r>
                        <a:rPr lang="en-US" sz="1600" b="1" dirty="0" smtClean="0"/>
                        <a:t>, </a:t>
                      </a:r>
                      <a:r>
                        <a:rPr lang="en-US" sz="1600" baseline="0" dirty="0" smtClean="0"/>
                        <a:t>Equity </a:t>
                      </a:r>
                      <a:r>
                        <a:rPr lang="en-US" sz="1600" baseline="0" dirty="0" err="1" smtClean="0"/>
                        <a:t>Crowdfunding</a:t>
                      </a:r>
                      <a:endParaRPr lang="en-US" sz="1600" dirty="0" smtClean="0"/>
                    </a:p>
                  </a:txBody>
                  <a:tcPr anchor="ctr"/>
                </a:tc>
              </a:tr>
              <a:tr h="5630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/>
                        <a:t>Pertumbuhan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keuangan</a:t>
                      </a:r>
                      <a:endParaRPr lang="en-US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 – 4,25 %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– 7 %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0,2-35%</a:t>
                      </a:r>
                      <a:endParaRPr lang="en-US" sz="1600" dirty="0"/>
                    </a:p>
                  </a:txBody>
                  <a:tcPr anchor="ctr"/>
                </a:tc>
              </a:tr>
              <a:tr h="56303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/>
                        <a:t>Jangka</a:t>
                      </a:r>
                      <a:r>
                        <a:rPr lang="en-US" sz="1800" b="1" dirty="0" smtClean="0"/>
                        <a:t> </a:t>
                      </a:r>
                      <a:r>
                        <a:rPr lang="en-US" sz="1800" b="1" dirty="0" err="1" smtClean="0"/>
                        <a:t>Waktu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Bulan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</a:t>
                      </a:r>
                      <a:r>
                        <a:rPr lang="en-US" sz="1600" dirty="0" err="1" smtClean="0"/>
                        <a:t>Bulan</a:t>
                      </a:r>
                      <a:r>
                        <a:rPr lang="en-US" sz="1600" dirty="0" smtClean="0"/>
                        <a:t>, 1 Semester,</a:t>
                      </a:r>
                      <a:r>
                        <a:rPr lang="en-US" sz="1600" baseline="0" dirty="0" smtClean="0"/>
                        <a:t> </a:t>
                      </a:r>
                    </a:p>
                    <a:p>
                      <a:pPr algn="ctr"/>
                      <a:r>
                        <a:rPr lang="en-US" sz="1600" dirty="0" smtClean="0"/>
                        <a:t>1 </a:t>
                      </a:r>
                      <a:r>
                        <a:rPr lang="en-US" sz="1600" dirty="0" err="1" smtClean="0"/>
                        <a:t>Tahun</a:t>
                      </a:r>
                      <a:endParaRPr 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Harian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Mingguan</a:t>
                      </a:r>
                      <a:endParaRPr lang="en-US" sz="1600" dirty="0"/>
                    </a:p>
                  </a:txBody>
                  <a:tcPr anchor="ctr"/>
                </a:tc>
              </a:tr>
              <a:tr h="56303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/>
                        <a:t>Biaya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Administarasi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Administarasi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Pajak</a:t>
                      </a:r>
                      <a:endParaRPr 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Administarasi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Pajak</a:t>
                      </a:r>
                      <a:endParaRPr lang="en-US" sz="16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002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61261" y="2249583"/>
            <a:ext cx="102694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/>
              <a:t>Profil</a:t>
            </a:r>
            <a:r>
              <a:rPr lang="en-US" b="1" dirty="0" smtClean="0"/>
              <a:t> </a:t>
            </a:r>
            <a:r>
              <a:rPr lang="en-US" b="1" dirty="0" err="1" smtClean="0"/>
              <a:t>resiko</a:t>
            </a:r>
            <a:r>
              <a:rPr lang="en-US" b="1" dirty="0" smtClean="0"/>
              <a:t> </a:t>
            </a:r>
            <a:r>
              <a:rPr lang="en-US" b="1" dirty="0" err="1" smtClean="0"/>
              <a:t>agresif</a:t>
            </a:r>
            <a:r>
              <a:rPr lang="en-US" b="1" dirty="0" smtClean="0"/>
              <a:t> </a:t>
            </a:r>
            <a:r>
              <a:rPr lang="en-US" b="1" dirty="0" err="1"/>
              <a:t>c</a:t>
            </a:r>
            <a:r>
              <a:rPr lang="en-US" b="1" dirty="0" err="1" smtClean="0"/>
              <a:t>enderung</a:t>
            </a:r>
            <a:r>
              <a:rPr lang="en-US" b="1" dirty="0" smtClean="0"/>
              <a:t> </a:t>
            </a:r>
            <a:r>
              <a:rPr lang="en-US" b="1" dirty="0" err="1"/>
              <a:t>berani</a:t>
            </a:r>
            <a:r>
              <a:rPr lang="en-US" b="1" dirty="0"/>
              <a:t> </a:t>
            </a:r>
            <a:r>
              <a:rPr lang="en-US" b="1" dirty="0" err="1"/>
              <a:t>mengambil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tinggi</a:t>
            </a:r>
            <a:r>
              <a:rPr lang="en-US" b="1" dirty="0"/>
              <a:t> </a:t>
            </a:r>
            <a:r>
              <a:rPr lang="en-US" b="1" dirty="0" err="1" smtClean="0"/>
              <a:t>sehinga</a:t>
            </a:r>
            <a:r>
              <a:rPr lang="en-US" b="1" dirty="0" smtClean="0"/>
              <a:t> </a:t>
            </a:r>
            <a:r>
              <a:rPr lang="en-US" b="1" dirty="0" err="1" smtClean="0"/>
              <a:t>perencanan</a:t>
            </a:r>
            <a:r>
              <a:rPr lang="en-US" b="1" dirty="0" smtClean="0"/>
              <a:t> </a:t>
            </a:r>
            <a:r>
              <a:rPr lang="en-US" b="1" dirty="0" err="1" smtClean="0"/>
              <a:t>topik</a:t>
            </a:r>
            <a:r>
              <a:rPr lang="en-US" b="1" dirty="0" smtClean="0"/>
              <a:t> 3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</a:p>
          <a:p>
            <a:pPr algn="ctr"/>
            <a:r>
              <a:rPr lang="en-US" b="1" dirty="0" err="1" smtClean="0"/>
              <a:t>Berfokus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pembelajaran</a:t>
            </a:r>
            <a:r>
              <a:rPr lang="en-US" b="1" dirty="0" smtClean="0"/>
              <a:t> </a:t>
            </a:r>
            <a:r>
              <a:rPr lang="en-US" b="1" dirty="0" err="1" smtClean="0"/>
              <a:t>perencanaan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</a:p>
          <a:p>
            <a:pPr algn="ctr"/>
            <a:r>
              <a:rPr lang="en-US" b="1" dirty="0" err="1" smtClean="0"/>
              <a:t>mengalokasikan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 smtClean="0"/>
              <a:t> </a:t>
            </a:r>
            <a:r>
              <a:rPr lang="en-US" b="1" dirty="0" err="1" smtClean="0"/>
              <a:t>menggunkan</a:t>
            </a:r>
            <a:r>
              <a:rPr lang="en-US" b="1" dirty="0" smtClean="0"/>
              <a:t> </a:t>
            </a:r>
            <a:r>
              <a:rPr lang="en-US" b="1" dirty="0" err="1" smtClean="0"/>
              <a:t>jasa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 smtClean="0"/>
              <a:t> </a:t>
            </a:r>
            <a:r>
              <a:rPr lang="en-US" b="1" dirty="0" err="1" smtClean="0"/>
              <a:t>pasar</a:t>
            </a:r>
            <a:r>
              <a:rPr lang="en-US" b="1" dirty="0" smtClean="0"/>
              <a:t> modal</a:t>
            </a:r>
            <a:endParaRPr lang="en-US" b="1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70747" y="3172913"/>
            <a:ext cx="9650506" cy="1315757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err="1" smtClean="0"/>
              <a:t>Saat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mahasiswa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mengalokasikan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uang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pasar</a:t>
            </a:r>
            <a:r>
              <a:rPr lang="en-US" sz="2000" b="1" dirty="0" smtClean="0"/>
              <a:t> modal </a:t>
            </a:r>
            <a:r>
              <a:rPr lang="en-US" sz="2000" b="1" dirty="0" err="1" smtClean="0"/>
              <a:t>maka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diperlukan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pengetahuan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dasar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harus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dipahami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seperti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teknik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analisis</a:t>
            </a:r>
            <a:r>
              <a:rPr lang="en-US" sz="2000" b="1" dirty="0" smtClean="0"/>
              <a:t> fundamental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teknik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analisis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teknikal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52481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513043"/>
            <a:ext cx="10515600" cy="1325563"/>
          </a:xfrm>
        </p:spPr>
        <p:txBody>
          <a:bodyPr>
            <a:normAutofit/>
          </a:bodyPr>
          <a:lstStyle/>
          <a:p>
            <a:r>
              <a:rPr lang="sv-SE" sz="2400" b="1" dirty="0" smtClean="0"/>
              <a:t>Dalam melakukan simulasi mahasiswa melakukan analisis fundamentan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083009"/>
              </p:ext>
            </p:extLst>
          </p:nvPr>
        </p:nvGraphicFramePr>
        <p:xfrm>
          <a:off x="1816847" y="1402776"/>
          <a:ext cx="834913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94"/>
                <a:gridCol w="3603812"/>
                <a:gridCol w="3321424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Pengertian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Membaca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Share Out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Bagian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saham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sudah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diterbitkan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oleh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sudah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memiliki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status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dimiliki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oleh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orang-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perorangan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ataupun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ataupun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lembaga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Semakin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besar</a:t>
                      </a:r>
                      <a:r>
                        <a:rPr lang="en-US" sz="1400" dirty="0" smtClean="0"/>
                        <a:t> Share</a:t>
                      </a:r>
                      <a:r>
                        <a:rPr lang="en-US" sz="1400" baseline="0" dirty="0" smtClean="0"/>
                        <a:t> Out </a:t>
                      </a:r>
                      <a:r>
                        <a:rPr lang="en-US" sz="1400" baseline="0" dirty="0" err="1" smtClean="0"/>
                        <a:t>Maka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semakin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banyak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saham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dipegang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oleh</a:t>
                      </a:r>
                      <a:r>
                        <a:rPr lang="en-US" sz="1400" baseline="0" dirty="0" smtClean="0"/>
                        <a:t> investor </a:t>
                      </a:r>
                      <a:r>
                        <a:rPr lang="en-US" sz="1400" baseline="0" dirty="0" err="1" smtClean="0"/>
                        <a:t>umum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Market Cap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Nilai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agregat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pasar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suatu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Semakin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nilai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sebuah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tentu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semakin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dianggap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juga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Cash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nominal dana yang dapat Anda gunakan untuk bertransaksi tanpa menggunakan dana pinjaman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Semakin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besar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maka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perusahaan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semakin</a:t>
                      </a:r>
                      <a:r>
                        <a:rPr lang="en-US" sz="1400" baseline="0" dirty="0" smtClean="0"/>
                        <a:t> liquid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S.T Borrowing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Pinjaman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hutang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jangka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pendek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Semakin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besar</a:t>
                      </a:r>
                      <a:r>
                        <a:rPr lang="en-US" sz="1400" dirty="0" smtClean="0"/>
                        <a:t> S.T Borrowing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maka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perusahaan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semakin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tidak</a:t>
                      </a:r>
                      <a:r>
                        <a:rPr lang="en-US" sz="1400" baseline="0" dirty="0" smtClean="0"/>
                        <a:t> liquid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L.T Borrowing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Pinjaman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hutang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jangka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panjang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Semakin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besar</a:t>
                      </a:r>
                      <a:r>
                        <a:rPr lang="en-US" sz="1400" dirty="0" smtClean="0"/>
                        <a:t> S.L Borrowing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maka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perusahaan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semakin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tidak</a:t>
                      </a:r>
                      <a:r>
                        <a:rPr lang="en-US" sz="1400" baseline="0" dirty="0" smtClean="0"/>
                        <a:t> liquid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Total</a:t>
                      </a:r>
                      <a:r>
                        <a:rPr lang="en-US" sz="1400" b="1" baseline="0" dirty="0" smtClean="0"/>
                        <a:t> Equity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nilai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aset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diberikan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kepada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pemegang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saham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suatu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setelah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dikurangi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hutang-hutang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kewajiban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lainnya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Semakin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besar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maka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semakin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baik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738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010584"/>
            <a:ext cx="10515600" cy="1325563"/>
          </a:xfrm>
        </p:spPr>
        <p:txBody>
          <a:bodyPr>
            <a:normAutofit/>
          </a:bodyPr>
          <a:lstStyle/>
          <a:p>
            <a:r>
              <a:rPr lang="sv-SE" sz="2400" b="1" dirty="0" smtClean="0"/>
              <a:t>Dalam melakukan simulasi mahasiswa melakukan analisis fundamentan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328180"/>
              </p:ext>
            </p:extLst>
          </p:nvPr>
        </p:nvGraphicFramePr>
        <p:xfrm>
          <a:off x="1843739" y="1982196"/>
          <a:ext cx="87122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645"/>
                <a:gridCol w="4104404"/>
                <a:gridCol w="2501153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Pengertian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Membaca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Revenue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pendapatan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kotor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suatu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Semakin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besar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semakin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kinerja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perusahaan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Gross</a:t>
                      </a:r>
                      <a:r>
                        <a:rPr lang="en-US" b="1" baseline="0" dirty="0" smtClean="0"/>
                        <a:t> Profit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perbandingan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antara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laba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kotor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penjualan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pendapatan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Semakin besar</a:t>
                      </a:r>
                      <a:r>
                        <a:rPr lang="en-US" baseline="0" smtClean="0"/>
                        <a:t> semakin baik kinerja perusahaan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Operating Profit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ukuran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kemampuan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meningkatkan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laba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sebelum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bunga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pajak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dibandingkan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penjualan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dicapai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Semakin besar</a:t>
                      </a:r>
                      <a:r>
                        <a:rPr lang="en-US" baseline="0" smtClean="0"/>
                        <a:t> semakin baik kinerja perusahaan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Net.</a:t>
                      </a:r>
                      <a:r>
                        <a:rPr lang="en-US" b="1" baseline="0" dirty="0" smtClean="0"/>
                        <a:t> Profit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rasio dari laba bersih dengan pendapatan penjualan perusahaan, segmen bisnis atau produk setelah dipotong pajak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Semakin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besar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semakin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kinerja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perusahaan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482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6450" y="141890"/>
            <a:ext cx="10515600" cy="1325563"/>
          </a:xfrm>
        </p:spPr>
        <p:txBody>
          <a:bodyPr>
            <a:normAutofit/>
          </a:bodyPr>
          <a:lstStyle/>
          <a:p>
            <a:r>
              <a:rPr lang="sv-SE" sz="2000" b="1" dirty="0" smtClean="0"/>
              <a:t>Dalam melakukan simulasi mahasiswa melakukan analisis fundamentan</a:t>
            </a:r>
            <a:endParaRPr lang="en-US" sz="20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296996"/>
              </p:ext>
            </p:extLst>
          </p:nvPr>
        </p:nvGraphicFramePr>
        <p:xfrm>
          <a:off x="1673155" y="998833"/>
          <a:ext cx="9693783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308"/>
                <a:gridCol w="5202620"/>
                <a:gridCol w="2900855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Pengertian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Membaca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EBITDA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Digunakan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menentukan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apakah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harga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sebuah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atas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atau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bawah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angka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wajar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rendah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menguntungkan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Interest Expense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bunga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adalah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bunga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total yang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dibayarkan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oleh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berbagai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utang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rendah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baik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kinerja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perusahaan</a:t>
                      </a:r>
                      <a:endParaRPr lang="en-US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EPS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Suatu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pendapatan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kurun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waktu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satu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periode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atas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semua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lembaran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lalu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digunakan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oleh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pimpinan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agar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bisa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menentukan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dividen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nantinya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dibagikan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meningkat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nilai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EPS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maka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tersebut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baik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Rasio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menggambarkan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harga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sebuah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dibandingkan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keuntungan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atau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laba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dihasilkan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tersebut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kecil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nilainya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menguntungkan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investor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BVPS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membandingkan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beredar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ekuitas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pemegang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kecil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nilainya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menguntungkan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investor</a:t>
                      </a:r>
                      <a:endParaRPr lang="en-US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PBV</a:t>
                      </a:r>
                      <a:endParaRPr lang="en-US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Rasio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harga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terhadap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nilai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buku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melihat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harga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sebuah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masuk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kategori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mahal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atau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murah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membantu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investor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menemukan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tepat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investasi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mereka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kecil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nilainya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menguntungkan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investor</a:t>
                      </a:r>
                      <a:endParaRPr lang="en-US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ROA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salah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satu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rasio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profitabilitas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mampu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menilai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kemampuan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hal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memperoleh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laba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aktiva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digunakan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meningkat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nialai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ROA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menunjukan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kinerja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baik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ROE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rasio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profitabilitas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menggambarkan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kemampuan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memberi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keuntungan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pemilik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modal,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menunjukkan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laba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bersih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meningkat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nialai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ROA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menunjukan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kinerja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semakin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baik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303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711" y="1057880"/>
            <a:ext cx="10515600" cy="1325563"/>
          </a:xfrm>
        </p:spPr>
        <p:txBody>
          <a:bodyPr>
            <a:normAutofit/>
          </a:bodyPr>
          <a:lstStyle/>
          <a:p>
            <a:r>
              <a:rPr lang="sv-SE" sz="2400" b="1" dirty="0" smtClean="0"/>
              <a:t>Dalam melakukan simulasi mahasiswa melakukan analisis fundamentan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774385"/>
              </p:ext>
            </p:extLst>
          </p:nvPr>
        </p:nvGraphicFramePr>
        <p:xfrm>
          <a:off x="2003716" y="2085489"/>
          <a:ext cx="8811429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4414602"/>
                <a:gridCol w="2364827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Pengertian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Membaca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EV/EBITDA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Rasio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valuasi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digunakan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menilai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sebuah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kemampuan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mereka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menghasilkan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lada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kas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operasional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Semakin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rendah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menunjukan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kinerja</a:t>
                      </a:r>
                      <a:r>
                        <a:rPr lang="en-US" sz="1600" dirty="0" smtClean="0"/>
                        <a:t>  </a:t>
                      </a:r>
                      <a:r>
                        <a:rPr lang="en-US" sz="1600" dirty="0" err="1" smtClean="0"/>
                        <a:t>perusahaan</a:t>
                      </a:r>
                      <a:r>
                        <a:rPr lang="en-US" sz="1600" baseline="0" dirty="0" smtClean="0"/>
                        <a:t> yang </a:t>
                      </a:r>
                      <a:r>
                        <a:rPr lang="en-US" sz="1600" baseline="0" dirty="0" err="1" smtClean="0"/>
                        <a:t>baik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Debt/Equity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membandingkan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hutang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ekuitas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Semakin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rendah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menunjukan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kinerja</a:t>
                      </a:r>
                      <a:r>
                        <a:rPr lang="en-US" sz="1600" dirty="0" smtClean="0"/>
                        <a:t>  </a:t>
                      </a:r>
                      <a:r>
                        <a:rPr lang="en-US" sz="1600" dirty="0" err="1" smtClean="0"/>
                        <a:t>perusahaan</a:t>
                      </a:r>
                      <a:r>
                        <a:rPr lang="en-US" sz="1600" baseline="0" dirty="0" smtClean="0"/>
                        <a:t> yang </a:t>
                      </a:r>
                      <a:r>
                        <a:rPr lang="en-US" sz="1600" baseline="0" dirty="0" err="1" smtClean="0"/>
                        <a:t>baik</a:t>
                      </a:r>
                      <a:endParaRPr lang="en-US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Debt/Total</a:t>
                      </a:r>
                      <a:r>
                        <a:rPr lang="en-US" sz="1600" baseline="0" dirty="0" smtClean="0"/>
                        <a:t> Cap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menggambarkan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kemampuan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mengelola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aktivanya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berapa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bagian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aktiva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tersebut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didanai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oleh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utang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semakin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rendah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rasio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DER 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semakin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bagus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kondisi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fundamental </a:t>
                      </a:r>
                      <a:r>
                        <a:rPr lang="en-US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765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6568" y="1646310"/>
            <a:ext cx="10515600" cy="1325563"/>
          </a:xfrm>
        </p:spPr>
        <p:txBody>
          <a:bodyPr>
            <a:normAutofit/>
          </a:bodyPr>
          <a:lstStyle/>
          <a:p>
            <a:r>
              <a:rPr lang="sv-SE" sz="2400" b="1" dirty="0" smtClean="0"/>
              <a:t>Dalam melakukan simulasi mahasiswa melakukan analisis teknikal 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48596" y="2971873"/>
            <a:ext cx="91030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teknikal</a:t>
            </a:r>
            <a:r>
              <a:rPr lang="en-US" b="1" dirty="0" smtClean="0"/>
              <a:t> </a:t>
            </a: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pengevaluasian</a:t>
            </a:r>
            <a:r>
              <a:rPr lang="en-US" b="1" dirty="0" smtClean="0"/>
              <a:t> </a:t>
            </a:r>
            <a:r>
              <a:rPr lang="en-US" b="1" dirty="0" err="1" smtClean="0"/>
              <a:t>saham</a:t>
            </a:r>
            <a:r>
              <a:rPr lang="en-US" b="1" dirty="0" smtClean="0"/>
              <a:t> , </a:t>
            </a:r>
            <a:r>
              <a:rPr lang="en-US" b="1" dirty="0" err="1" smtClean="0"/>
              <a:t>komoditas</a:t>
            </a:r>
            <a:r>
              <a:rPr lang="en-US" b="1" dirty="0" smtClean="0"/>
              <a:t> </a:t>
            </a:r>
            <a:r>
              <a:rPr lang="en-US" b="1" dirty="0" err="1" smtClean="0"/>
              <a:t>ataupun</a:t>
            </a:r>
            <a:r>
              <a:rPr lang="en-US" b="1" dirty="0" smtClean="0"/>
              <a:t> </a:t>
            </a:r>
            <a:r>
              <a:rPr lang="en-US" b="1" dirty="0" err="1" smtClean="0"/>
              <a:t>sekuritas</a:t>
            </a:r>
            <a:r>
              <a:rPr lang="en-US" b="1" dirty="0" smtClean="0"/>
              <a:t> </a:t>
            </a:r>
            <a:r>
              <a:rPr lang="en-US" b="1" dirty="0" err="1" smtClean="0"/>
              <a:t>lainnya</a:t>
            </a:r>
            <a:endParaRPr lang="en-US" b="1" dirty="0" smtClean="0"/>
          </a:p>
          <a:p>
            <a:pPr algn="ctr"/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cara</a:t>
            </a:r>
            <a:r>
              <a:rPr lang="en-US" b="1" dirty="0" smtClean="0"/>
              <a:t> </a:t>
            </a:r>
            <a:r>
              <a:rPr lang="en-US" b="1" dirty="0" err="1" smtClean="0"/>
              <a:t>menganalisi</a:t>
            </a:r>
            <a:r>
              <a:rPr lang="en-US" b="1" dirty="0" smtClean="0"/>
              <a:t> </a:t>
            </a:r>
            <a:r>
              <a:rPr lang="en-US" b="1" dirty="0" err="1" smtClean="0"/>
              <a:t>satatistik</a:t>
            </a:r>
            <a:r>
              <a:rPr lang="en-US" b="1" dirty="0" smtClean="0"/>
              <a:t> yang </a:t>
            </a:r>
            <a:r>
              <a:rPr lang="en-US" b="1" dirty="0" err="1" smtClean="0"/>
              <a:t>dihasilkan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aktivitas</a:t>
            </a:r>
            <a:r>
              <a:rPr lang="en-US" b="1" dirty="0" smtClean="0"/>
              <a:t> </a:t>
            </a:r>
            <a:r>
              <a:rPr lang="en-US" b="1" dirty="0" err="1" smtClean="0"/>
              <a:t>pasar</a:t>
            </a:r>
            <a:r>
              <a:rPr lang="en-US" b="1" dirty="0" smtClean="0"/>
              <a:t> di </a:t>
            </a:r>
            <a:r>
              <a:rPr lang="en-US" b="1" dirty="0" err="1" smtClean="0"/>
              <a:t>masa</a:t>
            </a:r>
            <a:r>
              <a:rPr lang="en-US" b="1" dirty="0" smtClean="0"/>
              <a:t> </a:t>
            </a:r>
            <a:r>
              <a:rPr lang="en-US" b="1" dirty="0" err="1" smtClean="0"/>
              <a:t>lampau</a:t>
            </a:r>
            <a:r>
              <a:rPr lang="en-US" b="1" dirty="0" smtClean="0"/>
              <a:t> </a:t>
            </a:r>
            <a:r>
              <a:rPr lang="en-US" b="1" dirty="0" err="1" smtClean="0"/>
              <a:t>guna</a:t>
            </a:r>
            <a:r>
              <a:rPr lang="en-US" b="1" dirty="0" smtClean="0"/>
              <a:t> </a:t>
            </a:r>
          </a:p>
          <a:p>
            <a:pPr algn="ctr"/>
            <a:r>
              <a:rPr lang="en-US" b="1" dirty="0" err="1" smtClean="0"/>
              <a:t>Memprediksi</a:t>
            </a:r>
            <a:r>
              <a:rPr lang="en-US" b="1" dirty="0" smtClean="0"/>
              <a:t> </a:t>
            </a:r>
            <a:r>
              <a:rPr lang="en-US" b="1" dirty="0" err="1" smtClean="0"/>
              <a:t>pergerakan</a:t>
            </a:r>
            <a:r>
              <a:rPr lang="en-US" b="1" dirty="0" smtClean="0"/>
              <a:t> di </a:t>
            </a:r>
            <a:r>
              <a:rPr lang="en-US" b="1" dirty="0" err="1" smtClean="0"/>
              <a:t>masa</a:t>
            </a:r>
            <a:r>
              <a:rPr lang="en-US" b="1" dirty="0" smtClean="0"/>
              <a:t> </a:t>
            </a:r>
            <a:r>
              <a:rPr lang="en-US" b="1" dirty="0" err="1" smtClean="0"/>
              <a:t>mendatang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0146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61" b="38391"/>
          <a:stretch/>
        </p:blipFill>
        <p:spPr>
          <a:xfrm>
            <a:off x="7052277" y="1844565"/>
            <a:ext cx="3857625" cy="313733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44540" y="2445970"/>
            <a:ext cx="586654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 Charts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charts yang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</a:p>
          <a:p>
            <a:r>
              <a:rPr lang="en-US" dirty="0" err="1"/>
              <a:t>d</a:t>
            </a:r>
            <a:r>
              <a:rPr lang="en-US" dirty="0" err="1" smtClean="0"/>
              <a:t>engan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dirty="0" err="1" smtClean="0"/>
              <a:t>seriap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haraga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Penutupan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sesi</a:t>
            </a:r>
            <a:r>
              <a:rPr lang="en-US" dirty="0" smtClean="0"/>
              <a:t> (</a:t>
            </a:r>
            <a:r>
              <a:rPr lang="en-US" dirty="0" err="1" smtClean="0"/>
              <a:t>hari</a:t>
            </a:r>
            <a:r>
              <a:rPr lang="en-US" dirty="0" smtClean="0"/>
              <a:t>), </a:t>
            </a:r>
            <a:r>
              <a:rPr lang="en-US" dirty="0" err="1" smtClean="0"/>
              <a:t>sehingga</a:t>
            </a:r>
            <a:r>
              <a:rPr lang="en-US" dirty="0" smtClean="0"/>
              <a:t> line</a:t>
            </a:r>
          </a:p>
          <a:p>
            <a:r>
              <a:rPr lang="en-US" dirty="0"/>
              <a:t>c</a:t>
            </a:r>
            <a:r>
              <a:rPr lang="en-US" dirty="0" smtClean="0"/>
              <a:t>harts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,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terendah</a:t>
            </a: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20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868</Words>
  <Application>Microsoft Office PowerPoint</Application>
  <PresentationFormat>Widescreen</PresentationFormat>
  <Paragraphs>139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Times New Roman</vt:lpstr>
      <vt:lpstr>Office Theme</vt:lpstr>
      <vt:lpstr>Penerapan perencanaa Keuangan Mahasiswa Melalui Investasi</vt:lpstr>
      <vt:lpstr>PowerPoint Presentation</vt:lpstr>
      <vt:lpstr>Saat mahasiswa mengalokasikan uang dalam pasar modal maka diperlukan pengetahuan dasar yang harus dipahami seperti teknik analisis fundamental dan teknik analisis teknikal</vt:lpstr>
      <vt:lpstr>Dalam melakukan simulasi mahasiswa melakukan analisis fundamentan</vt:lpstr>
      <vt:lpstr>Dalam melakukan simulasi mahasiswa melakukan analisis fundamentan</vt:lpstr>
      <vt:lpstr>Dalam melakukan simulasi mahasiswa melakukan analisis fundamentan</vt:lpstr>
      <vt:lpstr>Dalam melakukan simulasi mahasiswa melakukan analisis fundamentan</vt:lpstr>
      <vt:lpstr>Dalam melakukan simulasi mahasiswa melakukan analisis teknikal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SEKIAN TERIMAKASIH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Penerapan perencanaa Keuangan Mahasiswa Melalui Investasi</dc:title>
  <dc:creator>HP</dc:creator>
  <cp:lastModifiedBy>HP</cp:lastModifiedBy>
  <cp:revision>26</cp:revision>
  <dcterms:created xsi:type="dcterms:W3CDTF">2021-09-02T19:54:41Z</dcterms:created>
  <dcterms:modified xsi:type="dcterms:W3CDTF">2021-09-05T19:52:34Z</dcterms:modified>
</cp:coreProperties>
</file>