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305" r:id="rId4"/>
    <p:sldId id="260" r:id="rId5"/>
    <p:sldId id="306" r:id="rId6"/>
    <p:sldId id="307" r:id="rId7"/>
    <p:sldId id="308" r:id="rId8"/>
    <p:sldId id="314" r:id="rId9"/>
    <p:sldId id="309" r:id="rId10"/>
    <p:sldId id="310" r:id="rId11"/>
    <p:sldId id="311" r:id="rId12"/>
    <p:sldId id="312" r:id="rId13"/>
    <p:sldId id="275" r:id="rId14"/>
    <p:sldId id="274" r:id="rId15"/>
    <p:sldId id="273" r:id="rId16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Judul" id="{A8B49EA9-F148-4559-B8B6-4EF5E402790E}">
          <p14:sldIdLst>
            <p14:sldId id="256"/>
          </p14:sldIdLst>
        </p14:section>
        <p14:section name="Daftar Isi" id="{D5A62476-3AD7-4393-B089-04659E793F5C}">
          <p14:sldIdLst>
            <p14:sldId id="257"/>
          </p14:sldIdLst>
        </p14:section>
        <p14:section name="BAB 1 - Konsep Tata Kelola" id="{421FFC8F-3179-49BF-9582-F324F317E3C9}">
          <p14:sldIdLst>
            <p14:sldId id="305"/>
            <p14:sldId id="260"/>
          </p14:sldIdLst>
        </p14:section>
        <p14:section name="BAB II - Tata Kelola Wakaf berdasarkan UU dan Peraturan Lainnya" id="{9D5B8651-59D0-41EA-866A-DEFCEA7165D3}">
          <p14:sldIdLst>
            <p14:sldId id="306"/>
            <p14:sldId id="307"/>
            <p14:sldId id="308"/>
            <p14:sldId id="314"/>
          </p14:sldIdLst>
        </p14:section>
        <p14:section name="BAB III - Tata Kelola Wakaf Berbasis Teknologi" id="{59B61F31-45DC-4B6B-BB13-A925DCA9BD8A}">
          <p14:sldIdLst>
            <p14:sldId id="309"/>
            <p14:sldId id="310"/>
            <p14:sldId id="311"/>
            <p14:sldId id="312"/>
            <p14:sldId id="275"/>
          </p14:sldIdLst>
        </p14:section>
        <p14:section name="Penutup" id="{D6E0A118-E7C2-4CC4-8364-46408A5D54B0}">
          <p14:sldIdLst>
            <p14:sldId id="274"/>
            <p14:sldId id="273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44B"/>
    <a:srgbClr val="FFE697"/>
    <a:srgbClr val="262626"/>
    <a:srgbClr val="00000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F38CAB-425A-4EFB-A719-19B768BFC95B}" v="390" dt="2024-03-20T16:09:53.3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Gaya Medium 2 - Akse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Tanpa Gaya, Kisi Tabel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45" autoAdjust="0"/>
    <p:restoredTop sz="94641" autoAdjust="0"/>
  </p:normalViewPr>
  <p:slideViewPr>
    <p:cSldViewPr snapToGrid="0" showGuides="1">
      <p:cViewPr>
        <p:scale>
          <a:sx n="90" d="100"/>
          <a:sy n="90" d="100"/>
        </p:scale>
        <p:origin x="-368" y="-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Hea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Tampungan Tanggal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FEB5B-22A7-44F9-82C0-1EE52FEE3352}" type="datetimeFigureOut">
              <a:rPr lang="id-ID" smtClean="0"/>
              <a:t>3/22/24</a:t>
            </a:fld>
            <a:endParaRPr lang="id-ID"/>
          </a:p>
        </p:txBody>
      </p:sp>
      <p:sp>
        <p:nvSpPr>
          <p:cNvPr id="4" name="Tampungan Gambar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Tampungan Catatan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6" name="Tampungan Ka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Tampungan Nomor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DFE66-C5D4-4EB3-9528-AC85F1C0A3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17907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DFE66-C5D4-4EB3-9528-AC85F1C0A30F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840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DFE66-C5D4-4EB3-9528-AC85F1C0A30F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21148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DFE66-C5D4-4EB3-9528-AC85F1C0A30F}" type="slidenum">
              <a:rPr lang="id-ID" smtClean="0"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82601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Jud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="" xmlns:a16="http://schemas.microsoft.com/office/drawing/2014/main" id="{AA78783E-CC07-C3D2-1BDA-497860C191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d-ID" dirty="0"/>
              <a:t>Klik untuk mengedit gaya judul Master</a:t>
            </a:r>
          </a:p>
        </p:txBody>
      </p:sp>
      <p:sp>
        <p:nvSpPr>
          <p:cNvPr id="3" name="Subjudul 2">
            <a:extLst>
              <a:ext uri="{FF2B5EF4-FFF2-40B4-BE49-F238E27FC236}">
                <a16:creationId xmlns="" xmlns:a16="http://schemas.microsoft.com/office/drawing/2014/main" id="{34F0B722-D51C-554B-7CE5-8DED6BE05F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d-ID" dirty="0"/>
              <a:t>Klik untuk mengedit gaya </a:t>
            </a:r>
            <a:r>
              <a:rPr lang="id-ID" dirty="0" err="1"/>
              <a:t>subjudul</a:t>
            </a:r>
            <a:r>
              <a:rPr lang="id-ID" dirty="0"/>
              <a:t> Master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="" xmlns:a16="http://schemas.microsoft.com/office/drawing/2014/main" id="{50681616-BC13-53CE-EED0-7E7AEFC65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7D971-DA03-4DE7-AF98-6C4BB56EDB0C}" type="datetimeFigureOut">
              <a:rPr lang="id-ID" smtClean="0"/>
              <a:t>3/22/24</a:t>
            </a:fld>
            <a:endParaRPr lang="id-ID" dirty="0"/>
          </a:p>
        </p:txBody>
      </p:sp>
      <p:sp>
        <p:nvSpPr>
          <p:cNvPr id="5" name="Tampungan Kaki 4">
            <a:extLst>
              <a:ext uri="{FF2B5EF4-FFF2-40B4-BE49-F238E27FC236}">
                <a16:creationId xmlns="" xmlns:a16="http://schemas.microsoft.com/office/drawing/2014/main" id="{DAB81AE6-E8BA-6342-895F-E18D6D91F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Tampungan Nomor Slide 5">
            <a:extLst>
              <a:ext uri="{FF2B5EF4-FFF2-40B4-BE49-F238E27FC236}">
                <a16:creationId xmlns="" xmlns:a16="http://schemas.microsoft.com/office/drawing/2014/main" id="{C9F1C28A-92A4-F9BE-2624-23307CC74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9CB4D-BD62-4A90-8011-E0D34C75F11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4707329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Judul dan Teks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="" xmlns:a16="http://schemas.microsoft.com/office/drawing/2014/main" id="{CB9D0863-0E4D-8086-FD67-3ADCD92D3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Teks Vertikal 2">
            <a:extLst>
              <a:ext uri="{FF2B5EF4-FFF2-40B4-BE49-F238E27FC236}">
                <a16:creationId xmlns="" xmlns:a16="http://schemas.microsoft.com/office/drawing/2014/main" id="{C9AC351F-7CE1-6913-F021-A5818F05EF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="" xmlns:a16="http://schemas.microsoft.com/office/drawing/2014/main" id="{036CEBAC-FF5D-6876-E531-184D72FDE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7D971-DA03-4DE7-AF98-6C4BB56EDB0C}" type="datetimeFigureOut">
              <a:rPr lang="id-ID" smtClean="0"/>
              <a:t>3/22/24</a:t>
            </a:fld>
            <a:endParaRPr lang="id-ID"/>
          </a:p>
        </p:txBody>
      </p:sp>
      <p:sp>
        <p:nvSpPr>
          <p:cNvPr id="5" name="Tampungan Kaki 4">
            <a:extLst>
              <a:ext uri="{FF2B5EF4-FFF2-40B4-BE49-F238E27FC236}">
                <a16:creationId xmlns="" xmlns:a16="http://schemas.microsoft.com/office/drawing/2014/main" id="{76DC218D-B5C2-E5AA-4097-FE9737085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Tampungan Nomor Slide 5">
            <a:extLst>
              <a:ext uri="{FF2B5EF4-FFF2-40B4-BE49-F238E27FC236}">
                <a16:creationId xmlns="" xmlns:a16="http://schemas.microsoft.com/office/drawing/2014/main" id="{2C204CC4-0B89-51D7-57DE-3960F170A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9CB4D-BD62-4A90-8011-E0D34C75F11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48277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Judul Vertikal dan Te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Vertikal 1">
            <a:extLst>
              <a:ext uri="{FF2B5EF4-FFF2-40B4-BE49-F238E27FC236}">
                <a16:creationId xmlns="" xmlns:a16="http://schemas.microsoft.com/office/drawing/2014/main" id="{F021867A-B84A-6B0D-7420-EF7165BDD1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Teks Vertikal 2">
            <a:extLst>
              <a:ext uri="{FF2B5EF4-FFF2-40B4-BE49-F238E27FC236}">
                <a16:creationId xmlns="" xmlns:a16="http://schemas.microsoft.com/office/drawing/2014/main" id="{6939F72B-7B36-BB7B-8FA0-08C1DCBEA0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="" xmlns:a16="http://schemas.microsoft.com/office/drawing/2014/main" id="{D30902DF-445F-F51A-7568-2588CF698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7D971-DA03-4DE7-AF98-6C4BB56EDB0C}" type="datetimeFigureOut">
              <a:rPr lang="id-ID" smtClean="0"/>
              <a:t>3/22/24</a:t>
            </a:fld>
            <a:endParaRPr lang="id-ID"/>
          </a:p>
        </p:txBody>
      </p:sp>
      <p:sp>
        <p:nvSpPr>
          <p:cNvPr id="5" name="Tampungan Kaki 4">
            <a:extLst>
              <a:ext uri="{FF2B5EF4-FFF2-40B4-BE49-F238E27FC236}">
                <a16:creationId xmlns="" xmlns:a16="http://schemas.microsoft.com/office/drawing/2014/main" id="{77121ADA-A94D-603B-B873-BD411C7A5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Tampungan Nomor Slide 5">
            <a:extLst>
              <a:ext uri="{FF2B5EF4-FFF2-40B4-BE49-F238E27FC236}">
                <a16:creationId xmlns="" xmlns:a16="http://schemas.microsoft.com/office/drawing/2014/main" id="{1252C75A-9402-BB0E-DF61-D531937A5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9CB4D-BD62-4A90-8011-E0D34C75F11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64533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udul dan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="" xmlns:a16="http://schemas.microsoft.com/office/drawing/2014/main" id="{7F26F35F-B8C5-D6D9-E02C-18E459C56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="" xmlns:a16="http://schemas.microsoft.com/office/drawing/2014/main" id="{E50D96EB-7334-23D1-D86C-D298AB750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="" xmlns:a16="http://schemas.microsoft.com/office/drawing/2014/main" id="{9DCEFAB4-2965-238E-A090-7EC95C756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7D971-DA03-4DE7-AF98-6C4BB56EDB0C}" type="datetimeFigureOut">
              <a:rPr lang="id-ID" smtClean="0"/>
              <a:t>3/22/24</a:t>
            </a:fld>
            <a:endParaRPr lang="id-ID" dirty="0"/>
          </a:p>
        </p:txBody>
      </p:sp>
      <p:sp>
        <p:nvSpPr>
          <p:cNvPr id="5" name="Tampungan Kaki 4">
            <a:extLst>
              <a:ext uri="{FF2B5EF4-FFF2-40B4-BE49-F238E27FC236}">
                <a16:creationId xmlns="" xmlns:a16="http://schemas.microsoft.com/office/drawing/2014/main" id="{EE3CB67E-311F-28F5-73A7-0637AE677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Tampungan Nomor Slide 5">
            <a:extLst>
              <a:ext uri="{FF2B5EF4-FFF2-40B4-BE49-F238E27FC236}">
                <a16:creationId xmlns="" xmlns:a16="http://schemas.microsoft.com/office/drawing/2014/main" id="{47DAA347-54A4-9F2E-AF58-B145055B4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9CB4D-BD62-4A90-8011-E0D34C75F11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2061000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eader Bagi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="" xmlns:a16="http://schemas.microsoft.com/office/drawing/2014/main" id="{2888946A-CB86-578D-94AC-4C2F1724E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d-ID"/>
              <a:t>Klik untuk mengedit gaya judul Master</a:t>
            </a:r>
          </a:p>
        </p:txBody>
      </p:sp>
      <p:sp>
        <p:nvSpPr>
          <p:cNvPr id="3" name="Tampungan Teks 2">
            <a:extLst>
              <a:ext uri="{FF2B5EF4-FFF2-40B4-BE49-F238E27FC236}">
                <a16:creationId xmlns="" xmlns:a16="http://schemas.microsoft.com/office/drawing/2014/main" id="{5D400263-F1D6-952A-3FBF-5384D974C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="" xmlns:a16="http://schemas.microsoft.com/office/drawing/2014/main" id="{87EFB436-460F-A1CD-7B2C-DCE9C3FFE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7D971-DA03-4DE7-AF98-6C4BB56EDB0C}" type="datetimeFigureOut">
              <a:rPr lang="id-ID" smtClean="0"/>
              <a:t>3/22/24</a:t>
            </a:fld>
            <a:endParaRPr lang="id-ID"/>
          </a:p>
        </p:txBody>
      </p:sp>
      <p:sp>
        <p:nvSpPr>
          <p:cNvPr id="5" name="Tampungan Kaki 4">
            <a:extLst>
              <a:ext uri="{FF2B5EF4-FFF2-40B4-BE49-F238E27FC236}">
                <a16:creationId xmlns="" xmlns:a16="http://schemas.microsoft.com/office/drawing/2014/main" id="{2AE6F155-B099-3580-3DDC-A736DA1FD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Tampungan Nomor Slide 5">
            <a:extLst>
              <a:ext uri="{FF2B5EF4-FFF2-40B4-BE49-F238E27FC236}">
                <a16:creationId xmlns="" xmlns:a16="http://schemas.microsoft.com/office/drawing/2014/main" id="{8A5114A9-DA0C-589A-E36B-7770DBC4B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9CB4D-BD62-4A90-8011-E0D34C75F11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6721440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="" xmlns:a16="http://schemas.microsoft.com/office/drawing/2014/main" id="{D319BC18-327E-FF3F-722F-EF576BC56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="" xmlns:a16="http://schemas.microsoft.com/office/drawing/2014/main" id="{ED3297FE-5809-1CE7-4706-F4B204DDBF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ampungan Konten 3">
            <a:extLst>
              <a:ext uri="{FF2B5EF4-FFF2-40B4-BE49-F238E27FC236}">
                <a16:creationId xmlns="" xmlns:a16="http://schemas.microsoft.com/office/drawing/2014/main" id="{8B7E3C66-64A8-1D30-FC32-51B79386C8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5" name="Tampungan Tanggal 4">
            <a:extLst>
              <a:ext uri="{FF2B5EF4-FFF2-40B4-BE49-F238E27FC236}">
                <a16:creationId xmlns="" xmlns:a16="http://schemas.microsoft.com/office/drawing/2014/main" id="{CAB8E7AA-D995-C490-525F-ADD09F58D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7D971-DA03-4DE7-AF98-6C4BB56EDB0C}" type="datetimeFigureOut">
              <a:rPr lang="id-ID" smtClean="0"/>
              <a:t>3/22/24</a:t>
            </a:fld>
            <a:endParaRPr lang="id-ID"/>
          </a:p>
        </p:txBody>
      </p:sp>
      <p:sp>
        <p:nvSpPr>
          <p:cNvPr id="6" name="Tampungan Kaki 5">
            <a:extLst>
              <a:ext uri="{FF2B5EF4-FFF2-40B4-BE49-F238E27FC236}">
                <a16:creationId xmlns="" xmlns:a16="http://schemas.microsoft.com/office/drawing/2014/main" id="{5E63C0BE-6C51-6D48-587C-3E110A464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Tampungan Nomor Slide 6">
            <a:extLst>
              <a:ext uri="{FF2B5EF4-FFF2-40B4-BE49-F238E27FC236}">
                <a16:creationId xmlns="" xmlns:a16="http://schemas.microsoft.com/office/drawing/2014/main" id="{6AED341C-DAD8-C039-B634-3BAF03770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9CB4D-BD62-4A90-8011-E0D34C75F11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41863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erbandi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="" xmlns:a16="http://schemas.microsoft.com/office/drawing/2014/main" id="{A24A44EE-F5AF-5C2F-131F-05D3D4B59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Teks 2">
            <a:extLst>
              <a:ext uri="{FF2B5EF4-FFF2-40B4-BE49-F238E27FC236}">
                <a16:creationId xmlns="" xmlns:a16="http://schemas.microsoft.com/office/drawing/2014/main" id="{503D7252-DD19-7736-CC73-6FE760B33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Tampungan Konten 3">
            <a:extLst>
              <a:ext uri="{FF2B5EF4-FFF2-40B4-BE49-F238E27FC236}">
                <a16:creationId xmlns="" xmlns:a16="http://schemas.microsoft.com/office/drawing/2014/main" id="{19CDA95D-FC9A-ED09-DCE3-91FDCEB2C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5" name="Tampungan Teks 4">
            <a:extLst>
              <a:ext uri="{FF2B5EF4-FFF2-40B4-BE49-F238E27FC236}">
                <a16:creationId xmlns="" xmlns:a16="http://schemas.microsoft.com/office/drawing/2014/main" id="{69E69477-9548-5FF2-7FE2-921178D328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6" name="Tampungan Konten 5">
            <a:extLst>
              <a:ext uri="{FF2B5EF4-FFF2-40B4-BE49-F238E27FC236}">
                <a16:creationId xmlns="" xmlns:a16="http://schemas.microsoft.com/office/drawing/2014/main" id="{C04F90B9-B92B-DEFC-7FFD-171AABFA0A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7" name="Tampungan Tanggal 6">
            <a:extLst>
              <a:ext uri="{FF2B5EF4-FFF2-40B4-BE49-F238E27FC236}">
                <a16:creationId xmlns="" xmlns:a16="http://schemas.microsoft.com/office/drawing/2014/main" id="{82A159DF-C060-E9F2-5C7F-15FC22286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7D971-DA03-4DE7-AF98-6C4BB56EDB0C}" type="datetimeFigureOut">
              <a:rPr lang="id-ID" smtClean="0"/>
              <a:t>3/22/24</a:t>
            </a:fld>
            <a:endParaRPr lang="id-ID"/>
          </a:p>
        </p:txBody>
      </p:sp>
      <p:sp>
        <p:nvSpPr>
          <p:cNvPr id="8" name="Tampungan Kaki 7">
            <a:extLst>
              <a:ext uri="{FF2B5EF4-FFF2-40B4-BE49-F238E27FC236}">
                <a16:creationId xmlns="" xmlns:a16="http://schemas.microsoft.com/office/drawing/2014/main" id="{03F9D21C-7931-1EDF-2CD2-46A61EE33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Tampungan Nomor Slide 8">
            <a:extLst>
              <a:ext uri="{FF2B5EF4-FFF2-40B4-BE49-F238E27FC236}">
                <a16:creationId xmlns="" xmlns:a16="http://schemas.microsoft.com/office/drawing/2014/main" id="{E7B6C34E-3E59-62CE-F740-A926FF48E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9CB4D-BD62-4A90-8011-E0D34C75F11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36989211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dul S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="" xmlns:a16="http://schemas.microsoft.com/office/drawing/2014/main" id="{959428CC-B8AF-9F23-03CC-7A63029AB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Tanggal 2">
            <a:extLst>
              <a:ext uri="{FF2B5EF4-FFF2-40B4-BE49-F238E27FC236}">
                <a16:creationId xmlns="" xmlns:a16="http://schemas.microsoft.com/office/drawing/2014/main" id="{D2AE64C3-353C-CCBE-EBEB-CC5AD31C5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7D971-DA03-4DE7-AF98-6C4BB56EDB0C}" type="datetimeFigureOut">
              <a:rPr lang="id-ID" smtClean="0"/>
              <a:t>3/22/24</a:t>
            </a:fld>
            <a:endParaRPr lang="id-ID"/>
          </a:p>
        </p:txBody>
      </p:sp>
      <p:sp>
        <p:nvSpPr>
          <p:cNvPr id="4" name="Tampungan Kaki 3">
            <a:extLst>
              <a:ext uri="{FF2B5EF4-FFF2-40B4-BE49-F238E27FC236}">
                <a16:creationId xmlns="" xmlns:a16="http://schemas.microsoft.com/office/drawing/2014/main" id="{32AE368B-6720-7A99-AD77-86CEBF56C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Tampungan Nomor Slide 4">
            <a:extLst>
              <a:ext uri="{FF2B5EF4-FFF2-40B4-BE49-F238E27FC236}">
                <a16:creationId xmlns="" xmlns:a16="http://schemas.microsoft.com/office/drawing/2014/main" id="{C7F73470-D468-8D90-0033-CB9DA8FF6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9CB4D-BD62-4A90-8011-E0D34C75F11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0322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os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Tanggal 1">
            <a:extLst>
              <a:ext uri="{FF2B5EF4-FFF2-40B4-BE49-F238E27FC236}">
                <a16:creationId xmlns="" xmlns:a16="http://schemas.microsoft.com/office/drawing/2014/main" id="{0AF27BA8-A280-C54C-9086-E9029B022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7D971-DA03-4DE7-AF98-6C4BB56EDB0C}" type="datetimeFigureOut">
              <a:rPr lang="id-ID" smtClean="0"/>
              <a:t>3/22/24</a:t>
            </a:fld>
            <a:endParaRPr lang="id-ID"/>
          </a:p>
        </p:txBody>
      </p:sp>
      <p:sp>
        <p:nvSpPr>
          <p:cNvPr id="3" name="Tampungan Kaki 2">
            <a:extLst>
              <a:ext uri="{FF2B5EF4-FFF2-40B4-BE49-F238E27FC236}">
                <a16:creationId xmlns="" xmlns:a16="http://schemas.microsoft.com/office/drawing/2014/main" id="{A7AE06F9-24B5-3750-72C2-121982ACF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ampungan Nomor Slide 3">
            <a:extLst>
              <a:ext uri="{FF2B5EF4-FFF2-40B4-BE49-F238E27FC236}">
                <a16:creationId xmlns="" xmlns:a16="http://schemas.microsoft.com/office/drawing/2014/main" id="{F11F30D6-18AC-9323-487F-FE301A257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9CB4D-BD62-4A90-8011-E0D34C75F11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03746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onten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="" xmlns:a16="http://schemas.microsoft.com/office/drawing/2014/main" id="{A0CFCB4C-82AA-D026-C8D6-54E911DED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d-ID"/>
              <a:t>Klik untuk mengedit gaya judul Master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="" xmlns:a16="http://schemas.microsoft.com/office/drawing/2014/main" id="{AA702F45-D05B-D5E3-4CB0-1B3BFE969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ampungan Teks 3">
            <a:extLst>
              <a:ext uri="{FF2B5EF4-FFF2-40B4-BE49-F238E27FC236}">
                <a16:creationId xmlns="" xmlns:a16="http://schemas.microsoft.com/office/drawing/2014/main" id="{8EA54C89-6BBF-9319-7219-F34AD2A87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Tampungan Tanggal 4">
            <a:extLst>
              <a:ext uri="{FF2B5EF4-FFF2-40B4-BE49-F238E27FC236}">
                <a16:creationId xmlns="" xmlns:a16="http://schemas.microsoft.com/office/drawing/2014/main" id="{317F0632-53D3-392E-6B6A-2D1142AF8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7D971-DA03-4DE7-AF98-6C4BB56EDB0C}" type="datetimeFigureOut">
              <a:rPr lang="id-ID" smtClean="0"/>
              <a:t>3/22/24</a:t>
            </a:fld>
            <a:endParaRPr lang="id-ID"/>
          </a:p>
        </p:txBody>
      </p:sp>
      <p:sp>
        <p:nvSpPr>
          <p:cNvPr id="6" name="Tampungan Kaki 5">
            <a:extLst>
              <a:ext uri="{FF2B5EF4-FFF2-40B4-BE49-F238E27FC236}">
                <a16:creationId xmlns="" xmlns:a16="http://schemas.microsoft.com/office/drawing/2014/main" id="{034CCECB-C95D-A155-CB41-90D1A6DCE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Tampungan Nomor Slide 6">
            <a:extLst>
              <a:ext uri="{FF2B5EF4-FFF2-40B4-BE49-F238E27FC236}">
                <a16:creationId xmlns="" xmlns:a16="http://schemas.microsoft.com/office/drawing/2014/main" id="{27AAA866-4F52-38EF-FCF8-779176361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9CB4D-BD62-4A90-8011-E0D34C75F11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40139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Gambar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="" xmlns:a16="http://schemas.microsoft.com/office/drawing/2014/main" id="{316AAD43-B646-1282-A0CF-71573E7BA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d-ID"/>
              <a:t>Klik untuk mengedit gaya judul Master</a:t>
            </a:r>
          </a:p>
        </p:txBody>
      </p:sp>
      <p:sp>
        <p:nvSpPr>
          <p:cNvPr id="3" name="Tampungan Gambar 2">
            <a:extLst>
              <a:ext uri="{FF2B5EF4-FFF2-40B4-BE49-F238E27FC236}">
                <a16:creationId xmlns="" xmlns:a16="http://schemas.microsoft.com/office/drawing/2014/main" id="{1E7EDA86-972F-EF5F-AF82-11642E4392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ampungan Teks 3">
            <a:extLst>
              <a:ext uri="{FF2B5EF4-FFF2-40B4-BE49-F238E27FC236}">
                <a16:creationId xmlns="" xmlns:a16="http://schemas.microsoft.com/office/drawing/2014/main" id="{9FD5B00F-D49E-72B9-6766-BB181F584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Tampungan Tanggal 4">
            <a:extLst>
              <a:ext uri="{FF2B5EF4-FFF2-40B4-BE49-F238E27FC236}">
                <a16:creationId xmlns="" xmlns:a16="http://schemas.microsoft.com/office/drawing/2014/main" id="{1097F6E3-F339-B98D-60E6-082DA1F32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7D971-DA03-4DE7-AF98-6C4BB56EDB0C}" type="datetimeFigureOut">
              <a:rPr lang="id-ID" smtClean="0"/>
              <a:t>3/22/24</a:t>
            </a:fld>
            <a:endParaRPr lang="id-ID"/>
          </a:p>
        </p:txBody>
      </p:sp>
      <p:sp>
        <p:nvSpPr>
          <p:cNvPr id="6" name="Tampungan Kaki 5">
            <a:extLst>
              <a:ext uri="{FF2B5EF4-FFF2-40B4-BE49-F238E27FC236}">
                <a16:creationId xmlns="" xmlns:a16="http://schemas.microsoft.com/office/drawing/2014/main" id="{C4ECEDEF-8F75-FC71-27E9-96C67B24D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Tampungan Nomor Slide 6">
            <a:extLst>
              <a:ext uri="{FF2B5EF4-FFF2-40B4-BE49-F238E27FC236}">
                <a16:creationId xmlns="" xmlns:a16="http://schemas.microsoft.com/office/drawing/2014/main" id="{A9956918-921C-CDEB-73BC-093582FAD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9CB4D-BD62-4A90-8011-E0D34C75F11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39545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Judul 1">
            <a:extLst>
              <a:ext uri="{FF2B5EF4-FFF2-40B4-BE49-F238E27FC236}">
                <a16:creationId xmlns="" xmlns:a16="http://schemas.microsoft.com/office/drawing/2014/main" id="{DF481398-B99A-8E39-F3C4-8C48B4526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Teks 2">
            <a:extLst>
              <a:ext uri="{FF2B5EF4-FFF2-40B4-BE49-F238E27FC236}">
                <a16:creationId xmlns="" xmlns:a16="http://schemas.microsoft.com/office/drawing/2014/main" id="{E12C5EA5-F1F5-B9CE-842B-60BB9B97A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="" xmlns:a16="http://schemas.microsoft.com/office/drawing/2014/main" id="{F4389CEC-7343-EA9F-C894-56A895676C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7D971-DA03-4DE7-AF98-6C4BB56EDB0C}" type="datetimeFigureOut">
              <a:rPr lang="id-ID" smtClean="0"/>
              <a:t>3/22/24</a:t>
            </a:fld>
            <a:endParaRPr lang="id-ID"/>
          </a:p>
        </p:txBody>
      </p:sp>
      <p:sp>
        <p:nvSpPr>
          <p:cNvPr id="5" name="Tampungan Kaki 4">
            <a:extLst>
              <a:ext uri="{FF2B5EF4-FFF2-40B4-BE49-F238E27FC236}">
                <a16:creationId xmlns="" xmlns:a16="http://schemas.microsoft.com/office/drawing/2014/main" id="{A9A463B4-6FB5-25C1-4164-2441C29537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Tampungan Nomor Slide 5">
            <a:extLst>
              <a:ext uri="{FF2B5EF4-FFF2-40B4-BE49-F238E27FC236}">
                <a16:creationId xmlns="" xmlns:a16="http://schemas.microsoft.com/office/drawing/2014/main" id="{4362EDFF-B97C-A2B0-A694-D164676AB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9CB4D-BD62-4A90-8011-E0D34C75F115}" type="slidenum">
              <a:rPr lang="id-ID" smtClean="0"/>
              <a:t>‹#›</a:t>
            </a:fld>
            <a:endParaRPr lang="id-ID"/>
          </a:p>
        </p:txBody>
      </p:sp>
      <p:sp>
        <p:nvSpPr>
          <p:cNvPr id="7" name="Persegi Panjang 6">
            <a:extLst>
              <a:ext uri="{FF2B5EF4-FFF2-40B4-BE49-F238E27FC236}">
                <a16:creationId xmlns="" xmlns:a16="http://schemas.microsoft.com/office/drawing/2014/main" id="{168BC113-A70F-33F8-AD51-6811C72FC24C}"/>
              </a:ext>
            </a:extLst>
          </p:cNvPr>
          <p:cNvSpPr/>
          <p:nvPr userDrawn="1"/>
        </p:nvSpPr>
        <p:spPr>
          <a:xfrm>
            <a:off x="0" y="6546715"/>
            <a:ext cx="12192000" cy="31128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5892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="" xmlns:a16="http://schemas.microsoft.com/office/drawing/2014/main" id="{7E1342B4-F0D3-A751-5A6F-918054E9C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590309"/>
            <a:ext cx="3699753" cy="3394277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US" sz="8800" b="1" dirty="0">
                <a:latin typeface="Wremena" panose="02000000000000000000" pitchFamily="50" charset="0"/>
                <a:ea typeface="Wremena" panose="02000000000000000000" pitchFamily="50" charset="0"/>
              </a:rPr>
              <a:t>Tata Kelola </a:t>
            </a:r>
            <a:r>
              <a:rPr lang="en-US" sz="8800" b="1" dirty="0" err="1">
                <a:latin typeface="Wremena" panose="02000000000000000000" pitchFamily="50" charset="0"/>
                <a:ea typeface="Wremena" panose="02000000000000000000" pitchFamily="50" charset="0"/>
              </a:rPr>
              <a:t>Wakaf</a:t>
            </a:r>
            <a:endParaRPr lang="id-ID" sz="8800" b="1" dirty="0">
              <a:latin typeface="Wremena" panose="02000000000000000000" pitchFamily="50" charset="0"/>
              <a:ea typeface="Wremena" panose="02000000000000000000" pitchFamily="50" charset="0"/>
            </a:endParaRPr>
          </a:p>
        </p:txBody>
      </p:sp>
      <p:sp>
        <p:nvSpPr>
          <p:cNvPr id="3" name="Subjudul 2">
            <a:extLst>
              <a:ext uri="{FF2B5EF4-FFF2-40B4-BE49-F238E27FC236}">
                <a16:creationId xmlns="" xmlns:a16="http://schemas.microsoft.com/office/drawing/2014/main" id="{CCF1F9E7-26B9-ADB1-541D-93B9A1FE67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5025956"/>
            <a:ext cx="4098587" cy="807024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Oleh: </a:t>
            </a:r>
            <a:r>
              <a:rPr lang="en-US" b="1" dirty="0"/>
              <a:t>Prof. Dr. Tika </a:t>
            </a:r>
            <a:r>
              <a:rPr lang="en-US" b="1" dirty="0" err="1"/>
              <a:t>Widiastuti</a:t>
            </a:r>
            <a:r>
              <a:rPr lang="en-US" b="1" dirty="0"/>
              <a:t>, S.E., </a:t>
            </a:r>
            <a:r>
              <a:rPr lang="en-US" b="1" dirty="0" err="1"/>
              <a:t>M.Si</a:t>
            </a:r>
            <a:r>
              <a:rPr lang="en-US" b="1" dirty="0"/>
              <a:t>.</a:t>
            </a:r>
            <a:endParaRPr lang="id-ID" b="1" dirty="0"/>
          </a:p>
        </p:txBody>
      </p:sp>
      <p:sp>
        <p:nvSpPr>
          <p:cNvPr id="4" name="Subjudul 2">
            <a:extLst>
              <a:ext uri="{FF2B5EF4-FFF2-40B4-BE49-F238E27FC236}">
                <a16:creationId xmlns="" xmlns:a16="http://schemas.microsoft.com/office/drawing/2014/main" id="{99BD7399-F276-1306-34C4-ED18F99AB6E8}"/>
              </a:ext>
            </a:extLst>
          </p:cNvPr>
          <p:cNvSpPr txBox="1">
            <a:spLocks/>
          </p:cNvSpPr>
          <p:nvPr/>
        </p:nvSpPr>
        <p:spPr>
          <a:xfrm>
            <a:off x="1066800" y="4058609"/>
            <a:ext cx="2600529" cy="893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err="1">
                <a:latin typeface="DM Sans" pitchFamily="2" charset="0"/>
              </a:rPr>
              <a:t>Microcredential</a:t>
            </a:r>
            <a:r>
              <a:rPr lang="en-US" i="1" dirty="0">
                <a:latin typeface="DM Sans" pitchFamily="2" charset="0"/>
              </a:rPr>
              <a:t> Workshop</a:t>
            </a:r>
            <a:endParaRPr lang="id-ID" i="1" dirty="0">
              <a:latin typeface="DM Sans" pitchFamily="2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AB460620-F8E6-AA63-73E8-C995D4E26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319" b="7319"/>
          <a:stretch/>
        </p:blipFill>
        <p:spPr bwMode="auto">
          <a:xfrm>
            <a:off x="6852213" y="0"/>
            <a:ext cx="53397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ersegi Panjang 4">
            <a:extLst>
              <a:ext uri="{FF2B5EF4-FFF2-40B4-BE49-F238E27FC236}">
                <a16:creationId xmlns="" xmlns:a16="http://schemas.microsoft.com/office/drawing/2014/main" id="{18808610-DAD2-8898-3567-E54919AAC598}"/>
              </a:ext>
            </a:extLst>
          </p:cNvPr>
          <p:cNvSpPr/>
          <p:nvPr/>
        </p:nvSpPr>
        <p:spPr>
          <a:xfrm>
            <a:off x="0" y="6546715"/>
            <a:ext cx="12192000" cy="311285"/>
          </a:xfrm>
          <a:prstGeom prst="rect">
            <a:avLst/>
          </a:prstGeom>
          <a:solidFill>
            <a:srgbClr val="FFD4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8247371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="" xmlns:a16="http://schemas.microsoft.com/office/drawing/2014/main" id="{1C810B99-60D5-3F5E-F186-6CEAF7E4B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Tata Kelola </a:t>
            </a:r>
            <a:r>
              <a:rPr lang="en-US" b="1" dirty="0" err="1"/>
              <a:t>Wakaf</a:t>
            </a:r>
            <a:r>
              <a:rPr lang="en-US" b="1" dirty="0"/>
              <a:t> </a:t>
            </a:r>
            <a:r>
              <a:rPr lang="en-US" b="1" dirty="0" err="1"/>
              <a:t>berbasis</a:t>
            </a:r>
            <a:r>
              <a:rPr lang="en-US" b="1" dirty="0"/>
              <a:t> </a:t>
            </a:r>
            <a:r>
              <a:rPr lang="en-US" b="1" dirty="0" err="1"/>
              <a:t>Teknologi</a:t>
            </a:r>
            <a:endParaRPr lang="id-ID" b="1" dirty="0"/>
          </a:p>
        </p:txBody>
      </p:sp>
      <p:sp>
        <p:nvSpPr>
          <p:cNvPr id="4" name="Kotak Teks 3">
            <a:extLst>
              <a:ext uri="{FF2B5EF4-FFF2-40B4-BE49-F238E27FC236}">
                <a16:creationId xmlns="" xmlns:a16="http://schemas.microsoft.com/office/drawing/2014/main" id="{6FBBBAFC-DAEE-6DBE-D9AE-114CE90A4966}"/>
              </a:ext>
            </a:extLst>
          </p:cNvPr>
          <p:cNvSpPr txBox="1"/>
          <p:nvPr/>
        </p:nvSpPr>
        <p:spPr>
          <a:xfrm>
            <a:off x="838200" y="1384204"/>
            <a:ext cx="3826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Blockchain </a:t>
            </a:r>
            <a:r>
              <a:rPr lang="en-US" sz="2400" b="1" dirty="0" err="1"/>
              <a:t>Wakaf</a:t>
            </a:r>
            <a:endParaRPr lang="id-ID" sz="2400" b="1" dirty="0"/>
          </a:p>
        </p:txBody>
      </p:sp>
      <p:pic>
        <p:nvPicPr>
          <p:cNvPr id="6" name="Gambar 5">
            <a:extLst>
              <a:ext uri="{FF2B5EF4-FFF2-40B4-BE49-F238E27FC236}">
                <a16:creationId xmlns="" xmlns:a16="http://schemas.microsoft.com/office/drawing/2014/main" id="{C0E62857-A982-D44C-EBC1-031E2ECFFB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56" y="1558608"/>
            <a:ext cx="5691481" cy="480218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="" xmlns:a16="http://schemas.microsoft.com/office/drawing/2014/main" id="{467C9ADB-5BC7-6654-8D8D-F7E92C099B4C}"/>
              </a:ext>
            </a:extLst>
          </p:cNvPr>
          <p:cNvSpPr/>
          <p:nvPr/>
        </p:nvSpPr>
        <p:spPr>
          <a:xfrm>
            <a:off x="6529681" y="1782739"/>
            <a:ext cx="462750" cy="462750"/>
          </a:xfrm>
          <a:prstGeom prst="ellipse">
            <a:avLst/>
          </a:prstGeom>
          <a:solidFill>
            <a:srgbClr val="FFD4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</a:t>
            </a:r>
            <a:endParaRPr lang="id-ID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Kotak Teks 7">
            <a:extLst>
              <a:ext uri="{FF2B5EF4-FFF2-40B4-BE49-F238E27FC236}">
                <a16:creationId xmlns="" xmlns:a16="http://schemas.microsoft.com/office/drawing/2014/main" id="{E30E1B5D-D77A-2EE9-F752-B513973D3C18}"/>
              </a:ext>
            </a:extLst>
          </p:cNvPr>
          <p:cNvSpPr txBox="1"/>
          <p:nvPr/>
        </p:nvSpPr>
        <p:spPr>
          <a:xfrm>
            <a:off x="7021204" y="1782739"/>
            <a:ext cx="43325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Nazhir</a:t>
            </a:r>
            <a:r>
              <a:rPr lang="en-US" sz="2000" dirty="0"/>
              <a:t> yang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tanah</a:t>
            </a:r>
            <a:r>
              <a:rPr lang="en-US" sz="2000" dirty="0"/>
              <a:t> </a:t>
            </a:r>
            <a:r>
              <a:rPr lang="en-US" sz="2000" dirty="0" err="1"/>
              <a:t>wakaf</a:t>
            </a:r>
            <a:r>
              <a:rPr lang="en-US" sz="2000" dirty="0"/>
              <a:t> </a:t>
            </a:r>
            <a:r>
              <a:rPr lang="en-US" sz="2000" b="1" dirty="0" err="1"/>
              <a:t>mengajukan</a:t>
            </a:r>
            <a:r>
              <a:rPr lang="en-US" sz="2000" dirty="0"/>
              <a:t> </a:t>
            </a:r>
            <a:r>
              <a:rPr lang="en-US" sz="2000" dirty="0" err="1"/>
              <a:t>kepada</a:t>
            </a:r>
            <a:r>
              <a:rPr lang="en-US" sz="2000" dirty="0"/>
              <a:t> </a:t>
            </a:r>
            <a:r>
              <a:rPr lang="en-US" sz="2000" dirty="0" err="1"/>
              <a:t>penyelenggara</a:t>
            </a:r>
            <a:r>
              <a:rPr lang="en-US" sz="2000" dirty="0"/>
              <a:t> platform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melakukan</a:t>
            </a:r>
            <a:r>
              <a:rPr lang="en-US" sz="2000" dirty="0"/>
              <a:t> crowdfunding </a:t>
            </a:r>
            <a:r>
              <a:rPr lang="en-US" sz="2000" dirty="0" err="1"/>
              <a:t>berbasis</a:t>
            </a:r>
            <a:r>
              <a:rPr lang="en-US" sz="2000" dirty="0"/>
              <a:t> </a:t>
            </a:r>
            <a:r>
              <a:rPr lang="en-US" sz="2000" b="1" dirty="0" err="1"/>
              <a:t>donasi</a:t>
            </a:r>
            <a:r>
              <a:rPr lang="en-US" sz="2000" b="1" dirty="0"/>
              <a:t> </a:t>
            </a:r>
            <a:r>
              <a:rPr lang="en-US" sz="2000" dirty="0"/>
              <a:t>(</a:t>
            </a:r>
            <a:r>
              <a:rPr lang="en-US" sz="2000" dirty="0" err="1"/>
              <a:t>wakaf</a:t>
            </a:r>
            <a:r>
              <a:rPr lang="en-US" sz="2000" dirty="0"/>
              <a:t>, </a:t>
            </a:r>
            <a:r>
              <a:rPr lang="en-US" sz="2000" dirty="0" err="1"/>
              <a:t>infak</a:t>
            </a:r>
            <a:r>
              <a:rPr lang="en-US" sz="2000" dirty="0"/>
              <a:t>, dan </a:t>
            </a:r>
            <a:r>
              <a:rPr lang="en-US" sz="2000" dirty="0" err="1"/>
              <a:t>sedekah</a:t>
            </a:r>
            <a:r>
              <a:rPr lang="en-US" sz="2000" dirty="0"/>
              <a:t>) atau </a:t>
            </a:r>
            <a:r>
              <a:rPr lang="en-US" sz="2000" b="1" dirty="0" err="1"/>
              <a:t>investasi</a:t>
            </a:r>
            <a:r>
              <a:rPr lang="en-US" sz="2000" b="1" dirty="0"/>
              <a:t> </a:t>
            </a:r>
            <a:r>
              <a:rPr lang="en-US" sz="2000" dirty="0"/>
              <a:t>(</a:t>
            </a:r>
            <a:r>
              <a:rPr lang="en-US" sz="2000" dirty="0" err="1"/>
              <a:t>musyarakah</a:t>
            </a:r>
            <a:r>
              <a:rPr lang="en-US" sz="2000" dirty="0"/>
              <a:t>)</a:t>
            </a:r>
            <a:endParaRPr lang="id-ID" sz="2000" dirty="0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136B1D5D-BB4E-5F11-B04B-142404993729}"/>
              </a:ext>
            </a:extLst>
          </p:cNvPr>
          <p:cNvSpPr/>
          <p:nvPr/>
        </p:nvSpPr>
        <p:spPr>
          <a:xfrm>
            <a:off x="6529681" y="3919403"/>
            <a:ext cx="462750" cy="462750"/>
          </a:xfrm>
          <a:prstGeom prst="ellipse">
            <a:avLst/>
          </a:prstGeom>
          <a:solidFill>
            <a:srgbClr val="FFD4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</a:t>
            </a:r>
            <a:endParaRPr lang="id-ID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Kotak Teks 9">
            <a:extLst>
              <a:ext uri="{FF2B5EF4-FFF2-40B4-BE49-F238E27FC236}">
                <a16:creationId xmlns="" xmlns:a16="http://schemas.microsoft.com/office/drawing/2014/main" id="{BDED2BAA-3C7D-B514-C3DE-E34C0F16AE79}"/>
              </a:ext>
            </a:extLst>
          </p:cNvPr>
          <p:cNvSpPr txBox="1"/>
          <p:nvPr/>
        </p:nvSpPr>
        <p:spPr>
          <a:xfrm>
            <a:off x="7021204" y="3885638"/>
            <a:ext cx="4332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Data-data </a:t>
            </a:r>
            <a:r>
              <a:rPr lang="en-US" sz="2000" dirty="0" err="1"/>
              <a:t>tanah</a:t>
            </a:r>
            <a:r>
              <a:rPr lang="en-US" sz="2000" dirty="0"/>
              <a:t> </a:t>
            </a:r>
            <a:r>
              <a:rPr lang="en-US" sz="2000" dirty="0" err="1"/>
              <a:t>wakaf</a:t>
            </a:r>
            <a:r>
              <a:rPr lang="en-US" sz="2000" dirty="0"/>
              <a:t> atau </a:t>
            </a:r>
            <a:r>
              <a:rPr lang="en-US" sz="2000" dirty="0" err="1"/>
              <a:t>investasi</a:t>
            </a:r>
            <a:r>
              <a:rPr lang="en-US" sz="2000" dirty="0"/>
              <a:t> </a:t>
            </a:r>
            <a:r>
              <a:rPr lang="en-US" sz="2000" dirty="0" err="1"/>
              <a:t>disimpan</a:t>
            </a:r>
            <a:r>
              <a:rPr lang="en-US" sz="2000" dirty="0"/>
              <a:t> ke blockchain</a:t>
            </a:r>
            <a:endParaRPr lang="id-ID" sz="2000" dirty="0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052D79E1-8188-F7DE-8FCA-0BCD12ACE34E}"/>
              </a:ext>
            </a:extLst>
          </p:cNvPr>
          <p:cNvSpPr/>
          <p:nvPr/>
        </p:nvSpPr>
        <p:spPr>
          <a:xfrm>
            <a:off x="6529681" y="4786678"/>
            <a:ext cx="462750" cy="462750"/>
          </a:xfrm>
          <a:prstGeom prst="ellipse">
            <a:avLst/>
          </a:prstGeom>
          <a:solidFill>
            <a:srgbClr val="FFD4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</a:t>
            </a:r>
            <a:endParaRPr lang="id-ID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Kotak Teks 11">
            <a:extLst>
              <a:ext uri="{FF2B5EF4-FFF2-40B4-BE49-F238E27FC236}">
                <a16:creationId xmlns="" xmlns:a16="http://schemas.microsoft.com/office/drawing/2014/main" id="{3F73F4D9-FAF3-3A19-5282-808F793DEF0A}"/>
              </a:ext>
            </a:extLst>
          </p:cNvPr>
          <p:cNvSpPr txBox="1"/>
          <p:nvPr/>
        </p:nvSpPr>
        <p:spPr>
          <a:xfrm>
            <a:off x="7021204" y="4752913"/>
            <a:ext cx="43325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Auditor </a:t>
            </a:r>
            <a:r>
              <a:rPr lang="en-US" sz="2000" dirty="0" err="1"/>
              <a:t>independen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penyelenggara</a:t>
            </a:r>
            <a:r>
              <a:rPr lang="en-US" sz="2000" dirty="0"/>
              <a:t> platform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melakukan</a:t>
            </a:r>
            <a:r>
              <a:rPr lang="en-US" sz="2000" dirty="0"/>
              <a:t> </a:t>
            </a:r>
            <a:r>
              <a:rPr lang="en-US" sz="2000" dirty="0" err="1"/>
              <a:t>penilaian</a:t>
            </a:r>
            <a:r>
              <a:rPr lang="en-US" sz="2000" dirty="0"/>
              <a:t> </a:t>
            </a:r>
            <a:r>
              <a:rPr lang="en-US" sz="2000" dirty="0" err="1"/>
              <a:t>kelayakan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proyek</a:t>
            </a:r>
            <a:r>
              <a:rPr lang="en-US" sz="2000" dirty="0"/>
              <a:t> </a:t>
            </a:r>
            <a:r>
              <a:rPr lang="en-US" sz="2000" dirty="0" err="1"/>
              <a:t>diajukan</a:t>
            </a:r>
            <a:r>
              <a:rPr lang="en-US" sz="2000" dirty="0"/>
              <a:t>.</a:t>
            </a:r>
            <a:endParaRPr lang="id-ID" sz="2000" dirty="0"/>
          </a:p>
        </p:txBody>
      </p:sp>
      <p:cxnSp>
        <p:nvCxnSpPr>
          <p:cNvPr id="14" name="Konektor Lurus 13">
            <a:extLst>
              <a:ext uri="{FF2B5EF4-FFF2-40B4-BE49-F238E27FC236}">
                <a16:creationId xmlns="" xmlns:a16="http://schemas.microsoft.com/office/drawing/2014/main" id="{DF0F0D43-97CA-9087-7D37-FB89E91A00A4}"/>
              </a:ext>
            </a:extLst>
          </p:cNvPr>
          <p:cNvCxnSpPr>
            <a:stCxn id="7" idx="4"/>
            <a:endCxn id="9" idx="0"/>
          </p:cNvCxnSpPr>
          <p:nvPr/>
        </p:nvCxnSpPr>
        <p:spPr>
          <a:xfrm>
            <a:off x="6761056" y="2245489"/>
            <a:ext cx="0" cy="1673914"/>
          </a:xfrm>
          <a:prstGeom prst="line">
            <a:avLst/>
          </a:prstGeom>
          <a:ln w="57150">
            <a:solidFill>
              <a:srgbClr val="FFD4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Konektor Lurus 14">
            <a:extLst>
              <a:ext uri="{FF2B5EF4-FFF2-40B4-BE49-F238E27FC236}">
                <a16:creationId xmlns="" xmlns:a16="http://schemas.microsoft.com/office/drawing/2014/main" id="{8A18C2BC-8611-3D03-9B65-182D41D4ED0D}"/>
              </a:ext>
            </a:extLst>
          </p:cNvPr>
          <p:cNvCxnSpPr>
            <a:cxnSpLocks/>
            <a:stCxn id="9" idx="4"/>
            <a:endCxn id="11" idx="0"/>
          </p:cNvCxnSpPr>
          <p:nvPr/>
        </p:nvCxnSpPr>
        <p:spPr>
          <a:xfrm>
            <a:off x="6761056" y="4382153"/>
            <a:ext cx="0" cy="404525"/>
          </a:xfrm>
          <a:prstGeom prst="line">
            <a:avLst/>
          </a:prstGeom>
          <a:ln w="57150">
            <a:solidFill>
              <a:srgbClr val="FFD4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Kotak Teks 18">
            <a:extLst>
              <a:ext uri="{FF2B5EF4-FFF2-40B4-BE49-F238E27FC236}">
                <a16:creationId xmlns="" xmlns:a16="http://schemas.microsoft.com/office/drawing/2014/main" id="{24A3CB5A-B931-E241-2FA3-93576088188E}"/>
              </a:ext>
            </a:extLst>
          </p:cNvPr>
          <p:cNvSpPr txBox="1"/>
          <p:nvPr/>
        </p:nvSpPr>
        <p:spPr>
          <a:xfrm>
            <a:off x="3729677" y="5299392"/>
            <a:ext cx="2254564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b="0" i="0" strike="noStrike" dirty="0" err="1">
                <a:effectLst/>
              </a:rPr>
              <a:t>Referensi</a:t>
            </a:r>
            <a:r>
              <a:rPr lang="en-US" sz="1300" b="0" i="0" strike="noStrike" dirty="0">
                <a:effectLst/>
              </a:rPr>
              <a:t>: </a:t>
            </a:r>
            <a:r>
              <a:rPr lang="en-US" sz="1300" dirty="0" err="1"/>
              <a:t>Asosiasi</a:t>
            </a:r>
            <a:r>
              <a:rPr lang="en-US" sz="1300" dirty="0"/>
              <a:t> Blockchain Syariah Indonesia (ABSI). (2023). </a:t>
            </a:r>
            <a:r>
              <a:rPr lang="en-US" sz="1300" i="1" dirty="0"/>
              <a:t>Blockchain in Sharia Perspective</a:t>
            </a:r>
            <a:r>
              <a:rPr lang="en-US" sz="1300" dirty="0"/>
              <a:t>.</a:t>
            </a:r>
            <a:endParaRPr lang="id-ID" sz="1300" dirty="0"/>
          </a:p>
        </p:txBody>
      </p:sp>
    </p:spTree>
    <p:extLst>
      <p:ext uri="{BB962C8B-B14F-4D97-AF65-F5344CB8AC3E}">
        <p14:creationId xmlns:p14="http://schemas.microsoft.com/office/powerpoint/2010/main" val="190365537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="" xmlns:a16="http://schemas.microsoft.com/office/drawing/2014/main" id="{1C810B99-60D5-3F5E-F186-6CEAF7E4B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Tata Kelola </a:t>
            </a:r>
            <a:r>
              <a:rPr lang="en-US" b="1" dirty="0" err="1"/>
              <a:t>Wakaf</a:t>
            </a:r>
            <a:r>
              <a:rPr lang="en-US" b="1" dirty="0"/>
              <a:t> </a:t>
            </a:r>
            <a:r>
              <a:rPr lang="en-US" b="1" dirty="0" err="1"/>
              <a:t>berbasis</a:t>
            </a:r>
            <a:r>
              <a:rPr lang="en-US" b="1" dirty="0"/>
              <a:t> </a:t>
            </a:r>
            <a:r>
              <a:rPr lang="en-US" b="1" dirty="0" err="1"/>
              <a:t>Teknologi</a:t>
            </a:r>
            <a:endParaRPr lang="id-ID" b="1" dirty="0"/>
          </a:p>
        </p:txBody>
      </p:sp>
      <p:sp>
        <p:nvSpPr>
          <p:cNvPr id="4" name="Kotak Teks 3">
            <a:extLst>
              <a:ext uri="{FF2B5EF4-FFF2-40B4-BE49-F238E27FC236}">
                <a16:creationId xmlns="" xmlns:a16="http://schemas.microsoft.com/office/drawing/2014/main" id="{6FBBBAFC-DAEE-6DBE-D9AE-114CE90A4966}"/>
              </a:ext>
            </a:extLst>
          </p:cNvPr>
          <p:cNvSpPr txBox="1"/>
          <p:nvPr/>
        </p:nvSpPr>
        <p:spPr>
          <a:xfrm>
            <a:off x="838200" y="1384204"/>
            <a:ext cx="3826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Blockchain </a:t>
            </a:r>
            <a:r>
              <a:rPr lang="en-US" sz="2400" b="1" dirty="0" err="1"/>
              <a:t>Wakaf</a:t>
            </a:r>
            <a:endParaRPr lang="id-ID" sz="2400" b="1" dirty="0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467C9ADB-5BC7-6654-8D8D-F7E92C099B4C}"/>
              </a:ext>
            </a:extLst>
          </p:cNvPr>
          <p:cNvSpPr/>
          <p:nvPr/>
        </p:nvSpPr>
        <p:spPr>
          <a:xfrm>
            <a:off x="838200" y="1979027"/>
            <a:ext cx="462750" cy="462750"/>
          </a:xfrm>
          <a:prstGeom prst="ellipse">
            <a:avLst/>
          </a:prstGeom>
          <a:solidFill>
            <a:srgbClr val="FFD4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</a:t>
            </a:r>
            <a:endParaRPr lang="id-ID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Kotak Teks 7">
            <a:extLst>
              <a:ext uri="{FF2B5EF4-FFF2-40B4-BE49-F238E27FC236}">
                <a16:creationId xmlns="" xmlns:a16="http://schemas.microsoft.com/office/drawing/2014/main" id="{E30E1B5D-D77A-2EE9-F752-B513973D3C18}"/>
              </a:ext>
            </a:extLst>
          </p:cNvPr>
          <p:cNvSpPr txBox="1"/>
          <p:nvPr/>
        </p:nvSpPr>
        <p:spPr>
          <a:xfrm>
            <a:off x="838199" y="2654532"/>
            <a:ext cx="2971801" cy="2308324"/>
          </a:xfrm>
          <a:prstGeom prst="rect">
            <a:avLst/>
          </a:prstGeom>
          <a:noFill/>
          <a:ln w="12700">
            <a:solidFill>
              <a:srgbClr val="262626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i="1" dirty="0"/>
              <a:t>Fund manager </a:t>
            </a:r>
            <a:r>
              <a:rPr lang="en-US" dirty="0" err="1"/>
              <a:t>dari</a:t>
            </a:r>
            <a:r>
              <a:rPr lang="en-US" dirty="0"/>
              <a:t> platform </a:t>
            </a:r>
            <a:r>
              <a:rPr lang="en-US" dirty="0" err="1"/>
              <a:t>melakukan</a:t>
            </a:r>
            <a:r>
              <a:rPr lang="en-US" dirty="0"/>
              <a:t> ICO (</a:t>
            </a:r>
            <a:r>
              <a:rPr lang="en-US" i="1" dirty="0"/>
              <a:t>Initial Coin Offering</a:t>
            </a:r>
            <a:r>
              <a:rPr lang="en-US" dirty="0"/>
              <a:t>)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wakaf</a:t>
            </a:r>
            <a:r>
              <a:rPr lang="en-US" dirty="0"/>
              <a:t> dengan </a:t>
            </a:r>
            <a:r>
              <a:rPr lang="en-US" dirty="0" err="1"/>
              <a:t>menjual</a:t>
            </a:r>
            <a:r>
              <a:rPr lang="en-US" dirty="0"/>
              <a:t> token digital pada investor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proses KYC.</a:t>
            </a:r>
            <a:endParaRPr lang="id-ID" dirty="0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136B1D5D-BB4E-5F11-B04B-142404993729}"/>
              </a:ext>
            </a:extLst>
          </p:cNvPr>
          <p:cNvSpPr/>
          <p:nvPr/>
        </p:nvSpPr>
        <p:spPr>
          <a:xfrm>
            <a:off x="4255250" y="1979027"/>
            <a:ext cx="462750" cy="462750"/>
          </a:xfrm>
          <a:prstGeom prst="ellipse">
            <a:avLst/>
          </a:prstGeom>
          <a:solidFill>
            <a:srgbClr val="FFD4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</a:t>
            </a:r>
            <a:endParaRPr lang="id-ID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4" name="Konektor Lurus 13">
            <a:extLst>
              <a:ext uri="{FF2B5EF4-FFF2-40B4-BE49-F238E27FC236}">
                <a16:creationId xmlns="" xmlns:a16="http://schemas.microsoft.com/office/drawing/2014/main" id="{DF0F0D43-97CA-9087-7D37-FB89E91A00A4}"/>
              </a:ext>
            </a:extLst>
          </p:cNvPr>
          <p:cNvCxnSpPr>
            <a:cxnSpLocks/>
            <a:stCxn id="7" idx="6"/>
            <a:endCxn id="9" idx="2"/>
          </p:cNvCxnSpPr>
          <p:nvPr/>
        </p:nvCxnSpPr>
        <p:spPr>
          <a:xfrm>
            <a:off x="1300950" y="2210402"/>
            <a:ext cx="2954300" cy="0"/>
          </a:xfrm>
          <a:prstGeom prst="line">
            <a:avLst/>
          </a:prstGeom>
          <a:ln w="57150">
            <a:solidFill>
              <a:srgbClr val="FFD4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Kotak Teks 23">
            <a:extLst>
              <a:ext uri="{FF2B5EF4-FFF2-40B4-BE49-F238E27FC236}">
                <a16:creationId xmlns="" xmlns:a16="http://schemas.microsoft.com/office/drawing/2014/main" id="{6E54A926-EECB-1BC2-8D5D-29E5A448D468}"/>
              </a:ext>
            </a:extLst>
          </p:cNvPr>
          <p:cNvSpPr txBox="1"/>
          <p:nvPr/>
        </p:nvSpPr>
        <p:spPr>
          <a:xfrm>
            <a:off x="4255250" y="2673152"/>
            <a:ext cx="1822778" cy="1754327"/>
          </a:xfrm>
          <a:prstGeom prst="rect">
            <a:avLst/>
          </a:prstGeom>
          <a:noFill/>
          <a:ln w="12700">
            <a:solidFill>
              <a:srgbClr val="262626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Investor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terverifikasi</a:t>
            </a:r>
            <a:r>
              <a:rPr lang="en-US" dirty="0"/>
              <a:t> KYC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berinvestasi</a:t>
            </a:r>
            <a:r>
              <a:rPr lang="en-US" dirty="0"/>
              <a:t> pada </a:t>
            </a:r>
            <a:r>
              <a:rPr lang="en-US" i="1" dirty="0"/>
              <a:t>platform</a:t>
            </a:r>
            <a:r>
              <a:rPr lang="en-US" dirty="0"/>
              <a:t>.</a:t>
            </a:r>
            <a:endParaRPr lang="id-ID" dirty="0"/>
          </a:p>
        </p:txBody>
      </p:sp>
      <p:cxnSp>
        <p:nvCxnSpPr>
          <p:cNvPr id="26" name="Konektor Lurus 25">
            <a:extLst>
              <a:ext uri="{FF2B5EF4-FFF2-40B4-BE49-F238E27FC236}">
                <a16:creationId xmlns="" xmlns:a16="http://schemas.microsoft.com/office/drawing/2014/main" id="{409D372F-16FD-9216-0E36-DC4B55FAF8DC}"/>
              </a:ext>
            </a:extLst>
          </p:cNvPr>
          <p:cNvCxnSpPr>
            <a:cxnSpLocks/>
            <a:stCxn id="9" idx="6"/>
            <a:endCxn id="29" idx="2"/>
          </p:cNvCxnSpPr>
          <p:nvPr/>
        </p:nvCxnSpPr>
        <p:spPr>
          <a:xfrm>
            <a:off x="4718000" y="2210402"/>
            <a:ext cx="1752085" cy="0"/>
          </a:xfrm>
          <a:prstGeom prst="line">
            <a:avLst/>
          </a:prstGeom>
          <a:ln w="57150">
            <a:solidFill>
              <a:srgbClr val="FFD4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48A909FD-0437-F818-2298-989FCBA97B0A}"/>
              </a:ext>
            </a:extLst>
          </p:cNvPr>
          <p:cNvSpPr/>
          <p:nvPr/>
        </p:nvSpPr>
        <p:spPr>
          <a:xfrm>
            <a:off x="6470085" y="1979027"/>
            <a:ext cx="462750" cy="462750"/>
          </a:xfrm>
          <a:prstGeom prst="ellipse">
            <a:avLst/>
          </a:prstGeom>
          <a:solidFill>
            <a:srgbClr val="FFD4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</a:t>
            </a:r>
            <a:endParaRPr lang="id-ID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Kotak Teks 29">
            <a:extLst>
              <a:ext uri="{FF2B5EF4-FFF2-40B4-BE49-F238E27FC236}">
                <a16:creationId xmlns="" xmlns:a16="http://schemas.microsoft.com/office/drawing/2014/main" id="{30DAD8AD-446D-0B5F-8D66-021A37C8F57C}"/>
              </a:ext>
            </a:extLst>
          </p:cNvPr>
          <p:cNvSpPr txBox="1"/>
          <p:nvPr/>
        </p:nvSpPr>
        <p:spPr>
          <a:xfrm>
            <a:off x="6470085" y="2626202"/>
            <a:ext cx="2347428" cy="2369880"/>
          </a:xfrm>
          <a:prstGeom prst="rect">
            <a:avLst/>
          </a:prstGeom>
          <a:noFill/>
          <a:ln w="12700">
            <a:solidFill>
              <a:srgbClr val="262626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Setelah</a:t>
            </a:r>
            <a:r>
              <a:rPr lang="en-US" dirty="0"/>
              <a:t> dana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i="1" dirty="0"/>
              <a:t>hard cap, fund manager </a:t>
            </a:r>
            <a:r>
              <a:rPr lang="en-US" dirty="0" err="1"/>
              <a:t>menunjuk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konstruksi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.</a:t>
            </a:r>
            <a:endParaRPr lang="id-ID" dirty="0"/>
          </a:p>
        </p:txBody>
      </p:sp>
      <p:cxnSp>
        <p:nvCxnSpPr>
          <p:cNvPr id="33" name="Konektor Lurus 32">
            <a:extLst>
              <a:ext uri="{FF2B5EF4-FFF2-40B4-BE49-F238E27FC236}">
                <a16:creationId xmlns="" xmlns:a16="http://schemas.microsoft.com/office/drawing/2014/main" id="{8423B441-1F52-8BBF-060B-CF33325DF835}"/>
              </a:ext>
            </a:extLst>
          </p:cNvPr>
          <p:cNvCxnSpPr>
            <a:cxnSpLocks/>
            <a:stCxn id="29" idx="6"/>
            <a:endCxn id="36" idx="2"/>
          </p:cNvCxnSpPr>
          <p:nvPr/>
        </p:nvCxnSpPr>
        <p:spPr>
          <a:xfrm>
            <a:off x="6932835" y="2210402"/>
            <a:ext cx="2339575" cy="0"/>
          </a:xfrm>
          <a:prstGeom prst="line">
            <a:avLst/>
          </a:prstGeom>
          <a:ln w="57150">
            <a:solidFill>
              <a:srgbClr val="FFD4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A97F7F3D-D4E7-073E-0478-7FF62C433ABE}"/>
              </a:ext>
            </a:extLst>
          </p:cNvPr>
          <p:cNvSpPr/>
          <p:nvPr/>
        </p:nvSpPr>
        <p:spPr>
          <a:xfrm>
            <a:off x="9272410" y="1979027"/>
            <a:ext cx="462750" cy="462750"/>
          </a:xfrm>
          <a:prstGeom prst="ellipse">
            <a:avLst/>
          </a:prstGeom>
          <a:solidFill>
            <a:srgbClr val="FFD4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</a:t>
            </a:r>
            <a:endParaRPr lang="id-ID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Kotak Teks 39">
            <a:extLst>
              <a:ext uri="{FF2B5EF4-FFF2-40B4-BE49-F238E27FC236}">
                <a16:creationId xmlns="" xmlns:a16="http://schemas.microsoft.com/office/drawing/2014/main" id="{F05CFEC9-5611-5A22-3529-0233E428A9C3}"/>
              </a:ext>
            </a:extLst>
          </p:cNvPr>
          <p:cNvSpPr txBox="1"/>
          <p:nvPr/>
        </p:nvSpPr>
        <p:spPr>
          <a:xfrm>
            <a:off x="9272410" y="2626201"/>
            <a:ext cx="2081390" cy="1815882"/>
          </a:xfrm>
          <a:prstGeom prst="rect">
            <a:avLst/>
          </a:prstGeom>
          <a:noFill/>
          <a:ln w="12700">
            <a:solidFill>
              <a:srgbClr val="262626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Asset manager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 dan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agar </a:t>
            </a:r>
            <a:r>
              <a:rPr lang="en-US" dirty="0" err="1"/>
              <a:t>terus</a:t>
            </a:r>
            <a:r>
              <a:rPr lang="en-US" dirty="0"/>
              <a:t> </a:t>
            </a:r>
            <a:r>
              <a:rPr lang="en-US" dirty="0" err="1"/>
              <a:t>berkelanjutan</a:t>
            </a:r>
            <a:r>
              <a:rPr lang="en-US" dirty="0"/>
              <a:t>.</a:t>
            </a:r>
            <a:endParaRPr lang="id-ID" dirty="0"/>
          </a:p>
        </p:txBody>
      </p:sp>
      <p:cxnSp>
        <p:nvCxnSpPr>
          <p:cNvPr id="43" name="Konektor Lurus 42">
            <a:extLst>
              <a:ext uri="{FF2B5EF4-FFF2-40B4-BE49-F238E27FC236}">
                <a16:creationId xmlns="" xmlns:a16="http://schemas.microsoft.com/office/drawing/2014/main" id="{B860CBC9-ABE3-49F0-2036-A98BDA49DF62}"/>
              </a:ext>
            </a:extLst>
          </p:cNvPr>
          <p:cNvCxnSpPr>
            <a:cxnSpLocks/>
            <a:stCxn id="36" idx="6"/>
          </p:cNvCxnSpPr>
          <p:nvPr/>
        </p:nvCxnSpPr>
        <p:spPr>
          <a:xfrm>
            <a:off x="9735160" y="2210402"/>
            <a:ext cx="2456840" cy="0"/>
          </a:xfrm>
          <a:prstGeom prst="line">
            <a:avLst/>
          </a:prstGeom>
          <a:ln w="57150">
            <a:solidFill>
              <a:srgbClr val="FFD4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Konektor Lurus 59">
            <a:extLst>
              <a:ext uri="{FF2B5EF4-FFF2-40B4-BE49-F238E27FC236}">
                <a16:creationId xmlns="" xmlns:a16="http://schemas.microsoft.com/office/drawing/2014/main" id="{3DF6917E-4D04-9222-5EC8-DCD021DDCBFD}"/>
              </a:ext>
            </a:extLst>
          </p:cNvPr>
          <p:cNvCxnSpPr>
            <a:cxnSpLocks/>
          </p:cNvCxnSpPr>
          <p:nvPr/>
        </p:nvCxnSpPr>
        <p:spPr>
          <a:xfrm>
            <a:off x="1043940" y="2441777"/>
            <a:ext cx="0" cy="231375"/>
          </a:xfrm>
          <a:prstGeom prst="line">
            <a:avLst/>
          </a:prstGeom>
          <a:ln w="19050">
            <a:solidFill>
              <a:srgbClr val="FFD44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Konektor Lurus 63">
            <a:extLst>
              <a:ext uri="{FF2B5EF4-FFF2-40B4-BE49-F238E27FC236}">
                <a16:creationId xmlns="" xmlns:a16="http://schemas.microsoft.com/office/drawing/2014/main" id="{302E55DB-7F8C-3E26-0D10-22CFB3622046}"/>
              </a:ext>
            </a:extLst>
          </p:cNvPr>
          <p:cNvCxnSpPr>
            <a:cxnSpLocks/>
          </p:cNvCxnSpPr>
          <p:nvPr/>
        </p:nvCxnSpPr>
        <p:spPr>
          <a:xfrm>
            <a:off x="4488180" y="2441777"/>
            <a:ext cx="0" cy="231375"/>
          </a:xfrm>
          <a:prstGeom prst="line">
            <a:avLst/>
          </a:prstGeom>
          <a:ln w="19050">
            <a:solidFill>
              <a:srgbClr val="FFD44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Konektor Lurus 64">
            <a:extLst>
              <a:ext uri="{FF2B5EF4-FFF2-40B4-BE49-F238E27FC236}">
                <a16:creationId xmlns="" xmlns:a16="http://schemas.microsoft.com/office/drawing/2014/main" id="{854B3C83-A99F-81AF-D2F4-EDF5BD066186}"/>
              </a:ext>
            </a:extLst>
          </p:cNvPr>
          <p:cNvCxnSpPr>
            <a:cxnSpLocks/>
          </p:cNvCxnSpPr>
          <p:nvPr/>
        </p:nvCxnSpPr>
        <p:spPr>
          <a:xfrm>
            <a:off x="6686550" y="2423157"/>
            <a:ext cx="0" cy="231375"/>
          </a:xfrm>
          <a:prstGeom prst="line">
            <a:avLst/>
          </a:prstGeom>
          <a:ln w="19050">
            <a:solidFill>
              <a:srgbClr val="FFD44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Konektor Lurus 65">
            <a:extLst>
              <a:ext uri="{FF2B5EF4-FFF2-40B4-BE49-F238E27FC236}">
                <a16:creationId xmlns="" xmlns:a16="http://schemas.microsoft.com/office/drawing/2014/main" id="{EFD6E506-C59B-8164-367D-AA5A77B4FA3F}"/>
              </a:ext>
            </a:extLst>
          </p:cNvPr>
          <p:cNvCxnSpPr>
            <a:cxnSpLocks/>
          </p:cNvCxnSpPr>
          <p:nvPr/>
        </p:nvCxnSpPr>
        <p:spPr>
          <a:xfrm>
            <a:off x="9509760" y="2423157"/>
            <a:ext cx="0" cy="231375"/>
          </a:xfrm>
          <a:prstGeom prst="line">
            <a:avLst/>
          </a:prstGeom>
          <a:ln w="19050">
            <a:solidFill>
              <a:srgbClr val="FFD44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63771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24" grpId="0" animBg="1"/>
      <p:bldP spid="29" grpId="0" animBg="1"/>
      <p:bldP spid="30" grpId="0" animBg="1"/>
      <p:bldP spid="36" grpId="0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="" xmlns:a16="http://schemas.microsoft.com/office/drawing/2014/main" id="{1C810B99-60D5-3F5E-F186-6CEAF7E4B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Tata Kelola </a:t>
            </a:r>
            <a:r>
              <a:rPr lang="en-US" b="1" dirty="0" err="1"/>
              <a:t>Wakaf</a:t>
            </a:r>
            <a:r>
              <a:rPr lang="en-US" b="1" dirty="0"/>
              <a:t> </a:t>
            </a:r>
            <a:r>
              <a:rPr lang="en-US" b="1" dirty="0" err="1"/>
              <a:t>berbasis</a:t>
            </a:r>
            <a:r>
              <a:rPr lang="en-US" b="1" dirty="0"/>
              <a:t> </a:t>
            </a:r>
            <a:r>
              <a:rPr lang="en-US" b="1" dirty="0" err="1"/>
              <a:t>Teknologi</a:t>
            </a:r>
            <a:endParaRPr lang="id-ID" b="1" dirty="0"/>
          </a:p>
        </p:txBody>
      </p:sp>
      <p:sp>
        <p:nvSpPr>
          <p:cNvPr id="4" name="Kotak Teks 3">
            <a:extLst>
              <a:ext uri="{FF2B5EF4-FFF2-40B4-BE49-F238E27FC236}">
                <a16:creationId xmlns="" xmlns:a16="http://schemas.microsoft.com/office/drawing/2014/main" id="{6FBBBAFC-DAEE-6DBE-D9AE-114CE90A4966}"/>
              </a:ext>
            </a:extLst>
          </p:cNvPr>
          <p:cNvSpPr txBox="1"/>
          <p:nvPr/>
        </p:nvSpPr>
        <p:spPr>
          <a:xfrm>
            <a:off x="838200" y="1384204"/>
            <a:ext cx="3826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Blockchain </a:t>
            </a:r>
            <a:r>
              <a:rPr lang="en-US" sz="2400" b="1" dirty="0" err="1"/>
              <a:t>Wakaf</a:t>
            </a:r>
            <a:endParaRPr lang="id-ID" sz="2400" b="1" dirty="0"/>
          </a:p>
        </p:txBody>
      </p:sp>
      <p:sp>
        <p:nvSpPr>
          <p:cNvPr id="3" name="Kotak Teks 2">
            <a:extLst>
              <a:ext uri="{FF2B5EF4-FFF2-40B4-BE49-F238E27FC236}">
                <a16:creationId xmlns="" xmlns:a16="http://schemas.microsoft.com/office/drawing/2014/main" id="{85F4670D-AE7C-8D75-76AF-1C3795E3432E}"/>
              </a:ext>
            </a:extLst>
          </p:cNvPr>
          <p:cNvSpPr txBox="1"/>
          <p:nvPr/>
        </p:nvSpPr>
        <p:spPr>
          <a:xfrm>
            <a:off x="838200" y="2664064"/>
            <a:ext cx="4541521" cy="3139321"/>
          </a:xfrm>
          <a:prstGeom prst="rect">
            <a:avLst/>
          </a:prstGeom>
          <a:noFill/>
          <a:ln w="12700">
            <a:solidFill>
              <a:srgbClr val="262626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/>
              <a:t>Pendapatan</a:t>
            </a:r>
            <a:r>
              <a:rPr lang="en-US" sz="2200" dirty="0"/>
              <a:t> yang </a:t>
            </a:r>
            <a:r>
              <a:rPr lang="en-US" sz="2200" dirty="0" err="1"/>
              <a:t>diperoleh</a:t>
            </a:r>
            <a:r>
              <a:rPr lang="en-US" sz="2200" dirty="0"/>
              <a:t> </a:t>
            </a:r>
            <a:r>
              <a:rPr lang="en-US" sz="2200" dirty="0" err="1"/>
              <a:t>sebagai</a:t>
            </a:r>
            <a:r>
              <a:rPr lang="en-US" sz="2200" dirty="0"/>
              <a:t> </a:t>
            </a:r>
            <a:r>
              <a:rPr lang="en-US" sz="2200" dirty="0" err="1"/>
              <a:t>hasil</a:t>
            </a:r>
            <a:r>
              <a:rPr lang="en-US" sz="2200" dirty="0"/>
              <a:t> </a:t>
            </a:r>
            <a:r>
              <a:rPr lang="en-US" sz="2200" dirty="0" err="1"/>
              <a:t>pengelolaan</a:t>
            </a:r>
            <a:r>
              <a:rPr lang="en-US" sz="2200" dirty="0"/>
              <a:t> </a:t>
            </a:r>
            <a:r>
              <a:rPr lang="en-US" sz="2200" dirty="0" err="1"/>
              <a:t>aset</a:t>
            </a:r>
            <a:r>
              <a:rPr lang="en-US" sz="2200" dirty="0"/>
              <a:t> </a:t>
            </a:r>
            <a:r>
              <a:rPr lang="en-US" sz="2200" dirty="0" err="1"/>
              <a:t>akan</a:t>
            </a:r>
            <a:r>
              <a:rPr lang="en-US" sz="2200" dirty="0"/>
              <a:t> </a:t>
            </a:r>
            <a:r>
              <a:rPr lang="en-US" sz="2200" dirty="0" err="1"/>
              <a:t>disimpan</a:t>
            </a:r>
            <a:r>
              <a:rPr lang="en-US" sz="2200" dirty="0"/>
              <a:t> ke </a:t>
            </a:r>
            <a:r>
              <a:rPr lang="en-US" sz="2200" dirty="0" err="1"/>
              <a:t>dalam</a:t>
            </a:r>
            <a:r>
              <a:rPr lang="en-US" sz="2200" dirty="0"/>
              <a:t> blockchain. </a:t>
            </a:r>
            <a:r>
              <a:rPr lang="en-US" sz="2200" dirty="0" err="1"/>
              <a:t>Kemudian</a:t>
            </a:r>
            <a:r>
              <a:rPr lang="en-US" sz="2200" dirty="0"/>
              <a:t>, </a:t>
            </a:r>
            <a:r>
              <a:rPr lang="en-US" sz="2200" dirty="0" err="1"/>
              <a:t>digunakan</a:t>
            </a:r>
            <a:r>
              <a:rPr lang="en-US" sz="2200" dirty="0"/>
              <a:t> oleh platform </a:t>
            </a:r>
            <a:r>
              <a:rPr lang="en-US" sz="2200" dirty="0" err="1"/>
              <a:t>penyelenggara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pembagian</a:t>
            </a:r>
            <a:r>
              <a:rPr lang="en-US" sz="2200" dirty="0"/>
              <a:t> </a:t>
            </a:r>
            <a:r>
              <a:rPr lang="en-US" sz="2200" dirty="0" err="1"/>
              <a:t>keuntungan</a:t>
            </a:r>
            <a:r>
              <a:rPr lang="en-US" sz="2200" dirty="0"/>
              <a:t> </a:t>
            </a:r>
            <a:r>
              <a:rPr lang="en-US" sz="2200" dirty="0" err="1"/>
              <a:t>kepada</a:t>
            </a:r>
            <a:r>
              <a:rPr lang="en-US" sz="2200" dirty="0"/>
              <a:t> investor sesuai </a:t>
            </a:r>
            <a:r>
              <a:rPr lang="en-US" sz="2200" dirty="0" err="1"/>
              <a:t>kontribusinya</a:t>
            </a:r>
            <a:r>
              <a:rPr lang="en-US" sz="2200" dirty="0"/>
              <a:t> </a:t>
            </a:r>
            <a:r>
              <a:rPr lang="en-US" sz="2200" dirty="0" err="1"/>
              <a:t>jika</a:t>
            </a:r>
            <a:r>
              <a:rPr lang="en-US" sz="2200" dirty="0"/>
              <a:t> </a:t>
            </a:r>
            <a:r>
              <a:rPr lang="en-US" sz="2200" dirty="0" err="1"/>
              <a:t>akad</a:t>
            </a:r>
            <a:r>
              <a:rPr lang="en-US" sz="2200" dirty="0"/>
              <a:t> yang </a:t>
            </a:r>
            <a:r>
              <a:rPr lang="en-US" sz="2200" dirty="0" err="1"/>
              <a:t>dipakai</a:t>
            </a:r>
            <a:r>
              <a:rPr lang="en-US" sz="2200" dirty="0"/>
              <a:t> </a:t>
            </a:r>
            <a:r>
              <a:rPr lang="en-US" sz="2200" dirty="0" err="1"/>
              <a:t>adalah</a:t>
            </a:r>
            <a:r>
              <a:rPr lang="en-US" sz="2200" dirty="0"/>
              <a:t> </a:t>
            </a:r>
            <a:r>
              <a:rPr lang="en-US" sz="2200" dirty="0" err="1"/>
              <a:t>musyarakah</a:t>
            </a:r>
            <a:r>
              <a:rPr lang="en-US" sz="2200" dirty="0"/>
              <a:t>.</a:t>
            </a:r>
            <a:endParaRPr lang="id-ID" sz="2200" dirty="0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64920694-1FD0-5416-21C5-EFAA54F887A0}"/>
              </a:ext>
            </a:extLst>
          </p:cNvPr>
          <p:cNvSpPr/>
          <p:nvPr/>
        </p:nvSpPr>
        <p:spPr>
          <a:xfrm>
            <a:off x="838200" y="1979027"/>
            <a:ext cx="462750" cy="462750"/>
          </a:xfrm>
          <a:prstGeom prst="ellipse">
            <a:avLst/>
          </a:prstGeom>
          <a:solidFill>
            <a:srgbClr val="FFD4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</a:t>
            </a:r>
            <a:endParaRPr lang="id-ID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6" name="Konektor Lurus 5">
            <a:extLst>
              <a:ext uri="{FF2B5EF4-FFF2-40B4-BE49-F238E27FC236}">
                <a16:creationId xmlns="" xmlns:a16="http://schemas.microsoft.com/office/drawing/2014/main" id="{57610CBA-9DD0-9E59-7763-423A68A9B06A}"/>
              </a:ext>
            </a:extLst>
          </p:cNvPr>
          <p:cNvCxnSpPr>
            <a:cxnSpLocks/>
            <a:endCxn id="5" idx="2"/>
          </p:cNvCxnSpPr>
          <p:nvPr/>
        </p:nvCxnSpPr>
        <p:spPr>
          <a:xfrm>
            <a:off x="-68580" y="2210402"/>
            <a:ext cx="906780" cy="0"/>
          </a:xfrm>
          <a:prstGeom prst="line">
            <a:avLst/>
          </a:prstGeom>
          <a:ln w="57150">
            <a:solidFill>
              <a:srgbClr val="FFD4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Konektor Lurus 9">
            <a:extLst>
              <a:ext uri="{FF2B5EF4-FFF2-40B4-BE49-F238E27FC236}">
                <a16:creationId xmlns="" xmlns:a16="http://schemas.microsoft.com/office/drawing/2014/main" id="{96FFE946-14EB-AF4B-64ED-FD72FF9FEE2D}"/>
              </a:ext>
            </a:extLst>
          </p:cNvPr>
          <p:cNvCxnSpPr>
            <a:cxnSpLocks/>
          </p:cNvCxnSpPr>
          <p:nvPr/>
        </p:nvCxnSpPr>
        <p:spPr>
          <a:xfrm>
            <a:off x="1043940" y="2441777"/>
            <a:ext cx="0" cy="231375"/>
          </a:xfrm>
          <a:prstGeom prst="line">
            <a:avLst/>
          </a:prstGeom>
          <a:ln w="19050">
            <a:solidFill>
              <a:srgbClr val="FFD44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Blockchain Png Images - Free Download on Freepik">
            <a:extLst>
              <a:ext uri="{FF2B5EF4-FFF2-40B4-BE49-F238E27FC236}">
                <a16:creationId xmlns="" xmlns:a16="http://schemas.microsoft.com/office/drawing/2014/main" id="{7ECEAEF6-AF78-6CC7-5360-68ABCD345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621" y="1481560"/>
            <a:ext cx="4407904" cy="440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35879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="" xmlns:a16="http://schemas.microsoft.com/office/drawing/2014/main" id="{70AD2005-834E-CE83-16F8-4176EBEA0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Implementasi</a:t>
            </a:r>
            <a:r>
              <a:rPr lang="en-US" b="1" dirty="0"/>
              <a:t> </a:t>
            </a:r>
            <a:r>
              <a:rPr lang="en-US" b="1" dirty="0" err="1"/>
              <a:t>Teknologi</a:t>
            </a:r>
            <a:r>
              <a:rPr lang="en-US" b="1" dirty="0"/>
              <a:t> Digital</a:t>
            </a:r>
            <a:endParaRPr lang="id-ID" dirty="0"/>
          </a:p>
        </p:txBody>
      </p:sp>
      <p:sp>
        <p:nvSpPr>
          <p:cNvPr id="6" name="Kotak Teks 5">
            <a:extLst>
              <a:ext uri="{FF2B5EF4-FFF2-40B4-BE49-F238E27FC236}">
                <a16:creationId xmlns="" xmlns:a16="http://schemas.microsoft.com/office/drawing/2014/main" id="{C9092FDF-118E-4EB5-4391-E8C33D94DA83}"/>
              </a:ext>
            </a:extLst>
          </p:cNvPr>
          <p:cNvSpPr txBox="1"/>
          <p:nvPr/>
        </p:nvSpPr>
        <p:spPr>
          <a:xfrm>
            <a:off x="934720" y="5757568"/>
            <a:ext cx="10033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/>
              <a:t>Referensi</a:t>
            </a:r>
            <a:r>
              <a:rPr lang="en-US" sz="1400" dirty="0"/>
              <a:t>: </a:t>
            </a:r>
            <a:r>
              <a:rPr lang="id-ID" sz="1400" dirty="0"/>
              <a:t>Megat, P. A., Al-</a:t>
            </a:r>
            <a:r>
              <a:rPr lang="id-ID" sz="1400" dirty="0" err="1"/>
              <a:t>Shaghdari</a:t>
            </a:r>
            <a:r>
              <a:rPr lang="id-ID" sz="1400" dirty="0"/>
              <a:t>, F., Bin </a:t>
            </a:r>
            <a:r>
              <a:rPr lang="id-ID" sz="1400" dirty="0" err="1"/>
              <a:t>Ngah</a:t>
            </a:r>
            <a:r>
              <a:rPr lang="id-ID" sz="1400" dirty="0"/>
              <a:t>, B., &amp; </a:t>
            </a:r>
            <a:r>
              <a:rPr lang="id-ID" sz="1400" dirty="0" err="1"/>
              <a:t>Abdelfattah</a:t>
            </a:r>
            <a:r>
              <a:rPr lang="id-ID" sz="1400" dirty="0"/>
              <a:t>, S. S. (2024). </a:t>
            </a:r>
            <a:r>
              <a:rPr lang="id-ID" sz="1400" dirty="0" err="1"/>
              <a:t>Assessing</a:t>
            </a:r>
            <a:r>
              <a:rPr lang="id-ID" sz="1400" dirty="0"/>
              <a:t> </a:t>
            </a:r>
            <a:r>
              <a:rPr lang="id-ID" sz="1400" dirty="0" err="1"/>
              <a:t>the</a:t>
            </a:r>
            <a:r>
              <a:rPr lang="id-ID" sz="1400" dirty="0"/>
              <a:t> </a:t>
            </a:r>
            <a:r>
              <a:rPr lang="id-ID" sz="1400" dirty="0" err="1"/>
              <a:t>predictive</a:t>
            </a:r>
            <a:r>
              <a:rPr lang="id-ID" sz="1400" dirty="0"/>
              <a:t> </a:t>
            </a:r>
            <a:r>
              <a:rPr lang="id-ID" sz="1400" dirty="0" err="1"/>
              <a:t>benefits</a:t>
            </a:r>
            <a:r>
              <a:rPr lang="id-ID" sz="1400" dirty="0"/>
              <a:t> </a:t>
            </a:r>
            <a:r>
              <a:rPr lang="id-ID" sz="1400" dirty="0" err="1"/>
              <a:t>of</a:t>
            </a:r>
            <a:r>
              <a:rPr lang="id-ID" sz="1400" dirty="0"/>
              <a:t> </a:t>
            </a:r>
            <a:r>
              <a:rPr lang="id-ID" sz="1400" dirty="0" err="1"/>
              <a:t>Waqftech</a:t>
            </a:r>
            <a:r>
              <a:rPr lang="id-ID" sz="1400" dirty="0"/>
              <a:t> </a:t>
            </a:r>
            <a:r>
              <a:rPr lang="id-ID" sz="1400" dirty="0" err="1"/>
              <a:t>smart</a:t>
            </a:r>
            <a:r>
              <a:rPr lang="id-ID" sz="1400" dirty="0"/>
              <a:t> </a:t>
            </a:r>
            <a:r>
              <a:rPr lang="id-ID" sz="1400" dirty="0" err="1"/>
              <a:t>contracts</a:t>
            </a:r>
            <a:r>
              <a:rPr lang="id-ID" sz="1400" dirty="0"/>
              <a:t> </a:t>
            </a:r>
            <a:r>
              <a:rPr lang="id-ID" sz="1400" dirty="0" err="1"/>
              <a:t>on</a:t>
            </a:r>
            <a:r>
              <a:rPr lang="id-ID" sz="1400" dirty="0"/>
              <a:t> </a:t>
            </a:r>
            <a:r>
              <a:rPr lang="id-ID" sz="1400" dirty="0" err="1"/>
              <a:t>corporate</a:t>
            </a:r>
            <a:r>
              <a:rPr lang="id-ID" sz="1400" dirty="0"/>
              <a:t> </a:t>
            </a:r>
            <a:r>
              <a:rPr lang="id-ID" sz="1400" dirty="0" err="1"/>
              <a:t>waqf</a:t>
            </a:r>
            <a:r>
              <a:rPr lang="id-ID" sz="1400" dirty="0"/>
              <a:t> </a:t>
            </a:r>
            <a:r>
              <a:rPr lang="id-ID" sz="1400" dirty="0" err="1"/>
              <a:t>crowdfunding</a:t>
            </a:r>
            <a:r>
              <a:rPr lang="id-ID" sz="1400" dirty="0"/>
              <a:t> </a:t>
            </a:r>
            <a:r>
              <a:rPr lang="id-ID" sz="1400" dirty="0" err="1"/>
              <a:t>among</a:t>
            </a:r>
            <a:r>
              <a:rPr lang="id-ID" sz="1400" dirty="0"/>
              <a:t> </a:t>
            </a:r>
            <a:r>
              <a:rPr lang="id-ID" sz="1400" dirty="0" err="1"/>
              <a:t>Malaysian</a:t>
            </a:r>
            <a:r>
              <a:rPr lang="id-ID" sz="1400" dirty="0"/>
              <a:t> </a:t>
            </a:r>
            <a:r>
              <a:rPr lang="id-ID" sz="1400" dirty="0" err="1"/>
              <a:t>enterprises</a:t>
            </a:r>
            <a:r>
              <a:rPr lang="id-ID" sz="1400" dirty="0"/>
              <a:t>. </a:t>
            </a:r>
            <a:r>
              <a:rPr lang="id-ID" sz="1400" i="1" dirty="0" err="1"/>
              <a:t>Journal</a:t>
            </a:r>
            <a:r>
              <a:rPr lang="id-ID" sz="1400" i="1" dirty="0"/>
              <a:t> </a:t>
            </a:r>
            <a:r>
              <a:rPr lang="id-ID" sz="1400" i="1" dirty="0" err="1"/>
              <a:t>of</a:t>
            </a:r>
            <a:r>
              <a:rPr lang="id-ID" sz="1400" i="1" dirty="0"/>
              <a:t> Islamic </a:t>
            </a:r>
            <a:r>
              <a:rPr lang="id-ID" sz="1400" i="1" dirty="0" err="1"/>
              <a:t>Marketing</a:t>
            </a:r>
            <a:r>
              <a:rPr lang="id-ID" sz="1400" dirty="0"/>
              <a:t>.</a:t>
            </a:r>
          </a:p>
        </p:txBody>
      </p:sp>
      <p:sp>
        <p:nvSpPr>
          <p:cNvPr id="5" name="Persegi Panjang: Sudut Lengkung 4">
            <a:extLst>
              <a:ext uri="{FF2B5EF4-FFF2-40B4-BE49-F238E27FC236}">
                <a16:creationId xmlns="" xmlns:a16="http://schemas.microsoft.com/office/drawing/2014/main" id="{9D221212-84FD-EE93-8D8B-13B26DD94E05}"/>
              </a:ext>
            </a:extLst>
          </p:cNvPr>
          <p:cNvSpPr/>
          <p:nvPr/>
        </p:nvSpPr>
        <p:spPr>
          <a:xfrm>
            <a:off x="934720" y="1657123"/>
            <a:ext cx="2743200" cy="910676"/>
          </a:xfrm>
          <a:prstGeom prst="roundRect">
            <a:avLst>
              <a:gd name="adj" fmla="val 4062"/>
            </a:avLst>
          </a:prstGeom>
          <a:solidFill>
            <a:schemeClr val="bg1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Digital Based Services</a:t>
            </a:r>
            <a:endParaRPr lang="id-ID" sz="2800" b="1" dirty="0">
              <a:solidFill>
                <a:schemeClr val="tx1"/>
              </a:solidFill>
            </a:endParaRPr>
          </a:p>
        </p:txBody>
      </p:sp>
      <p:sp>
        <p:nvSpPr>
          <p:cNvPr id="7" name="Persegi Panjang: Sudut Lengkung 6">
            <a:extLst>
              <a:ext uri="{FF2B5EF4-FFF2-40B4-BE49-F238E27FC236}">
                <a16:creationId xmlns="" xmlns:a16="http://schemas.microsoft.com/office/drawing/2014/main" id="{AD04DE51-C63A-25E9-6EB4-6F0FE0C2BCD7}"/>
              </a:ext>
            </a:extLst>
          </p:cNvPr>
          <p:cNvSpPr/>
          <p:nvPr/>
        </p:nvSpPr>
        <p:spPr>
          <a:xfrm>
            <a:off x="5283200" y="1708795"/>
            <a:ext cx="5588000" cy="501177"/>
          </a:xfrm>
          <a:prstGeom prst="roundRect">
            <a:avLst>
              <a:gd name="adj" fmla="val 4062"/>
            </a:avLst>
          </a:prstGeom>
          <a:solidFill>
            <a:schemeClr val="bg1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</a:rPr>
              <a:t>Wakaf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melalui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i="1" dirty="0">
                <a:solidFill>
                  <a:schemeClr val="tx1"/>
                </a:solidFill>
              </a:rPr>
              <a:t>fintech</a:t>
            </a:r>
            <a:endParaRPr lang="id-ID" sz="2400" i="1" dirty="0">
              <a:solidFill>
                <a:schemeClr val="tx1"/>
              </a:solidFill>
            </a:endParaRPr>
          </a:p>
        </p:txBody>
      </p:sp>
      <p:sp>
        <p:nvSpPr>
          <p:cNvPr id="8" name="Persegi Panjang: Sudut Lengkung 7">
            <a:extLst>
              <a:ext uri="{FF2B5EF4-FFF2-40B4-BE49-F238E27FC236}">
                <a16:creationId xmlns="" xmlns:a16="http://schemas.microsoft.com/office/drawing/2014/main" id="{33776E33-16EA-DE2E-CAA8-4E9CD60294BB}"/>
              </a:ext>
            </a:extLst>
          </p:cNvPr>
          <p:cNvSpPr/>
          <p:nvPr/>
        </p:nvSpPr>
        <p:spPr>
          <a:xfrm>
            <a:off x="5283200" y="2357605"/>
            <a:ext cx="5588000" cy="501177"/>
          </a:xfrm>
          <a:prstGeom prst="roundRect">
            <a:avLst>
              <a:gd name="adj" fmla="val 4062"/>
            </a:avLst>
          </a:prstGeom>
          <a:solidFill>
            <a:schemeClr val="bg1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</a:rPr>
              <a:t>Wakaf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i="1" dirty="0">
                <a:solidFill>
                  <a:schemeClr val="tx1"/>
                </a:solidFill>
              </a:rPr>
              <a:t>crowdfunding</a:t>
            </a:r>
            <a:endParaRPr lang="id-ID" sz="2400" i="1" dirty="0">
              <a:solidFill>
                <a:schemeClr val="tx1"/>
              </a:solidFill>
            </a:endParaRPr>
          </a:p>
        </p:txBody>
      </p:sp>
      <p:sp>
        <p:nvSpPr>
          <p:cNvPr id="9" name="Persegi Panjang: Sudut Lengkung 8">
            <a:extLst>
              <a:ext uri="{FF2B5EF4-FFF2-40B4-BE49-F238E27FC236}">
                <a16:creationId xmlns="" xmlns:a16="http://schemas.microsoft.com/office/drawing/2014/main" id="{4D1F2267-BC69-0204-CB5C-24D5233704C6}"/>
              </a:ext>
            </a:extLst>
          </p:cNvPr>
          <p:cNvSpPr/>
          <p:nvPr/>
        </p:nvSpPr>
        <p:spPr>
          <a:xfrm>
            <a:off x="5283200" y="3006415"/>
            <a:ext cx="5588000" cy="501177"/>
          </a:xfrm>
          <a:prstGeom prst="roundRect">
            <a:avLst>
              <a:gd name="adj" fmla="val 4062"/>
            </a:avLst>
          </a:prstGeom>
          <a:solidFill>
            <a:schemeClr val="bg1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</a:rPr>
              <a:t>Pembayaran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i="1" dirty="0">
                <a:solidFill>
                  <a:schemeClr val="tx1"/>
                </a:solidFill>
              </a:rPr>
              <a:t>online</a:t>
            </a:r>
            <a:r>
              <a:rPr lang="en-US" sz="2400" dirty="0">
                <a:solidFill>
                  <a:schemeClr val="tx1"/>
                </a:solidFill>
              </a:rPr>
              <a:t> dan QR (QRIS)</a:t>
            </a:r>
            <a:endParaRPr lang="id-ID" sz="2400" dirty="0">
              <a:solidFill>
                <a:schemeClr val="tx1"/>
              </a:solidFill>
            </a:endParaRPr>
          </a:p>
        </p:txBody>
      </p:sp>
      <p:cxnSp>
        <p:nvCxnSpPr>
          <p:cNvPr id="12" name="Konektor Panah Lurus 11">
            <a:extLst>
              <a:ext uri="{FF2B5EF4-FFF2-40B4-BE49-F238E27FC236}">
                <a16:creationId xmlns="" xmlns:a16="http://schemas.microsoft.com/office/drawing/2014/main" id="{0BBF4D84-F6B1-AFB1-BCAD-F6D5FFF5BCFB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 flipV="1">
            <a:off x="3677920" y="1959384"/>
            <a:ext cx="1605280" cy="153077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Konektor Panah Lurus 13">
            <a:extLst>
              <a:ext uri="{FF2B5EF4-FFF2-40B4-BE49-F238E27FC236}">
                <a16:creationId xmlns="" xmlns:a16="http://schemas.microsoft.com/office/drawing/2014/main" id="{4A534D1D-1E4A-8D5D-EDD3-B1B170D24C19}"/>
              </a:ext>
            </a:extLst>
          </p:cNvPr>
          <p:cNvCxnSpPr>
            <a:cxnSpLocks/>
            <a:stCxn id="5" idx="3"/>
            <a:endCxn id="8" idx="1"/>
          </p:cNvCxnSpPr>
          <p:nvPr/>
        </p:nvCxnSpPr>
        <p:spPr>
          <a:xfrm>
            <a:off x="3677920" y="2112461"/>
            <a:ext cx="1605280" cy="495733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Konektor Panah Lurus 15">
            <a:extLst>
              <a:ext uri="{FF2B5EF4-FFF2-40B4-BE49-F238E27FC236}">
                <a16:creationId xmlns="" xmlns:a16="http://schemas.microsoft.com/office/drawing/2014/main" id="{9327AE10-31A5-CA52-760E-ECDDFB6C363B}"/>
              </a:ext>
            </a:extLst>
          </p:cNvPr>
          <p:cNvCxnSpPr>
            <a:cxnSpLocks/>
            <a:stCxn id="5" idx="3"/>
            <a:endCxn id="9" idx="1"/>
          </p:cNvCxnSpPr>
          <p:nvPr/>
        </p:nvCxnSpPr>
        <p:spPr>
          <a:xfrm>
            <a:off x="3677920" y="2112461"/>
            <a:ext cx="1605280" cy="1144543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ersegi Panjang: Sudut Lengkung 23">
            <a:extLst>
              <a:ext uri="{FF2B5EF4-FFF2-40B4-BE49-F238E27FC236}">
                <a16:creationId xmlns="" xmlns:a16="http://schemas.microsoft.com/office/drawing/2014/main" id="{B819E86E-17E7-2313-43E2-4F7DC6BAE179}"/>
              </a:ext>
            </a:extLst>
          </p:cNvPr>
          <p:cNvSpPr/>
          <p:nvPr/>
        </p:nvSpPr>
        <p:spPr>
          <a:xfrm>
            <a:off x="5283200" y="3655225"/>
            <a:ext cx="5588000" cy="501177"/>
          </a:xfrm>
          <a:prstGeom prst="roundRect">
            <a:avLst>
              <a:gd name="adj" fmla="val 4062"/>
            </a:avLst>
          </a:prstGeom>
          <a:solidFill>
            <a:schemeClr val="bg1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</a:rPr>
              <a:t>Sistem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Informasi</a:t>
            </a:r>
            <a:r>
              <a:rPr lang="en-US" sz="2400" dirty="0">
                <a:solidFill>
                  <a:schemeClr val="tx1"/>
                </a:solidFill>
              </a:rPr>
              <a:t> Digital</a:t>
            </a:r>
            <a:endParaRPr lang="id-ID" sz="2400" dirty="0">
              <a:solidFill>
                <a:schemeClr val="tx1"/>
              </a:solidFill>
            </a:endParaRPr>
          </a:p>
        </p:txBody>
      </p:sp>
      <p:sp>
        <p:nvSpPr>
          <p:cNvPr id="26" name="Persegi Panjang: Sudut Lengkung 25">
            <a:extLst>
              <a:ext uri="{FF2B5EF4-FFF2-40B4-BE49-F238E27FC236}">
                <a16:creationId xmlns="" xmlns:a16="http://schemas.microsoft.com/office/drawing/2014/main" id="{1F473051-F2CD-D489-B114-3CF61EB65A1A}"/>
              </a:ext>
            </a:extLst>
          </p:cNvPr>
          <p:cNvSpPr/>
          <p:nvPr/>
        </p:nvSpPr>
        <p:spPr>
          <a:xfrm>
            <a:off x="5283200" y="4304035"/>
            <a:ext cx="5588000" cy="501177"/>
          </a:xfrm>
          <a:prstGeom prst="roundRect">
            <a:avLst>
              <a:gd name="adj" fmla="val 4062"/>
            </a:avLst>
          </a:prstGeom>
          <a:solidFill>
            <a:schemeClr val="bg1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</a:rPr>
              <a:t>Aplikasi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i="1" dirty="0">
                <a:solidFill>
                  <a:schemeClr val="tx1"/>
                </a:solidFill>
              </a:rPr>
              <a:t>mobile</a:t>
            </a:r>
            <a:r>
              <a:rPr lang="en-US" sz="2400" dirty="0">
                <a:solidFill>
                  <a:schemeClr val="tx1"/>
                </a:solidFill>
              </a:rPr>
              <a:t> dan </a:t>
            </a:r>
            <a:r>
              <a:rPr lang="en-US" sz="2400" i="1" dirty="0">
                <a:solidFill>
                  <a:schemeClr val="tx1"/>
                </a:solidFill>
              </a:rPr>
              <a:t>website</a:t>
            </a:r>
            <a:endParaRPr lang="id-ID" sz="2400" i="1" dirty="0">
              <a:solidFill>
                <a:schemeClr val="tx1"/>
              </a:solidFill>
            </a:endParaRPr>
          </a:p>
        </p:txBody>
      </p:sp>
      <p:sp>
        <p:nvSpPr>
          <p:cNvPr id="27" name="Persegi Panjang: Sudut Lengkung 26">
            <a:extLst>
              <a:ext uri="{FF2B5EF4-FFF2-40B4-BE49-F238E27FC236}">
                <a16:creationId xmlns="" xmlns:a16="http://schemas.microsoft.com/office/drawing/2014/main" id="{8BAFDEF8-DCCD-AD99-B787-9BAD4806C6A6}"/>
              </a:ext>
            </a:extLst>
          </p:cNvPr>
          <p:cNvSpPr/>
          <p:nvPr/>
        </p:nvSpPr>
        <p:spPr>
          <a:xfrm>
            <a:off x="5283200" y="4952845"/>
            <a:ext cx="5588000" cy="501177"/>
          </a:xfrm>
          <a:prstGeom prst="roundRect">
            <a:avLst>
              <a:gd name="adj" fmla="val 4062"/>
            </a:avLst>
          </a:prstGeom>
          <a:solidFill>
            <a:schemeClr val="bg1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Dan </a:t>
            </a:r>
            <a:r>
              <a:rPr lang="en-US" sz="2400" dirty="0" err="1">
                <a:solidFill>
                  <a:schemeClr val="tx1"/>
                </a:solidFill>
              </a:rPr>
              <a:t>berbagai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teknologi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lainnya</a:t>
            </a:r>
            <a:endParaRPr lang="id-ID" sz="2400" i="1" dirty="0">
              <a:solidFill>
                <a:schemeClr val="tx1"/>
              </a:solidFill>
            </a:endParaRPr>
          </a:p>
        </p:txBody>
      </p:sp>
      <p:cxnSp>
        <p:nvCxnSpPr>
          <p:cNvPr id="29" name="Konektor Panah Lurus 28">
            <a:extLst>
              <a:ext uri="{FF2B5EF4-FFF2-40B4-BE49-F238E27FC236}">
                <a16:creationId xmlns="" xmlns:a16="http://schemas.microsoft.com/office/drawing/2014/main" id="{E7E958D9-C886-3CD2-6613-7A0D17A32857}"/>
              </a:ext>
            </a:extLst>
          </p:cNvPr>
          <p:cNvCxnSpPr>
            <a:cxnSpLocks/>
            <a:stCxn id="5" idx="3"/>
            <a:endCxn id="24" idx="1"/>
          </p:cNvCxnSpPr>
          <p:nvPr/>
        </p:nvCxnSpPr>
        <p:spPr>
          <a:xfrm>
            <a:off x="3677920" y="2112461"/>
            <a:ext cx="1605280" cy="1793353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Konektor Panah Lurus 30">
            <a:extLst>
              <a:ext uri="{FF2B5EF4-FFF2-40B4-BE49-F238E27FC236}">
                <a16:creationId xmlns="" xmlns:a16="http://schemas.microsoft.com/office/drawing/2014/main" id="{D965260D-90C7-F0B6-D56B-E044157F9090}"/>
              </a:ext>
            </a:extLst>
          </p:cNvPr>
          <p:cNvCxnSpPr>
            <a:cxnSpLocks/>
            <a:stCxn id="5" idx="3"/>
            <a:endCxn id="26" idx="1"/>
          </p:cNvCxnSpPr>
          <p:nvPr/>
        </p:nvCxnSpPr>
        <p:spPr>
          <a:xfrm>
            <a:off x="3677920" y="2112461"/>
            <a:ext cx="1605280" cy="2442163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Konektor Panah Lurus 33">
            <a:extLst>
              <a:ext uri="{FF2B5EF4-FFF2-40B4-BE49-F238E27FC236}">
                <a16:creationId xmlns="" xmlns:a16="http://schemas.microsoft.com/office/drawing/2014/main" id="{DF4A5AE8-A76E-C25C-914C-6D180FDF0739}"/>
              </a:ext>
            </a:extLst>
          </p:cNvPr>
          <p:cNvCxnSpPr>
            <a:cxnSpLocks/>
            <a:stCxn id="5" idx="3"/>
            <a:endCxn id="27" idx="1"/>
          </p:cNvCxnSpPr>
          <p:nvPr/>
        </p:nvCxnSpPr>
        <p:spPr>
          <a:xfrm>
            <a:off x="3677920" y="2112461"/>
            <a:ext cx="1605280" cy="3090973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Persegi Panjang: Sudut Lengkung 47">
            <a:extLst>
              <a:ext uri="{FF2B5EF4-FFF2-40B4-BE49-F238E27FC236}">
                <a16:creationId xmlns="" xmlns:a16="http://schemas.microsoft.com/office/drawing/2014/main" id="{98971651-D8E1-2E75-D0D0-AF60506CE15D}"/>
              </a:ext>
            </a:extLst>
          </p:cNvPr>
          <p:cNvSpPr/>
          <p:nvPr/>
        </p:nvSpPr>
        <p:spPr>
          <a:xfrm>
            <a:off x="934720" y="3021255"/>
            <a:ext cx="2743200" cy="2432767"/>
          </a:xfrm>
          <a:prstGeom prst="roundRect">
            <a:avLst>
              <a:gd name="adj" fmla="val 2335"/>
            </a:avLst>
          </a:prstGeom>
          <a:solidFill>
            <a:schemeClr val="bg1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</a:rPr>
              <a:t>Penelitian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Megat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dkk</a:t>
            </a:r>
            <a:r>
              <a:rPr lang="en-US" dirty="0">
                <a:solidFill>
                  <a:schemeClr val="tx1"/>
                </a:solidFill>
              </a:rPr>
              <a:t> (2024) </a:t>
            </a:r>
            <a:r>
              <a:rPr lang="en-US" dirty="0" err="1">
                <a:solidFill>
                  <a:schemeClr val="tx1"/>
                </a:solidFill>
              </a:rPr>
              <a:t>menunjukkan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bahwa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implementasi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teknologi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finansial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seperti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waqf crowdfunding </a:t>
            </a:r>
            <a:r>
              <a:rPr lang="en-US" dirty="0" err="1">
                <a:solidFill>
                  <a:schemeClr val="tx1"/>
                </a:solidFill>
              </a:rPr>
              <a:t>memberikan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dampak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baik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52" name="Panah: Bawah 51">
            <a:extLst>
              <a:ext uri="{FF2B5EF4-FFF2-40B4-BE49-F238E27FC236}">
                <a16:creationId xmlns="" xmlns:a16="http://schemas.microsoft.com/office/drawing/2014/main" id="{7B4998C7-7FA3-3521-D478-C359EB6BBECB}"/>
              </a:ext>
            </a:extLst>
          </p:cNvPr>
          <p:cNvSpPr/>
          <p:nvPr/>
        </p:nvSpPr>
        <p:spPr>
          <a:xfrm>
            <a:off x="2076450" y="2565917"/>
            <a:ext cx="459740" cy="471398"/>
          </a:xfrm>
          <a:prstGeom prst="downArrow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2339905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7" grpId="0" animBg="1"/>
      <p:bldP spid="8" grpId="0" animBg="1"/>
      <p:bldP spid="9" grpId="0" animBg="1"/>
      <p:bldP spid="24" grpId="0" animBg="1"/>
      <p:bldP spid="26" grpId="0" animBg="1"/>
      <p:bldP spid="27" grpId="0" animBg="1"/>
      <p:bldP spid="48" grpId="0" animBg="1"/>
      <p:bldP spid="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tak Teks 1">
            <a:extLst>
              <a:ext uri="{FF2B5EF4-FFF2-40B4-BE49-F238E27FC236}">
                <a16:creationId xmlns="" xmlns:a16="http://schemas.microsoft.com/office/drawing/2014/main" id="{3693714F-1013-AD59-DBE6-E51D67E3FEA8}"/>
              </a:ext>
            </a:extLst>
          </p:cNvPr>
          <p:cNvSpPr txBox="1"/>
          <p:nvPr/>
        </p:nvSpPr>
        <p:spPr>
          <a:xfrm>
            <a:off x="1675052" y="3679983"/>
            <a:ext cx="88418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atin typeface="+mj-lt"/>
              </a:rPr>
              <a:t>Terima</a:t>
            </a:r>
            <a:r>
              <a:rPr lang="en-US" sz="6600" b="1" dirty="0">
                <a:latin typeface="+mj-lt"/>
              </a:rPr>
              <a:t> Kasih Banyak</a:t>
            </a:r>
            <a:endParaRPr lang="id-ID" sz="6600" b="1" dirty="0">
              <a:latin typeface="+mj-lt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CEE35685-2D0E-0AF8-C251-20CAD6ED2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161" b="30161"/>
          <a:stretch/>
        </p:blipFill>
        <p:spPr bwMode="auto">
          <a:xfrm>
            <a:off x="1" y="0"/>
            <a:ext cx="12192000" cy="272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Kotak Teks 14">
            <a:extLst>
              <a:ext uri="{FF2B5EF4-FFF2-40B4-BE49-F238E27FC236}">
                <a16:creationId xmlns="" xmlns:a16="http://schemas.microsoft.com/office/drawing/2014/main" id="{80400684-B346-99EE-DB52-DEAA964350DB}"/>
              </a:ext>
            </a:extLst>
          </p:cNvPr>
          <p:cNvSpPr txBox="1"/>
          <p:nvPr/>
        </p:nvSpPr>
        <p:spPr>
          <a:xfrm>
            <a:off x="2374740" y="5888276"/>
            <a:ext cx="7442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/>
              <a:t>Assalamu’alaikum</a:t>
            </a:r>
            <a:r>
              <a:rPr lang="en-US" sz="2000" i="1" dirty="0"/>
              <a:t> </a:t>
            </a:r>
            <a:r>
              <a:rPr lang="en-US" sz="2000" i="1" dirty="0" err="1"/>
              <a:t>warahmatullah</a:t>
            </a:r>
            <a:r>
              <a:rPr lang="en-US" sz="2000" i="1" dirty="0"/>
              <a:t> </a:t>
            </a:r>
            <a:r>
              <a:rPr lang="en-US" sz="2000" i="1" dirty="0" err="1"/>
              <a:t>wabarakatuh</a:t>
            </a:r>
            <a:endParaRPr lang="id-ID" sz="2000" i="1" dirty="0"/>
          </a:p>
        </p:txBody>
      </p:sp>
      <p:sp>
        <p:nvSpPr>
          <p:cNvPr id="3" name="Kotak Teks 2">
            <a:extLst>
              <a:ext uri="{FF2B5EF4-FFF2-40B4-BE49-F238E27FC236}">
                <a16:creationId xmlns="" xmlns:a16="http://schemas.microsoft.com/office/drawing/2014/main" id="{BDF8A968-6215-4543-1518-5D7665B2DC6A}"/>
              </a:ext>
            </a:extLst>
          </p:cNvPr>
          <p:cNvSpPr txBox="1"/>
          <p:nvPr/>
        </p:nvSpPr>
        <p:spPr>
          <a:xfrm>
            <a:off x="4377610" y="3228945"/>
            <a:ext cx="3436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Sekian</a:t>
            </a:r>
            <a:r>
              <a:rPr lang="en-US" sz="2000" dirty="0"/>
              <a:t>,</a:t>
            </a:r>
            <a:endParaRPr lang="id-ID" sz="2000" dirty="0"/>
          </a:p>
        </p:txBody>
      </p:sp>
      <p:sp>
        <p:nvSpPr>
          <p:cNvPr id="4" name="Kotak Teks 3">
            <a:extLst>
              <a:ext uri="{FF2B5EF4-FFF2-40B4-BE49-F238E27FC236}">
                <a16:creationId xmlns="" xmlns:a16="http://schemas.microsoft.com/office/drawing/2014/main" id="{2B4D6E42-0CE0-38ED-6BCF-8E68346948B1}"/>
              </a:ext>
            </a:extLst>
          </p:cNvPr>
          <p:cNvSpPr txBox="1"/>
          <p:nvPr/>
        </p:nvSpPr>
        <p:spPr>
          <a:xfrm>
            <a:off x="4377610" y="4838907"/>
            <a:ext cx="3436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/>
              <a:t>Barakallah</a:t>
            </a:r>
            <a:r>
              <a:rPr lang="en-US" sz="2000" i="1" dirty="0"/>
              <a:t> </a:t>
            </a:r>
            <a:r>
              <a:rPr lang="en-US" sz="2000" i="1" dirty="0" err="1"/>
              <a:t>fiikum</a:t>
            </a:r>
            <a:endParaRPr lang="id-ID" sz="2000" i="1" dirty="0"/>
          </a:p>
        </p:txBody>
      </p:sp>
    </p:spTree>
    <p:extLst>
      <p:ext uri="{BB962C8B-B14F-4D97-AF65-F5344CB8AC3E}">
        <p14:creationId xmlns:p14="http://schemas.microsoft.com/office/powerpoint/2010/main" val="265978568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rsegi Panjang 4">
            <a:extLst>
              <a:ext uri="{FF2B5EF4-FFF2-40B4-BE49-F238E27FC236}">
                <a16:creationId xmlns="" xmlns:a16="http://schemas.microsoft.com/office/drawing/2014/main" id="{44C9AE5C-DCEC-80D7-B198-C8E01B530970}"/>
              </a:ext>
            </a:extLst>
          </p:cNvPr>
          <p:cNvSpPr/>
          <p:nvPr/>
        </p:nvSpPr>
        <p:spPr>
          <a:xfrm>
            <a:off x="690880" y="0"/>
            <a:ext cx="4155440" cy="6553200"/>
          </a:xfrm>
          <a:prstGeom prst="rect">
            <a:avLst/>
          </a:prstGeom>
          <a:solidFill>
            <a:srgbClr val="FFD4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7200" b="1" dirty="0"/>
          </a:p>
        </p:txBody>
      </p:sp>
      <p:sp>
        <p:nvSpPr>
          <p:cNvPr id="2" name="Kotak Teks 1">
            <a:extLst>
              <a:ext uri="{FF2B5EF4-FFF2-40B4-BE49-F238E27FC236}">
                <a16:creationId xmlns="" xmlns:a16="http://schemas.microsoft.com/office/drawing/2014/main" id="{B3B534C4-9082-C460-506A-660A7DE77958}"/>
              </a:ext>
            </a:extLst>
          </p:cNvPr>
          <p:cNvSpPr txBox="1"/>
          <p:nvPr/>
        </p:nvSpPr>
        <p:spPr>
          <a:xfrm>
            <a:off x="5547360" y="522402"/>
            <a:ext cx="5679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Prof. Dr. Tika </a:t>
            </a:r>
            <a:r>
              <a:rPr lang="en-US" sz="2400" b="1" dirty="0" err="1">
                <a:latin typeface="+mj-lt"/>
              </a:rPr>
              <a:t>Widiastuti</a:t>
            </a:r>
            <a:r>
              <a:rPr lang="en-US" sz="2400" b="1" dirty="0">
                <a:latin typeface="+mj-lt"/>
              </a:rPr>
              <a:t>, S.E., </a:t>
            </a:r>
            <a:r>
              <a:rPr lang="en-US" sz="2400" b="1" dirty="0" err="1">
                <a:latin typeface="+mj-lt"/>
              </a:rPr>
              <a:t>M.Si</a:t>
            </a:r>
            <a:r>
              <a:rPr lang="en-US" sz="2400" b="1" dirty="0">
                <a:latin typeface="+mj-lt"/>
              </a:rPr>
              <a:t>.</a:t>
            </a:r>
            <a:endParaRPr lang="id-ID" sz="2400" b="1" dirty="0">
              <a:latin typeface="+mj-lt"/>
            </a:endParaRPr>
          </a:p>
        </p:txBody>
      </p:sp>
      <p:sp>
        <p:nvSpPr>
          <p:cNvPr id="3" name="Persegi Panjang: Sudut Lengkung 2">
            <a:extLst>
              <a:ext uri="{FF2B5EF4-FFF2-40B4-BE49-F238E27FC236}">
                <a16:creationId xmlns="" xmlns:a16="http://schemas.microsoft.com/office/drawing/2014/main" id="{98566373-CB04-8ECC-3B43-6EE746861AAE}"/>
              </a:ext>
            </a:extLst>
          </p:cNvPr>
          <p:cNvSpPr/>
          <p:nvPr/>
        </p:nvSpPr>
        <p:spPr>
          <a:xfrm>
            <a:off x="5821680" y="3291840"/>
            <a:ext cx="6553200" cy="614214"/>
          </a:xfrm>
          <a:prstGeom prst="roundRect">
            <a:avLst>
              <a:gd name="adj" fmla="val 10278"/>
            </a:avLst>
          </a:prstGeom>
          <a:solidFill>
            <a:srgbClr val="FFD4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tx1"/>
                </a:solidFill>
              </a:rPr>
              <a:t>Tetap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Terhubung</a:t>
            </a:r>
            <a:endParaRPr lang="id-ID" sz="2400" b="1" dirty="0">
              <a:solidFill>
                <a:schemeClr val="tx1"/>
              </a:solidFill>
            </a:endParaRPr>
          </a:p>
        </p:txBody>
      </p:sp>
      <p:sp>
        <p:nvSpPr>
          <p:cNvPr id="4" name="Kotak Teks 3">
            <a:extLst>
              <a:ext uri="{FF2B5EF4-FFF2-40B4-BE49-F238E27FC236}">
                <a16:creationId xmlns="" xmlns:a16="http://schemas.microsoft.com/office/drawing/2014/main" id="{8B5157D9-BFD7-DF7C-1F23-51A3C93E3B0D}"/>
              </a:ext>
            </a:extLst>
          </p:cNvPr>
          <p:cNvSpPr txBox="1"/>
          <p:nvPr/>
        </p:nvSpPr>
        <p:spPr>
          <a:xfrm>
            <a:off x="5821680" y="1136477"/>
            <a:ext cx="540512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b="1" dirty="0"/>
              <a:t>Wakil </a:t>
            </a:r>
            <a:r>
              <a:rPr lang="en-US" sz="2100" b="1" dirty="0" err="1"/>
              <a:t>Dekan</a:t>
            </a:r>
            <a:r>
              <a:rPr lang="en-US" sz="2100" b="1" dirty="0"/>
              <a:t> </a:t>
            </a:r>
            <a:r>
              <a:rPr lang="en-US" sz="2100" b="1" dirty="0" smtClean="0"/>
              <a:t>I </a:t>
            </a:r>
            <a:r>
              <a:rPr lang="en-US" sz="2100" b="1" dirty="0" err="1"/>
              <a:t>Fakultas</a:t>
            </a:r>
            <a:r>
              <a:rPr lang="en-US" sz="2100" b="1" dirty="0"/>
              <a:t> </a:t>
            </a:r>
            <a:r>
              <a:rPr lang="en-US" sz="2100" b="1" dirty="0" err="1"/>
              <a:t>Vokasi</a:t>
            </a:r>
            <a:r>
              <a:rPr lang="en-US" sz="2100" dirty="0"/>
              <a:t>, Universitas </a:t>
            </a:r>
            <a:r>
              <a:rPr lang="en-US" sz="2100" dirty="0" err="1"/>
              <a:t>Airlangga</a:t>
            </a:r>
            <a:endParaRPr lang="en-US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b="1" dirty="0" err="1"/>
              <a:t>Dosen</a:t>
            </a:r>
            <a:r>
              <a:rPr lang="en-US" sz="2100" b="1" dirty="0"/>
              <a:t> </a:t>
            </a:r>
            <a:r>
              <a:rPr lang="en-US" sz="2100" b="1" dirty="0" err="1"/>
              <a:t>Departemen</a:t>
            </a:r>
            <a:r>
              <a:rPr lang="en-US" sz="2100" b="1" dirty="0"/>
              <a:t> Ekonomi Syariah</a:t>
            </a:r>
            <a:r>
              <a:rPr lang="en-US" sz="2100" dirty="0"/>
              <a:t>, </a:t>
            </a:r>
            <a:r>
              <a:rPr lang="en-US" sz="2100" dirty="0" err="1"/>
              <a:t>Fakultas</a:t>
            </a:r>
            <a:r>
              <a:rPr lang="en-US" sz="2100" dirty="0"/>
              <a:t> Ekonomi dan </a:t>
            </a:r>
            <a:r>
              <a:rPr lang="en-US" sz="2100" dirty="0" err="1"/>
              <a:t>Bisnis</a:t>
            </a:r>
            <a:r>
              <a:rPr lang="en-US" sz="2100" dirty="0"/>
              <a:t>, Universitas </a:t>
            </a:r>
            <a:r>
              <a:rPr lang="en-US" sz="2100" dirty="0" err="1"/>
              <a:t>Airlangga</a:t>
            </a:r>
            <a:endParaRPr lang="id-ID" sz="2100" dirty="0"/>
          </a:p>
        </p:txBody>
      </p:sp>
      <p:pic>
        <p:nvPicPr>
          <p:cNvPr id="9218" name="Picture 2">
            <a:extLst>
              <a:ext uri="{FF2B5EF4-FFF2-40B4-BE49-F238E27FC236}">
                <a16:creationId xmlns="" xmlns:a16="http://schemas.microsoft.com/office/drawing/2014/main" id="{077BD4A1-5849-857F-055B-7328D5742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833" y="4170610"/>
            <a:ext cx="477054" cy="47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ambar 7">
            <a:extLst>
              <a:ext uri="{FF2B5EF4-FFF2-40B4-BE49-F238E27FC236}">
                <a16:creationId xmlns="" xmlns:a16="http://schemas.microsoft.com/office/drawing/2014/main" id="{010DD029-B66D-C075-FDE0-BE6702A903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</a:blip>
          <a:srcRect l="21654" t="7260" r="23630" b="6518"/>
          <a:stretch/>
        </p:blipFill>
        <p:spPr>
          <a:xfrm>
            <a:off x="5821680" y="4800460"/>
            <a:ext cx="721360" cy="757819"/>
          </a:xfrm>
          <a:prstGeom prst="rect">
            <a:avLst/>
          </a:prstGeom>
        </p:spPr>
      </p:pic>
      <p:pic>
        <p:nvPicPr>
          <p:cNvPr id="9222" name="Picture 6">
            <a:extLst>
              <a:ext uri="{FF2B5EF4-FFF2-40B4-BE49-F238E27FC236}">
                <a16:creationId xmlns="" xmlns:a16="http://schemas.microsoft.com/office/drawing/2014/main" id="{C1E6D114-F17E-2A0C-73BD-C432FF47F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218" y="5755968"/>
            <a:ext cx="434285" cy="32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Kotak Teks 8">
            <a:extLst>
              <a:ext uri="{FF2B5EF4-FFF2-40B4-BE49-F238E27FC236}">
                <a16:creationId xmlns="" xmlns:a16="http://schemas.microsoft.com/office/drawing/2014/main" id="{62CC755A-FB77-5D3B-A64C-2528D9B46324}"/>
              </a:ext>
            </a:extLst>
          </p:cNvPr>
          <p:cNvSpPr txBox="1"/>
          <p:nvPr/>
        </p:nvSpPr>
        <p:spPr>
          <a:xfrm>
            <a:off x="6543040" y="4178305"/>
            <a:ext cx="2957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@tikawidiastuti</a:t>
            </a:r>
            <a:endParaRPr lang="id-ID" sz="2400" dirty="0"/>
          </a:p>
        </p:txBody>
      </p:sp>
      <p:sp>
        <p:nvSpPr>
          <p:cNvPr id="10" name="Kotak Teks 9">
            <a:extLst>
              <a:ext uri="{FF2B5EF4-FFF2-40B4-BE49-F238E27FC236}">
                <a16:creationId xmlns="" xmlns:a16="http://schemas.microsoft.com/office/drawing/2014/main" id="{05E1D8CF-CF52-69A3-8D0C-775A485FD083}"/>
              </a:ext>
            </a:extLst>
          </p:cNvPr>
          <p:cNvSpPr txBox="1"/>
          <p:nvPr/>
        </p:nvSpPr>
        <p:spPr>
          <a:xfrm>
            <a:off x="6543040" y="4948537"/>
            <a:ext cx="2957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081233834897</a:t>
            </a:r>
            <a:endParaRPr lang="id-ID" sz="2400" dirty="0"/>
          </a:p>
        </p:txBody>
      </p:sp>
      <p:sp>
        <p:nvSpPr>
          <p:cNvPr id="11" name="Kotak Teks 10">
            <a:extLst>
              <a:ext uri="{FF2B5EF4-FFF2-40B4-BE49-F238E27FC236}">
                <a16:creationId xmlns="" xmlns:a16="http://schemas.microsoft.com/office/drawing/2014/main" id="{27286476-47A9-EC13-38F1-76759F3ECDA4}"/>
              </a:ext>
            </a:extLst>
          </p:cNvPr>
          <p:cNvSpPr txBox="1"/>
          <p:nvPr/>
        </p:nvSpPr>
        <p:spPr>
          <a:xfrm>
            <a:off x="6543040" y="5718770"/>
            <a:ext cx="4511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t</a:t>
            </a:r>
            <a:r>
              <a:rPr lang="en-US" sz="2000" dirty="0" err="1" smtClean="0"/>
              <a:t>ika.widiastuti@</a:t>
            </a:r>
            <a:r>
              <a:rPr lang="en-US" sz="2000" dirty="0" err="1"/>
              <a:t>feb.unair.ac.id</a:t>
            </a:r>
            <a:endParaRPr lang="id-ID" sz="2000" dirty="0"/>
          </a:p>
        </p:txBody>
      </p:sp>
      <p:pic>
        <p:nvPicPr>
          <p:cNvPr id="6" name="Picture 5" descr="IMG_697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17297" y="1088212"/>
            <a:ext cx="6529269" cy="435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9605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="" xmlns:a16="http://schemas.microsoft.com/office/drawing/2014/main" id="{C765EC43-AD59-174D-8436-BCC488AF7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Topik</a:t>
            </a:r>
            <a:r>
              <a:rPr lang="en-US" b="1" dirty="0"/>
              <a:t> </a:t>
            </a:r>
            <a:r>
              <a:rPr lang="en-US" b="1" dirty="0" err="1"/>
              <a:t>Diskusi</a:t>
            </a:r>
            <a:endParaRPr lang="id-ID" b="1" dirty="0"/>
          </a:p>
        </p:txBody>
      </p:sp>
      <p:grpSp>
        <p:nvGrpSpPr>
          <p:cNvPr id="23" name="Grup 22">
            <a:extLst>
              <a:ext uri="{FF2B5EF4-FFF2-40B4-BE49-F238E27FC236}">
                <a16:creationId xmlns="" xmlns:a16="http://schemas.microsoft.com/office/drawing/2014/main" id="{00D0D895-0C31-50CB-9586-E33894DAC44C}"/>
              </a:ext>
            </a:extLst>
          </p:cNvPr>
          <p:cNvGrpSpPr/>
          <p:nvPr/>
        </p:nvGrpSpPr>
        <p:grpSpPr>
          <a:xfrm>
            <a:off x="848360" y="1690688"/>
            <a:ext cx="7421880" cy="1005840"/>
            <a:chOff x="838200" y="1879600"/>
            <a:chExt cx="8864600" cy="1005840"/>
          </a:xfrm>
        </p:grpSpPr>
        <p:sp>
          <p:nvSpPr>
            <p:cNvPr id="3" name="Persegi Panjang 2">
              <a:extLst>
                <a:ext uri="{FF2B5EF4-FFF2-40B4-BE49-F238E27FC236}">
                  <a16:creationId xmlns="" xmlns:a16="http://schemas.microsoft.com/office/drawing/2014/main" id="{A3B0416D-F1F0-6337-AC76-9EE1B9628FCE}"/>
                </a:ext>
              </a:extLst>
            </p:cNvPr>
            <p:cNvSpPr/>
            <p:nvPr/>
          </p:nvSpPr>
          <p:spPr>
            <a:xfrm>
              <a:off x="838200" y="1879600"/>
              <a:ext cx="1005840" cy="1005840"/>
            </a:xfrm>
            <a:prstGeom prst="rect">
              <a:avLst/>
            </a:prstGeom>
            <a:solidFill>
              <a:srgbClr val="FFD44B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0" b="1" dirty="0">
                  <a:solidFill>
                    <a:schemeClr val="tx1"/>
                  </a:solidFill>
                </a:rPr>
                <a:t>1</a:t>
              </a:r>
              <a:endParaRPr lang="id-ID" sz="5000" b="1" dirty="0">
                <a:solidFill>
                  <a:schemeClr val="tx1"/>
                </a:solidFill>
              </a:endParaRPr>
            </a:p>
          </p:txBody>
        </p:sp>
        <p:sp>
          <p:nvSpPr>
            <p:cNvPr id="4" name="Persegi Panjang 3">
              <a:extLst>
                <a:ext uri="{FF2B5EF4-FFF2-40B4-BE49-F238E27FC236}">
                  <a16:creationId xmlns="" xmlns:a16="http://schemas.microsoft.com/office/drawing/2014/main" id="{7B486285-7788-A114-6606-CC66F57B414D}"/>
                </a:ext>
              </a:extLst>
            </p:cNvPr>
            <p:cNvSpPr/>
            <p:nvPr/>
          </p:nvSpPr>
          <p:spPr>
            <a:xfrm>
              <a:off x="1844040" y="1879600"/>
              <a:ext cx="7858760" cy="10058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+mj-lt"/>
              </a:endParaRPr>
            </a:p>
          </p:txBody>
        </p:sp>
        <p:sp>
          <p:nvSpPr>
            <p:cNvPr id="5" name="Kotak Teks 4">
              <a:extLst>
                <a:ext uri="{FF2B5EF4-FFF2-40B4-BE49-F238E27FC236}">
                  <a16:creationId xmlns="" xmlns:a16="http://schemas.microsoft.com/office/drawing/2014/main" id="{5E9BAE72-8980-4A12-7C2D-D2E5012DBADA}"/>
                </a:ext>
              </a:extLst>
            </p:cNvPr>
            <p:cNvSpPr txBox="1"/>
            <p:nvPr/>
          </p:nvSpPr>
          <p:spPr>
            <a:xfrm>
              <a:off x="2011680" y="2067049"/>
              <a:ext cx="583184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+mj-lt"/>
                </a:rPr>
                <a:t>Konsep</a:t>
              </a:r>
              <a:r>
                <a:rPr lang="en-US" sz="3200" b="1" dirty="0">
                  <a:latin typeface="+mj-lt"/>
                </a:rPr>
                <a:t> Tata Kelola</a:t>
              </a:r>
              <a:endParaRPr lang="id-ID" sz="3200" b="1" dirty="0">
                <a:latin typeface="+mj-lt"/>
              </a:endParaRPr>
            </a:p>
          </p:txBody>
        </p:sp>
      </p:grpSp>
      <p:grpSp>
        <p:nvGrpSpPr>
          <p:cNvPr id="22" name="Grup 21">
            <a:extLst>
              <a:ext uri="{FF2B5EF4-FFF2-40B4-BE49-F238E27FC236}">
                <a16:creationId xmlns="" xmlns:a16="http://schemas.microsoft.com/office/drawing/2014/main" id="{7A420EFC-5F40-7D92-6F1E-51CA51C3D9DA}"/>
              </a:ext>
            </a:extLst>
          </p:cNvPr>
          <p:cNvGrpSpPr/>
          <p:nvPr/>
        </p:nvGrpSpPr>
        <p:grpSpPr>
          <a:xfrm>
            <a:off x="838200" y="2847904"/>
            <a:ext cx="7421880" cy="1357001"/>
            <a:chOff x="838200" y="3036817"/>
            <a:chExt cx="8864600" cy="1357001"/>
          </a:xfrm>
        </p:grpSpPr>
        <p:sp>
          <p:nvSpPr>
            <p:cNvPr id="8" name="Persegi Panjang 7">
              <a:extLst>
                <a:ext uri="{FF2B5EF4-FFF2-40B4-BE49-F238E27FC236}">
                  <a16:creationId xmlns="" xmlns:a16="http://schemas.microsoft.com/office/drawing/2014/main" id="{436A5272-3865-6DAA-04C0-892057932E72}"/>
                </a:ext>
              </a:extLst>
            </p:cNvPr>
            <p:cNvSpPr/>
            <p:nvPr/>
          </p:nvSpPr>
          <p:spPr>
            <a:xfrm>
              <a:off x="838200" y="3036817"/>
              <a:ext cx="1005840" cy="1356999"/>
            </a:xfrm>
            <a:prstGeom prst="rect">
              <a:avLst/>
            </a:prstGeom>
            <a:solidFill>
              <a:srgbClr val="FFD44B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0" b="1" dirty="0">
                  <a:solidFill>
                    <a:schemeClr val="tx1"/>
                  </a:solidFill>
                </a:rPr>
                <a:t>2</a:t>
              </a:r>
              <a:endParaRPr lang="id-ID" sz="50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Persegi Panjang 8">
              <a:extLst>
                <a:ext uri="{FF2B5EF4-FFF2-40B4-BE49-F238E27FC236}">
                  <a16:creationId xmlns="" xmlns:a16="http://schemas.microsoft.com/office/drawing/2014/main" id="{04373F0E-65DC-BA81-E83F-ED71CCB500DE}"/>
                </a:ext>
              </a:extLst>
            </p:cNvPr>
            <p:cNvSpPr/>
            <p:nvPr/>
          </p:nvSpPr>
          <p:spPr>
            <a:xfrm>
              <a:off x="1844040" y="3036818"/>
              <a:ext cx="7858760" cy="1357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+mj-lt"/>
              </a:endParaRPr>
            </a:p>
          </p:txBody>
        </p:sp>
        <p:sp>
          <p:nvSpPr>
            <p:cNvPr id="10" name="Kotak Teks 9">
              <a:extLst>
                <a:ext uri="{FF2B5EF4-FFF2-40B4-BE49-F238E27FC236}">
                  <a16:creationId xmlns="" xmlns:a16="http://schemas.microsoft.com/office/drawing/2014/main" id="{A72D3C45-3A30-57B1-8C6B-34C11C35020C}"/>
                </a:ext>
              </a:extLst>
            </p:cNvPr>
            <p:cNvSpPr txBox="1"/>
            <p:nvPr/>
          </p:nvSpPr>
          <p:spPr>
            <a:xfrm>
              <a:off x="2011680" y="3130542"/>
              <a:ext cx="738632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+mj-lt"/>
                </a:rPr>
                <a:t>Tata Kelola </a:t>
              </a:r>
              <a:r>
                <a:rPr lang="en-US" sz="3200" b="1" dirty="0" err="1">
                  <a:latin typeface="+mj-lt"/>
                </a:rPr>
                <a:t>Wakaf</a:t>
              </a:r>
              <a:r>
                <a:rPr lang="en-US" sz="3200" b="1" dirty="0">
                  <a:latin typeface="+mj-lt"/>
                </a:rPr>
                <a:t> berdasarkan UU dan </a:t>
              </a:r>
              <a:r>
                <a:rPr lang="en-US" sz="3200" b="1" dirty="0" err="1">
                  <a:latin typeface="+mj-lt"/>
                </a:rPr>
                <a:t>Peraturan</a:t>
              </a:r>
              <a:r>
                <a:rPr lang="en-US" sz="3200" b="1" dirty="0">
                  <a:latin typeface="+mj-lt"/>
                </a:rPr>
                <a:t> </a:t>
              </a:r>
              <a:r>
                <a:rPr lang="en-US" sz="3200" b="1" dirty="0" err="1">
                  <a:latin typeface="+mj-lt"/>
                </a:rPr>
                <a:t>Lainnya</a:t>
              </a:r>
              <a:endParaRPr lang="id-ID" sz="3200" b="1" dirty="0">
                <a:latin typeface="+mj-lt"/>
              </a:endParaRPr>
            </a:p>
          </p:txBody>
        </p:sp>
      </p:grpSp>
      <p:grpSp>
        <p:nvGrpSpPr>
          <p:cNvPr id="21" name="Grup 20">
            <a:extLst>
              <a:ext uri="{FF2B5EF4-FFF2-40B4-BE49-F238E27FC236}">
                <a16:creationId xmlns="" xmlns:a16="http://schemas.microsoft.com/office/drawing/2014/main" id="{640220DC-317D-9B33-E11E-D44C6AE349F1}"/>
              </a:ext>
            </a:extLst>
          </p:cNvPr>
          <p:cNvGrpSpPr/>
          <p:nvPr/>
        </p:nvGrpSpPr>
        <p:grpSpPr>
          <a:xfrm>
            <a:off x="848360" y="4356280"/>
            <a:ext cx="7421880" cy="1526359"/>
            <a:chOff x="838200" y="4686285"/>
            <a:chExt cx="8864600" cy="1005840"/>
          </a:xfrm>
        </p:grpSpPr>
        <p:sp>
          <p:nvSpPr>
            <p:cNvPr id="11" name="Persegi Panjang 10">
              <a:extLst>
                <a:ext uri="{FF2B5EF4-FFF2-40B4-BE49-F238E27FC236}">
                  <a16:creationId xmlns="" xmlns:a16="http://schemas.microsoft.com/office/drawing/2014/main" id="{D2524B11-248B-493E-FA29-059609C883B2}"/>
                </a:ext>
              </a:extLst>
            </p:cNvPr>
            <p:cNvSpPr/>
            <p:nvPr/>
          </p:nvSpPr>
          <p:spPr>
            <a:xfrm>
              <a:off x="838200" y="4686285"/>
              <a:ext cx="1005840" cy="1005840"/>
            </a:xfrm>
            <a:prstGeom prst="rect">
              <a:avLst/>
            </a:prstGeom>
            <a:solidFill>
              <a:srgbClr val="FFD44B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0" b="1" dirty="0">
                  <a:solidFill>
                    <a:schemeClr val="tx1"/>
                  </a:solidFill>
                </a:rPr>
                <a:t>3</a:t>
              </a:r>
              <a:endParaRPr lang="id-ID" sz="50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Persegi Panjang 18">
              <a:extLst>
                <a:ext uri="{FF2B5EF4-FFF2-40B4-BE49-F238E27FC236}">
                  <a16:creationId xmlns="" xmlns:a16="http://schemas.microsoft.com/office/drawing/2014/main" id="{FF26678B-D853-00F6-1374-A2486C3D12B9}"/>
                </a:ext>
              </a:extLst>
            </p:cNvPr>
            <p:cNvSpPr/>
            <p:nvPr/>
          </p:nvSpPr>
          <p:spPr>
            <a:xfrm>
              <a:off x="1844040" y="4686285"/>
              <a:ext cx="7858760" cy="10058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+mj-lt"/>
              </a:endParaRPr>
            </a:p>
          </p:txBody>
        </p:sp>
        <p:sp>
          <p:nvSpPr>
            <p:cNvPr id="20" name="Kotak Teks 19">
              <a:extLst>
                <a:ext uri="{FF2B5EF4-FFF2-40B4-BE49-F238E27FC236}">
                  <a16:creationId xmlns="" xmlns:a16="http://schemas.microsoft.com/office/drawing/2014/main" id="{48C4C502-60BF-1E7E-D779-BAB113834F01}"/>
                </a:ext>
              </a:extLst>
            </p:cNvPr>
            <p:cNvSpPr txBox="1"/>
            <p:nvPr/>
          </p:nvSpPr>
          <p:spPr>
            <a:xfrm>
              <a:off x="2068124" y="4813477"/>
              <a:ext cx="7386320" cy="709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+mj-lt"/>
                </a:rPr>
                <a:t>Tata Kelola </a:t>
              </a:r>
              <a:r>
                <a:rPr lang="en-US" sz="3200" b="1" dirty="0" err="1">
                  <a:latin typeface="+mj-lt"/>
                </a:rPr>
                <a:t>Wakaf</a:t>
              </a:r>
              <a:r>
                <a:rPr lang="en-US" sz="3200" b="1" dirty="0">
                  <a:latin typeface="+mj-lt"/>
                </a:rPr>
                <a:t> </a:t>
              </a:r>
              <a:r>
                <a:rPr lang="en-US" sz="3200" b="1" dirty="0" err="1">
                  <a:latin typeface="+mj-lt"/>
                </a:rPr>
                <a:t>Berbasis</a:t>
              </a:r>
              <a:r>
                <a:rPr lang="en-US" sz="3200" b="1" dirty="0">
                  <a:latin typeface="+mj-lt"/>
                </a:rPr>
                <a:t> </a:t>
              </a:r>
              <a:r>
                <a:rPr lang="en-US" sz="3200" b="1" dirty="0" err="1">
                  <a:latin typeface="+mj-lt"/>
                </a:rPr>
                <a:t>Teknologi</a:t>
              </a:r>
              <a:endParaRPr lang="id-ID" sz="3200" b="1" dirty="0">
                <a:latin typeface="+mj-lt"/>
              </a:endParaRPr>
            </a:p>
          </p:txBody>
        </p:sp>
      </p:grpSp>
      <p:sp>
        <p:nvSpPr>
          <p:cNvPr id="24" name="Persegi Panjang 23">
            <a:extLst>
              <a:ext uri="{FF2B5EF4-FFF2-40B4-BE49-F238E27FC236}">
                <a16:creationId xmlns="" xmlns:a16="http://schemas.microsoft.com/office/drawing/2014/main" id="{139E4917-A6DE-A41D-8230-B24F6E2B936D}"/>
              </a:ext>
            </a:extLst>
          </p:cNvPr>
          <p:cNvSpPr/>
          <p:nvPr/>
        </p:nvSpPr>
        <p:spPr>
          <a:xfrm>
            <a:off x="0" y="6546715"/>
            <a:ext cx="12192000" cy="311285"/>
          </a:xfrm>
          <a:prstGeom prst="rect">
            <a:avLst/>
          </a:prstGeom>
          <a:solidFill>
            <a:srgbClr val="FFD4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3348784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="" xmlns:a16="http://schemas.microsoft.com/office/drawing/2014/main" id="{C765EC43-AD59-174D-8436-BCC488AF7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Topik</a:t>
            </a:r>
            <a:r>
              <a:rPr lang="en-US" b="1" dirty="0"/>
              <a:t> </a:t>
            </a:r>
            <a:r>
              <a:rPr lang="en-US" b="1" dirty="0" err="1"/>
              <a:t>Diskusi</a:t>
            </a:r>
            <a:endParaRPr lang="id-ID" b="1" dirty="0"/>
          </a:p>
        </p:txBody>
      </p:sp>
      <p:sp>
        <p:nvSpPr>
          <p:cNvPr id="3" name="Persegi Panjang 2">
            <a:extLst>
              <a:ext uri="{FF2B5EF4-FFF2-40B4-BE49-F238E27FC236}">
                <a16:creationId xmlns="" xmlns:a16="http://schemas.microsoft.com/office/drawing/2014/main" id="{A3B0416D-F1F0-6337-AC76-9EE1B9628FCE}"/>
              </a:ext>
            </a:extLst>
          </p:cNvPr>
          <p:cNvSpPr/>
          <p:nvPr/>
        </p:nvSpPr>
        <p:spPr>
          <a:xfrm>
            <a:off x="848360" y="1690688"/>
            <a:ext cx="842139" cy="1005840"/>
          </a:xfrm>
          <a:prstGeom prst="rect">
            <a:avLst/>
          </a:prstGeom>
          <a:solidFill>
            <a:srgbClr val="FFD44B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  <a:endParaRPr lang="id-ID" sz="5000" b="1" dirty="0">
              <a:solidFill>
                <a:schemeClr val="tx1"/>
              </a:solidFill>
            </a:endParaRPr>
          </a:p>
        </p:txBody>
      </p:sp>
      <p:sp>
        <p:nvSpPr>
          <p:cNvPr id="4" name="Persegi Panjang 3">
            <a:extLst>
              <a:ext uri="{FF2B5EF4-FFF2-40B4-BE49-F238E27FC236}">
                <a16:creationId xmlns="" xmlns:a16="http://schemas.microsoft.com/office/drawing/2014/main" id="{7B486285-7788-A114-6606-CC66F57B414D}"/>
              </a:ext>
            </a:extLst>
          </p:cNvPr>
          <p:cNvSpPr/>
          <p:nvPr/>
        </p:nvSpPr>
        <p:spPr>
          <a:xfrm>
            <a:off x="1690499" y="1690688"/>
            <a:ext cx="6579741" cy="10058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+mj-lt"/>
            </a:endParaRPr>
          </a:p>
        </p:txBody>
      </p:sp>
      <p:sp>
        <p:nvSpPr>
          <p:cNvPr id="5" name="Kotak Teks 4">
            <a:extLst>
              <a:ext uri="{FF2B5EF4-FFF2-40B4-BE49-F238E27FC236}">
                <a16:creationId xmlns="" xmlns:a16="http://schemas.microsoft.com/office/drawing/2014/main" id="{5E9BAE72-8980-4A12-7C2D-D2E5012DBADA}"/>
              </a:ext>
            </a:extLst>
          </p:cNvPr>
          <p:cNvSpPr txBox="1"/>
          <p:nvPr/>
        </p:nvSpPr>
        <p:spPr>
          <a:xfrm>
            <a:off x="1830855" y="1878137"/>
            <a:ext cx="48827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+mj-lt"/>
              </a:rPr>
              <a:t>Konsep</a:t>
            </a:r>
            <a:r>
              <a:rPr lang="en-US" sz="3200" b="1" dirty="0">
                <a:latin typeface="+mj-lt"/>
              </a:rPr>
              <a:t> Tata Kelola</a:t>
            </a:r>
            <a:endParaRPr lang="id-ID" sz="3200" b="1" dirty="0">
              <a:latin typeface="+mj-lt"/>
            </a:endParaRPr>
          </a:p>
        </p:txBody>
      </p:sp>
      <p:sp>
        <p:nvSpPr>
          <p:cNvPr id="8" name="Persegi Panjang 7">
            <a:extLst>
              <a:ext uri="{FF2B5EF4-FFF2-40B4-BE49-F238E27FC236}">
                <a16:creationId xmlns="" xmlns:a16="http://schemas.microsoft.com/office/drawing/2014/main" id="{436A5272-3865-6DAA-04C0-892057932E72}"/>
              </a:ext>
            </a:extLst>
          </p:cNvPr>
          <p:cNvSpPr/>
          <p:nvPr/>
        </p:nvSpPr>
        <p:spPr>
          <a:xfrm>
            <a:off x="848360" y="2847905"/>
            <a:ext cx="842139" cy="13569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262626">
                <a:alpha val="25098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bg1">
                    <a:lumMod val="65000"/>
                  </a:schemeClr>
                </a:solidFill>
              </a:rPr>
              <a:t>2</a:t>
            </a:r>
            <a:endParaRPr lang="id-ID" sz="5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Persegi Panjang 8">
            <a:extLst>
              <a:ext uri="{FF2B5EF4-FFF2-40B4-BE49-F238E27FC236}">
                <a16:creationId xmlns="" xmlns:a16="http://schemas.microsoft.com/office/drawing/2014/main" id="{04373F0E-65DC-BA81-E83F-ED71CCB500DE}"/>
              </a:ext>
            </a:extLst>
          </p:cNvPr>
          <p:cNvSpPr/>
          <p:nvPr/>
        </p:nvSpPr>
        <p:spPr>
          <a:xfrm>
            <a:off x="1680339" y="2847905"/>
            <a:ext cx="6579741" cy="1357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262626">
                <a:alpha val="25098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+mj-lt"/>
            </a:endParaRPr>
          </a:p>
        </p:txBody>
      </p:sp>
      <p:sp>
        <p:nvSpPr>
          <p:cNvPr id="10" name="Kotak Teks 9">
            <a:extLst>
              <a:ext uri="{FF2B5EF4-FFF2-40B4-BE49-F238E27FC236}">
                <a16:creationId xmlns="" xmlns:a16="http://schemas.microsoft.com/office/drawing/2014/main" id="{A72D3C45-3A30-57B1-8C6B-34C11C35020C}"/>
              </a:ext>
            </a:extLst>
          </p:cNvPr>
          <p:cNvSpPr txBox="1"/>
          <p:nvPr/>
        </p:nvSpPr>
        <p:spPr>
          <a:xfrm>
            <a:off x="1820695" y="2941629"/>
            <a:ext cx="6184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Tata Kelola </a:t>
            </a:r>
            <a:r>
              <a:rPr lang="en-US" sz="3200" b="1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Wakaf</a:t>
            </a:r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berdasarkan UU dan </a:t>
            </a:r>
            <a:r>
              <a:rPr lang="en-US" sz="3200" b="1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Peraturan</a:t>
            </a:r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Lainnya</a:t>
            </a:r>
            <a:endParaRPr lang="id-ID" sz="32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11" name="Persegi Panjang 10">
            <a:extLst>
              <a:ext uri="{FF2B5EF4-FFF2-40B4-BE49-F238E27FC236}">
                <a16:creationId xmlns="" xmlns:a16="http://schemas.microsoft.com/office/drawing/2014/main" id="{D2524B11-248B-493E-FA29-059609C883B2}"/>
              </a:ext>
            </a:extLst>
          </p:cNvPr>
          <p:cNvSpPr/>
          <p:nvPr/>
        </p:nvSpPr>
        <p:spPr>
          <a:xfrm>
            <a:off x="848360" y="4356280"/>
            <a:ext cx="842139" cy="152635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262626">
                <a:alpha val="25098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bg1">
                    <a:lumMod val="65000"/>
                  </a:schemeClr>
                </a:solidFill>
              </a:rPr>
              <a:t>3</a:t>
            </a:r>
            <a:endParaRPr lang="id-ID" sz="5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Persegi Panjang 18">
            <a:extLst>
              <a:ext uri="{FF2B5EF4-FFF2-40B4-BE49-F238E27FC236}">
                <a16:creationId xmlns="" xmlns:a16="http://schemas.microsoft.com/office/drawing/2014/main" id="{FF26678B-D853-00F6-1374-A2486C3D12B9}"/>
              </a:ext>
            </a:extLst>
          </p:cNvPr>
          <p:cNvSpPr/>
          <p:nvPr/>
        </p:nvSpPr>
        <p:spPr>
          <a:xfrm>
            <a:off x="1690499" y="4356280"/>
            <a:ext cx="6579741" cy="152635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262626">
                <a:alpha val="25098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+mj-lt"/>
            </a:endParaRPr>
          </a:p>
        </p:txBody>
      </p:sp>
      <p:sp>
        <p:nvSpPr>
          <p:cNvPr id="20" name="Kotak Teks 19">
            <a:extLst>
              <a:ext uri="{FF2B5EF4-FFF2-40B4-BE49-F238E27FC236}">
                <a16:creationId xmlns="" xmlns:a16="http://schemas.microsoft.com/office/drawing/2014/main" id="{48C4C502-60BF-1E7E-D779-BAB113834F01}"/>
              </a:ext>
            </a:extLst>
          </p:cNvPr>
          <p:cNvSpPr txBox="1"/>
          <p:nvPr/>
        </p:nvSpPr>
        <p:spPr>
          <a:xfrm>
            <a:off x="1878113" y="4549293"/>
            <a:ext cx="6184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Tata Kelola </a:t>
            </a:r>
            <a:r>
              <a:rPr lang="en-US" sz="3200" b="1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Wakaf</a:t>
            </a:r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Berbasis</a:t>
            </a:r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Teknologi</a:t>
            </a:r>
            <a:endParaRPr lang="id-ID" sz="32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24" name="Persegi Panjang 23">
            <a:extLst>
              <a:ext uri="{FF2B5EF4-FFF2-40B4-BE49-F238E27FC236}">
                <a16:creationId xmlns="" xmlns:a16="http://schemas.microsoft.com/office/drawing/2014/main" id="{139E4917-A6DE-A41D-8230-B24F6E2B936D}"/>
              </a:ext>
            </a:extLst>
          </p:cNvPr>
          <p:cNvSpPr/>
          <p:nvPr/>
        </p:nvSpPr>
        <p:spPr>
          <a:xfrm>
            <a:off x="0" y="6546715"/>
            <a:ext cx="12192000" cy="311285"/>
          </a:xfrm>
          <a:prstGeom prst="rect">
            <a:avLst/>
          </a:prstGeom>
          <a:solidFill>
            <a:srgbClr val="FFD4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3956883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8" grpId="0" animBg="1"/>
      <p:bldP spid="9" grpId="0" animBg="1"/>
      <p:bldP spid="10" grpId="0"/>
      <p:bldP spid="11" grpId="0" animBg="1"/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rsegi Panjang: Sudut Lengkung 3">
            <a:extLst>
              <a:ext uri="{FF2B5EF4-FFF2-40B4-BE49-F238E27FC236}">
                <a16:creationId xmlns="" xmlns:a16="http://schemas.microsoft.com/office/drawing/2014/main" id="{7EEDD6C9-A1B0-AA29-9212-B1713EEBE01E}"/>
              </a:ext>
            </a:extLst>
          </p:cNvPr>
          <p:cNvSpPr/>
          <p:nvPr/>
        </p:nvSpPr>
        <p:spPr>
          <a:xfrm>
            <a:off x="940700" y="4838651"/>
            <a:ext cx="9524100" cy="755703"/>
          </a:xfrm>
          <a:prstGeom prst="roundRect">
            <a:avLst>
              <a:gd name="adj" fmla="val 9792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Persegi Panjang: Sudut Lengkung 12">
            <a:extLst>
              <a:ext uri="{FF2B5EF4-FFF2-40B4-BE49-F238E27FC236}">
                <a16:creationId xmlns="" xmlns:a16="http://schemas.microsoft.com/office/drawing/2014/main" id="{86FCF4E4-30AC-D801-2125-78D5A99BD42D}"/>
              </a:ext>
            </a:extLst>
          </p:cNvPr>
          <p:cNvSpPr/>
          <p:nvPr/>
        </p:nvSpPr>
        <p:spPr>
          <a:xfrm>
            <a:off x="940700" y="2559791"/>
            <a:ext cx="4004388" cy="2032838"/>
          </a:xfrm>
          <a:prstGeom prst="roundRect">
            <a:avLst>
              <a:gd name="adj" fmla="val 2305"/>
            </a:avLst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" name="Judul 1">
            <a:extLst>
              <a:ext uri="{FF2B5EF4-FFF2-40B4-BE49-F238E27FC236}">
                <a16:creationId xmlns="" xmlns:a16="http://schemas.microsoft.com/office/drawing/2014/main" id="{D6A11316-9A3A-4FE9-7934-20A3F9A1A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Konsep</a:t>
            </a:r>
            <a:r>
              <a:rPr lang="en-US" b="1" dirty="0"/>
              <a:t> Tata Kelola</a:t>
            </a:r>
            <a:endParaRPr lang="id-ID" b="1" dirty="0"/>
          </a:p>
        </p:txBody>
      </p:sp>
      <p:sp>
        <p:nvSpPr>
          <p:cNvPr id="6" name="Persegi Panjang: Sudut Lengkung 5">
            <a:extLst>
              <a:ext uri="{FF2B5EF4-FFF2-40B4-BE49-F238E27FC236}">
                <a16:creationId xmlns="" xmlns:a16="http://schemas.microsoft.com/office/drawing/2014/main" id="{9A16713F-D0E4-42F0-C40B-A0D95D52380D}"/>
              </a:ext>
            </a:extLst>
          </p:cNvPr>
          <p:cNvSpPr/>
          <p:nvPr/>
        </p:nvSpPr>
        <p:spPr>
          <a:xfrm>
            <a:off x="7305043" y="1586516"/>
            <a:ext cx="3636405" cy="561858"/>
          </a:xfrm>
          <a:prstGeom prst="roundRect">
            <a:avLst>
              <a:gd name="adj" fmla="val 7576"/>
            </a:avLst>
          </a:prstGeom>
          <a:solidFill>
            <a:srgbClr val="FFD44B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ysClr val="windowText" lastClr="000000"/>
                </a:solidFill>
              </a:rPr>
              <a:t>Mencapai</a:t>
            </a:r>
            <a:r>
              <a:rPr lang="en-US" sz="2400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>
                <a:solidFill>
                  <a:sysClr val="windowText" lastClr="000000"/>
                </a:solidFill>
              </a:rPr>
              <a:t>VISI &amp; MISI</a:t>
            </a:r>
            <a:endParaRPr lang="id-ID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Persegi Panjang 7">
            <a:extLst>
              <a:ext uri="{FF2B5EF4-FFF2-40B4-BE49-F238E27FC236}">
                <a16:creationId xmlns="" xmlns:a16="http://schemas.microsoft.com/office/drawing/2014/main" id="{D127EBBD-4493-2BE5-FB18-1F2C1E79E207}"/>
              </a:ext>
            </a:extLst>
          </p:cNvPr>
          <p:cNvSpPr/>
          <p:nvPr/>
        </p:nvSpPr>
        <p:spPr>
          <a:xfrm>
            <a:off x="940701" y="1589893"/>
            <a:ext cx="4004388" cy="5584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Pengelolaan</a:t>
            </a:r>
            <a:endParaRPr lang="id-ID" sz="2400" b="1" dirty="0"/>
          </a:p>
        </p:txBody>
      </p:sp>
      <p:grpSp>
        <p:nvGrpSpPr>
          <p:cNvPr id="14" name="Grup 13">
            <a:extLst>
              <a:ext uri="{FF2B5EF4-FFF2-40B4-BE49-F238E27FC236}">
                <a16:creationId xmlns="" xmlns:a16="http://schemas.microsoft.com/office/drawing/2014/main" id="{CD8E1D2D-6DCE-1158-3738-BE4366BA1FB3}"/>
              </a:ext>
            </a:extLst>
          </p:cNvPr>
          <p:cNvGrpSpPr/>
          <p:nvPr/>
        </p:nvGrpSpPr>
        <p:grpSpPr>
          <a:xfrm>
            <a:off x="1127116" y="2773217"/>
            <a:ext cx="3631556" cy="1605987"/>
            <a:chOff x="1037623" y="3732048"/>
            <a:chExt cx="3631556" cy="1605987"/>
          </a:xfrm>
          <a:solidFill>
            <a:schemeClr val="bg1"/>
          </a:solidFill>
        </p:grpSpPr>
        <p:sp>
          <p:nvSpPr>
            <p:cNvPr id="9" name="Persegi Panjang 8">
              <a:extLst>
                <a:ext uri="{FF2B5EF4-FFF2-40B4-BE49-F238E27FC236}">
                  <a16:creationId xmlns="" xmlns:a16="http://schemas.microsoft.com/office/drawing/2014/main" id="{6D9D1231-255C-8D27-E852-25E3F8F506E9}"/>
                </a:ext>
              </a:extLst>
            </p:cNvPr>
            <p:cNvSpPr/>
            <p:nvPr/>
          </p:nvSpPr>
          <p:spPr>
            <a:xfrm>
              <a:off x="1037623" y="3732048"/>
              <a:ext cx="1742954" cy="717632"/>
            </a:xfrm>
            <a:prstGeom prst="rect">
              <a:avLst/>
            </a:prstGeom>
            <a:grpFill/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ysClr val="windowText" lastClr="000000"/>
                  </a:solidFill>
                </a:rPr>
                <a:t>Profesional</a:t>
              </a:r>
              <a:endParaRPr lang="id-ID" sz="20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Persegi Panjang 9">
              <a:extLst>
                <a:ext uri="{FF2B5EF4-FFF2-40B4-BE49-F238E27FC236}">
                  <a16:creationId xmlns="" xmlns:a16="http://schemas.microsoft.com/office/drawing/2014/main" id="{C613083A-9291-0474-D667-8BB2712BDCCD}"/>
                </a:ext>
              </a:extLst>
            </p:cNvPr>
            <p:cNvSpPr/>
            <p:nvPr/>
          </p:nvSpPr>
          <p:spPr>
            <a:xfrm>
              <a:off x="2926225" y="3738798"/>
              <a:ext cx="1742954" cy="717632"/>
            </a:xfrm>
            <a:prstGeom prst="rect">
              <a:avLst/>
            </a:prstGeom>
            <a:grpFill/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ysClr val="windowText" lastClr="000000"/>
                  </a:solidFill>
                </a:rPr>
                <a:t>Kompeten</a:t>
              </a:r>
              <a:endParaRPr lang="id-ID" sz="20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Persegi Panjang 10">
              <a:extLst>
                <a:ext uri="{FF2B5EF4-FFF2-40B4-BE49-F238E27FC236}">
                  <a16:creationId xmlns="" xmlns:a16="http://schemas.microsoft.com/office/drawing/2014/main" id="{6A0823F3-0979-F64B-775F-0E454AFE0073}"/>
                </a:ext>
              </a:extLst>
            </p:cNvPr>
            <p:cNvSpPr/>
            <p:nvPr/>
          </p:nvSpPr>
          <p:spPr>
            <a:xfrm>
              <a:off x="1037623" y="4620403"/>
              <a:ext cx="1742954" cy="717632"/>
            </a:xfrm>
            <a:prstGeom prst="rect">
              <a:avLst/>
            </a:prstGeom>
            <a:grpFill/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ysClr val="windowText" lastClr="000000"/>
                  </a:solidFill>
                </a:rPr>
                <a:t>Transparan</a:t>
              </a:r>
              <a:endParaRPr lang="id-ID" sz="20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Persegi Panjang 11">
              <a:extLst>
                <a:ext uri="{FF2B5EF4-FFF2-40B4-BE49-F238E27FC236}">
                  <a16:creationId xmlns="" xmlns:a16="http://schemas.microsoft.com/office/drawing/2014/main" id="{F8C4577C-8A09-F05C-4228-44A91D3AC35A}"/>
                </a:ext>
              </a:extLst>
            </p:cNvPr>
            <p:cNvSpPr/>
            <p:nvPr/>
          </p:nvSpPr>
          <p:spPr>
            <a:xfrm>
              <a:off x="2926225" y="4620403"/>
              <a:ext cx="1742954" cy="717632"/>
            </a:xfrm>
            <a:prstGeom prst="rect">
              <a:avLst/>
            </a:prstGeom>
            <a:grpFill/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ysClr val="windowText" lastClr="000000"/>
                  </a:solidFill>
                </a:rPr>
                <a:t>Adil</a:t>
              </a:r>
              <a:endParaRPr lang="id-ID" sz="2400" b="1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5" name="Panah: Bawah 14">
            <a:extLst>
              <a:ext uri="{FF2B5EF4-FFF2-40B4-BE49-F238E27FC236}">
                <a16:creationId xmlns="" xmlns:a16="http://schemas.microsoft.com/office/drawing/2014/main" id="{14328082-2631-46AA-B921-6F51F099D2BD}"/>
              </a:ext>
            </a:extLst>
          </p:cNvPr>
          <p:cNvSpPr/>
          <p:nvPr/>
        </p:nvSpPr>
        <p:spPr>
          <a:xfrm>
            <a:off x="2661966" y="2107456"/>
            <a:ext cx="561856" cy="452336"/>
          </a:xfrm>
          <a:prstGeom prst="downArrow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Persegi Panjang 15">
            <a:extLst>
              <a:ext uri="{FF2B5EF4-FFF2-40B4-BE49-F238E27FC236}">
                <a16:creationId xmlns="" xmlns:a16="http://schemas.microsoft.com/office/drawing/2014/main" id="{548A4686-3246-C467-5AFF-B2C50C0E145D}"/>
              </a:ext>
            </a:extLst>
          </p:cNvPr>
          <p:cNvSpPr/>
          <p:nvPr/>
        </p:nvSpPr>
        <p:spPr>
          <a:xfrm>
            <a:off x="5445218" y="1589893"/>
            <a:ext cx="1390278" cy="558480"/>
          </a:xfrm>
          <a:prstGeom prst="rect">
            <a:avLst/>
          </a:prstGeom>
          <a:solidFill>
            <a:srgbClr val="FFD44B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</a:rPr>
              <a:t>BAIK</a:t>
            </a:r>
            <a:endParaRPr lang="id-ID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7" name="Panah: Bawah 16">
            <a:extLst>
              <a:ext uri="{FF2B5EF4-FFF2-40B4-BE49-F238E27FC236}">
                <a16:creationId xmlns="" xmlns:a16="http://schemas.microsoft.com/office/drawing/2014/main" id="{728634D4-8DF6-0FD9-A2AF-FAF0C51EDACA}"/>
              </a:ext>
            </a:extLst>
          </p:cNvPr>
          <p:cNvSpPr/>
          <p:nvPr/>
        </p:nvSpPr>
        <p:spPr>
          <a:xfrm rot="16200000">
            <a:off x="4927812" y="1583621"/>
            <a:ext cx="472955" cy="561858"/>
          </a:xfrm>
          <a:prstGeom prst="downArrow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Panah: Bawah 17">
            <a:extLst>
              <a:ext uri="{FF2B5EF4-FFF2-40B4-BE49-F238E27FC236}">
                <a16:creationId xmlns="" xmlns:a16="http://schemas.microsoft.com/office/drawing/2014/main" id="{A95A7CD7-D445-FF44-176B-FC82BD2848D9}"/>
              </a:ext>
            </a:extLst>
          </p:cNvPr>
          <p:cNvSpPr/>
          <p:nvPr/>
        </p:nvSpPr>
        <p:spPr>
          <a:xfrm rot="16200000">
            <a:off x="6833792" y="1636204"/>
            <a:ext cx="472955" cy="469546"/>
          </a:xfrm>
          <a:prstGeom prst="downArrow">
            <a:avLst/>
          </a:prstGeom>
          <a:solidFill>
            <a:srgbClr val="FFD4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Panah: Bawah 18">
            <a:extLst>
              <a:ext uri="{FF2B5EF4-FFF2-40B4-BE49-F238E27FC236}">
                <a16:creationId xmlns="" xmlns:a16="http://schemas.microsoft.com/office/drawing/2014/main" id="{FC901D4C-489E-0726-FC41-F0D8FD569D09}"/>
              </a:ext>
            </a:extLst>
          </p:cNvPr>
          <p:cNvSpPr/>
          <p:nvPr/>
        </p:nvSpPr>
        <p:spPr>
          <a:xfrm>
            <a:off x="5852236" y="2148373"/>
            <a:ext cx="576242" cy="411418"/>
          </a:xfrm>
          <a:prstGeom prst="downArrow">
            <a:avLst/>
          </a:prstGeom>
          <a:solidFill>
            <a:srgbClr val="FFD4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Persegi Panjang: Sudut Lengkung 22">
            <a:extLst>
              <a:ext uri="{FF2B5EF4-FFF2-40B4-BE49-F238E27FC236}">
                <a16:creationId xmlns="" xmlns:a16="http://schemas.microsoft.com/office/drawing/2014/main" id="{5C53D307-826F-508C-873C-E42CF88B911B}"/>
              </a:ext>
            </a:extLst>
          </p:cNvPr>
          <p:cNvSpPr/>
          <p:nvPr/>
        </p:nvSpPr>
        <p:spPr>
          <a:xfrm>
            <a:off x="5445218" y="2559792"/>
            <a:ext cx="5496230" cy="2032837"/>
          </a:xfrm>
          <a:prstGeom prst="roundRect">
            <a:avLst>
              <a:gd name="adj" fmla="val 2305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grpSp>
        <p:nvGrpSpPr>
          <p:cNvPr id="28" name="Grup 27">
            <a:extLst>
              <a:ext uri="{FF2B5EF4-FFF2-40B4-BE49-F238E27FC236}">
                <a16:creationId xmlns="" xmlns:a16="http://schemas.microsoft.com/office/drawing/2014/main" id="{31A30DDD-D840-C8E5-36A8-E3A95D8C3198}"/>
              </a:ext>
            </a:extLst>
          </p:cNvPr>
          <p:cNvGrpSpPr/>
          <p:nvPr/>
        </p:nvGrpSpPr>
        <p:grpSpPr>
          <a:xfrm>
            <a:off x="5640686" y="2784178"/>
            <a:ext cx="4989621" cy="1599237"/>
            <a:chOff x="5465560" y="2934150"/>
            <a:chExt cx="4989621" cy="1599237"/>
          </a:xfrm>
        </p:grpSpPr>
        <p:sp>
          <p:nvSpPr>
            <p:cNvPr id="24" name="Persegi Panjang 23">
              <a:extLst>
                <a:ext uri="{FF2B5EF4-FFF2-40B4-BE49-F238E27FC236}">
                  <a16:creationId xmlns="" xmlns:a16="http://schemas.microsoft.com/office/drawing/2014/main" id="{9338917D-28DA-DFFB-08ED-758078D419A2}"/>
                </a:ext>
              </a:extLst>
            </p:cNvPr>
            <p:cNvSpPr/>
            <p:nvPr/>
          </p:nvSpPr>
          <p:spPr>
            <a:xfrm>
              <a:off x="5465561" y="2934150"/>
              <a:ext cx="2578752" cy="717632"/>
            </a:xfrm>
            <a:prstGeom prst="rect">
              <a:avLst/>
            </a:prstGeom>
            <a:solidFill>
              <a:srgbClr val="FFD44B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ysClr val="windowText" lastClr="000000"/>
                  </a:solidFill>
                </a:rPr>
                <a:t>Menghindari</a:t>
              </a:r>
              <a:r>
                <a:rPr lang="en-US" sz="2000" b="1" dirty="0">
                  <a:solidFill>
                    <a:sysClr val="windowText" lastClr="000000"/>
                  </a:solidFill>
                </a:rPr>
                <a:t> </a:t>
              </a:r>
              <a:r>
                <a:rPr lang="en-US" sz="2000" b="1" dirty="0" err="1">
                  <a:solidFill>
                    <a:sysClr val="windowText" lastClr="000000"/>
                  </a:solidFill>
                </a:rPr>
                <a:t>pelanggaran</a:t>
              </a:r>
              <a:endParaRPr lang="id-ID" sz="20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Persegi Panjang 24">
              <a:extLst>
                <a:ext uri="{FF2B5EF4-FFF2-40B4-BE49-F238E27FC236}">
                  <a16:creationId xmlns="" xmlns:a16="http://schemas.microsoft.com/office/drawing/2014/main" id="{3AFCC6BC-B37D-48F0-87DA-F79D6776AE01}"/>
                </a:ext>
              </a:extLst>
            </p:cNvPr>
            <p:cNvSpPr/>
            <p:nvPr/>
          </p:nvSpPr>
          <p:spPr>
            <a:xfrm>
              <a:off x="8239781" y="2934150"/>
              <a:ext cx="2215400" cy="717632"/>
            </a:xfrm>
            <a:prstGeom prst="rect">
              <a:avLst/>
            </a:prstGeom>
            <a:solidFill>
              <a:srgbClr val="FFD44B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ysClr val="windowText" lastClr="000000"/>
                  </a:solidFill>
                </a:rPr>
                <a:t>Mendorong</a:t>
              </a:r>
              <a:r>
                <a:rPr lang="en-US" sz="2000" b="1" dirty="0">
                  <a:solidFill>
                    <a:sysClr val="windowText" lastClr="000000"/>
                  </a:solidFill>
                </a:rPr>
                <a:t> </a:t>
              </a:r>
              <a:r>
                <a:rPr lang="en-US" sz="2000" b="1" dirty="0" err="1">
                  <a:solidFill>
                    <a:sysClr val="windowText" lastClr="000000"/>
                  </a:solidFill>
                </a:rPr>
                <a:t>sistem</a:t>
              </a:r>
              <a:r>
                <a:rPr lang="en-US" sz="2000" b="1" dirty="0">
                  <a:solidFill>
                    <a:sysClr val="windowText" lastClr="000000"/>
                  </a:solidFill>
                </a:rPr>
                <a:t> </a:t>
              </a:r>
              <a:r>
                <a:rPr lang="en-US" sz="2000" b="1" dirty="0" err="1">
                  <a:solidFill>
                    <a:sysClr val="windowText" lastClr="000000"/>
                  </a:solidFill>
                </a:rPr>
                <a:t>efisien</a:t>
              </a:r>
              <a:endParaRPr lang="id-ID" sz="20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Persegi Panjang 25">
              <a:extLst>
                <a:ext uri="{FF2B5EF4-FFF2-40B4-BE49-F238E27FC236}">
                  <a16:creationId xmlns="" xmlns:a16="http://schemas.microsoft.com/office/drawing/2014/main" id="{4BAFF50E-9513-AC27-7830-26B2E45D96A0}"/>
                </a:ext>
              </a:extLst>
            </p:cNvPr>
            <p:cNvSpPr/>
            <p:nvPr/>
          </p:nvSpPr>
          <p:spPr>
            <a:xfrm>
              <a:off x="5465560" y="3754640"/>
              <a:ext cx="2578753" cy="774536"/>
            </a:xfrm>
            <a:prstGeom prst="rect">
              <a:avLst/>
            </a:prstGeom>
            <a:solidFill>
              <a:srgbClr val="FFD44B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ysClr val="windowText" lastClr="000000"/>
                  </a:solidFill>
                </a:rPr>
                <a:t>Responsif</a:t>
              </a:r>
              <a:r>
                <a:rPr lang="en-US" sz="2000" b="1" dirty="0">
                  <a:solidFill>
                    <a:sysClr val="windowText" lastClr="000000"/>
                  </a:solidFill>
                </a:rPr>
                <a:t> </a:t>
              </a:r>
              <a:r>
                <a:rPr lang="en-US" sz="2000" b="1" dirty="0" err="1">
                  <a:solidFill>
                    <a:sysClr val="windowText" lastClr="000000"/>
                  </a:solidFill>
                </a:rPr>
                <a:t>terhadap</a:t>
              </a:r>
              <a:r>
                <a:rPr lang="en-US" sz="2000" b="1" dirty="0">
                  <a:solidFill>
                    <a:sysClr val="windowText" lastClr="000000"/>
                  </a:solidFill>
                </a:rPr>
                <a:t> </a:t>
              </a:r>
              <a:r>
                <a:rPr lang="en-US" sz="2000" b="1" dirty="0" err="1">
                  <a:solidFill>
                    <a:sysClr val="windowText" lastClr="000000"/>
                  </a:solidFill>
                </a:rPr>
                <a:t>masalah</a:t>
              </a:r>
              <a:endParaRPr lang="id-ID" sz="20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Persegi Panjang 26">
              <a:extLst>
                <a:ext uri="{FF2B5EF4-FFF2-40B4-BE49-F238E27FC236}">
                  <a16:creationId xmlns="" xmlns:a16="http://schemas.microsoft.com/office/drawing/2014/main" id="{614F037B-6B4E-5AE8-7FB9-8F018D05957D}"/>
                </a:ext>
              </a:extLst>
            </p:cNvPr>
            <p:cNvSpPr/>
            <p:nvPr/>
          </p:nvSpPr>
          <p:spPr>
            <a:xfrm>
              <a:off x="8239781" y="3754640"/>
              <a:ext cx="2215400" cy="778747"/>
            </a:xfrm>
            <a:prstGeom prst="rect">
              <a:avLst/>
            </a:prstGeom>
            <a:solidFill>
              <a:srgbClr val="FFD44B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ysClr val="windowText" lastClr="000000"/>
                  </a:solidFill>
                </a:rPr>
                <a:t>Menjaga</a:t>
              </a:r>
              <a:r>
                <a:rPr lang="en-US" sz="2000" b="1" dirty="0">
                  <a:solidFill>
                    <a:sysClr val="windowText" lastClr="000000"/>
                  </a:solidFill>
                </a:rPr>
                <a:t> </a:t>
              </a:r>
              <a:r>
                <a:rPr lang="en-US" sz="2000" b="1" dirty="0" err="1">
                  <a:solidFill>
                    <a:sysClr val="windowText" lastClr="000000"/>
                  </a:solidFill>
                </a:rPr>
                <a:t>reputasi</a:t>
              </a:r>
              <a:endParaRPr lang="id-ID" sz="2000" b="1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9" name="Kotak Teks 28">
            <a:extLst>
              <a:ext uri="{FF2B5EF4-FFF2-40B4-BE49-F238E27FC236}">
                <a16:creationId xmlns="" xmlns:a16="http://schemas.microsoft.com/office/drawing/2014/main" id="{40804C80-45BA-528C-8DF2-80BE4E5FCB40}"/>
              </a:ext>
            </a:extLst>
          </p:cNvPr>
          <p:cNvSpPr txBox="1"/>
          <p:nvPr/>
        </p:nvSpPr>
        <p:spPr>
          <a:xfrm>
            <a:off x="1250147" y="4877047"/>
            <a:ext cx="8940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Tata </a:t>
            </a:r>
            <a:r>
              <a:rPr lang="en-US" sz="2000" dirty="0" err="1"/>
              <a:t>kelola</a:t>
            </a:r>
            <a:r>
              <a:rPr lang="en-US" sz="2000" dirty="0"/>
              <a:t> zakat di Indonesia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khusus</a:t>
            </a:r>
            <a:r>
              <a:rPr lang="en-US" sz="2000" dirty="0"/>
              <a:t> </a:t>
            </a:r>
            <a:r>
              <a:rPr lang="en-US" sz="2000" dirty="0" err="1"/>
              <a:t>diatur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b="1" dirty="0"/>
              <a:t>Waqf Core Principles (WCP) </a:t>
            </a:r>
            <a:r>
              <a:rPr lang="en-US" sz="2000" dirty="0"/>
              <a:t>&amp; </a:t>
            </a:r>
            <a:r>
              <a:rPr lang="en-US" sz="2000" b="1" dirty="0"/>
              <a:t>UU No. 41 </a:t>
            </a:r>
            <a:r>
              <a:rPr lang="en-US" sz="2000" b="1" dirty="0" err="1"/>
              <a:t>Tahun</a:t>
            </a:r>
            <a:r>
              <a:rPr lang="en-US" sz="2000" b="1" dirty="0"/>
              <a:t> 2004 </a:t>
            </a:r>
            <a:r>
              <a:rPr lang="en-US" sz="2000" dirty="0" err="1"/>
              <a:t>Tentang</a:t>
            </a:r>
            <a:r>
              <a:rPr lang="en-US" sz="2000" dirty="0"/>
              <a:t> </a:t>
            </a:r>
            <a:r>
              <a:rPr lang="en-US" sz="2000" dirty="0" err="1"/>
              <a:t>Wakaf</a:t>
            </a:r>
            <a:endParaRPr lang="id-ID" sz="2000" dirty="0"/>
          </a:p>
        </p:txBody>
      </p:sp>
      <p:sp>
        <p:nvSpPr>
          <p:cNvPr id="32" name="Kotak Teks 31">
            <a:extLst>
              <a:ext uri="{FF2B5EF4-FFF2-40B4-BE49-F238E27FC236}">
                <a16:creationId xmlns="" xmlns:a16="http://schemas.microsoft.com/office/drawing/2014/main" id="{CE3EB3E8-3B5E-EF35-E0A4-8EF4EEF59709}"/>
              </a:ext>
            </a:extLst>
          </p:cNvPr>
          <p:cNvSpPr txBox="1"/>
          <p:nvPr/>
        </p:nvSpPr>
        <p:spPr>
          <a:xfrm>
            <a:off x="940700" y="5770075"/>
            <a:ext cx="952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strike="noStrike" dirty="0">
                <a:effectLst/>
              </a:rPr>
              <a:t>Referensi: </a:t>
            </a:r>
            <a:r>
              <a:rPr lang="id-ID" sz="1200" b="0" i="0" strike="noStrike" dirty="0">
                <a:effectLst/>
              </a:rPr>
              <a:t>Widiastuti, T., Cahyono, E. F., Zulaikha, S., Mawardi, I., &amp; Al Mustofa, M. U. (2021). </a:t>
            </a:r>
            <a:r>
              <a:rPr lang="id-ID" sz="1200" b="0" i="0" strike="noStrike" dirty="0" err="1">
                <a:effectLst/>
              </a:rPr>
              <a:t>Optimizing</a:t>
            </a:r>
            <a:r>
              <a:rPr lang="id-ID" sz="1200" b="0" i="0" strike="noStrike" dirty="0">
                <a:effectLst/>
              </a:rPr>
              <a:t> zakat </a:t>
            </a:r>
            <a:r>
              <a:rPr lang="id-ID" sz="1200" b="0" i="0" strike="noStrike" dirty="0" err="1">
                <a:effectLst/>
              </a:rPr>
              <a:t>governance</a:t>
            </a:r>
            <a:r>
              <a:rPr lang="id-ID" sz="1200" b="0" i="0" strike="noStrike" dirty="0">
                <a:effectLst/>
              </a:rPr>
              <a:t> in </a:t>
            </a:r>
            <a:r>
              <a:rPr lang="id-ID" sz="1200" b="0" i="0" strike="noStrike" dirty="0" err="1">
                <a:effectLst/>
              </a:rPr>
              <a:t>East</a:t>
            </a:r>
            <a:r>
              <a:rPr lang="id-ID" sz="1200" b="0" i="0" strike="noStrike" dirty="0">
                <a:effectLst/>
              </a:rPr>
              <a:t> Java </a:t>
            </a:r>
            <a:r>
              <a:rPr lang="id-ID" sz="1200" b="0" i="0" strike="noStrike" dirty="0" err="1">
                <a:effectLst/>
              </a:rPr>
              <a:t>using</a:t>
            </a:r>
            <a:r>
              <a:rPr lang="id-ID" sz="1200" b="0" i="0" strike="noStrike" dirty="0">
                <a:effectLst/>
              </a:rPr>
              <a:t> </a:t>
            </a:r>
            <a:r>
              <a:rPr lang="id-ID" sz="1200" b="0" i="0" strike="noStrike" dirty="0" err="1">
                <a:effectLst/>
              </a:rPr>
              <a:t>analytical</a:t>
            </a:r>
            <a:r>
              <a:rPr lang="id-ID" sz="1200" b="0" i="0" strike="noStrike" dirty="0">
                <a:effectLst/>
              </a:rPr>
              <a:t> </a:t>
            </a:r>
            <a:r>
              <a:rPr lang="id-ID" sz="1200" b="0" i="0" strike="noStrike" dirty="0" err="1">
                <a:effectLst/>
              </a:rPr>
              <a:t>network</a:t>
            </a:r>
            <a:r>
              <a:rPr lang="id-ID" sz="1200" b="0" i="0" strike="noStrike" dirty="0">
                <a:effectLst/>
              </a:rPr>
              <a:t> </a:t>
            </a:r>
            <a:r>
              <a:rPr lang="id-ID" sz="1200" b="0" i="0" strike="noStrike" dirty="0" err="1">
                <a:effectLst/>
              </a:rPr>
              <a:t>process</a:t>
            </a:r>
            <a:r>
              <a:rPr lang="id-ID" sz="1200" b="0" i="0" strike="noStrike" dirty="0">
                <a:effectLst/>
              </a:rPr>
              <a:t> (ANP): </a:t>
            </a:r>
            <a:r>
              <a:rPr lang="id-ID" sz="1200" b="0" i="0" strike="noStrike" dirty="0" err="1">
                <a:effectLst/>
              </a:rPr>
              <a:t>the</a:t>
            </a:r>
            <a:r>
              <a:rPr lang="id-ID" sz="1200" b="0" i="0" strike="noStrike" dirty="0">
                <a:effectLst/>
              </a:rPr>
              <a:t> </a:t>
            </a:r>
            <a:r>
              <a:rPr lang="id-ID" sz="1200" b="0" i="0" strike="noStrike" dirty="0" err="1">
                <a:effectLst/>
              </a:rPr>
              <a:t>role</a:t>
            </a:r>
            <a:r>
              <a:rPr lang="id-ID" sz="1200" b="0" i="0" strike="noStrike" dirty="0">
                <a:effectLst/>
              </a:rPr>
              <a:t> </a:t>
            </a:r>
            <a:r>
              <a:rPr lang="id-ID" sz="1200" b="0" i="0" strike="noStrike" dirty="0" err="1">
                <a:effectLst/>
              </a:rPr>
              <a:t>of</a:t>
            </a:r>
            <a:r>
              <a:rPr lang="id-ID" sz="1200" b="0" i="0" strike="noStrike" dirty="0">
                <a:effectLst/>
              </a:rPr>
              <a:t> zakat </a:t>
            </a:r>
            <a:r>
              <a:rPr lang="id-ID" sz="1200" b="0" i="0" strike="noStrike" dirty="0" err="1">
                <a:effectLst/>
              </a:rPr>
              <a:t>technology</a:t>
            </a:r>
            <a:r>
              <a:rPr lang="id-ID" sz="1200" b="0" i="0" strike="noStrike" dirty="0">
                <a:effectLst/>
              </a:rPr>
              <a:t> (</a:t>
            </a:r>
            <a:r>
              <a:rPr lang="id-ID" sz="1200" b="0" i="0" strike="noStrike" dirty="0" err="1">
                <a:effectLst/>
              </a:rPr>
              <a:t>ZakaTech</a:t>
            </a:r>
            <a:r>
              <a:rPr lang="id-ID" sz="1200" b="0" i="0" strike="noStrike" dirty="0">
                <a:effectLst/>
              </a:rPr>
              <a:t>). </a:t>
            </a:r>
            <a:r>
              <a:rPr lang="id-ID" sz="1200" b="0" i="0" strike="noStrike" dirty="0" err="1">
                <a:effectLst/>
              </a:rPr>
              <a:t>Journal</a:t>
            </a:r>
            <a:r>
              <a:rPr lang="id-ID" sz="1200" b="0" i="0" strike="noStrike" dirty="0">
                <a:effectLst/>
              </a:rPr>
              <a:t> </a:t>
            </a:r>
            <a:r>
              <a:rPr lang="id-ID" sz="1200" b="0" i="0" strike="noStrike" dirty="0" err="1">
                <a:effectLst/>
              </a:rPr>
              <a:t>of</a:t>
            </a:r>
            <a:r>
              <a:rPr lang="id-ID" sz="1200" b="0" i="0" strike="noStrike" dirty="0">
                <a:effectLst/>
              </a:rPr>
              <a:t> Islamic </a:t>
            </a:r>
            <a:r>
              <a:rPr lang="id-ID" sz="1200" b="0" i="0" strike="noStrike" dirty="0" err="1">
                <a:effectLst/>
              </a:rPr>
              <a:t>Accounting</a:t>
            </a:r>
            <a:r>
              <a:rPr lang="id-ID" sz="1200" b="0" i="0" strike="noStrike" dirty="0">
                <a:effectLst/>
              </a:rPr>
              <a:t> </a:t>
            </a:r>
            <a:r>
              <a:rPr lang="id-ID" sz="1200" b="0" i="0" strike="noStrike" dirty="0" err="1">
                <a:effectLst/>
              </a:rPr>
              <a:t>and</a:t>
            </a:r>
            <a:r>
              <a:rPr lang="id-ID" sz="1200" b="0" i="0" strike="noStrike" dirty="0">
                <a:effectLst/>
              </a:rPr>
              <a:t> Business </a:t>
            </a:r>
            <a:r>
              <a:rPr lang="id-ID" sz="1200" b="0" i="0" strike="noStrike" dirty="0" err="1">
                <a:effectLst/>
              </a:rPr>
              <a:t>Research</a:t>
            </a:r>
            <a:r>
              <a:rPr lang="id-ID" sz="1200" b="0" i="0" strike="noStrike" dirty="0">
                <a:effectLst/>
              </a:rPr>
              <a:t>, 12(3), 301-319.</a:t>
            </a:r>
            <a:endParaRPr lang="id-ID" sz="1200" dirty="0"/>
          </a:p>
        </p:txBody>
      </p:sp>
    </p:spTree>
    <p:extLst>
      <p:ext uri="{BB962C8B-B14F-4D97-AF65-F5344CB8AC3E}">
        <p14:creationId xmlns:p14="http://schemas.microsoft.com/office/powerpoint/2010/main" val="44436072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6" grpId="0" animBg="1"/>
      <p:bldP spid="8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3" grpId="0" animBg="1"/>
      <p:bldP spid="29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="" xmlns:a16="http://schemas.microsoft.com/office/drawing/2014/main" id="{C765EC43-AD59-174D-8436-BCC488AF7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Topik</a:t>
            </a:r>
            <a:r>
              <a:rPr lang="en-US" b="1" dirty="0"/>
              <a:t> </a:t>
            </a:r>
            <a:r>
              <a:rPr lang="en-US" b="1" dirty="0" err="1"/>
              <a:t>Diskusi</a:t>
            </a:r>
            <a:endParaRPr lang="id-ID" b="1" dirty="0"/>
          </a:p>
        </p:txBody>
      </p:sp>
      <p:sp>
        <p:nvSpPr>
          <p:cNvPr id="3" name="Persegi Panjang 2">
            <a:extLst>
              <a:ext uri="{FF2B5EF4-FFF2-40B4-BE49-F238E27FC236}">
                <a16:creationId xmlns="" xmlns:a16="http://schemas.microsoft.com/office/drawing/2014/main" id="{A3B0416D-F1F0-6337-AC76-9EE1B9628FCE}"/>
              </a:ext>
            </a:extLst>
          </p:cNvPr>
          <p:cNvSpPr/>
          <p:nvPr/>
        </p:nvSpPr>
        <p:spPr>
          <a:xfrm>
            <a:off x="848360" y="1690688"/>
            <a:ext cx="842139" cy="100584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bg1">
                    <a:lumMod val="65000"/>
                  </a:schemeClr>
                </a:solidFill>
              </a:rPr>
              <a:t>1</a:t>
            </a:r>
            <a:endParaRPr lang="id-ID" sz="5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Persegi Panjang 3">
            <a:extLst>
              <a:ext uri="{FF2B5EF4-FFF2-40B4-BE49-F238E27FC236}">
                <a16:creationId xmlns="" xmlns:a16="http://schemas.microsoft.com/office/drawing/2014/main" id="{7B486285-7788-A114-6606-CC66F57B414D}"/>
              </a:ext>
            </a:extLst>
          </p:cNvPr>
          <p:cNvSpPr/>
          <p:nvPr/>
        </p:nvSpPr>
        <p:spPr>
          <a:xfrm>
            <a:off x="1690499" y="1690688"/>
            <a:ext cx="6579741" cy="100584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5" name="Kotak Teks 4">
            <a:extLst>
              <a:ext uri="{FF2B5EF4-FFF2-40B4-BE49-F238E27FC236}">
                <a16:creationId xmlns="" xmlns:a16="http://schemas.microsoft.com/office/drawing/2014/main" id="{5E9BAE72-8980-4A12-7C2D-D2E5012DBADA}"/>
              </a:ext>
            </a:extLst>
          </p:cNvPr>
          <p:cNvSpPr txBox="1"/>
          <p:nvPr/>
        </p:nvSpPr>
        <p:spPr>
          <a:xfrm>
            <a:off x="1830855" y="1878137"/>
            <a:ext cx="48827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Konsep</a:t>
            </a:r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Tata Kelola</a:t>
            </a:r>
            <a:endParaRPr lang="id-ID" sz="32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8" name="Persegi Panjang 7">
            <a:extLst>
              <a:ext uri="{FF2B5EF4-FFF2-40B4-BE49-F238E27FC236}">
                <a16:creationId xmlns="" xmlns:a16="http://schemas.microsoft.com/office/drawing/2014/main" id="{436A5272-3865-6DAA-04C0-892057932E72}"/>
              </a:ext>
            </a:extLst>
          </p:cNvPr>
          <p:cNvSpPr/>
          <p:nvPr/>
        </p:nvSpPr>
        <p:spPr>
          <a:xfrm>
            <a:off x="848360" y="2847905"/>
            <a:ext cx="842139" cy="1356999"/>
          </a:xfrm>
          <a:prstGeom prst="rect">
            <a:avLst/>
          </a:prstGeom>
          <a:solidFill>
            <a:srgbClr val="FFD44B"/>
          </a:solidFill>
          <a:ln w="28575">
            <a:solidFill>
              <a:srgbClr val="2626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endParaRPr lang="id-ID" sz="5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Persegi Panjang 8">
            <a:extLst>
              <a:ext uri="{FF2B5EF4-FFF2-40B4-BE49-F238E27FC236}">
                <a16:creationId xmlns="" xmlns:a16="http://schemas.microsoft.com/office/drawing/2014/main" id="{04373F0E-65DC-BA81-E83F-ED71CCB500DE}"/>
              </a:ext>
            </a:extLst>
          </p:cNvPr>
          <p:cNvSpPr/>
          <p:nvPr/>
        </p:nvSpPr>
        <p:spPr>
          <a:xfrm>
            <a:off x="1680339" y="2847905"/>
            <a:ext cx="6579741" cy="1357000"/>
          </a:xfrm>
          <a:prstGeom prst="rect">
            <a:avLst/>
          </a:prstGeom>
          <a:solidFill>
            <a:schemeClr val="bg1"/>
          </a:solidFill>
          <a:ln w="28575">
            <a:solidFill>
              <a:srgbClr val="2626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+mj-lt"/>
            </a:endParaRPr>
          </a:p>
        </p:txBody>
      </p:sp>
      <p:sp>
        <p:nvSpPr>
          <p:cNvPr id="10" name="Kotak Teks 9">
            <a:extLst>
              <a:ext uri="{FF2B5EF4-FFF2-40B4-BE49-F238E27FC236}">
                <a16:creationId xmlns="" xmlns:a16="http://schemas.microsoft.com/office/drawing/2014/main" id="{A72D3C45-3A30-57B1-8C6B-34C11C35020C}"/>
              </a:ext>
            </a:extLst>
          </p:cNvPr>
          <p:cNvSpPr txBox="1"/>
          <p:nvPr/>
        </p:nvSpPr>
        <p:spPr>
          <a:xfrm>
            <a:off x="1820695" y="2941629"/>
            <a:ext cx="6184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Tata Kelola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Wakaf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berdasarkan UU dan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Peraturan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Lainnya</a:t>
            </a:r>
            <a:endParaRPr lang="id-ID" sz="32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1" name="Persegi Panjang 10">
            <a:extLst>
              <a:ext uri="{FF2B5EF4-FFF2-40B4-BE49-F238E27FC236}">
                <a16:creationId xmlns="" xmlns:a16="http://schemas.microsoft.com/office/drawing/2014/main" id="{D2524B11-248B-493E-FA29-059609C883B2}"/>
              </a:ext>
            </a:extLst>
          </p:cNvPr>
          <p:cNvSpPr/>
          <p:nvPr/>
        </p:nvSpPr>
        <p:spPr>
          <a:xfrm>
            <a:off x="848360" y="4356280"/>
            <a:ext cx="842139" cy="152635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262626">
                <a:alpha val="25098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bg1">
                    <a:lumMod val="65000"/>
                  </a:schemeClr>
                </a:solidFill>
              </a:rPr>
              <a:t>3</a:t>
            </a:r>
            <a:endParaRPr lang="id-ID" sz="5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Persegi Panjang 18">
            <a:extLst>
              <a:ext uri="{FF2B5EF4-FFF2-40B4-BE49-F238E27FC236}">
                <a16:creationId xmlns="" xmlns:a16="http://schemas.microsoft.com/office/drawing/2014/main" id="{FF26678B-D853-00F6-1374-A2486C3D12B9}"/>
              </a:ext>
            </a:extLst>
          </p:cNvPr>
          <p:cNvSpPr/>
          <p:nvPr/>
        </p:nvSpPr>
        <p:spPr>
          <a:xfrm>
            <a:off x="1690499" y="4356280"/>
            <a:ext cx="6579741" cy="152635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262626">
                <a:alpha val="25098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+mj-lt"/>
            </a:endParaRPr>
          </a:p>
        </p:txBody>
      </p:sp>
      <p:sp>
        <p:nvSpPr>
          <p:cNvPr id="20" name="Kotak Teks 19">
            <a:extLst>
              <a:ext uri="{FF2B5EF4-FFF2-40B4-BE49-F238E27FC236}">
                <a16:creationId xmlns="" xmlns:a16="http://schemas.microsoft.com/office/drawing/2014/main" id="{48C4C502-60BF-1E7E-D779-BAB113834F01}"/>
              </a:ext>
            </a:extLst>
          </p:cNvPr>
          <p:cNvSpPr txBox="1"/>
          <p:nvPr/>
        </p:nvSpPr>
        <p:spPr>
          <a:xfrm>
            <a:off x="1878113" y="4549293"/>
            <a:ext cx="6184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Tata Kelola </a:t>
            </a:r>
            <a:r>
              <a:rPr lang="en-US" sz="3200" b="1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Wakaf</a:t>
            </a:r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Berbasis</a:t>
            </a:r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Teknologi</a:t>
            </a:r>
            <a:endParaRPr lang="id-ID" sz="32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24" name="Persegi Panjang 23">
            <a:extLst>
              <a:ext uri="{FF2B5EF4-FFF2-40B4-BE49-F238E27FC236}">
                <a16:creationId xmlns="" xmlns:a16="http://schemas.microsoft.com/office/drawing/2014/main" id="{139E4917-A6DE-A41D-8230-B24F6E2B936D}"/>
              </a:ext>
            </a:extLst>
          </p:cNvPr>
          <p:cNvSpPr/>
          <p:nvPr/>
        </p:nvSpPr>
        <p:spPr>
          <a:xfrm>
            <a:off x="0" y="6546715"/>
            <a:ext cx="12192000" cy="311285"/>
          </a:xfrm>
          <a:prstGeom prst="rect">
            <a:avLst/>
          </a:prstGeom>
          <a:solidFill>
            <a:srgbClr val="FFD4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5340463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8" grpId="0" animBg="1"/>
      <p:bldP spid="9" grpId="0" animBg="1"/>
      <p:bldP spid="10" grpId="0"/>
      <p:bldP spid="11" grpId="0" animBg="1"/>
      <p:bldP spid="19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="" xmlns:a16="http://schemas.microsoft.com/office/drawing/2014/main" id="{70F4EAB3-617E-652B-1265-0A0A27C8D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Regulasi</a:t>
            </a:r>
            <a:r>
              <a:rPr lang="en-US" b="1" dirty="0"/>
              <a:t> </a:t>
            </a:r>
            <a:r>
              <a:rPr lang="en-US" b="1" dirty="0" err="1"/>
              <a:t>Wakaf</a:t>
            </a:r>
            <a:r>
              <a:rPr lang="en-US" b="1" dirty="0"/>
              <a:t> di Indonesia</a:t>
            </a:r>
            <a:endParaRPr lang="id-ID" b="1" dirty="0"/>
          </a:p>
        </p:txBody>
      </p:sp>
      <p:sp>
        <p:nvSpPr>
          <p:cNvPr id="4" name="Panah: Chevron 3">
            <a:extLst>
              <a:ext uri="{FF2B5EF4-FFF2-40B4-BE49-F238E27FC236}">
                <a16:creationId xmlns="" xmlns:a16="http://schemas.microsoft.com/office/drawing/2014/main" id="{4B19B547-E76F-34C9-8C7E-F5FDD8167D57}"/>
              </a:ext>
            </a:extLst>
          </p:cNvPr>
          <p:cNvSpPr/>
          <p:nvPr/>
        </p:nvSpPr>
        <p:spPr>
          <a:xfrm>
            <a:off x="838200" y="2006600"/>
            <a:ext cx="3698442" cy="904260"/>
          </a:xfrm>
          <a:prstGeom prst="chevron">
            <a:avLst>
              <a:gd name="adj" fmla="val 40083"/>
            </a:avLst>
          </a:prstGeom>
          <a:solidFill>
            <a:srgbClr val="FFD4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UU No. 41 </a:t>
            </a:r>
            <a:r>
              <a:rPr lang="en-US" b="1" dirty="0" err="1">
                <a:solidFill>
                  <a:schemeClr val="tx1"/>
                </a:solidFill>
              </a:rPr>
              <a:t>Tahun</a:t>
            </a:r>
            <a:r>
              <a:rPr lang="en-US" b="1" dirty="0">
                <a:solidFill>
                  <a:schemeClr val="tx1"/>
                </a:solidFill>
              </a:rPr>
              <a:t> 2004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5" name="Panah: Chevron 4">
            <a:extLst>
              <a:ext uri="{FF2B5EF4-FFF2-40B4-BE49-F238E27FC236}">
                <a16:creationId xmlns="" xmlns:a16="http://schemas.microsoft.com/office/drawing/2014/main" id="{0342EF84-A545-37F7-EFDF-19A33EEB121C}"/>
              </a:ext>
            </a:extLst>
          </p:cNvPr>
          <p:cNvSpPr/>
          <p:nvPr/>
        </p:nvSpPr>
        <p:spPr>
          <a:xfrm>
            <a:off x="4785562" y="2006600"/>
            <a:ext cx="5466080" cy="904260"/>
          </a:xfrm>
          <a:prstGeom prst="chevron">
            <a:avLst>
              <a:gd name="adj" fmla="val 40083"/>
            </a:avLst>
          </a:prstGeom>
          <a:solidFill>
            <a:srgbClr val="FFD4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PP No. 42 </a:t>
            </a:r>
            <a:r>
              <a:rPr lang="en-US" b="1" dirty="0" err="1">
                <a:solidFill>
                  <a:schemeClr val="tx1"/>
                </a:solidFill>
              </a:rPr>
              <a:t>Tahun</a:t>
            </a:r>
            <a:r>
              <a:rPr lang="en-US" b="1" dirty="0">
                <a:solidFill>
                  <a:schemeClr val="tx1"/>
                </a:solidFill>
              </a:rPr>
              <a:t> 2006 </a:t>
            </a:r>
            <a:r>
              <a:rPr lang="en-US" b="1" dirty="0" err="1">
                <a:solidFill>
                  <a:schemeClr val="tx1"/>
                </a:solidFill>
              </a:rPr>
              <a:t>Tentang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Pelaksanaan</a:t>
            </a:r>
            <a:r>
              <a:rPr lang="en-US" b="1" dirty="0">
                <a:solidFill>
                  <a:schemeClr val="tx1"/>
                </a:solidFill>
              </a:rPr>
              <a:t> UU No. 41 </a:t>
            </a:r>
            <a:r>
              <a:rPr lang="en-US" b="1" dirty="0" err="1">
                <a:solidFill>
                  <a:schemeClr val="tx1"/>
                </a:solidFill>
              </a:rPr>
              <a:t>Tahun</a:t>
            </a:r>
            <a:r>
              <a:rPr lang="en-US" b="1" dirty="0">
                <a:solidFill>
                  <a:schemeClr val="tx1"/>
                </a:solidFill>
              </a:rPr>
              <a:t> 2004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6" name="Kotak Teks 5">
            <a:extLst>
              <a:ext uri="{FF2B5EF4-FFF2-40B4-BE49-F238E27FC236}">
                <a16:creationId xmlns="" xmlns:a16="http://schemas.microsoft.com/office/drawing/2014/main" id="{9A753258-DCEE-2868-4398-2F730C474CA2}"/>
              </a:ext>
            </a:extLst>
          </p:cNvPr>
          <p:cNvSpPr txBox="1"/>
          <p:nvPr/>
        </p:nvSpPr>
        <p:spPr>
          <a:xfrm>
            <a:off x="838200" y="1503680"/>
            <a:ext cx="3088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Ketentuan</a:t>
            </a:r>
            <a:r>
              <a:rPr lang="en-US" sz="2400" b="1" dirty="0"/>
              <a:t> </a:t>
            </a:r>
            <a:r>
              <a:rPr lang="en-US" sz="2400" b="1" dirty="0" err="1"/>
              <a:t>Umum</a:t>
            </a:r>
            <a:endParaRPr lang="id-ID" sz="2400" b="1" dirty="0"/>
          </a:p>
        </p:txBody>
      </p:sp>
      <p:sp>
        <p:nvSpPr>
          <p:cNvPr id="7" name="Kotak Teks 6">
            <a:extLst>
              <a:ext uri="{FF2B5EF4-FFF2-40B4-BE49-F238E27FC236}">
                <a16:creationId xmlns="" xmlns:a16="http://schemas.microsoft.com/office/drawing/2014/main" id="{7D1400CA-43D3-B05C-A897-005437857D3C}"/>
              </a:ext>
            </a:extLst>
          </p:cNvPr>
          <p:cNvSpPr txBox="1"/>
          <p:nvPr/>
        </p:nvSpPr>
        <p:spPr>
          <a:xfrm>
            <a:off x="838200" y="3185795"/>
            <a:ext cx="3088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Ketentuan</a:t>
            </a:r>
            <a:r>
              <a:rPr lang="en-US" sz="2400" b="1" dirty="0"/>
              <a:t> Lain</a:t>
            </a:r>
            <a:endParaRPr lang="id-ID" sz="2400" b="1" dirty="0"/>
          </a:p>
        </p:txBody>
      </p:sp>
      <p:sp>
        <p:nvSpPr>
          <p:cNvPr id="8" name="Persegi Panjang: Sudut Lengkung 7">
            <a:extLst>
              <a:ext uri="{FF2B5EF4-FFF2-40B4-BE49-F238E27FC236}">
                <a16:creationId xmlns="" xmlns:a16="http://schemas.microsoft.com/office/drawing/2014/main" id="{8E7B5755-157C-B145-387B-919FD63C8297}"/>
              </a:ext>
            </a:extLst>
          </p:cNvPr>
          <p:cNvSpPr/>
          <p:nvPr/>
        </p:nvSpPr>
        <p:spPr>
          <a:xfrm>
            <a:off x="5120640" y="3695103"/>
            <a:ext cx="5262880" cy="1166039"/>
          </a:xfrm>
          <a:prstGeom prst="roundRect">
            <a:avLst>
              <a:gd name="adj" fmla="val 5327"/>
            </a:avLst>
          </a:prstGeom>
          <a:solidFill>
            <a:srgbClr val="FFD4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0" i="0" dirty="0">
                <a:solidFill>
                  <a:srgbClr val="181C32"/>
                </a:solidFill>
                <a:effectLst/>
              </a:rPr>
              <a:t>Peraturan Menteri Agama Nomor 73 Tahun 2013 tentang Tata Cara </a:t>
            </a:r>
            <a:r>
              <a:rPr lang="id-ID" b="0" i="0" dirty="0" err="1">
                <a:solidFill>
                  <a:srgbClr val="181C32"/>
                </a:solidFill>
                <a:effectLst/>
              </a:rPr>
              <a:t>Pewakafan</a:t>
            </a:r>
            <a:r>
              <a:rPr lang="id-ID" b="0" i="0" dirty="0">
                <a:solidFill>
                  <a:srgbClr val="181C32"/>
                </a:solidFill>
                <a:effectLst/>
              </a:rPr>
              <a:t> Benda Tidak Bergerak Dan Benda Bergerak Selain Uang</a:t>
            </a:r>
            <a:endParaRPr lang="id-ID" dirty="0"/>
          </a:p>
        </p:txBody>
      </p:sp>
      <p:sp>
        <p:nvSpPr>
          <p:cNvPr id="9" name="Persegi Panjang: Sudut Lengkung 8">
            <a:extLst>
              <a:ext uri="{FF2B5EF4-FFF2-40B4-BE49-F238E27FC236}">
                <a16:creationId xmlns="" xmlns:a16="http://schemas.microsoft.com/office/drawing/2014/main" id="{A8A0B303-72C6-C7BB-3A9B-A830CBFDA900}"/>
              </a:ext>
            </a:extLst>
          </p:cNvPr>
          <p:cNvSpPr/>
          <p:nvPr/>
        </p:nvSpPr>
        <p:spPr>
          <a:xfrm>
            <a:off x="838200" y="3695103"/>
            <a:ext cx="3921760" cy="1166039"/>
          </a:xfrm>
          <a:prstGeom prst="roundRect">
            <a:avLst>
              <a:gd name="adj" fmla="val 5327"/>
            </a:avLst>
          </a:prstGeom>
          <a:solidFill>
            <a:srgbClr val="FFD4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0" i="0" dirty="0">
                <a:solidFill>
                  <a:srgbClr val="181C32"/>
                </a:solidFill>
                <a:effectLst/>
              </a:rPr>
              <a:t>Peraturan Menteri Agama Nomor</a:t>
            </a:r>
            <a:r>
              <a:rPr lang="en-US" dirty="0">
                <a:solidFill>
                  <a:srgbClr val="181C32"/>
                </a:solidFill>
              </a:rPr>
              <a:t> 4 </a:t>
            </a:r>
            <a:r>
              <a:rPr lang="en-US" dirty="0" err="1">
                <a:solidFill>
                  <a:srgbClr val="181C32"/>
                </a:solidFill>
              </a:rPr>
              <a:t>Tahun</a:t>
            </a:r>
            <a:r>
              <a:rPr lang="en-US" dirty="0">
                <a:solidFill>
                  <a:srgbClr val="181C32"/>
                </a:solidFill>
              </a:rPr>
              <a:t> 2009 </a:t>
            </a:r>
            <a:r>
              <a:rPr lang="en-US" dirty="0" err="1">
                <a:solidFill>
                  <a:srgbClr val="181C32"/>
                </a:solidFill>
              </a:rPr>
              <a:t>tentang</a:t>
            </a:r>
            <a:r>
              <a:rPr lang="en-US" dirty="0">
                <a:solidFill>
                  <a:srgbClr val="181C32"/>
                </a:solidFill>
              </a:rPr>
              <a:t> </a:t>
            </a:r>
            <a:r>
              <a:rPr lang="en-US" dirty="0" err="1">
                <a:solidFill>
                  <a:srgbClr val="181C32"/>
                </a:solidFill>
              </a:rPr>
              <a:t>Administrasi</a:t>
            </a:r>
            <a:r>
              <a:rPr lang="en-US" dirty="0">
                <a:solidFill>
                  <a:srgbClr val="181C32"/>
                </a:solidFill>
              </a:rPr>
              <a:t> </a:t>
            </a:r>
            <a:r>
              <a:rPr lang="en-US" dirty="0" err="1">
                <a:solidFill>
                  <a:srgbClr val="181C32"/>
                </a:solidFill>
              </a:rPr>
              <a:t>Pendaftaran</a:t>
            </a:r>
            <a:r>
              <a:rPr lang="en-US" dirty="0">
                <a:solidFill>
                  <a:srgbClr val="181C32"/>
                </a:solidFill>
              </a:rPr>
              <a:t> </a:t>
            </a:r>
            <a:r>
              <a:rPr lang="en-US" dirty="0" err="1">
                <a:solidFill>
                  <a:srgbClr val="181C32"/>
                </a:solidFill>
              </a:rPr>
              <a:t>Wakaf</a:t>
            </a:r>
            <a:r>
              <a:rPr lang="en-US" dirty="0">
                <a:solidFill>
                  <a:srgbClr val="181C32"/>
                </a:solidFill>
              </a:rPr>
              <a:t> Uang</a:t>
            </a:r>
            <a:endParaRPr lang="id-ID" dirty="0"/>
          </a:p>
        </p:txBody>
      </p:sp>
      <p:sp>
        <p:nvSpPr>
          <p:cNvPr id="10" name="Kotak Teks 9">
            <a:extLst>
              <a:ext uri="{FF2B5EF4-FFF2-40B4-BE49-F238E27FC236}">
                <a16:creationId xmlns="" xmlns:a16="http://schemas.microsoft.com/office/drawing/2014/main" id="{9DB737E5-AB48-E34A-B042-2D41E2F7C48E}"/>
              </a:ext>
            </a:extLst>
          </p:cNvPr>
          <p:cNvSpPr txBox="1"/>
          <p:nvPr/>
        </p:nvSpPr>
        <p:spPr>
          <a:xfrm>
            <a:off x="838200" y="5123487"/>
            <a:ext cx="3088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Peraturan</a:t>
            </a:r>
            <a:r>
              <a:rPr lang="en-US" sz="2400" b="1" dirty="0"/>
              <a:t> BWI</a:t>
            </a:r>
            <a:endParaRPr lang="id-ID" sz="2400" b="1" dirty="0"/>
          </a:p>
        </p:txBody>
      </p:sp>
      <p:sp>
        <p:nvSpPr>
          <p:cNvPr id="12" name="Kotak Teks 11">
            <a:extLst>
              <a:ext uri="{FF2B5EF4-FFF2-40B4-BE49-F238E27FC236}">
                <a16:creationId xmlns="" xmlns:a16="http://schemas.microsoft.com/office/drawing/2014/main" id="{52555793-AECB-2715-81C3-F0877F11F1BC}"/>
              </a:ext>
            </a:extLst>
          </p:cNvPr>
          <p:cNvSpPr txBox="1"/>
          <p:nvPr/>
        </p:nvSpPr>
        <p:spPr>
          <a:xfrm>
            <a:off x="838200" y="5645385"/>
            <a:ext cx="5466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b="0" i="0" dirty="0">
                <a:solidFill>
                  <a:srgbClr val="333333"/>
                </a:solidFill>
                <a:effectLst/>
              </a:rPr>
              <a:t>Peraturan BWI No. 1 Tahun 2021 Tentang Organisasi dan Tata Kerja Badan Wakaf Indonesia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880938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 animBg="1"/>
      <p:bldP spid="9" grpId="0" animBg="1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ersegi Panjang 21">
            <a:extLst>
              <a:ext uri="{FF2B5EF4-FFF2-40B4-BE49-F238E27FC236}">
                <a16:creationId xmlns="" xmlns:a16="http://schemas.microsoft.com/office/drawing/2014/main" id="{2187307A-6076-345E-1062-0BEB984B6328}"/>
              </a:ext>
            </a:extLst>
          </p:cNvPr>
          <p:cNvSpPr/>
          <p:nvPr/>
        </p:nvSpPr>
        <p:spPr>
          <a:xfrm>
            <a:off x="4704080" y="3880167"/>
            <a:ext cx="2316480" cy="183328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ysClr val="windowText" lastClr="000000"/>
              </a:solidFill>
            </a:endParaRPr>
          </a:p>
        </p:txBody>
      </p:sp>
      <p:sp>
        <p:nvSpPr>
          <p:cNvPr id="2" name="Judul 1">
            <a:extLst>
              <a:ext uri="{FF2B5EF4-FFF2-40B4-BE49-F238E27FC236}">
                <a16:creationId xmlns="" xmlns:a16="http://schemas.microsoft.com/office/drawing/2014/main" id="{0D1FFEA6-EAA6-485D-EA46-E33502673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Tata Kelola </a:t>
            </a:r>
            <a:r>
              <a:rPr lang="en-US" b="1" dirty="0" err="1"/>
              <a:t>Wakaf</a:t>
            </a:r>
            <a:r>
              <a:rPr lang="en-US" b="1" dirty="0"/>
              <a:t> berdasarkan </a:t>
            </a:r>
            <a:r>
              <a:rPr lang="en-US" b="1" dirty="0" err="1"/>
              <a:t>Peraturan</a:t>
            </a:r>
            <a:endParaRPr lang="id-ID" b="1" dirty="0"/>
          </a:p>
        </p:txBody>
      </p:sp>
      <p:sp>
        <p:nvSpPr>
          <p:cNvPr id="3" name="Persegi Panjang 2">
            <a:extLst>
              <a:ext uri="{FF2B5EF4-FFF2-40B4-BE49-F238E27FC236}">
                <a16:creationId xmlns="" xmlns:a16="http://schemas.microsoft.com/office/drawing/2014/main" id="{C1E6822C-70D8-B4C0-DDA9-6CDAA919E274}"/>
              </a:ext>
            </a:extLst>
          </p:cNvPr>
          <p:cNvSpPr/>
          <p:nvPr/>
        </p:nvSpPr>
        <p:spPr>
          <a:xfrm>
            <a:off x="995680" y="2614650"/>
            <a:ext cx="2844800" cy="772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Badan </a:t>
            </a:r>
            <a:r>
              <a:rPr lang="en-US" b="1" dirty="0" err="1">
                <a:solidFill>
                  <a:sysClr val="windowText" lastClr="000000"/>
                </a:solidFill>
              </a:rPr>
              <a:t>Wakaf</a:t>
            </a:r>
            <a:r>
              <a:rPr lang="en-US" b="1" dirty="0">
                <a:solidFill>
                  <a:sysClr val="windowText" lastClr="000000"/>
                </a:solidFill>
              </a:rPr>
              <a:t> Indonesia (BWI)</a:t>
            </a:r>
            <a:endParaRPr lang="id-ID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Persegi Panjang 3">
            <a:extLst>
              <a:ext uri="{FF2B5EF4-FFF2-40B4-BE49-F238E27FC236}">
                <a16:creationId xmlns="" xmlns:a16="http://schemas.microsoft.com/office/drawing/2014/main" id="{CF0B36AF-2CEC-54FF-2338-903D8BEDB6D2}"/>
              </a:ext>
            </a:extLst>
          </p:cNvPr>
          <p:cNvSpPr/>
          <p:nvPr/>
        </p:nvSpPr>
        <p:spPr>
          <a:xfrm>
            <a:off x="995680" y="3880167"/>
            <a:ext cx="1422400" cy="61468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Regulator</a:t>
            </a:r>
            <a:endParaRPr lang="id-ID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Persegi Panjang 4">
            <a:extLst>
              <a:ext uri="{FF2B5EF4-FFF2-40B4-BE49-F238E27FC236}">
                <a16:creationId xmlns="" xmlns:a16="http://schemas.microsoft.com/office/drawing/2014/main" id="{C9CFA1D6-80CA-6BD2-E46D-077E60DF0E88}"/>
              </a:ext>
            </a:extLst>
          </p:cNvPr>
          <p:cNvSpPr/>
          <p:nvPr/>
        </p:nvSpPr>
        <p:spPr>
          <a:xfrm>
            <a:off x="2418080" y="3880167"/>
            <a:ext cx="1422400" cy="61468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ysClr val="windowText" lastClr="000000"/>
                </a:solidFill>
              </a:rPr>
              <a:t>Nazhir</a:t>
            </a:r>
            <a:endParaRPr lang="id-ID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Persegi Panjang 5">
            <a:extLst>
              <a:ext uri="{FF2B5EF4-FFF2-40B4-BE49-F238E27FC236}">
                <a16:creationId xmlns="" xmlns:a16="http://schemas.microsoft.com/office/drawing/2014/main" id="{3107C235-0477-4390-D978-90F3B2C70271}"/>
              </a:ext>
            </a:extLst>
          </p:cNvPr>
          <p:cNvSpPr/>
          <p:nvPr/>
        </p:nvSpPr>
        <p:spPr>
          <a:xfrm>
            <a:off x="995680" y="1690688"/>
            <a:ext cx="2844800" cy="511885"/>
          </a:xfrm>
          <a:prstGeom prst="rect">
            <a:avLst/>
          </a:prstGeom>
          <a:solidFill>
            <a:srgbClr val="FFD44B"/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ysClr val="windowText" lastClr="000000"/>
                </a:solidFill>
              </a:rPr>
              <a:t>Regulasi</a:t>
            </a:r>
            <a:r>
              <a:rPr lang="en-US" b="1" dirty="0">
                <a:solidFill>
                  <a:sysClr val="windowText" lastClr="000000"/>
                </a:solidFill>
              </a:rPr>
              <a:t> Indonesia</a:t>
            </a:r>
            <a:endParaRPr lang="id-ID" b="1" dirty="0">
              <a:solidFill>
                <a:sysClr val="windowText" lastClr="000000"/>
              </a:solidFill>
            </a:endParaRPr>
          </a:p>
        </p:txBody>
      </p:sp>
      <p:cxnSp>
        <p:nvCxnSpPr>
          <p:cNvPr id="8" name="Konektor Panah Lurus 7">
            <a:extLst>
              <a:ext uri="{FF2B5EF4-FFF2-40B4-BE49-F238E27FC236}">
                <a16:creationId xmlns="" xmlns:a16="http://schemas.microsoft.com/office/drawing/2014/main" id="{857E7198-B84C-529C-FC12-386D8D398238}"/>
              </a:ext>
            </a:extLst>
          </p:cNvPr>
          <p:cNvCxnSpPr>
            <a:stCxn id="6" idx="2"/>
            <a:endCxn id="3" idx="0"/>
          </p:cNvCxnSpPr>
          <p:nvPr/>
        </p:nvCxnSpPr>
        <p:spPr>
          <a:xfrm>
            <a:off x="2418080" y="2202573"/>
            <a:ext cx="0" cy="412077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Konektor Panah Lurus 8">
            <a:extLst>
              <a:ext uri="{FF2B5EF4-FFF2-40B4-BE49-F238E27FC236}">
                <a16:creationId xmlns="" xmlns:a16="http://schemas.microsoft.com/office/drawing/2014/main" id="{F72D274B-4C85-6B88-BA01-7E9B77C4EEAC}"/>
              </a:ext>
            </a:extLst>
          </p:cNvPr>
          <p:cNvCxnSpPr>
            <a:cxnSpLocks/>
            <a:stCxn id="3" idx="2"/>
            <a:endCxn id="4" idx="0"/>
          </p:cNvCxnSpPr>
          <p:nvPr/>
        </p:nvCxnSpPr>
        <p:spPr>
          <a:xfrm flipH="1">
            <a:off x="1706880" y="3386810"/>
            <a:ext cx="711200" cy="493357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Konektor Panah Lurus 11">
            <a:extLst>
              <a:ext uri="{FF2B5EF4-FFF2-40B4-BE49-F238E27FC236}">
                <a16:creationId xmlns="" xmlns:a16="http://schemas.microsoft.com/office/drawing/2014/main" id="{EB02F3DE-0FA9-2D0C-C523-93F4F9974666}"/>
              </a:ext>
            </a:extLst>
          </p:cNvPr>
          <p:cNvCxnSpPr>
            <a:cxnSpLocks/>
            <a:stCxn id="3" idx="2"/>
            <a:endCxn id="5" idx="0"/>
          </p:cNvCxnSpPr>
          <p:nvPr/>
        </p:nvCxnSpPr>
        <p:spPr>
          <a:xfrm>
            <a:off x="2418080" y="3386810"/>
            <a:ext cx="711200" cy="493357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ersegi Panjang 14">
            <a:extLst>
              <a:ext uri="{FF2B5EF4-FFF2-40B4-BE49-F238E27FC236}">
                <a16:creationId xmlns="" xmlns:a16="http://schemas.microsoft.com/office/drawing/2014/main" id="{4ACE2810-4B47-E098-86F6-CDEC4ED00623}"/>
              </a:ext>
            </a:extLst>
          </p:cNvPr>
          <p:cNvSpPr/>
          <p:nvPr/>
        </p:nvSpPr>
        <p:spPr>
          <a:xfrm>
            <a:off x="1051752" y="4988204"/>
            <a:ext cx="1310254" cy="87764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ysClr val="windowText" lastClr="000000"/>
                </a:solidFill>
              </a:rPr>
              <a:t>Peraturan</a:t>
            </a:r>
            <a:r>
              <a:rPr lang="en-US" sz="1600" dirty="0">
                <a:solidFill>
                  <a:sysClr val="windowText" lastClr="000000"/>
                </a:solidFill>
              </a:rPr>
              <a:t> BWI</a:t>
            </a:r>
            <a:endParaRPr lang="id-ID" sz="1600" dirty="0">
              <a:solidFill>
                <a:sysClr val="windowText" lastClr="000000"/>
              </a:solidFill>
            </a:endParaRPr>
          </a:p>
        </p:txBody>
      </p:sp>
      <p:sp>
        <p:nvSpPr>
          <p:cNvPr id="16" name="Persegi Panjang 15">
            <a:extLst>
              <a:ext uri="{FF2B5EF4-FFF2-40B4-BE49-F238E27FC236}">
                <a16:creationId xmlns="" xmlns:a16="http://schemas.microsoft.com/office/drawing/2014/main" id="{76603C08-39FE-CF6E-7A23-2CBF08B84A22}"/>
              </a:ext>
            </a:extLst>
          </p:cNvPr>
          <p:cNvSpPr/>
          <p:nvPr/>
        </p:nvSpPr>
        <p:spPr>
          <a:xfrm>
            <a:off x="4917440" y="4093527"/>
            <a:ext cx="1930400" cy="61468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</a:rPr>
              <a:t>Penghimpunan</a:t>
            </a:r>
            <a:endParaRPr lang="id-ID" dirty="0">
              <a:solidFill>
                <a:sysClr val="windowText" lastClr="000000"/>
              </a:solidFill>
            </a:endParaRPr>
          </a:p>
        </p:txBody>
      </p:sp>
      <p:cxnSp>
        <p:nvCxnSpPr>
          <p:cNvPr id="17" name="Konektor Panah Lurus 16">
            <a:extLst>
              <a:ext uri="{FF2B5EF4-FFF2-40B4-BE49-F238E27FC236}">
                <a16:creationId xmlns="" xmlns:a16="http://schemas.microsoft.com/office/drawing/2014/main" id="{435F62DB-FD10-36BE-4435-58EFA62D9A7D}"/>
              </a:ext>
            </a:extLst>
          </p:cNvPr>
          <p:cNvCxnSpPr>
            <a:cxnSpLocks/>
            <a:stCxn id="4" idx="2"/>
            <a:endCxn id="15" idx="0"/>
          </p:cNvCxnSpPr>
          <p:nvPr/>
        </p:nvCxnSpPr>
        <p:spPr>
          <a:xfrm flipH="1">
            <a:off x="1706879" y="4494847"/>
            <a:ext cx="1" cy="493357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ersegi Panjang 19">
            <a:extLst>
              <a:ext uri="{FF2B5EF4-FFF2-40B4-BE49-F238E27FC236}">
                <a16:creationId xmlns="" xmlns:a16="http://schemas.microsoft.com/office/drawing/2014/main" id="{FECDE37C-0175-B1E0-9848-7D425E037FED}"/>
              </a:ext>
            </a:extLst>
          </p:cNvPr>
          <p:cNvSpPr/>
          <p:nvPr/>
        </p:nvSpPr>
        <p:spPr>
          <a:xfrm>
            <a:off x="4917440" y="4894224"/>
            <a:ext cx="1930400" cy="61468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</a:rPr>
              <a:t>Pendistribusian</a:t>
            </a:r>
            <a:endParaRPr lang="id-ID" dirty="0">
              <a:solidFill>
                <a:sysClr val="windowText" lastClr="000000"/>
              </a:solidFill>
            </a:endParaRPr>
          </a:p>
        </p:txBody>
      </p:sp>
      <p:cxnSp>
        <p:nvCxnSpPr>
          <p:cNvPr id="23" name="Konektor Panah Lurus 22">
            <a:extLst>
              <a:ext uri="{FF2B5EF4-FFF2-40B4-BE49-F238E27FC236}">
                <a16:creationId xmlns="" xmlns:a16="http://schemas.microsoft.com/office/drawing/2014/main" id="{41A9D998-0209-BD1A-921A-18BAFD075797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3840480" y="4187507"/>
            <a:ext cx="863600" cy="0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Konektor Panah Lurus 28">
            <a:extLst>
              <a:ext uri="{FF2B5EF4-FFF2-40B4-BE49-F238E27FC236}">
                <a16:creationId xmlns="" xmlns:a16="http://schemas.microsoft.com/office/drawing/2014/main" id="{77F95129-8487-C932-CBAB-2F7149E376D1}"/>
              </a:ext>
            </a:extLst>
          </p:cNvPr>
          <p:cNvCxnSpPr>
            <a:cxnSpLocks/>
          </p:cNvCxnSpPr>
          <p:nvPr/>
        </p:nvCxnSpPr>
        <p:spPr>
          <a:xfrm>
            <a:off x="1706880" y="6262052"/>
            <a:ext cx="4177030" cy="0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ersegi Panjang 31">
            <a:extLst>
              <a:ext uri="{FF2B5EF4-FFF2-40B4-BE49-F238E27FC236}">
                <a16:creationId xmlns="" xmlns:a16="http://schemas.microsoft.com/office/drawing/2014/main" id="{8FDBB6CD-B5AA-59DD-9DCD-1A7A435122DA}"/>
              </a:ext>
            </a:extLst>
          </p:cNvPr>
          <p:cNvSpPr/>
          <p:nvPr/>
        </p:nvSpPr>
        <p:spPr>
          <a:xfrm>
            <a:off x="2631440" y="4891049"/>
            <a:ext cx="1209039" cy="97480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ysClr val="windowText" lastClr="000000"/>
                </a:solidFill>
              </a:rPr>
              <a:t>Wakaf</a:t>
            </a:r>
            <a:r>
              <a:rPr lang="en-US" sz="1400" b="1" dirty="0">
                <a:solidFill>
                  <a:sysClr val="windowText" lastClr="000000"/>
                </a:solidFill>
              </a:rPr>
              <a:t> Core Principles (WCP)</a:t>
            </a:r>
            <a:endParaRPr lang="id-ID" sz="14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35" name="Konektor Lurus 34">
            <a:extLst>
              <a:ext uri="{FF2B5EF4-FFF2-40B4-BE49-F238E27FC236}">
                <a16:creationId xmlns="" xmlns:a16="http://schemas.microsoft.com/office/drawing/2014/main" id="{88814FA7-0E74-CD3B-9A02-B9C81DAA5D38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1706879" y="5865850"/>
            <a:ext cx="0" cy="41402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Konektor Panah Lurus 36">
            <a:extLst>
              <a:ext uri="{FF2B5EF4-FFF2-40B4-BE49-F238E27FC236}">
                <a16:creationId xmlns="" xmlns:a16="http://schemas.microsoft.com/office/drawing/2014/main" id="{6254CB5A-256E-C1D0-DAD2-62F63992F6F3}"/>
              </a:ext>
            </a:extLst>
          </p:cNvPr>
          <p:cNvCxnSpPr>
            <a:cxnSpLocks/>
            <a:stCxn id="32" idx="3"/>
          </p:cNvCxnSpPr>
          <p:nvPr/>
        </p:nvCxnSpPr>
        <p:spPr>
          <a:xfrm>
            <a:off x="3840479" y="5378450"/>
            <a:ext cx="863600" cy="1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Konektor Panah Lurus 39">
            <a:extLst>
              <a:ext uri="{FF2B5EF4-FFF2-40B4-BE49-F238E27FC236}">
                <a16:creationId xmlns="" xmlns:a16="http://schemas.microsoft.com/office/drawing/2014/main" id="{2CBD5203-8637-F14E-313A-AE9974A2458C}"/>
              </a:ext>
            </a:extLst>
          </p:cNvPr>
          <p:cNvCxnSpPr>
            <a:cxnSpLocks/>
            <a:endCxn id="22" idx="2"/>
          </p:cNvCxnSpPr>
          <p:nvPr/>
        </p:nvCxnSpPr>
        <p:spPr>
          <a:xfrm flipV="1">
            <a:off x="5862319" y="5713451"/>
            <a:ext cx="1" cy="566419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Persegi Panjang: Sudut Lengkung 48">
            <a:extLst>
              <a:ext uri="{FF2B5EF4-FFF2-40B4-BE49-F238E27FC236}">
                <a16:creationId xmlns="" xmlns:a16="http://schemas.microsoft.com/office/drawing/2014/main" id="{E6C4A053-A422-FC63-A132-2D69C8C37E6B}"/>
              </a:ext>
            </a:extLst>
          </p:cNvPr>
          <p:cNvSpPr/>
          <p:nvPr/>
        </p:nvSpPr>
        <p:spPr>
          <a:xfrm>
            <a:off x="4704080" y="2614651"/>
            <a:ext cx="2316477" cy="77216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Kementerian Lain: </a:t>
            </a:r>
            <a:r>
              <a:rPr lang="en-US" b="1" dirty="0" err="1">
                <a:solidFill>
                  <a:sysClr val="windowText" lastClr="000000"/>
                </a:solidFill>
              </a:rPr>
              <a:t>Kemenag</a:t>
            </a:r>
            <a:endParaRPr lang="id-ID" b="1" dirty="0">
              <a:solidFill>
                <a:sysClr val="windowText" lastClr="000000"/>
              </a:solidFill>
            </a:endParaRPr>
          </a:p>
        </p:txBody>
      </p:sp>
      <p:cxnSp>
        <p:nvCxnSpPr>
          <p:cNvPr id="55" name="Konektor Panah Lurus 54">
            <a:extLst>
              <a:ext uri="{FF2B5EF4-FFF2-40B4-BE49-F238E27FC236}">
                <a16:creationId xmlns="" xmlns:a16="http://schemas.microsoft.com/office/drawing/2014/main" id="{C45E189D-7461-2628-B33F-5FE17D89CB39}"/>
              </a:ext>
            </a:extLst>
          </p:cNvPr>
          <p:cNvCxnSpPr>
            <a:stCxn id="49" idx="2"/>
            <a:endCxn id="22" idx="0"/>
          </p:cNvCxnSpPr>
          <p:nvPr/>
        </p:nvCxnSpPr>
        <p:spPr>
          <a:xfrm>
            <a:off x="5862319" y="3386811"/>
            <a:ext cx="1" cy="493356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Konektor Panah Lurus 59">
            <a:extLst>
              <a:ext uri="{FF2B5EF4-FFF2-40B4-BE49-F238E27FC236}">
                <a16:creationId xmlns="" xmlns:a16="http://schemas.microsoft.com/office/drawing/2014/main" id="{1163946E-4560-BCA5-58A5-6582DD3A5BE0}"/>
              </a:ext>
            </a:extLst>
          </p:cNvPr>
          <p:cNvCxnSpPr>
            <a:cxnSpLocks/>
            <a:stCxn id="6" idx="3"/>
            <a:endCxn id="49" idx="0"/>
          </p:cNvCxnSpPr>
          <p:nvPr/>
        </p:nvCxnSpPr>
        <p:spPr>
          <a:xfrm>
            <a:off x="3840480" y="1946631"/>
            <a:ext cx="2021839" cy="668020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Kementerian Agama Republik Indonesia - Wikipedia bahasa Indonesia,  ensiklopedia bebas">
            <a:extLst>
              <a:ext uri="{FF2B5EF4-FFF2-40B4-BE49-F238E27FC236}">
                <a16:creationId xmlns="" xmlns:a16="http://schemas.microsoft.com/office/drawing/2014/main" id="{4B12A752-F7EC-638C-246C-3F615D27B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959" y="1710945"/>
            <a:ext cx="2029635" cy="192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 Badan Wakaf Indonesia">
            <a:extLst>
              <a:ext uri="{FF2B5EF4-FFF2-40B4-BE49-F238E27FC236}">
                <a16:creationId xmlns="" xmlns:a16="http://schemas.microsoft.com/office/drawing/2014/main" id="{74F71817-0B30-101A-B0EF-93909568F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009" y="3882091"/>
            <a:ext cx="1849533" cy="184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15560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" grpId="0" animBg="1"/>
      <p:bldP spid="4" grpId="0" animBg="1"/>
      <p:bldP spid="5" grpId="0" animBg="1"/>
      <p:bldP spid="6" grpId="0" animBg="1"/>
      <p:bldP spid="15" grpId="0" animBg="1"/>
      <p:bldP spid="16" grpId="0" animBg="1"/>
      <p:bldP spid="20" grpId="0" animBg="1"/>
      <p:bldP spid="32" grpId="0" animBg="1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rsegi Panjang: Sudut Lengkung 5">
            <a:extLst>
              <a:ext uri="{FF2B5EF4-FFF2-40B4-BE49-F238E27FC236}">
                <a16:creationId xmlns="" xmlns:a16="http://schemas.microsoft.com/office/drawing/2014/main" id="{327FAB3B-6F40-9FF1-D78B-EF9B1103C37B}"/>
              </a:ext>
            </a:extLst>
          </p:cNvPr>
          <p:cNvSpPr/>
          <p:nvPr/>
        </p:nvSpPr>
        <p:spPr>
          <a:xfrm>
            <a:off x="990598" y="3800356"/>
            <a:ext cx="4218009" cy="1412112"/>
          </a:xfrm>
          <a:prstGeom prst="roundRect">
            <a:avLst>
              <a:gd name="adj" fmla="val 6350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Persegi Panjang: Sudut Lengkung 4">
            <a:extLst>
              <a:ext uri="{FF2B5EF4-FFF2-40B4-BE49-F238E27FC236}">
                <a16:creationId xmlns="" xmlns:a16="http://schemas.microsoft.com/office/drawing/2014/main" id="{AD786308-280D-2EF7-CB5F-01D50B92AC19}"/>
              </a:ext>
            </a:extLst>
          </p:cNvPr>
          <p:cNvSpPr/>
          <p:nvPr/>
        </p:nvSpPr>
        <p:spPr>
          <a:xfrm>
            <a:off x="990599" y="1851949"/>
            <a:ext cx="4218009" cy="1412112"/>
          </a:xfrm>
          <a:prstGeom prst="roundRect">
            <a:avLst>
              <a:gd name="adj" fmla="val 6350"/>
            </a:avLst>
          </a:prstGeom>
          <a:solidFill>
            <a:srgbClr val="FFD44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Judul 1">
            <a:extLst>
              <a:ext uri="{FF2B5EF4-FFF2-40B4-BE49-F238E27FC236}">
                <a16:creationId xmlns="" xmlns:a16="http://schemas.microsoft.com/office/drawing/2014/main" id="{7BA4F523-627E-4FA3-9D5B-6761784C0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Waqf Core Principles (WCP)</a:t>
            </a:r>
            <a:endParaRPr lang="id-ID" b="1" dirty="0"/>
          </a:p>
        </p:txBody>
      </p:sp>
      <p:sp>
        <p:nvSpPr>
          <p:cNvPr id="3" name="Tampungan Konten 2">
            <a:extLst>
              <a:ext uri="{FF2B5EF4-FFF2-40B4-BE49-F238E27FC236}">
                <a16:creationId xmlns="" xmlns:a16="http://schemas.microsoft.com/office/drawing/2014/main" id="{DE271E23-D671-38F3-0450-5D92D46C6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2094" y="3931877"/>
            <a:ext cx="3692806" cy="11490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WCP </a:t>
            </a:r>
            <a:r>
              <a:rPr lang="en-US" sz="2400" dirty="0" err="1"/>
              <a:t>berisi</a:t>
            </a:r>
            <a:r>
              <a:rPr lang="en-US" sz="2400" dirty="0"/>
              <a:t> 29 </a:t>
            </a:r>
            <a:r>
              <a:rPr lang="en-US" sz="2400" dirty="0" err="1"/>
              <a:t>prinsip</a:t>
            </a:r>
            <a:r>
              <a:rPr lang="en-US" sz="2400" dirty="0"/>
              <a:t> </a:t>
            </a:r>
            <a:r>
              <a:rPr lang="en-US" sz="2400" dirty="0" err="1"/>
              <a:t>pokok</a:t>
            </a:r>
            <a:r>
              <a:rPr lang="en-US" sz="2400" dirty="0"/>
              <a:t> dengan lima </a:t>
            </a:r>
            <a:r>
              <a:rPr lang="en-US" sz="2400" dirty="0" err="1"/>
              <a:t>dimensi</a:t>
            </a:r>
            <a:r>
              <a:rPr lang="en-US" sz="2400" dirty="0"/>
              <a:t>.</a:t>
            </a:r>
            <a:endParaRPr lang="id-ID" sz="2400" dirty="0"/>
          </a:p>
        </p:txBody>
      </p:sp>
      <p:sp>
        <p:nvSpPr>
          <p:cNvPr id="4" name="Tampungan Konten 2">
            <a:extLst>
              <a:ext uri="{FF2B5EF4-FFF2-40B4-BE49-F238E27FC236}">
                <a16:creationId xmlns="" xmlns:a16="http://schemas.microsoft.com/office/drawing/2014/main" id="{008B67B4-595F-6448-F19F-D7E6BD8EF284}"/>
              </a:ext>
            </a:extLst>
          </p:cNvPr>
          <p:cNvSpPr txBox="1">
            <a:spLocks/>
          </p:cNvSpPr>
          <p:nvPr/>
        </p:nvSpPr>
        <p:spPr>
          <a:xfrm>
            <a:off x="1112134" y="1983471"/>
            <a:ext cx="3974939" cy="1130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i="1" dirty="0"/>
              <a:t>joint initiatives </a:t>
            </a:r>
            <a:r>
              <a:rPr lang="en-US" sz="2400" dirty="0" err="1"/>
              <a:t>dari</a:t>
            </a:r>
            <a:r>
              <a:rPr lang="en-US" sz="2400" dirty="0"/>
              <a:t> Bank Indonesia, BWI, dan IRTI-ISDB pada 2018.</a:t>
            </a:r>
            <a:endParaRPr lang="id-ID" sz="2400" dirty="0"/>
          </a:p>
        </p:txBody>
      </p:sp>
      <p:cxnSp>
        <p:nvCxnSpPr>
          <p:cNvPr id="8" name="Konektor Panah Lurus 7">
            <a:extLst>
              <a:ext uri="{FF2B5EF4-FFF2-40B4-BE49-F238E27FC236}">
                <a16:creationId xmlns="" xmlns:a16="http://schemas.microsoft.com/office/drawing/2014/main" id="{582F3EFE-ABC4-EDC7-EB5B-6BE68F80295A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 flipH="1">
            <a:off x="3099603" y="3264061"/>
            <a:ext cx="1" cy="536295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12" name="Tabel 11">
            <a:extLst>
              <a:ext uri="{FF2B5EF4-FFF2-40B4-BE49-F238E27FC236}">
                <a16:creationId xmlns="" xmlns:a16="http://schemas.microsoft.com/office/drawing/2014/main" id="{6C60EF18-49DF-393D-BFB0-56D8EA200E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332777"/>
              </p:ext>
            </p:extLst>
          </p:nvPr>
        </p:nvGraphicFramePr>
        <p:xfrm>
          <a:off x="6204030" y="1851949"/>
          <a:ext cx="4997367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1332">
                  <a:extLst>
                    <a:ext uri="{9D8B030D-6E8A-4147-A177-3AD203B41FA5}">
                      <a16:colId xmlns="" xmlns:a16="http://schemas.microsoft.com/office/drawing/2014/main" val="4203871631"/>
                    </a:ext>
                  </a:extLst>
                </a:gridCol>
                <a:gridCol w="2997843">
                  <a:extLst>
                    <a:ext uri="{9D8B030D-6E8A-4147-A177-3AD203B41FA5}">
                      <a16:colId xmlns="" xmlns:a16="http://schemas.microsoft.com/office/drawing/2014/main" val="1835733080"/>
                    </a:ext>
                  </a:extLst>
                </a:gridCol>
                <a:gridCol w="1328192">
                  <a:extLst>
                    <a:ext uri="{9D8B030D-6E8A-4147-A177-3AD203B41FA5}">
                      <a16:colId xmlns="" xmlns:a16="http://schemas.microsoft.com/office/drawing/2014/main" val="1521146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b="1" dirty="0"/>
                        <a:t>No.</a:t>
                      </a:r>
                      <a:endParaRPr lang="id-ID" sz="2400" b="1" dirty="0"/>
                    </a:p>
                  </a:txBody>
                  <a:tcPr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Dimensi</a:t>
                      </a:r>
                      <a:endParaRPr lang="id-ID" sz="2400" b="1" dirty="0"/>
                    </a:p>
                  </a:txBody>
                  <a:tcPr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WCP</a:t>
                      </a:r>
                      <a:endParaRPr lang="id-ID" sz="2400" b="1" dirty="0"/>
                    </a:p>
                  </a:txBody>
                  <a:tcPr>
                    <a:solidFill>
                      <a:srgbClr val="FFD44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7612455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/>
                        <a:t>1.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Fondasi</a:t>
                      </a:r>
                      <a:r>
                        <a:rPr lang="en-US" sz="2400" dirty="0"/>
                        <a:t> Hukum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1-6</a:t>
                      </a:r>
                      <a:endParaRPr lang="id-ID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9051044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/>
                        <a:t>2.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Pengawasan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Wakaf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7-12</a:t>
                      </a:r>
                      <a:endParaRPr lang="id-ID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568119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/>
                        <a:t>3.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0" dirty="0"/>
                        <a:t>Tata Kelola </a:t>
                      </a:r>
                      <a:r>
                        <a:rPr lang="en-US" sz="2400" i="0" dirty="0" err="1"/>
                        <a:t>Nazhir</a:t>
                      </a:r>
                      <a:r>
                        <a:rPr lang="en-US" sz="2400" i="0" dirty="0"/>
                        <a:t> yang </a:t>
                      </a:r>
                      <a:r>
                        <a:rPr lang="en-US" sz="2400" i="0" dirty="0" err="1"/>
                        <a:t>Baik</a:t>
                      </a:r>
                      <a:endParaRPr lang="id-ID" sz="2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13</a:t>
                      </a:r>
                      <a:endParaRPr lang="id-ID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4586437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/>
                        <a:t>4.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Manajemen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Risiko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14-24</a:t>
                      </a:r>
                      <a:endParaRPr lang="id-ID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3215622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/>
                        <a:t>5.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Tata Kelola Syariah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26-29</a:t>
                      </a:r>
                      <a:endParaRPr lang="id-ID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93776468"/>
                  </a:ext>
                </a:extLst>
              </a:tr>
            </a:tbl>
          </a:graphicData>
        </a:graphic>
      </p:graphicFrame>
      <p:sp>
        <p:nvSpPr>
          <p:cNvPr id="13" name="Kotak Teks 12">
            <a:extLst>
              <a:ext uri="{FF2B5EF4-FFF2-40B4-BE49-F238E27FC236}">
                <a16:creationId xmlns="" xmlns:a16="http://schemas.microsoft.com/office/drawing/2014/main" id="{D08840A5-BE70-A938-A1CE-2C9E5BD060A4}"/>
              </a:ext>
            </a:extLst>
          </p:cNvPr>
          <p:cNvSpPr txBox="1"/>
          <p:nvPr/>
        </p:nvSpPr>
        <p:spPr>
          <a:xfrm>
            <a:off x="990598" y="5471764"/>
            <a:ext cx="42180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0" i="0" strike="noStrike" dirty="0" err="1">
                <a:effectLst/>
              </a:rPr>
              <a:t>Referensi</a:t>
            </a:r>
            <a:r>
              <a:rPr lang="en-US" sz="1500" b="0" i="0" strike="noStrike" dirty="0">
                <a:effectLst/>
              </a:rPr>
              <a:t>:</a:t>
            </a:r>
            <a:r>
              <a:rPr lang="en-US" sz="1500" dirty="0"/>
              <a:t> BI, BWI, dan IRTI-ISDB. (2018). </a:t>
            </a:r>
            <a:r>
              <a:rPr lang="en-US" sz="1500" i="1" dirty="0"/>
              <a:t>Waqf Core Principles</a:t>
            </a:r>
            <a:r>
              <a:rPr lang="en-US" sz="1500" dirty="0"/>
              <a:t>.</a:t>
            </a:r>
            <a:endParaRPr lang="id-ID" sz="1500" dirty="0"/>
          </a:p>
        </p:txBody>
      </p:sp>
    </p:spTree>
    <p:extLst>
      <p:ext uri="{BB962C8B-B14F-4D97-AF65-F5344CB8AC3E}">
        <p14:creationId xmlns:p14="http://schemas.microsoft.com/office/powerpoint/2010/main" val="198227924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3" grpId="0" build="p"/>
      <p:bldP spid="4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="" xmlns:a16="http://schemas.microsoft.com/office/drawing/2014/main" id="{C765EC43-AD59-174D-8436-BCC488AF7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Topik</a:t>
            </a:r>
            <a:r>
              <a:rPr lang="en-US" b="1" dirty="0"/>
              <a:t> </a:t>
            </a:r>
            <a:r>
              <a:rPr lang="en-US" b="1" dirty="0" err="1"/>
              <a:t>Diskusi</a:t>
            </a:r>
            <a:endParaRPr lang="id-ID" b="1" dirty="0"/>
          </a:p>
        </p:txBody>
      </p:sp>
      <p:sp>
        <p:nvSpPr>
          <p:cNvPr id="3" name="Persegi Panjang 2">
            <a:extLst>
              <a:ext uri="{FF2B5EF4-FFF2-40B4-BE49-F238E27FC236}">
                <a16:creationId xmlns="" xmlns:a16="http://schemas.microsoft.com/office/drawing/2014/main" id="{A3B0416D-F1F0-6337-AC76-9EE1B9628FCE}"/>
              </a:ext>
            </a:extLst>
          </p:cNvPr>
          <p:cNvSpPr/>
          <p:nvPr/>
        </p:nvSpPr>
        <p:spPr>
          <a:xfrm>
            <a:off x="848360" y="1690688"/>
            <a:ext cx="842139" cy="100584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bg1">
                    <a:lumMod val="65000"/>
                  </a:schemeClr>
                </a:solidFill>
              </a:rPr>
              <a:t>1</a:t>
            </a:r>
            <a:endParaRPr lang="id-ID" sz="5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Persegi Panjang 3">
            <a:extLst>
              <a:ext uri="{FF2B5EF4-FFF2-40B4-BE49-F238E27FC236}">
                <a16:creationId xmlns="" xmlns:a16="http://schemas.microsoft.com/office/drawing/2014/main" id="{7B486285-7788-A114-6606-CC66F57B414D}"/>
              </a:ext>
            </a:extLst>
          </p:cNvPr>
          <p:cNvSpPr/>
          <p:nvPr/>
        </p:nvSpPr>
        <p:spPr>
          <a:xfrm>
            <a:off x="1690499" y="1690688"/>
            <a:ext cx="6579741" cy="100584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5" name="Kotak Teks 4">
            <a:extLst>
              <a:ext uri="{FF2B5EF4-FFF2-40B4-BE49-F238E27FC236}">
                <a16:creationId xmlns="" xmlns:a16="http://schemas.microsoft.com/office/drawing/2014/main" id="{5E9BAE72-8980-4A12-7C2D-D2E5012DBADA}"/>
              </a:ext>
            </a:extLst>
          </p:cNvPr>
          <p:cNvSpPr txBox="1"/>
          <p:nvPr/>
        </p:nvSpPr>
        <p:spPr>
          <a:xfrm>
            <a:off x="1830855" y="1878137"/>
            <a:ext cx="48827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Konsep</a:t>
            </a:r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Tata Kelola</a:t>
            </a:r>
            <a:endParaRPr lang="id-ID" sz="32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8" name="Persegi Panjang 7">
            <a:extLst>
              <a:ext uri="{FF2B5EF4-FFF2-40B4-BE49-F238E27FC236}">
                <a16:creationId xmlns="" xmlns:a16="http://schemas.microsoft.com/office/drawing/2014/main" id="{436A5272-3865-6DAA-04C0-892057932E72}"/>
              </a:ext>
            </a:extLst>
          </p:cNvPr>
          <p:cNvSpPr/>
          <p:nvPr/>
        </p:nvSpPr>
        <p:spPr>
          <a:xfrm>
            <a:off x="848360" y="2847905"/>
            <a:ext cx="842139" cy="13569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bg1">
                    <a:lumMod val="65000"/>
                  </a:schemeClr>
                </a:solidFill>
              </a:rPr>
              <a:t>2</a:t>
            </a:r>
            <a:endParaRPr lang="id-ID" sz="5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Persegi Panjang 8">
            <a:extLst>
              <a:ext uri="{FF2B5EF4-FFF2-40B4-BE49-F238E27FC236}">
                <a16:creationId xmlns="" xmlns:a16="http://schemas.microsoft.com/office/drawing/2014/main" id="{04373F0E-65DC-BA81-E83F-ED71CCB500DE}"/>
              </a:ext>
            </a:extLst>
          </p:cNvPr>
          <p:cNvSpPr/>
          <p:nvPr/>
        </p:nvSpPr>
        <p:spPr>
          <a:xfrm>
            <a:off x="1680339" y="2847905"/>
            <a:ext cx="6579741" cy="1357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+mj-lt"/>
            </a:endParaRPr>
          </a:p>
        </p:txBody>
      </p:sp>
      <p:sp>
        <p:nvSpPr>
          <p:cNvPr id="10" name="Kotak Teks 9">
            <a:extLst>
              <a:ext uri="{FF2B5EF4-FFF2-40B4-BE49-F238E27FC236}">
                <a16:creationId xmlns="" xmlns:a16="http://schemas.microsoft.com/office/drawing/2014/main" id="{A72D3C45-3A30-57B1-8C6B-34C11C35020C}"/>
              </a:ext>
            </a:extLst>
          </p:cNvPr>
          <p:cNvSpPr txBox="1"/>
          <p:nvPr/>
        </p:nvSpPr>
        <p:spPr>
          <a:xfrm>
            <a:off x="1820695" y="2941629"/>
            <a:ext cx="6184191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Tata Kelola </a:t>
            </a:r>
            <a:r>
              <a:rPr lang="en-US" sz="3200" b="1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Wakaf</a:t>
            </a:r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berdasarkan UU dan </a:t>
            </a:r>
            <a:r>
              <a:rPr lang="en-US" sz="3200" b="1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Peraturan</a:t>
            </a:r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Lainnya</a:t>
            </a:r>
            <a:endParaRPr lang="id-ID" sz="32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11" name="Persegi Panjang 10">
            <a:extLst>
              <a:ext uri="{FF2B5EF4-FFF2-40B4-BE49-F238E27FC236}">
                <a16:creationId xmlns="" xmlns:a16="http://schemas.microsoft.com/office/drawing/2014/main" id="{D2524B11-248B-493E-FA29-059609C883B2}"/>
              </a:ext>
            </a:extLst>
          </p:cNvPr>
          <p:cNvSpPr/>
          <p:nvPr/>
        </p:nvSpPr>
        <p:spPr>
          <a:xfrm>
            <a:off x="848360" y="4356280"/>
            <a:ext cx="842139" cy="1526359"/>
          </a:xfrm>
          <a:prstGeom prst="rect">
            <a:avLst/>
          </a:prstGeom>
          <a:solidFill>
            <a:srgbClr val="FFD44B"/>
          </a:solidFill>
          <a:ln w="28575">
            <a:solidFill>
              <a:srgbClr val="2626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endParaRPr lang="id-ID" sz="5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Persegi Panjang 18">
            <a:extLst>
              <a:ext uri="{FF2B5EF4-FFF2-40B4-BE49-F238E27FC236}">
                <a16:creationId xmlns="" xmlns:a16="http://schemas.microsoft.com/office/drawing/2014/main" id="{FF26678B-D853-00F6-1374-A2486C3D12B9}"/>
              </a:ext>
            </a:extLst>
          </p:cNvPr>
          <p:cNvSpPr/>
          <p:nvPr/>
        </p:nvSpPr>
        <p:spPr>
          <a:xfrm>
            <a:off x="1690499" y="4356280"/>
            <a:ext cx="6579741" cy="1526359"/>
          </a:xfrm>
          <a:prstGeom prst="rect">
            <a:avLst/>
          </a:prstGeom>
          <a:solidFill>
            <a:schemeClr val="bg1"/>
          </a:solidFill>
          <a:ln w="28575">
            <a:solidFill>
              <a:srgbClr val="2626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20" name="Kotak Teks 19">
            <a:extLst>
              <a:ext uri="{FF2B5EF4-FFF2-40B4-BE49-F238E27FC236}">
                <a16:creationId xmlns="" xmlns:a16="http://schemas.microsoft.com/office/drawing/2014/main" id="{48C4C502-60BF-1E7E-D779-BAB113834F01}"/>
              </a:ext>
            </a:extLst>
          </p:cNvPr>
          <p:cNvSpPr txBox="1"/>
          <p:nvPr/>
        </p:nvSpPr>
        <p:spPr>
          <a:xfrm>
            <a:off x="1878113" y="4549293"/>
            <a:ext cx="6184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Tata Kelola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Wakaf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Berbasis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Teknologi</a:t>
            </a:r>
            <a:endParaRPr lang="id-ID" sz="32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24" name="Persegi Panjang 23">
            <a:extLst>
              <a:ext uri="{FF2B5EF4-FFF2-40B4-BE49-F238E27FC236}">
                <a16:creationId xmlns="" xmlns:a16="http://schemas.microsoft.com/office/drawing/2014/main" id="{139E4917-A6DE-A41D-8230-B24F6E2B936D}"/>
              </a:ext>
            </a:extLst>
          </p:cNvPr>
          <p:cNvSpPr/>
          <p:nvPr/>
        </p:nvSpPr>
        <p:spPr>
          <a:xfrm>
            <a:off x="0" y="6546715"/>
            <a:ext cx="12192000" cy="311285"/>
          </a:xfrm>
          <a:prstGeom prst="rect">
            <a:avLst/>
          </a:prstGeom>
          <a:solidFill>
            <a:srgbClr val="FFD4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530629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8" grpId="0" animBg="1"/>
      <p:bldP spid="9" grpId="0" animBg="1"/>
      <p:bldP spid="10" grpId="0" animBg="1"/>
      <p:bldP spid="11" grpId="0" animBg="1"/>
      <p:bldP spid="19" grpId="0" animBg="1"/>
      <p:bldP spid="20" grpId="0"/>
    </p:bldLst>
  </p:timing>
</p:sld>
</file>

<file path=ppt/theme/theme1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ustom 3">
      <a:majorFont>
        <a:latin typeface="Wremena"/>
        <a:ea typeface=""/>
        <a:cs typeface=""/>
      </a:majorFont>
      <a:minorFont>
        <a:latin typeface="DM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2436</TotalTime>
  <Words>755</Words>
  <Application>Microsoft Macintosh PowerPoint</Application>
  <PresentationFormat>Custom</PresentationFormat>
  <Paragraphs>133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Tema Office</vt:lpstr>
      <vt:lpstr>Tata Kelola Wakaf</vt:lpstr>
      <vt:lpstr>Topik Diskusi</vt:lpstr>
      <vt:lpstr>Topik Diskusi</vt:lpstr>
      <vt:lpstr>Konsep Tata Kelola</vt:lpstr>
      <vt:lpstr>Topik Diskusi</vt:lpstr>
      <vt:lpstr>Regulasi Wakaf di Indonesia</vt:lpstr>
      <vt:lpstr>Tata Kelola Wakaf berdasarkan Peraturan</vt:lpstr>
      <vt:lpstr>Waqf Core Principles (WCP)</vt:lpstr>
      <vt:lpstr>Topik Diskusi</vt:lpstr>
      <vt:lpstr>Tata Kelola Wakaf berbasis Teknologi</vt:lpstr>
      <vt:lpstr>Tata Kelola Wakaf berbasis Teknologi</vt:lpstr>
      <vt:lpstr>Tata Kelola Wakaf berbasis Teknologi</vt:lpstr>
      <vt:lpstr>Implementasi Teknologi Digital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Tata Kelola Zakat</dc:title>
  <dc:creator>Diaz Tulus Anandri</dc:creator>
  <cp:lastModifiedBy>Tika Widiastuti</cp:lastModifiedBy>
  <cp:revision>13</cp:revision>
  <dcterms:created xsi:type="dcterms:W3CDTF">2024-03-14T13:23:46Z</dcterms:created>
  <dcterms:modified xsi:type="dcterms:W3CDTF">2024-03-22T07:21:24Z</dcterms:modified>
</cp:coreProperties>
</file>