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2" r:id="rId3"/>
    <p:sldId id="259" r:id="rId4"/>
    <p:sldId id="266" r:id="rId5"/>
    <p:sldId id="261" r:id="rId6"/>
    <p:sldId id="267" r:id="rId7"/>
    <p:sldId id="268" r:id="rId8"/>
    <p:sldId id="270" r:id="rId9"/>
    <p:sldId id="272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AA388-5A02-4221-9959-29A97C52B17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BF3A5-DE80-44FE-8881-BE98DAD49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1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9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521967"/>
            <a:ext cx="6105194" cy="1009026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What is Pragmatics?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043403" y="3907302"/>
            <a:ext cx="6105194" cy="1171135"/>
          </a:xfrm>
        </p:spPr>
        <p:txBody>
          <a:bodyPr>
            <a:normAutofit/>
          </a:bodyPr>
          <a:lstStyle/>
          <a:p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2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1434904"/>
            <a:ext cx="5306084" cy="45975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Yule, George. 1996. </a:t>
            </a:r>
            <a:r>
              <a:rPr lang="en-US" sz="2400" i="1" dirty="0">
                <a:solidFill>
                  <a:srgbClr val="000000"/>
                </a:solidFill>
              </a:rPr>
              <a:t>Pragmatics. </a:t>
            </a:r>
            <a:r>
              <a:rPr lang="en-US" sz="2400" dirty="0">
                <a:solidFill>
                  <a:srgbClr val="000000"/>
                </a:solidFill>
              </a:rPr>
              <a:t>Oxford: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Oxford University Press.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7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037" y="3070607"/>
            <a:ext cx="6105194" cy="1009026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1099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Enjoy the video!</a:t>
            </a:r>
          </a:p>
        </p:txBody>
      </p:sp>
      <p:pic>
        <p:nvPicPr>
          <p:cNvPr id="4" name="What is Pragmatics_">
            <a:hlinkClick r:id="" action="ppaction://media"/>
            <a:extLst>
              <a:ext uri="{FF2B5EF4-FFF2-40B4-BE49-F238E27FC236}">
                <a16:creationId xmlns:a16="http://schemas.microsoft.com/office/drawing/2014/main" id="{7A340FCA-3F8A-4975-AB1B-4331A35337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56" y="179699"/>
            <a:ext cx="11320584" cy="6024153"/>
          </a:xfrm>
        </p:spPr>
      </p:pic>
    </p:spTree>
    <p:extLst>
      <p:ext uri="{BB962C8B-B14F-4D97-AF65-F5344CB8AC3E}">
        <p14:creationId xmlns:p14="http://schemas.microsoft.com/office/powerpoint/2010/main" val="32554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The study of speaker meaning.</a:t>
            </a:r>
          </a:p>
          <a:p>
            <a:pPr algn="just"/>
            <a:r>
              <a:rPr lang="en-US" dirty="0">
                <a:solidFill>
                  <a:srgbClr val="000000"/>
                </a:solidFill>
              </a:rPr>
              <a:t>The study of contextual meaning.</a:t>
            </a:r>
          </a:p>
          <a:p>
            <a:pPr algn="just"/>
            <a:r>
              <a:rPr lang="en-US" dirty="0">
                <a:solidFill>
                  <a:srgbClr val="000000"/>
                </a:solidFill>
              </a:rPr>
              <a:t>The study of how more gets communicated than is said.</a:t>
            </a:r>
          </a:p>
          <a:p>
            <a:pPr algn="just"/>
            <a:r>
              <a:rPr lang="en-US" dirty="0">
                <a:solidFill>
                  <a:srgbClr val="000000"/>
                </a:solidFill>
              </a:rPr>
              <a:t>The study of the expression of relative distance.</a:t>
            </a:r>
          </a:p>
          <a:p>
            <a:pPr marL="266700" indent="-266700" algn="just">
              <a:buNone/>
            </a:pPr>
            <a:r>
              <a:rPr lang="en-US" dirty="0">
                <a:solidFill>
                  <a:srgbClr val="000000"/>
                </a:solidFill>
              </a:rPr>
              <a:t>	(Yule, 1996:3)</a:t>
            </a:r>
          </a:p>
        </p:txBody>
      </p:sp>
    </p:spTree>
    <p:extLst>
      <p:ext uri="{BB962C8B-B14F-4D97-AF65-F5344CB8AC3E}">
        <p14:creationId xmlns:p14="http://schemas.microsoft.com/office/powerpoint/2010/main" val="111346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Dimension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A0EAD0-C1D5-406C-B5E4-0DB4A499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8455"/>
            <a:ext cx="10515600" cy="35885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Kharis</a:t>
            </a:r>
            <a:r>
              <a:rPr lang="en-US" dirty="0"/>
              <a:t> is talking to Kavin,</a:t>
            </a:r>
          </a:p>
          <a:p>
            <a:pPr marL="0" indent="0">
              <a:buNone/>
            </a:pPr>
            <a:r>
              <a:rPr lang="en-US" dirty="0" err="1"/>
              <a:t>Kharis</a:t>
            </a:r>
            <a:r>
              <a:rPr lang="en-US" dirty="0"/>
              <a:t>	: “Do you have some food?”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The listener thinks that… 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4586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Dimension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1434904"/>
            <a:ext cx="5306084" cy="45975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At PIPS UNAIR,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Audy</a:t>
            </a:r>
            <a:r>
              <a:rPr lang="en-US" sz="2400" dirty="0">
                <a:solidFill>
                  <a:srgbClr val="000000"/>
                </a:solidFill>
              </a:rPr>
              <a:t>	: “Have you tried AULA?”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Niko	: “I don’t where it is.”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At the canteen,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Audy</a:t>
            </a:r>
            <a:r>
              <a:rPr lang="en-US" sz="2400" dirty="0">
                <a:solidFill>
                  <a:srgbClr val="000000"/>
                </a:solidFill>
              </a:rPr>
              <a:t>	: “Do you have some money?”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Niko	: “I haven’t got any lunch yet.”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8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Dimension 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07C4632-1BC4-4B0D-A064-E32CA909F3E3}"/>
              </a:ext>
            </a:extLst>
          </p:cNvPr>
          <p:cNvSpPr txBox="1">
            <a:spLocks/>
          </p:cNvSpPr>
          <p:nvPr/>
        </p:nvSpPr>
        <p:spPr>
          <a:xfrm>
            <a:off x="990600" y="2740855"/>
            <a:ext cx="10515600" cy="3588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Akbar is talking to Lia,</a:t>
            </a:r>
          </a:p>
          <a:p>
            <a:pPr marL="0" indent="0">
              <a:buNone/>
            </a:pPr>
            <a:r>
              <a:rPr lang="en-US" dirty="0"/>
              <a:t>Akbar	: “I heard that there is a good movie in the cinema premiere </a:t>
            </a:r>
          </a:p>
          <a:p>
            <a:pPr marL="0" indent="0">
              <a:buNone/>
            </a:pPr>
            <a:r>
              <a:rPr lang="en-US" dirty="0"/>
              <a:t>	    today.”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The listener thinks that…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2765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Dimension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1434904"/>
            <a:ext cx="5306084" cy="45975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Dhyan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dirty="0" err="1">
                <a:solidFill>
                  <a:srgbClr val="000000"/>
                </a:solidFill>
              </a:rPr>
              <a:t>Ika</a:t>
            </a:r>
            <a:r>
              <a:rPr lang="en-US" sz="2400" dirty="0">
                <a:solidFill>
                  <a:srgbClr val="000000"/>
                </a:solidFill>
              </a:rPr>
              <a:t> is having a conversation,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Ika</a:t>
            </a:r>
            <a:r>
              <a:rPr lang="en-US" sz="2400" dirty="0">
                <a:solidFill>
                  <a:srgbClr val="000000"/>
                </a:solidFill>
              </a:rPr>
              <a:t>	: “</a:t>
            </a:r>
            <a:r>
              <a:rPr lang="en-US" sz="2400" dirty="0" err="1">
                <a:solidFill>
                  <a:srgbClr val="000000"/>
                </a:solidFill>
              </a:rPr>
              <a:t>Yeaaayyy</a:t>
            </a:r>
            <a:r>
              <a:rPr lang="en-US" sz="2400" dirty="0">
                <a:solidFill>
                  <a:srgbClr val="000000"/>
                </a:solidFill>
              </a:rPr>
              <a:t>, it’s happening!”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Dhyan</a:t>
            </a:r>
            <a:r>
              <a:rPr lang="en-US" sz="2400" dirty="0">
                <a:solidFill>
                  <a:srgbClr val="000000"/>
                </a:solidFill>
              </a:rPr>
              <a:t>	: (Looking at </a:t>
            </a:r>
            <a:r>
              <a:rPr lang="en-US" sz="2400" dirty="0" err="1">
                <a:solidFill>
                  <a:srgbClr val="000000"/>
                </a:solidFill>
              </a:rPr>
              <a:t>Ika’s</a:t>
            </a:r>
            <a:r>
              <a:rPr lang="en-US" sz="2400" dirty="0">
                <a:solidFill>
                  <a:srgbClr val="000000"/>
                </a:solidFill>
              </a:rPr>
              <a:t> phone, sees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  some pictures and </a:t>
            </a:r>
            <a:r>
              <a:rPr lang="en-US" sz="2400" dirty="0" err="1">
                <a:solidFill>
                  <a:srgbClr val="000000"/>
                </a:solidFill>
              </a:rPr>
              <a:t>Dhyan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  understand what </a:t>
            </a:r>
            <a:r>
              <a:rPr lang="en-US" sz="2400" dirty="0" err="1">
                <a:solidFill>
                  <a:srgbClr val="000000"/>
                </a:solidFill>
              </a:rPr>
              <a:t>Ika</a:t>
            </a:r>
            <a:r>
              <a:rPr lang="en-US" sz="2400" dirty="0">
                <a:solidFill>
                  <a:srgbClr val="000000"/>
                </a:solidFill>
              </a:rPr>
              <a:t> said)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Activity 1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07C4632-1BC4-4B0D-A064-E32CA909F3E3}"/>
              </a:ext>
            </a:extLst>
          </p:cNvPr>
          <p:cNvSpPr txBox="1">
            <a:spLocks/>
          </p:cNvSpPr>
          <p:nvPr/>
        </p:nvSpPr>
        <p:spPr>
          <a:xfrm>
            <a:off x="990600" y="2740855"/>
            <a:ext cx="10515600" cy="3588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 in pairs.</a:t>
            </a:r>
          </a:p>
          <a:p>
            <a:r>
              <a:rPr lang="en-US" dirty="0"/>
              <a:t>Find an example of each dimension covered by Pragmatics!</a:t>
            </a:r>
          </a:p>
          <a:p>
            <a:r>
              <a:rPr lang="en-US" dirty="0"/>
              <a:t>Share the answers with other groups.</a:t>
            </a:r>
          </a:p>
          <a:p>
            <a:r>
              <a:rPr lang="en-US" dirty="0"/>
              <a:t>Take notes!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7683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Activity 2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07C4632-1BC4-4B0D-A064-E32CA909F3E3}"/>
              </a:ext>
            </a:extLst>
          </p:cNvPr>
          <p:cNvSpPr txBox="1">
            <a:spLocks/>
          </p:cNvSpPr>
          <p:nvPr/>
        </p:nvSpPr>
        <p:spPr>
          <a:xfrm>
            <a:off x="990600" y="2740855"/>
            <a:ext cx="10515600" cy="3588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 in pairs.</a:t>
            </a:r>
          </a:p>
          <a:p>
            <a:r>
              <a:rPr lang="en-US" dirty="0"/>
              <a:t>Write all the example you have on a piece of paper! </a:t>
            </a:r>
          </a:p>
          <a:p>
            <a:pPr marL="266700" indent="-266700">
              <a:buNone/>
            </a:pPr>
            <a:r>
              <a:rPr lang="en-US" dirty="0"/>
              <a:t>	(one paper-one example)</a:t>
            </a:r>
          </a:p>
          <a:p>
            <a:r>
              <a:rPr lang="en-US" dirty="0"/>
              <a:t>Pragmatics Race: Classify the example to each dimension!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2634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WebA055</Template>
  <TotalTime>185</TotalTime>
  <Words>276</Words>
  <Application>Microsoft Office PowerPoint</Application>
  <PresentationFormat>Widescreen</PresentationFormat>
  <Paragraphs>52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What is Pragmatics?</vt:lpstr>
      <vt:lpstr>Enjoy the video!</vt:lpstr>
      <vt:lpstr>Definitions</vt:lpstr>
      <vt:lpstr>Dimension 1</vt:lpstr>
      <vt:lpstr>Dimension 2</vt:lpstr>
      <vt:lpstr>Dimension 3</vt:lpstr>
      <vt:lpstr>Dimension 4</vt:lpstr>
      <vt:lpstr>Activity 1</vt:lpstr>
      <vt:lpstr>Activity 2</vt:lpstr>
      <vt:lpstr>Reference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crw</dc:creator>
  <cp:lastModifiedBy>Fay Firdaws</cp:lastModifiedBy>
  <cp:revision>18</cp:revision>
  <cp:lastPrinted>2020-02-25T02:04:10Z</cp:lastPrinted>
  <dcterms:created xsi:type="dcterms:W3CDTF">2020-02-12T07:23:33Z</dcterms:created>
  <dcterms:modified xsi:type="dcterms:W3CDTF">2020-05-26T05:53:00Z</dcterms:modified>
</cp:coreProperties>
</file>