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</p:embeddedFont>
    <p:embeddedFont>
      <p:font typeface="League Spartan" panose="020B0604020202020204" charset="0"/>
      <p:regular r:id="rId8"/>
    </p:embeddedFont>
    <p:embeddedFont>
      <p:font typeface="Maharlika" panose="020B0604020202020204" charset="0"/>
      <p:regular r:id="rId9"/>
    </p:embeddedFon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Poppins Bold" panose="00000800000000000000" charset="0"/>
      <p:regular r:id="rId14"/>
    </p:embeddedFont>
    <p:embeddedFont>
      <p:font typeface="Poppins Bold Italics" panose="020B0604020202020204" charset="0"/>
      <p:regular r:id="rId15"/>
    </p:embeddedFont>
    <p:embeddedFont>
      <p:font typeface="Poppins Medium" panose="00000600000000000000" pitchFamily="2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sv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12" Type="http://schemas.openxmlformats.org/officeDocument/2006/relationships/image" Target="../media/image4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0.png"/><Relationship Id="rId5" Type="http://schemas.openxmlformats.org/officeDocument/2006/relationships/image" Target="../media/image37.svg"/><Relationship Id="rId10" Type="http://schemas.openxmlformats.org/officeDocument/2006/relationships/image" Target="../media/image9.png"/><Relationship Id="rId4" Type="http://schemas.openxmlformats.org/officeDocument/2006/relationships/image" Target="../media/image36.png"/><Relationship Id="rId9" Type="http://schemas.openxmlformats.org/officeDocument/2006/relationships/image" Target="../media/image39.svg"/><Relationship Id="rId14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77139" y="-1633424"/>
            <a:ext cx="7209494" cy="6776924"/>
          </a:xfrm>
          <a:custGeom>
            <a:avLst/>
            <a:gdLst/>
            <a:ahLst/>
            <a:cxnLst/>
            <a:rect l="l" t="t" r="r" b="b"/>
            <a:pathLst>
              <a:path w="7209494" h="6776924">
                <a:moveTo>
                  <a:pt x="0" y="0"/>
                </a:moveTo>
                <a:lnTo>
                  <a:pt x="7209493" y="0"/>
                </a:lnTo>
                <a:lnTo>
                  <a:pt x="7209493" y="6776924"/>
                </a:lnTo>
                <a:lnTo>
                  <a:pt x="0" y="6776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063616" y="1572929"/>
            <a:ext cx="9195684" cy="7141142"/>
            <a:chOff x="0" y="0"/>
            <a:chExt cx="2421909" cy="18807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1909" cy="1880795"/>
            </a:xfrm>
            <a:custGeom>
              <a:avLst/>
              <a:gdLst/>
              <a:ahLst/>
              <a:cxnLst/>
              <a:rect l="l" t="t" r="r" b="b"/>
              <a:pathLst>
                <a:path w="2421909" h="1880795">
                  <a:moveTo>
                    <a:pt x="23573" y="0"/>
                  </a:moveTo>
                  <a:lnTo>
                    <a:pt x="2398335" y="0"/>
                  </a:lnTo>
                  <a:cubicBezTo>
                    <a:pt x="2404587" y="0"/>
                    <a:pt x="2410583" y="2484"/>
                    <a:pt x="2415004" y="6904"/>
                  </a:cubicBezTo>
                  <a:cubicBezTo>
                    <a:pt x="2419425" y="11325"/>
                    <a:pt x="2421909" y="17321"/>
                    <a:pt x="2421909" y="23573"/>
                  </a:cubicBezTo>
                  <a:lnTo>
                    <a:pt x="2421909" y="1857221"/>
                  </a:lnTo>
                  <a:cubicBezTo>
                    <a:pt x="2421909" y="1870240"/>
                    <a:pt x="2411354" y="1880795"/>
                    <a:pt x="2398335" y="1880795"/>
                  </a:cubicBezTo>
                  <a:lnTo>
                    <a:pt x="23573" y="1880795"/>
                  </a:lnTo>
                  <a:cubicBezTo>
                    <a:pt x="17321" y="1880795"/>
                    <a:pt x="11325" y="1878311"/>
                    <a:pt x="6904" y="1873890"/>
                  </a:cubicBezTo>
                  <a:cubicBezTo>
                    <a:pt x="2484" y="1869469"/>
                    <a:pt x="0" y="1863473"/>
                    <a:pt x="0" y="1857221"/>
                  </a:cubicBezTo>
                  <a:lnTo>
                    <a:pt x="0" y="23573"/>
                  </a:lnTo>
                  <a:cubicBezTo>
                    <a:pt x="0" y="17321"/>
                    <a:pt x="2484" y="11325"/>
                    <a:pt x="6904" y="6904"/>
                  </a:cubicBezTo>
                  <a:cubicBezTo>
                    <a:pt x="11325" y="2484"/>
                    <a:pt x="17321" y="0"/>
                    <a:pt x="23573" y="0"/>
                  </a:cubicBezTo>
                  <a:close/>
                </a:path>
              </a:pathLst>
            </a:custGeom>
            <a:solidFill>
              <a:srgbClr val="AD322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2421909" cy="1947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32617" y="8005042"/>
            <a:ext cx="4690778" cy="4409331"/>
          </a:xfrm>
          <a:custGeom>
            <a:avLst/>
            <a:gdLst/>
            <a:ahLst/>
            <a:cxnLst/>
            <a:rect l="l" t="t" r="r" b="b"/>
            <a:pathLst>
              <a:path w="4690778" h="4409331">
                <a:moveTo>
                  <a:pt x="0" y="0"/>
                </a:moveTo>
                <a:lnTo>
                  <a:pt x="4690778" y="0"/>
                </a:lnTo>
                <a:lnTo>
                  <a:pt x="4690778" y="4409331"/>
                </a:lnTo>
                <a:lnTo>
                  <a:pt x="0" y="44093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1125" y="2281958"/>
            <a:ext cx="7087411" cy="5723084"/>
          </a:xfrm>
          <a:custGeom>
            <a:avLst/>
            <a:gdLst/>
            <a:ahLst/>
            <a:cxnLst/>
            <a:rect l="l" t="t" r="r" b="b"/>
            <a:pathLst>
              <a:path w="7087411" h="5723084">
                <a:moveTo>
                  <a:pt x="0" y="0"/>
                </a:moveTo>
                <a:lnTo>
                  <a:pt x="7087410" y="0"/>
                </a:lnTo>
                <a:lnTo>
                  <a:pt x="7087410" y="5723084"/>
                </a:lnTo>
                <a:lnTo>
                  <a:pt x="0" y="5723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8906019" y="6197001"/>
            <a:ext cx="7444284" cy="914900"/>
            <a:chOff x="0" y="0"/>
            <a:chExt cx="2249350" cy="2764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49350" cy="276444"/>
            </a:xfrm>
            <a:custGeom>
              <a:avLst/>
              <a:gdLst/>
              <a:ahLst/>
              <a:cxnLst/>
              <a:rect l="l" t="t" r="r" b="b"/>
              <a:pathLst>
                <a:path w="2249350" h="276444">
                  <a:moveTo>
                    <a:pt x="37439" y="0"/>
                  </a:moveTo>
                  <a:lnTo>
                    <a:pt x="2211911" y="0"/>
                  </a:lnTo>
                  <a:cubicBezTo>
                    <a:pt x="2232588" y="0"/>
                    <a:pt x="2249350" y="16762"/>
                    <a:pt x="2249350" y="37439"/>
                  </a:cubicBezTo>
                  <a:lnTo>
                    <a:pt x="2249350" y="239005"/>
                  </a:lnTo>
                  <a:cubicBezTo>
                    <a:pt x="2249350" y="259682"/>
                    <a:pt x="2232588" y="276444"/>
                    <a:pt x="2211911" y="276444"/>
                  </a:cubicBezTo>
                  <a:lnTo>
                    <a:pt x="37439" y="276444"/>
                  </a:lnTo>
                  <a:cubicBezTo>
                    <a:pt x="16762" y="276444"/>
                    <a:pt x="0" y="259682"/>
                    <a:pt x="0" y="239005"/>
                  </a:cubicBezTo>
                  <a:lnTo>
                    <a:pt x="0" y="37439"/>
                  </a:lnTo>
                  <a:cubicBezTo>
                    <a:pt x="0" y="16762"/>
                    <a:pt x="16762" y="0"/>
                    <a:pt x="3743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249350" cy="343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258336" y="8247655"/>
            <a:ext cx="948242" cy="932833"/>
          </a:xfrm>
          <a:custGeom>
            <a:avLst/>
            <a:gdLst/>
            <a:ahLst/>
            <a:cxnLst/>
            <a:rect l="l" t="t" r="r" b="b"/>
            <a:pathLst>
              <a:path w="948242" h="932833">
                <a:moveTo>
                  <a:pt x="0" y="0"/>
                </a:moveTo>
                <a:lnTo>
                  <a:pt x="948242" y="0"/>
                </a:lnTo>
                <a:lnTo>
                  <a:pt x="948242" y="932833"/>
                </a:lnTo>
                <a:lnTo>
                  <a:pt x="0" y="9328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8700" y="1322730"/>
            <a:ext cx="959228" cy="959228"/>
          </a:xfrm>
          <a:custGeom>
            <a:avLst/>
            <a:gdLst/>
            <a:ahLst/>
            <a:cxnLst/>
            <a:rect l="l" t="t" r="r" b="b"/>
            <a:pathLst>
              <a:path w="959228" h="959228">
                <a:moveTo>
                  <a:pt x="0" y="0"/>
                </a:moveTo>
                <a:lnTo>
                  <a:pt x="959228" y="0"/>
                </a:lnTo>
                <a:lnTo>
                  <a:pt x="959228" y="959228"/>
                </a:lnTo>
                <a:lnTo>
                  <a:pt x="0" y="959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300967" y="257838"/>
            <a:ext cx="3764419" cy="1000766"/>
          </a:xfrm>
          <a:custGeom>
            <a:avLst/>
            <a:gdLst/>
            <a:ahLst/>
            <a:cxnLst/>
            <a:rect l="l" t="t" r="r" b="b"/>
            <a:pathLst>
              <a:path w="3764419" h="1000766">
                <a:moveTo>
                  <a:pt x="0" y="0"/>
                </a:moveTo>
                <a:lnTo>
                  <a:pt x="3764419" y="0"/>
                </a:lnTo>
                <a:lnTo>
                  <a:pt x="3764419" y="1000766"/>
                </a:lnTo>
                <a:lnTo>
                  <a:pt x="0" y="10007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360030" y="3069902"/>
            <a:ext cx="8660006" cy="2114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5"/>
              </a:lnSpc>
            </a:pPr>
            <a:r>
              <a:rPr lang="en-US" sz="7500" dirty="0" err="1">
                <a:solidFill>
                  <a:srgbClr val="FFFFFF"/>
                </a:solidFill>
                <a:latin typeface="Maharlika"/>
              </a:rPr>
              <a:t>Catatan</a:t>
            </a:r>
            <a:r>
              <a:rPr lang="en-US" sz="7500" dirty="0">
                <a:solidFill>
                  <a:srgbClr val="FFFFFF"/>
                </a:solidFill>
                <a:latin typeface="Maharlika"/>
              </a:rPr>
              <a:t> </a:t>
            </a:r>
            <a:r>
              <a:rPr lang="en-US" sz="7500" dirty="0" err="1">
                <a:solidFill>
                  <a:srgbClr val="FFFFFF"/>
                </a:solidFill>
                <a:latin typeface="Maharlika"/>
              </a:rPr>
              <a:t>Keuangan</a:t>
            </a:r>
            <a:r>
              <a:rPr lang="en-US" sz="7500" dirty="0">
                <a:solidFill>
                  <a:srgbClr val="FFFFFF"/>
                </a:solidFill>
                <a:latin typeface="Maharlika"/>
              </a:rPr>
              <a:t> Personal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53673" y="6286554"/>
            <a:ext cx="7568027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AD3221"/>
                </a:solidFill>
                <a:latin typeface="Poppins"/>
              </a:rPr>
              <a:t>Dr. Wisudanto,SE.,MM.,CFP.,ASPM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49197" y="5254390"/>
            <a:ext cx="7757927" cy="832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9"/>
              </a:lnSpc>
            </a:pPr>
            <a:r>
              <a:rPr lang="en-US" sz="3179" dirty="0">
                <a:solidFill>
                  <a:srgbClr val="FFFFFF"/>
                </a:solidFill>
                <a:latin typeface="Poppins Medium"/>
              </a:rPr>
              <a:t>(</a:t>
            </a:r>
            <a:r>
              <a:rPr lang="en-US" sz="3179" dirty="0" err="1">
                <a:solidFill>
                  <a:srgbClr val="FFFFFF"/>
                </a:solidFill>
                <a:latin typeface="Poppins Medium"/>
              </a:rPr>
              <a:t>Pengantar</a:t>
            </a:r>
            <a:r>
              <a:rPr lang="en-US" sz="3179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3179" dirty="0" err="1">
                <a:solidFill>
                  <a:srgbClr val="FFFFFF"/>
                </a:solidFill>
                <a:latin typeface="Poppins Medium"/>
              </a:rPr>
              <a:t>Catatan</a:t>
            </a:r>
            <a:r>
              <a:rPr lang="en-US" sz="3179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3179" dirty="0" err="1">
                <a:solidFill>
                  <a:srgbClr val="FFFFFF"/>
                </a:solidFill>
                <a:latin typeface="Poppins Medium"/>
              </a:rPr>
              <a:t>Keuangan</a:t>
            </a:r>
            <a:r>
              <a:rPr lang="en-US" sz="3179" dirty="0">
                <a:solidFill>
                  <a:srgbClr val="FFFFFF"/>
                </a:solidFill>
                <a:latin typeface="Poppins Medium"/>
              </a:rPr>
              <a:t> Personal)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5953" y="-3324100"/>
            <a:ext cx="7209494" cy="6776924"/>
          </a:xfrm>
          <a:custGeom>
            <a:avLst/>
            <a:gdLst/>
            <a:ahLst/>
            <a:cxnLst/>
            <a:rect l="l" t="t" r="r" b="b"/>
            <a:pathLst>
              <a:path w="7209494" h="6776924">
                <a:moveTo>
                  <a:pt x="0" y="0"/>
                </a:moveTo>
                <a:lnTo>
                  <a:pt x="7209494" y="0"/>
                </a:lnTo>
                <a:lnTo>
                  <a:pt x="7209494" y="6776924"/>
                </a:lnTo>
                <a:lnTo>
                  <a:pt x="0" y="6776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63377" y="7681436"/>
            <a:ext cx="6405390" cy="6021066"/>
          </a:xfrm>
          <a:custGeom>
            <a:avLst/>
            <a:gdLst/>
            <a:ahLst/>
            <a:cxnLst/>
            <a:rect l="l" t="t" r="r" b="b"/>
            <a:pathLst>
              <a:path w="6405390" h="6021066">
                <a:moveTo>
                  <a:pt x="0" y="0"/>
                </a:moveTo>
                <a:lnTo>
                  <a:pt x="6405390" y="0"/>
                </a:lnTo>
                <a:lnTo>
                  <a:pt x="6405390" y="6021066"/>
                </a:lnTo>
                <a:lnTo>
                  <a:pt x="0" y="6021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18964" y="4660986"/>
            <a:ext cx="7752639" cy="1771301"/>
            <a:chOff x="0" y="0"/>
            <a:chExt cx="2100287" cy="4798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0287" cy="479868"/>
            </a:xfrm>
            <a:custGeom>
              <a:avLst/>
              <a:gdLst/>
              <a:ahLst/>
              <a:cxnLst/>
              <a:rect l="l" t="t" r="r" b="b"/>
              <a:pathLst>
                <a:path w="2100287" h="479868">
                  <a:moveTo>
                    <a:pt x="50929" y="0"/>
                  </a:moveTo>
                  <a:lnTo>
                    <a:pt x="2049357" y="0"/>
                  </a:lnTo>
                  <a:cubicBezTo>
                    <a:pt x="2062864" y="0"/>
                    <a:pt x="2075818" y="5366"/>
                    <a:pt x="2085370" y="14917"/>
                  </a:cubicBezTo>
                  <a:cubicBezTo>
                    <a:pt x="2094921" y="24468"/>
                    <a:pt x="2100287" y="37422"/>
                    <a:pt x="2100287" y="50929"/>
                  </a:cubicBezTo>
                  <a:lnTo>
                    <a:pt x="2100287" y="428938"/>
                  </a:lnTo>
                  <a:cubicBezTo>
                    <a:pt x="2100287" y="442446"/>
                    <a:pt x="2094921" y="455400"/>
                    <a:pt x="2085370" y="464951"/>
                  </a:cubicBezTo>
                  <a:cubicBezTo>
                    <a:pt x="2075818" y="474502"/>
                    <a:pt x="2062864" y="479868"/>
                    <a:pt x="2049357" y="479868"/>
                  </a:cubicBezTo>
                  <a:lnTo>
                    <a:pt x="50929" y="479868"/>
                  </a:lnTo>
                  <a:cubicBezTo>
                    <a:pt x="37422" y="479868"/>
                    <a:pt x="24468" y="474502"/>
                    <a:pt x="14917" y="464951"/>
                  </a:cubicBezTo>
                  <a:cubicBezTo>
                    <a:pt x="5366" y="455400"/>
                    <a:pt x="0" y="442446"/>
                    <a:pt x="0" y="428938"/>
                  </a:cubicBezTo>
                  <a:lnTo>
                    <a:pt x="0" y="50929"/>
                  </a:lnTo>
                  <a:cubicBezTo>
                    <a:pt x="0" y="37422"/>
                    <a:pt x="5366" y="24468"/>
                    <a:pt x="14917" y="14917"/>
                  </a:cubicBezTo>
                  <a:cubicBezTo>
                    <a:pt x="24468" y="5366"/>
                    <a:pt x="37422" y="0"/>
                    <a:pt x="50929" y="0"/>
                  </a:cubicBezTo>
                  <a:close/>
                </a:path>
              </a:pathLst>
            </a:custGeom>
            <a:solidFill>
              <a:srgbClr val="AD322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2100287" cy="546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223913">
            <a:off x="7014307" y="4073010"/>
            <a:ext cx="1473627" cy="1473627"/>
          </a:xfrm>
          <a:custGeom>
            <a:avLst/>
            <a:gdLst/>
            <a:ahLst/>
            <a:cxnLst/>
            <a:rect l="l" t="t" r="r" b="b"/>
            <a:pathLst>
              <a:path w="1473627" h="1473627">
                <a:moveTo>
                  <a:pt x="0" y="0"/>
                </a:moveTo>
                <a:lnTo>
                  <a:pt x="1473627" y="0"/>
                </a:lnTo>
                <a:lnTo>
                  <a:pt x="1473627" y="1473627"/>
                </a:lnTo>
                <a:lnTo>
                  <a:pt x="0" y="1473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150155" y="8909146"/>
            <a:ext cx="924756" cy="924756"/>
          </a:xfrm>
          <a:custGeom>
            <a:avLst/>
            <a:gdLst/>
            <a:ahLst/>
            <a:cxnLst/>
            <a:rect l="l" t="t" r="r" b="b"/>
            <a:pathLst>
              <a:path w="924756" h="924756">
                <a:moveTo>
                  <a:pt x="0" y="0"/>
                </a:moveTo>
                <a:lnTo>
                  <a:pt x="924756" y="0"/>
                </a:lnTo>
                <a:lnTo>
                  <a:pt x="924756" y="924757"/>
                </a:lnTo>
                <a:lnTo>
                  <a:pt x="0" y="9247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310492" y="257838"/>
            <a:ext cx="3764419" cy="1000766"/>
          </a:xfrm>
          <a:custGeom>
            <a:avLst/>
            <a:gdLst/>
            <a:ahLst/>
            <a:cxnLst/>
            <a:rect l="l" t="t" r="r" b="b"/>
            <a:pathLst>
              <a:path w="3764419" h="1000766">
                <a:moveTo>
                  <a:pt x="0" y="0"/>
                </a:moveTo>
                <a:lnTo>
                  <a:pt x="3764419" y="0"/>
                </a:lnTo>
                <a:lnTo>
                  <a:pt x="3764419" y="1000766"/>
                </a:lnTo>
                <a:lnTo>
                  <a:pt x="0" y="10007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638953" y="7760195"/>
            <a:ext cx="7785931" cy="1760583"/>
            <a:chOff x="0" y="0"/>
            <a:chExt cx="2050616" cy="4636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50616" cy="463693"/>
            </a:xfrm>
            <a:custGeom>
              <a:avLst/>
              <a:gdLst/>
              <a:ahLst/>
              <a:cxnLst/>
              <a:rect l="l" t="t" r="r" b="b"/>
              <a:pathLst>
                <a:path w="2050616" h="463693">
                  <a:moveTo>
                    <a:pt x="50712" y="0"/>
                  </a:moveTo>
                  <a:lnTo>
                    <a:pt x="1999904" y="0"/>
                  </a:lnTo>
                  <a:cubicBezTo>
                    <a:pt x="2027911" y="0"/>
                    <a:pt x="2050616" y="22704"/>
                    <a:pt x="2050616" y="50712"/>
                  </a:cubicBezTo>
                  <a:lnTo>
                    <a:pt x="2050616" y="412981"/>
                  </a:lnTo>
                  <a:cubicBezTo>
                    <a:pt x="2050616" y="440988"/>
                    <a:pt x="2027911" y="463693"/>
                    <a:pt x="1999904" y="463693"/>
                  </a:cubicBezTo>
                  <a:lnTo>
                    <a:pt x="50712" y="463693"/>
                  </a:lnTo>
                  <a:cubicBezTo>
                    <a:pt x="22704" y="463693"/>
                    <a:pt x="0" y="440988"/>
                    <a:pt x="0" y="412981"/>
                  </a:cubicBezTo>
                  <a:lnTo>
                    <a:pt x="0" y="50712"/>
                  </a:lnTo>
                  <a:cubicBezTo>
                    <a:pt x="0" y="22704"/>
                    <a:pt x="22704" y="0"/>
                    <a:pt x="50712" y="0"/>
                  </a:cubicBezTo>
                  <a:close/>
                </a:path>
              </a:pathLst>
            </a:custGeom>
            <a:solidFill>
              <a:srgbClr val="AD322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2050616" cy="530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2550912">
            <a:off x="7843647" y="7270750"/>
            <a:ext cx="1498722" cy="1498722"/>
          </a:xfrm>
          <a:custGeom>
            <a:avLst/>
            <a:gdLst/>
            <a:ahLst/>
            <a:cxnLst/>
            <a:rect l="l" t="t" r="r" b="b"/>
            <a:pathLst>
              <a:path w="1498722" h="1498722">
                <a:moveTo>
                  <a:pt x="0" y="0"/>
                </a:moveTo>
                <a:lnTo>
                  <a:pt x="1498722" y="0"/>
                </a:lnTo>
                <a:lnTo>
                  <a:pt x="1498722" y="1498722"/>
                </a:lnTo>
                <a:lnTo>
                  <a:pt x="0" y="1498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235955">
            <a:off x="-689740" y="-1289750"/>
            <a:ext cx="1798483" cy="4408046"/>
          </a:xfrm>
          <a:custGeom>
            <a:avLst/>
            <a:gdLst/>
            <a:ahLst/>
            <a:cxnLst/>
            <a:rect l="l" t="t" r="r" b="b"/>
            <a:pathLst>
              <a:path w="1798483" h="4408046">
                <a:moveTo>
                  <a:pt x="0" y="0"/>
                </a:moveTo>
                <a:lnTo>
                  <a:pt x="1798483" y="0"/>
                </a:lnTo>
                <a:lnTo>
                  <a:pt x="1798483" y="4408046"/>
                </a:lnTo>
                <a:lnTo>
                  <a:pt x="0" y="44080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739318" y="1848166"/>
            <a:ext cx="12383586" cy="152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6"/>
              </a:lnSpc>
            </a:pPr>
            <a:r>
              <a:rPr lang="en-US" sz="6800" dirty="0">
                <a:solidFill>
                  <a:srgbClr val="BE7F55"/>
                </a:solidFill>
                <a:latin typeface="Arimo Bold"/>
              </a:rPr>
              <a:t>CATATAN KEUANGAN PERSONAL</a:t>
            </a:r>
          </a:p>
        </p:txBody>
      </p:sp>
      <p:sp>
        <p:nvSpPr>
          <p:cNvPr id="16" name="Freeform 16"/>
          <p:cNvSpPr/>
          <p:nvPr/>
        </p:nvSpPr>
        <p:spPr>
          <a:xfrm>
            <a:off x="3483283" y="1133750"/>
            <a:ext cx="998629" cy="909660"/>
          </a:xfrm>
          <a:custGeom>
            <a:avLst/>
            <a:gdLst/>
            <a:ahLst/>
            <a:cxnLst/>
            <a:rect l="l" t="t" r="r" b="b"/>
            <a:pathLst>
              <a:path w="998629" h="909660">
                <a:moveTo>
                  <a:pt x="0" y="0"/>
                </a:moveTo>
                <a:lnTo>
                  <a:pt x="998629" y="0"/>
                </a:lnTo>
                <a:lnTo>
                  <a:pt x="998629" y="909660"/>
                </a:lnTo>
                <a:lnTo>
                  <a:pt x="0" y="9096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00000">
            <a:off x="13510826" y="1133750"/>
            <a:ext cx="998629" cy="909660"/>
          </a:xfrm>
          <a:custGeom>
            <a:avLst/>
            <a:gdLst/>
            <a:ahLst/>
            <a:cxnLst/>
            <a:rect l="l" t="t" r="r" b="b"/>
            <a:pathLst>
              <a:path w="998629" h="909660">
                <a:moveTo>
                  <a:pt x="0" y="0"/>
                </a:moveTo>
                <a:lnTo>
                  <a:pt x="998629" y="0"/>
                </a:lnTo>
                <a:lnTo>
                  <a:pt x="998629" y="909660"/>
                </a:lnTo>
                <a:lnTo>
                  <a:pt x="0" y="9096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9896057">
            <a:off x="16067517" y="5152285"/>
            <a:ext cx="1668364" cy="2057400"/>
          </a:xfrm>
          <a:custGeom>
            <a:avLst/>
            <a:gdLst/>
            <a:ahLst/>
            <a:cxnLst/>
            <a:rect l="l" t="t" r="r" b="b"/>
            <a:pathLst>
              <a:path w="1668364" h="2057400">
                <a:moveTo>
                  <a:pt x="0" y="0"/>
                </a:moveTo>
                <a:lnTo>
                  <a:pt x="1668364" y="0"/>
                </a:lnTo>
                <a:lnTo>
                  <a:pt x="166836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8487934" y="4750622"/>
            <a:ext cx="6432538" cy="146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4071">
                <a:solidFill>
                  <a:srgbClr val="FFFFFF"/>
                </a:solidFill>
                <a:latin typeface="Poppins"/>
              </a:rPr>
              <a:t>Panduan Keuangan Pribadi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55777" y="7868180"/>
            <a:ext cx="6331011" cy="1503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3"/>
              </a:lnSpc>
            </a:pPr>
            <a:r>
              <a:rPr lang="en-US" sz="4188">
                <a:solidFill>
                  <a:srgbClr val="FFFFFF"/>
                </a:solidFill>
                <a:latin typeface="Poppins"/>
              </a:rPr>
              <a:t>Umpan Balik Hasil yang Telah dicapai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68092" y="4440382"/>
            <a:ext cx="566056" cy="74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4071">
                <a:solidFill>
                  <a:srgbClr val="000000"/>
                </a:solidFill>
                <a:latin typeface="Poppins Bold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09980" y="7586046"/>
            <a:ext cx="566056" cy="74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4071">
                <a:solidFill>
                  <a:srgbClr val="000000"/>
                </a:solidFill>
                <a:latin typeface="Poppins Bold"/>
              </a:rPr>
              <a:t>2</a:t>
            </a:r>
          </a:p>
        </p:txBody>
      </p:sp>
      <p:sp>
        <p:nvSpPr>
          <p:cNvPr id="23" name="Freeform 23"/>
          <p:cNvSpPr/>
          <p:nvPr/>
        </p:nvSpPr>
        <p:spPr>
          <a:xfrm>
            <a:off x="1028700" y="4681122"/>
            <a:ext cx="924756" cy="924756"/>
          </a:xfrm>
          <a:custGeom>
            <a:avLst/>
            <a:gdLst/>
            <a:ahLst/>
            <a:cxnLst/>
            <a:rect l="l" t="t" r="r" b="b"/>
            <a:pathLst>
              <a:path w="924756" h="924756">
                <a:moveTo>
                  <a:pt x="0" y="0"/>
                </a:moveTo>
                <a:lnTo>
                  <a:pt x="924756" y="0"/>
                </a:lnTo>
                <a:lnTo>
                  <a:pt x="924756" y="924756"/>
                </a:lnTo>
                <a:lnTo>
                  <a:pt x="0" y="92475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34056" y="4809823"/>
            <a:ext cx="5912440" cy="5632943"/>
          </a:xfrm>
          <a:custGeom>
            <a:avLst/>
            <a:gdLst/>
            <a:ahLst/>
            <a:cxnLst/>
            <a:rect l="l" t="t" r="r" b="b"/>
            <a:pathLst>
              <a:path w="5912440" h="5632943">
                <a:moveTo>
                  <a:pt x="0" y="0"/>
                </a:moveTo>
                <a:lnTo>
                  <a:pt x="5912440" y="0"/>
                </a:lnTo>
                <a:lnTo>
                  <a:pt x="5912440" y="5632943"/>
                </a:lnTo>
                <a:lnTo>
                  <a:pt x="0" y="563294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5953" y="-3324100"/>
            <a:ext cx="7209494" cy="6776924"/>
          </a:xfrm>
          <a:custGeom>
            <a:avLst/>
            <a:gdLst/>
            <a:ahLst/>
            <a:cxnLst/>
            <a:rect l="l" t="t" r="r" b="b"/>
            <a:pathLst>
              <a:path w="7209494" h="6776924">
                <a:moveTo>
                  <a:pt x="0" y="0"/>
                </a:moveTo>
                <a:lnTo>
                  <a:pt x="7209494" y="0"/>
                </a:lnTo>
                <a:lnTo>
                  <a:pt x="7209494" y="6776924"/>
                </a:lnTo>
                <a:lnTo>
                  <a:pt x="0" y="6776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18508" y="7584632"/>
            <a:ext cx="6405390" cy="6021066"/>
          </a:xfrm>
          <a:custGeom>
            <a:avLst/>
            <a:gdLst/>
            <a:ahLst/>
            <a:cxnLst/>
            <a:rect l="l" t="t" r="r" b="b"/>
            <a:pathLst>
              <a:path w="6405390" h="6021066">
                <a:moveTo>
                  <a:pt x="0" y="0"/>
                </a:moveTo>
                <a:lnTo>
                  <a:pt x="6405389" y="0"/>
                </a:lnTo>
                <a:lnTo>
                  <a:pt x="6405389" y="6021066"/>
                </a:lnTo>
                <a:lnTo>
                  <a:pt x="0" y="6021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67235" y="0"/>
            <a:ext cx="3452824" cy="3452824"/>
          </a:xfrm>
          <a:custGeom>
            <a:avLst/>
            <a:gdLst/>
            <a:ahLst/>
            <a:cxnLst/>
            <a:rect l="l" t="t" r="r" b="b"/>
            <a:pathLst>
              <a:path w="3452824" h="3452824">
                <a:moveTo>
                  <a:pt x="0" y="0"/>
                </a:moveTo>
                <a:lnTo>
                  <a:pt x="3452824" y="0"/>
                </a:lnTo>
                <a:lnTo>
                  <a:pt x="3452824" y="3452824"/>
                </a:lnTo>
                <a:lnTo>
                  <a:pt x="0" y="345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621808" y="2088742"/>
            <a:ext cx="924756" cy="924756"/>
          </a:xfrm>
          <a:custGeom>
            <a:avLst/>
            <a:gdLst/>
            <a:ahLst/>
            <a:cxnLst/>
            <a:rect l="l" t="t" r="r" b="b"/>
            <a:pathLst>
              <a:path w="924756" h="924756">
                <a:moveTo>
                  <a:pt x="0" y="0"/>
                </a:moveTo>
                <a:lnTo>
                  <a:pt x="924757" y="0"/>
                </a:lnTo>
                <a:lnTo>
                  <a:pt x="924757" y="924757"/>
                </a:lnTo>
                <a:lnTo>
                  <a:pt x="0" y="9247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941685" y="2001378"/>
            <a:ext cx="1012121" cy="1012121"/>
          </a:xfrm>
          <a:custGeom>
            <a:avLst/>
            <a:gdLst/>
            <a:ahLst/>
            <a:cxnLst/>
            <a:rect l="l" t="t" r="r" b="b"/>
            <a:pathLst>
              <a:path w="1012121" h="1012121">
                <a:moveTo>
                  <a:pt x="0" y="0"/>
                </a:moveTo>
                <a:lnTo>
                  <a:pt x="1012121" y="0"/>
                </a:lnTo>
                <a:lnTo>
                  <a:pt x="1012121" y="1012121"/>
                </a:lnTo>
                <a:lnTo>
                  <a:pt x="0" y="10121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10492" y="257838"/>
            <a:ext cx="3764419" cy="1000766"/>
          </a:xfrm>
          <a:custGeom>
            <a:avLst/>
            <a:gdLst/>
            <a:ahLst/>
            <a:cxnLst/>
            <a:rect l="l" t="t" r="r" b="b"/>
            <a:pathLst>
              <a:path w="3764419" h="1000766">
                <a:moveTo>
                  <a:pt x="0" y="0"/>
                </a:moveTo>
                <a:lnTo>
                  <a:pt x="3764419" y="0"/>
                </a:lnTo>
                <a:lnTo>
                  <a:pt x="3764419" y="1000766"/>
                </a:lnTo>
                <a:lnTo>
                  <a:pt x="0" y="1000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700000">
            <a:off x="16103956" y="7786478"/>
            <a:ext cx="5288796" cy="5288796"/>
          </a:xfrm>
          <a:custGeom>
            <a:avLst/>
            <a:gdLst/>
            <a:ahLst/>
            <a:cxnLst/>
            <a:rect l="l" t="t" r="r" b="b"/>
            <a:pathLst>
              <a:path w="5288796" h="5288796">
                <a:moveTo>
                  <a:pt x="0" y="0"/>
                </a:moveTo>
                <a:lnTo>
                  <a:pt x="5288796" y="0"/>
                </a:lnTo>
                <a:lnTo>
                  <a:pt x="5288796" y="5288797"/>
                </a:lnTo>
                <a:lnTo>
                  <a:pt x="0" y="52887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169987">
            <a:off x="167589" y="3541994"/>
            <a:ext cx="5585805" cy="6919353"/>
          </a:xfrm>
          <a:custGeom>
            <a:avLst/>
            <a:gdLst/>
            <a:ahLst/>
            <a:cxnLst/>
            <a:rect l="l" t="t" r="r" b="b"/>
            <a:pathLst>
              <a:path w="5585805" h="6919353">
                <a:moveTo>
                  <a:pt x="0" y="0"/>
                </a:moveTo>
                <a:lnTo>
                  <a:pt x="5585805" y="0"/>
                </a:lnTo>
                <a:lnTo>
                  <a:pt x="5585805" y="6919354"/>
                </a:lnTo>
                <a:lnTo>
                  <a:pt x="0" y="69193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395011" y="4001296"/>
            <a:ext cx="5248357" cy="896498"/>
            <a:chOff x="0" y="0"/>
            <a:chExt cx="1382283" cy="2361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82283" cy="236115"/>
            </a:xfrm>
            <a:custGeom>
              <a:avLst/>
              <a:gdLst/>
              <a:ahLst/>
              <a:cxnLst/>
              <a:rect l="l" t="t" r="r" b="b"/>
              <a:pathLst>
                <a:path w="1382283" h="236115">
                  <a:moveTo>
                    <a:pt x="0" y="0"/>
                  </a:moveTo>
                  <a:lnTo>
                    <a:pt x="1382283" y="0"/>
                  </a:lnTo>
                  <a:lnTo>
                    <a:pt x="1382283" y="236115"/>
                  </a:lnTo>
                  <a:lnTo>
                    <a:pt x="0" y="236115"/>
                  </a:lnTo>
                  <a:close/>
                </a:path>
              </a:pathLst>
            </a:custGeom>
            <a:solidFill>
              <a:srgbClr val="EFB08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382283" cy="302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44000" y="7441324"/>
            <a:ext cx="6335020" cy="896498"/>
            <a:chOff x="0" y="0"/>
            <a:chExt cx="1668483" cy="23611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68482" cy="236115"/>
            </a:xfrm>
            <a:custGeom>
              <a:avLst/>
              <a:gdLst/>
              <a:ahLst/>
              <a:cxnLst/>
              <a:rect l="l" t="t" r="r" b="b"/>
              <a:pathLst>
                <a:path w="1668482" h="236115">
                  <a:moveTo>
                    <a:pt x="0" y="0"/>
                  </a:moveTo>
                  <a:lnTo>
                    <a:pt x="1668482" y="0"/>
                  </a:lnTo>
                  <a:lnTo>
                    <a:pt x="1668482" y="236115"/>
                  </a:lnTo>
                  <a:lnTo>
                    <a:pt x="0" y="236115"/>
                  </a:lnTo>
                  <a:close/>
                </a:path>
              </a:pathLst>
            </a:custGeom>
            <a:solidFill>
              <a:srgbClr val="EFB08B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668483" cy="302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6495160">
            <a:off x="14358271" y="2972596"/>
            <a:ext cx="1668364" cy="2057400"/>
          </a:xfrm>
          <a:custGeom>
            <a:avLst/>
            <a:gdLst/>
            <a:ahLst/>
            <a:cxnLst/>
            <a:rect l="l" t="t" r="r" b="b"/>
            <a:pathLst>
              <a:path w="1668364" h="2057400">
                <a:moveTo>
                  <a:pt x="0" y="0"/>
                </a:moveTo>
                <a:lnTo>
                  <a:pt x="1668364" y="0"/>
                </a:lnTo>
                <a:lnTo>
                  <a:pt x="166836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944296" y="2988957"/>
            <a:ext cx="6465389" cy="918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4899">
                <a:solidFill>
                  <a:srgbClr val="000000"/>
                </a:solidFill>
                <a:latin typeface="Poppins Bold"/>
              </a:rPr>
              <a:t>Catatan Kekayaan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47171" y="2392910"/>
            <a:ext cx="9467880" cy="706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0"/>
              </a:lnSpc>
            </a:pPr>
            <a:r>
              <a:rPr lang="en-US" sz="5459">
                <a:solidFill>
                  <a:srgbClr val="AD3221"/>
                </a:solidFill>
                <a:latin typeface="League Spartan"/>
              </a:rPr>
              <a:t>Dimana Anda Sekarang 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67512" y="3997107"/>
            <a:ext cx="441895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A52721"/>
                </a:solidFill>
                <a:latin typeface="Poppins Bold Italics"/>
              </a:rPr>
              <a:t>(Balance Sheet)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86398" y="6428984"/>
            <a:ext cx="8078395" cy="918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4899">
                <a:solidFill>
                  <a:srgbClr val="000000"/>
                </a:solidFill>
                <a:latin typeface="Poppins Bold"/>
              </a:rPr>
              <a:t>Catatan Arus Kekayaan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60619" y="5808396"/>
            <a:ext cx="10893187" cy="706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0"/>
              </a:lnSpc>
            </a:pPr>
            <a:r>
              <a:rPr lang="en-US" sz="5459">
                <a:solidFill>
                  <a:srgbClr val="AD3221"/>
                </a:solidFill>
                <a:latin typeface="League Spartan"/>
              </a:rPr>
              <a:t>Kemana Uang Dibelanjakan 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41973" y="7437135"/>
            <a:ext cx="6567246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A52721"/>
                </a:solidFill>
                <a:latin typeface="Poppins Bold Italics"/>
              </a:rPr>
              <a:t>(Cash Flow Statement)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5953" y="-3324100"/>
            <a:ext cx="7209494" cy="6776924"/>
          </a:xfrm>
          <a:custGeom>
            <a:avLst/>
            <a:gdLst/>
            <a:ahLst/>
            <a:cxnLst/>
            <a:rect l="l" t="t" r="r" b="b"/>
            <a:pathLst>
              <a:path w="7209494" h="6776924">
                <a:moveTo>
                  <a:pt x="0" y="0"/>
                </a:moveTo>
                <a:lnTo>
                  <a:pt x="7209494" y="0"/>
                </a:lnTo>
                <a:lnTo>
                  <a:pt x="7209494" y="6776924"/>
                </a:lnTo>
                <a:lnTo>
                  <a:pt x="0" y="6776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7" y="8025143"/>
            <a:ext cx="6405390" cy="6021066"/>
          </a:xfrm>
          <a:custGeom>
            <a:avLst/>
            <a:gdLst/>
            <a:ahLst/>
            <a:cxnLst/>
            <a:rect l="l" t="t" r="r" b="b"/>
            <a:pathLst>
              <a:path w="6405390" h="6021066">
                <a:moveTo>
                  <a:pt x="0" y="0"/>
                </a:moveTo>
                <a:lnTo>
                  <a:pt x="6405390" y="0"/>
                </a:lnTo>
                <a:lnTo>
                  <a:pt x="6405390" y="6021066"/>
                </a:lnTo>
                <a:lnTo>
                  <a:pt x="0" y="6021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084020" y="6296264"/>
            <a:ext cx="8093149" cy="1243104"/>
            <a:chOff x="0" y="0"/>
            <a:chExt cx="2131529" cy="3274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31529" cy="327402"/>
            </a:xfrm>
            <a:custGeom>
              <a:avLst/>
              <a:gdLst/>
              <a:ahLst/>
              <a:cxnLst/>
              <a:rect l="l" t="t" r="r" b="b"/>
              <a:pathLst>
                <a:path w="2131529" h="327402">
                  <a:moveTo>
                    <a:pt x="95660" y="0"/>
                  </a:moveTo>
                  <a:lnTo>
                    <a:pt x="2035869" y="0"/>
                  </a:lnTo>
                  <a:cubicBezTo>
                    <a:pt x="2088700" y="0"/>
                    <a:pt x="2131529" y="42829"/>
                    <a:pt x="2131529" y="95660"/>
                  </a:cubicBezTo>
                  <a:lnTo>
                    <a:pt x="2131529" y="231742"/>
                  </a:lnTo>
                  <a:cubicBezTo>
                    <a:pt x="2131529" y="257112"/>
                    <a:pt x="2121451" y="281444"/>
                    <a:pt x="2103511" y="299384"/>
                  </a:cubicBezTo>
                  <a:cubicBezTo>
                    <a:pt x="2085571" y="317323"/>
                    <a:pt x="2061239" y="327402"/>
                    <a:pt x="2035869" y="327402"/>
                  </a:cubicBezTo>
                  <a:lnTo>
                    <a:pt x="95660" y="327402"/>
                  </a:lnTo>
                  <a:cubicBezTo>
                    <a:pt x="42829" y="327402"/>
                    <a:pt x="0" y="284573"/>
                    <a:pt x="0" y="231742"/>
                  </a:cubicBezTo>
                  <a:lnTo>
                    <a:pt x="0" y="95660"/>
                  </a:lnTo>
                  <a:cubicBezTo>
                    <a:pt x="0" y="42829"/>
                    <a:pt x="42829" y="0"/>
                    <a:pt x="95660" y="0"/>
                  </a:cubicBezTo>
                  <a:close/>
                </a:path>
              </a:pathLst>
            </a:custGeom>
            <a:solidFill>
              <a:srgbClr val="AD322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2131529" cy="394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426645" y="1684283"/>
            <a:ext cx="8398705" cy="6918433"/>
          </a:xfrm>
          <a:custGeom>
            <a:avLst/>
            <a:gdLst/>
            <a:ahLst/>
            <a:cxnLst/>
            <a:rect l="l" t="t" r="r" b="b"/>
            <a:pathLst>
              <a:path w="8398705" h="6918433">
                <a:moveTo>
                  <a:pt x="0" y="0"/>
                </a:moveTo>
                <a:lnTo>
                  <a:pt x="8398705" y="0"/>
                </a:lnTo>
                <a:lnTo>
                  <a:pt x="8398705" y="6918434"/>
                </a:lnTo>
                <a:lnTo>
                  <a:pt x="0" y="69184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97119" y="2342127"/>
            <a:ext cx="1328231" cy="1328231"/>
          </a:xfrm>
          <a:custGeom>
            <a:avLst/>
            <a:gdLst/>
            <a:ahLst/>
            <a:cxnLst/>
            <a:rect l="l" t="t" r="r" b="b"/>
            <a:pathLst>
              <a:path w="1328231" h="1328231">
                <a:moveTo>
                  <a:pt x="0" y="0"/>
                </a:moveTo>
                <a:lnTo>
                  <a:pt x="1328231" y="0"/>
                </a:lnTo>
                <a:lnTo>
                  <a:pt x="1328231" y="1328231"/>
                </a:lnTo>
                <a:lnTo>
                  <a:pt x="0" y="13282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44000" y="8795922"/>
            <a:ext cx="977211" cy="977211"/>
          </a:xfrm>
          <a:custGeom>
            <a:avLst/>
            <a:gdLst/>
            <a:ahLst/>
            <a:cxnLst/>
            <a:rect l="l" t="t" r="r" b="b"/>
            <a:pathLst>
              <a:path w="977211" h="977211">
                <a:moveTo>
                  <a:pt x="0" y="0"/>
                </a:moveTo>
                <a:lnTo>
                  <a:pt x="977211" y="0"/>
                </a:lnTo>
                <a:lnTo>
                  <a:pt x="977211" y="977211"/>
                </a:lnTo>
                <a:lnTo>
                  <a:pt x="0" y="9772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310492" y="257838"/>
            <a:ext cx="3764419" cy="1000766"/>
          </a:xfrm>
          <a:custGeom>
            <a:avLst/>
            <a:gdLst/>
            <a:ahLst/>
            <a:cxnLst/>
            <a:rect l="l" t="t" r="r" b="b"/>
            <a:pathLst>
              <a:path w="3764419" h="1000766">
                <a:moveTo>
                  <a:pt x="0" y="0"/>
                </a:moveTo>
                <a:lnTo>
                  <a:pt x="3764419" y="0"/>
                </a:lnTo>
                <a:lnTo>
                  <a:pt x="3764419" y="1000766"/>
                </a:lnTo>
                <a:lnTo>
                  <a:pt x="0" y="10007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497119" y="678728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722187">
            <a:off x="-2800644" y="-835690"/>
            <a:ext cx="6796216" cy="4114800"/>
          </a:xfrm>
          <a:custGeom>
            <a:avLst/>
            <a:gdLst/>
            <a:ahLst/>
            <a:cxnLst/>
            <a:rect l="l" t="t" r="r" b="b"/>
            <a:pathLst>
              <a:path w="6796216" h="4114800">
                <a:moveTo>
                  <a:pt x="0" y="0"/>
                </a:moveTo>
                <a:lnTo>
                  <a:pt x="6796216" y="0"/>
                </a:lnTo>
                <a:lnTo>
                  <a:pt x="6796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24364" y="3128632"/>
            <a:ext cx="7436936" cy="3072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58"/>
              </a:lnSpc>
            </a:pPr>
            <a:r>
              <a:rPr lang="en-US" sz="12166">
                <a:solidFill>
                  <a:srgbClr val="AD3221"/>
                </a:solidFill>
                <a:latin typeface="Arimo"/>
              </a:rPr>
              <a:t>TERIMA KASIH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4364" y="6521766"/>
            <a:ext cx="6370408" cy="63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1"/>
              </a:lnSpc>
            </a:pPr>
            <a:r>
              <a:rPr lang="en-US" sz="3080">
                <a:solidFill>
                  <a:srgbClr val="FFFFFF"/>
                </a:solidFill>
                <a:latin typeface="Poppins"/>
              </a:rPr>
              <a:t>Dr. Wisudanto,SE.,MM.,CFP.,ASPM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69</Words>
  <Application>Microsoft Office PowerPoint</Application>
  <PresentationFormat>Custom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Poppins Bold Italics</vt:lpstr>
      <vt:lpstr>Arimo</vt:lpstr>
      <vt:lpstr>Poppins Bold</vt:lpstr>
      <vt:lpstr>Arimo Bold</vt:lpstr>
      <vt:lpstr>Poppins</vt:lpstr>
      <vt:lpstr>League Spartan</vt:lpstr>
      <vt:lpstr>Arial</vt:lpstr>
      <vt:lpstr>Calibri</vt:lpstr>
      <vt:lpstr>Maharlika</vt:lpstr>
      <vt:lpstr>Poppins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Penelitian</dc:title>
  <dc:creator>hp</dc:creator>
  <cp:lastModifiedBy>Nur Wahyudimas Putra</cp:lastModifiedBy>
  <cp:revision>4</cp:revision>
  <dcterms:created xsi:type="dcterms:W3CDTF">2006-08-16T00:00:00Z</dcterms:created>
  <dcterms:modified xsi:type="dcterms:W3CDTF">2024-05-22T02:54:34Z</dcterms:modified>
  <dc:identifier>DAGFnKwBrSA</dc:identifier>
</cp:coreProperties>
</file>