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62" r:id="rId2"/>
    <p:sldId id="258" r:id="rId3"/>
    <p:sldId id="267" r:id="rId4"/>
    <p:sldId id="268" r:id="rId5"/>
    <p:sldId id="269" r:id="rId6"/>
    <p:sldId id="270" r:id="rId7"/>
    <p:sldId id="271" r:id="rId8"/>
    <p:sldId id="273" r:id="rId9"/>
    <p:sldId id="276" r:id="rId10"/>
    <p:sldId id="275" r:id="rId11"/>
    <p:sldId id="277" r:id="rId12"/>
    <p:sldId id="263" r:id="rId13"/>
    <p:sldId id="283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9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4" r:id="rId39"/>
    <p:sldId id="260" r:id="rId40"/>
    <p:sldId id="305" r:id="rId41"/>
    <p:sldId id="306" r:id="rId42"/>
    <p:sldId id="304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</p:sldIdLst>
  <p:sldSz cx="9144000" cy="5715000" type="screen16x1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1140" y="2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D5ED-A342-4399-B057-6474D66EE18E}" type="datetimeFigureOut">
              <a:rPr lang="id-ID" smtClean="0"/>
              <a:t>12/09/2021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FC2E-E9DB-4907-AFA2-C359F7ECBEC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32939"/>
            <a:ext cx="7772400" cy="1225021"/>
          </a:xfrm>
        </p:spPr>
        <p:txBody>
          <a:bodyPr>
            <a:normAutofit/>
          </a:bodyPr>
          <a:lstStyle/>
          <a:p>
            <a:r>
              <a:rPr lang="en-US" b="1" dirty="0">
                <a:latin typeface="DeVinne Txt BT" panose="02020604070705020303" pitchFamily="18" charset="0"/>
              </a:rPr>
              <a:t>REGRESI DAN KORELASI</a:t>
            </a:r>
            <a:endParaRPr lang="id-ID" b="1" dirty="0">
              <a:latin typeface="DeVinne Txt BT" panose="020206040707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376" y="1849388"/>
            <a:ext cx="6400800" cy="14605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Statistik</a:t>
            </a:r>
            <a:r>
              <a:rPr lang="en-US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Multivariat</a:t>
            </a:r>
            <a:endParaRPr lang="id-ID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4DCCD7-1798-4475-BEE2-09DC925B8E25}"/>
              </a:ext>
            </a:extLst>
          </p:cNvPr>
          <p:cNvCxnSpPr/>
          <p:nvPr/>
        </p:nvCxnSpPr>
        <p:spPr>
          <a:xfrm>
            <a:off x="2049488" y="2497460"/>
            <a:ext cx="51845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EAFD6-0592-483D-B4A5-27E908462B05}"/>
              </a:ext>
            </a:extLst>
          </p:cNvPr>
          <p:cNvSpPr txBox="1"/>
          <p:nvPr/>
        </p:nvSpPr>
        <p:spPr>
          <a:xfrm>
            <a:off x="6874695" y="28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B2F02-D95D-456F-A894-2E33F39578E4}"/>
              </a:ext>
            </a:extLst>
          </p:cNvPr>
          <p:cNvSpPr txBox="1"/>
          <p:nvPr/>
        </p:nvSpPr>
        <p:spPr>
          <a:xfrm>
            <a:off x="539552" y="3505572"/>
            <a:ext cx="8208912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diatas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menentukan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taraf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signifikansi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linearitas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signifikansi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0,000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mengartikan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persamaan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memenuhi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linieritas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signifikan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AA036E-4D8F-4DD2-B77A-39EE20883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13701"/>
              </p:ext>
            </p:extLst>
          </p:nvPr>
        </p:nvGraphicFramePr>
        <p:xfrm>
          <a:off x="1115616" y="1112636"/>
          <a:ext cx="6912767" cy="17355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77779">
                  <a:extLst>
                    <a:ext uri="{9D8B030D-6E8A-4147-A177-3AD203B41FA5}">
                      <a16:colId xmlns:a16="http://schemas.microsoft.com/office/drawing/2014/main" val="3126083709"/>
                    </a:ext>
                  </a:extLst>
                </a:gridCol>
                <a:gridCol w="1117460">
                  <a:extLst>
                    <a:ext uri="{9D8B030D-6E8A-4147-A177-3AD203B41FA5}">
                      <a16:colId xmlns:a16="http://schemas.microsoft.com/office/drawing/2014/main" val="3738134845"/>
                    </a:ext>
                  </a:extLst>
                </a:gridCol>
                <a:gridCol w="1117460">
                  <a:extLst>
                    <a:ext uri="{9D8B030D-6E8A-4147-A177-3AD203B41FA5}">
                      <a16:colId xmlns:a16="http://schemas.microsoft.com/office/drawing/2014/main" val="1589357134"/>
                    </a:ext>
                  </a:extLst>
                </a:gridCol>
                <a:gridCol w="1070394">
                  <a:extLst>
                    <a:ext uri="{9D8B030D-6E8A-4147-A177-3AD203B41FA5}">
                      <a16:colId xmlns:a16="http://schemas.microsoft.com/office/drawing/2014/main" val="2826898319"/>
                    </a:ext>
                  </a:extLst>
                </a:gridCol>
                <a:gridCol w="1070394">
                  <a:extLst>
                    <a:ext uri="{9D8B030D-6E8A-4147-A177-3AD203B41FA5}">
                      <a16:colId xmlns:a16="http://schemas.microsoft.com/office/drawing/2014/main" val="4209118788"/>
                    </a:ext>
                  </a:extLst>
                </a:gridCol>
                <a:gridCol w="779640">
                  <a:extLst>
                    <a:ext uri="{9D8B030D-6E8A-4147-A177-3AD203B41FA5}">
                      <a16:colId xmlns:a16="http://schemas.microsoft.com/office/drawing/2014/main" val="3261852272"/>
                    </a:ext>
                  </a:extLst>
                </a:gridCol>
                <a:gridCol w="779640">
                  <a:extLst>
                    <a:ext uri="{9D8B030D-6E8A-4147-A177-3AD203B41FA5}">
                      <a16:colId xmlns:a16="http://schemas.microsoft.com/office/drawing/2014/main" val="552551221"/>
                    </a:ext>
                  </a:extLst>
                </a:gridCol>
              </a:tblGrid>
              <a:tr h="353809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ANOVA</a:t>
                      </a:r>
                      <a:r>
                        <a:rPr lang="en-ID" sz="1100" baseline="300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63143"/>
                  </a:ext>
                </a:extLst>
              </a:tr>
              <a:tr h="34122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Model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Sum of Squares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df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Mean Square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F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Sig.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964936"/>
                  </a:ext>
                </a:extLst>
              </a:tr>
              <a:tr h="341228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</a:rPr>
                        <a:t>1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</a:rPr>
                        <a:t>Regression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1738,890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1738,890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38,503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,000</a:t>
                      </a:r>
                      <a:r>
                        <a:rPr lang="en-ID" sz="900" baseline="300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562624"/>
                  </a:ext>
                </a:extLst>
              </a:tr>
              <a:tr h="349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Residual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587,110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13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45,162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115281"/>
                  </a:ext>
                </a:extLst>
              </a:tr>
              <a:tr h="349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Total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2326,000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14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992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629482-F9DD-484F-B40E-3D8C0CCE9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49321"/>
              </p:ext>
            </p:extLst>
          </p:nvPr>
        </p:nvGraphicFramePr>
        <p:xfrm>
          <a:off x="1115616" y="2987767"/>
          <a:ext cx="5076825" cy="3651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6825">
                  <a:extLst>
                    <a:ext uri="{9D8B030D-6E8A-4147-A177-3AD203B41FA5}">
                      <a16:colId xmlns:a16="http://schemas.microsoft.com/office/drawing/2014/main" val="1741541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a. Dependent Variable: Jumlah Mesin Fotokopi Terjual.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4421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</a:rPr>
                        <a:t>b. Predictors: (Constant), </a:t>
                      </a:r>
                      <a:r>
                        <a:rPr lang="en-ID" sz="900" dirty="0" err="1">
                          <a:effectLst/>
                        </a:rPr>
                        <a:t>Jumlah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Panggilan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Penjualan</a:t>
                      </a:r>
                      <a:r>
                        <a:rPr lang="en-ID" sz="900" dirty="0">
                          <a:effectLst/>
                        </a:rPr>
                        <a:t>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820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21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EAFD6-0592-483D-B4A5-27E908462B05}"/>
              </a:ext>
            </a:extLst>
          </p:cNvPr>
          <p:cNvSpPr txBox="1"/>
          <p:nvPr/>
        </p:nvSpPr>
        <p:spPr>
          <a:xfrm>
            <a:off x="6874695" y="28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D0CCE-3ABC-4A83-B7D3-36482ECE7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94706"/>
              </p:ext>
            </p:extLst>
          </p:nvPr>
        </p:nvGraphicFramePr>
        <p:xfrm>
          <a:off x="1115616" y="1273324"/>
          <a:ext cx="7056785" cy="17578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7143477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59709085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5773628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63257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6194562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675780411"/>
                    </a:ext>
                  </a:extLst>
                </a:gridCol>
              </a:tblGrid>
              <a:tr h="345487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2000" dirty="0" err="1">
                          <a:effectLst/>
                        </a:rPr>
                        <a:t>Coefficients</a:t>
                      </a:r>
                      <a:r>
                        <a:rPr lang="en-ID" sz="2000" baseline="30000" dirty="0" err="1">
                          <a:effectLst/>
                        </a:rPr>
                        <a:t>a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198"/>
                  </a:ext>
                </a:extLst>
              </a:tr>
              <a:tr h="417572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Model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Unstandardized Coefficients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Standardized Coefficients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t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37946"/>
                  </a:ext>
                </a:extLst>
              </a:tr>
              <a:tr h="197617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B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Std. Error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Beta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16551"/>
                  </a:ext>
                </a:extLst>
              </a:tr>
              <a:tr h="202496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1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(Constant)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19,980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4,390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>
                          <a:effectLst/>
                        </a:rPr>
                        <a:t> 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4,552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18961"/>
                  </a:ext>
                </a:extLst>
              </a:tr>
              <a:tr h="41757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Jumlah Panggilan Penjualan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,261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,042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,865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6,205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243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C2262D-8D41-454C-9461-A184127A9E4E}"/>
              </a:ext>
            </a:extLst>
          </p:cNvPr>
          <p:cNvSpPr txBox="1"/>
          <p:nvPr/>
        </p:nvSpPr>
        <p:spPr>
          <a:xfrm>
            <a:off x="611559" y="3073524"/>
            <a:ext cx="7920881" cy="1899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Model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persamaan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regresi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sederhana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koefisien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konstanta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juga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koefisien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ŷ = 19,980 + 0,261x. Jika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perwakilan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berharap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terjual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kira-kira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0,261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dijual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19,980 unit.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1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FDD1820-898E-4504-BD7C-3589DE6E6003}"/>
              </a:ext>
            </a:extLst>
          </p:cNvPr>
          <p:cNvSpPr/>
          <p:nvPr/>
        </p:nvSpPr>
        <p:spPr>
          <a:xfrm>
            <a:off x="1835696" y="561819"/>
            <a:ext cx="5544616" cy="423473"/>
          </a:xfrm>
          <a:prstGeom prst="round2Diag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REGRESI LINEAR BERGANDA</a:t>
            </a:r>
            <a:endParaRPr lang="en-I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D95330-1EAC-4598-9372-97DDACE35C63}"/>
                  </a:ext>
                </a:extLst>
              </p:cNvPr>
              <p:cNvSpPr txBox="1"/>
              <p:nvPr/>
            </p:nvSpPr>
            <p:spPr>
              <a:xfrm>
                <a:off x="431032" y="1755314"/>
                <a:ext cx="8712968" cy="372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Model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persamaan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regresi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berganda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dirumuskan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sebagai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berikut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D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ID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</m:t>
                      </m:r>
                    </m:oMath>
                  </m:oMathPara>
                </a14:m>
                <a:endParaRPr lang="en-ID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mana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 =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dependen</a:t>
                </a:r>
                <a:endParaRPr lang="en-ID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ID" sz="16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intersep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konstanta</a:t>
                </a:r>
                <a:endParaRPr lang="en-ID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ID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slope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endParaRPr lang="en-ID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independent</a:t>
                </a:r>
                <a:endParaRPr lang="en-ID" sz="16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residual/</a:t>
                </a:r>
                <a:r>
                  <a:rPr lang="en-ID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eror</a:t>
                </a:r>
                <a:endParaRPr lang="en-ID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D95330-1EAC-4598-9372-97DDACE35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2" y="1755314"/>
                <a:ext cx="8712968" cy="3725635"/>
              </a:xfrm>
              <a:prstGeom prst="rect">
                <a:avLst/>
              </a:prstGeom>
              <a:blipFill>
                <a:blip r:embed="rId2"/>
                <a:stretch>
                  <a:fillRect l="-420" b="-11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ECB73723-3CF4-4957-A3DD-4580DD1D8C31}"/>
              </a:ext>
            </a:extLst>
          </p:cNvPr>
          <p:cNvSpPr/>
          <p:nvPr/>
        </p:nvSpPr>
        <p:spPr>
          <a:xfrm>
            <a:off x="467544" y="1201316"/>
            <a:ext cx="576064" cy="553998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8CD7E-5D0F-4FBF-ADDF-838EA00239EA}"/>
              </a:ext>
            </a:extLst>
          </p:cNvPr>
          <p:cNvSpPr/>
          <p:nvPr/>
        </p:nvSpPr>
        <p:spPr>
          <a:xfrm>
            <a:off x="611560" y="1293649"/>
            <a:ext cx="4572000" cy="369332"/>
          </a:xfrm>
          <a:prstGeom prst="rect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Konsep Dasar Regresi Linear Berganda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99805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2A86-E78F-4141-A528-3C5ABEB4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23" y="1067315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ID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etode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menginput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berganda</a:t>
            </a:r>
            <a:br>
              <a:rPr lang="en-ID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48D2-246A-4B79-A8F1-612DA64BB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93635"/>
            <a:ext cx="4038600" cy="3143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menginput</a:t>
            </a:r>
            <a:r>
              <a:rPr lang="en-ID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bersamaan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paling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sederhana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umum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diaplikasikan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9E109-BF42-4069-9009-30FD1319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4892" y="2604303"/>
            <a:ext cx="4038600" cy="3143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etode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menginput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terlebih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dahulu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mengeluarkan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hingga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diperoleh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variabel-variabel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saja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4EAA01E-6A69-4E0D-B6C4-744407FA2988}"/>
              </a:ext>
            </a:extLst>
          </p:cNvPr>
          <p:cNvSpPr/>
          <p:nvPr/>
        </p:nvSpPr>
        <p:spPr>
          <a:xfrm>
            <a:off x="682858" y="1535060"/>
            <a:ext cx="2304965" cy="314443"/>
          </a:xfrm>
          <a:prstGeom prst="chevron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Metode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 Enter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C99725E-6D90-4B84-8BCB-784A20C5F449}"/>
              </a:ext>
            </a:extLst>
          </p:cNvPr>
          <p:cNvSpPr/>
          <p:nvPr/>
        </p:nvSpPr>
        <p:spPr>
          <a:xfrm>
            <a:off x="4932040" y="2281436"/>
            <a:ext cx="2808312" cy="314443"/>
          </a:xfrm>
          <a:prstGeom prst="chevron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Metode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 Backward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4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E5B62-C526-4710-B339-E26C5ED1AC9C}"/>
              </a:ext>
            </a:extLst>
          </p:cNvPr>
          <p:cNvSpPr txBox="1"/>
          <p:nvPr/>
        </p:nvSpPr>
        <p:spPr>
          <a:xfrm>
            <a:off x="467544" y="1214521"/>
            <a:ext cx="8387752" cy="404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etode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menginput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bertahap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Proses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dihentikan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ketika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dikeluarkan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lama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perhitungannya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Langkah-</a:t>
            </a:r>
            <a:r>
              <a:rPr lang="en-ID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AutoNum type="alphaLcPeriod"/>
            </a:pPr>
            <a:r>
              <a:rPr lang="en-ID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odel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konstanta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AutoNum type="alphaLcPeriod"/>
            </a:pPr>
            <a:r>
              <a:rPr lang="en-ID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enginput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tertinggi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bernilai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Langkah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terus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dihentikan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ketika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bernilai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51813EDE-5C53-47DB-86EA-7EF6087458DF}"/>
              </a:ext>
            </a:extLst>
          </p:cNvPr>
          <p:cNvSpPr/>
          <p:nvPr/>
        </p:nvSpPr>
        <p:spPr>
          <a:xfrm>
            <a:off x="467544" y="900078"/>
            <a:ext cx="2952328" cy="314443"/>
          </a:xfrm>
          <a:prstGeom prst="chevron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Metode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 Forward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4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00D75-E62B-4C3F-8B3F-E8563155A469}"/>
              </a:ext>
            </a:extLst>
          </p:cNvPr>
          <p:cNvSpPr txBox="1"/>
          <p:nvPr/>
        </p:nvSpPr>
        <p:spPr>
          <a:xfrm>
            <a:off x="611560" y="1426339"/>
            <a:ext cx="79208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enggabungan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backward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forward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mana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ditentukan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predikator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paling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dimasukkan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D" b="1" dirty="0">
                <a:latin typeface="Times New Roman" panose="02020603050405020304" pitchFamily="18" charset="0"/>
                <a:ea typeface="Calibri" panose="020F0502020204030204" pitchFamily="34" charset="0"/>
              </a:rPr>
              <a:t>Langkah-Langkah</a:t>
            </a:r>
          </a:p>
          <a:p>
            <a:pPr marL="342900" indent="-342900" algn="just">
              <a:buAutoNum type="alphaLcPeriod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enghitung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enginput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AutoNum type="alphaLcPeriod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emasukkan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signifikan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paling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dihentikan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0CEC6E4F-71D7-4C5F-B776-E5EAE6D7BEE8}"/>
              </a:ext>
            </a:extLst>
          </p:cNvPr>
          <p:cNvSpPr/>
          <p:nvPr/>
        </p:nvSpPr>
        <p:spPr>
          <a:xfrm>
            <a:off x="467544" y="900078"/>
            <a:ext cx="2952328" cy="314443"/>
          </a:xfrm>
          <a:prstGeom prst="chevron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Metode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 Stepwise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9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352FB-0C6C-4F8F-8930-16F035146671}"/>
              </a:ext>
            </a:extLst>
          </p:cNvPr>
          <p:cNvSpPr txBox="1"/>
          <p:nvPr/>
        </p:nvSpPr>
        <p:spPr>
          <a:xfrm>
            <a:off x="323528" y="1561356"/>
            <a:ext cx="8136904" cy="4055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Merumuskan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desain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endParaRPr lang="en-ID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sangat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statistical power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output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sederhana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minimal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berganda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minimal 50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disarankan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sebaiknya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syarat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berupa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D7A0F08-DC92-4E8D-8CB2-6F3DA0CB73A0}"/>
              </a:ext>
            </a:extLst>
          </p:cNvPr>
          <p:cNvSpPr/>
          <p:nvPr/>
        </p:nvSpPr>
        <p:spPr>
          <a:xfrm>
            <a:off x="467544" y="949288"/>
            <a:ext cx="3816424" cy="432048"/>
          </a:xfrm>
          <a:prstGeom prst="snip2DiagRect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angkah-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37A9F14-20B0-493F-87F6-D3740515F6CB}"/>
              </a:ext>
            </a:extLst>
          </p:cNvPr>
          <p:cNvSpPr/>
          <p:nvPr/>
        </p:nvSpPr>
        <p:spPr>
          <a:xfrm>
            <a:off x="321840" y="1633364"/>
            <a:ext cx="648072" cy="216024"/>
          </a:xfrm>
          <a:prstGeom prst="halfFrame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9A21AE1-10C4-4786-863C-AE02C282A9B7}"/>
              </a:ext>
            </a:extLst>
          </p:cNvPr>
          <p:cNvSpPr/>
          <p:nvPr/>
        </p:nvSpPr>
        <p:spPr>
          <a:xfrm>
            <a:off x="321840" y="2137420"/>
            <a:ext cx="648072" cy="216024"/>
          </a:xfrm>
          <a:prstGeom prst="halfFrame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43479-B24A-49B1-B890-27C062F25C22}"/>
              </a:ext>
            </a:extLst>
          </p:cNvPr>
          <p:cNvSpPr txBox="1"/>
          <p:nvPr/>
        </p:nvSpPr>
        <p:spPr>
          <a:xfrm>
            <a:off x="323528" y="805271"/>
            <a:ext cx="4572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asumsi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klasik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75CE9F02-1499-4720-95C1-AB04AD438D79}"/>
              </a:ext>
            </a:extLst>
          </p:cNvPr>
          <p:cNvSpPr/>
          <p:nvPr/>
        </p:nvSpPr>
        <p:spPr>
          <a:xfrm>
            <a:off x="333019" y="831861"/>
            <a:ext cx="648072" cy="216024"/>
          </a:xfrm>
          <a:prstGeom prst="halfFrame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61D8-809F-4291-8941-2758CD54AC4B}"/>
              </a:ext>
            </a:extLst>
          </p:cNvPr>
          <p:cNvSpPr txBox="1"/>
          <p:nvPr/>
        </p:nvSpPr>
        <p:spPr>
          <a:xfrm>
            <a:off x="315489" y="1189696"/>
            <a:ext cx="4400527" cy="182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ID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Multikolinearitas</a:t>
            </a:r>
            <a:endParaRPr lang="en-ID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orelasi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asumsi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multikolinearitas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SPSS,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multikolinearitas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dideteksi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Tolerance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VIF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Model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multikolinearitas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Tolerance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&gt; 0.1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VIF &lt; 10. </a:t>
            </a:r>
            <a:endParaRPr lang="en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5FD5C-4B9E-4947-8608-CA41CF998904}"/>
              </a:ext>
            </a:extLst>
          </p:cNvPr>
          <p:cNvSpPr txBox="1"/>
          <p:nvPr/>
        </p:nvSpPr>
        <p:spPr>
          <a:xfrm>
            <a:off x="315489" y="3145532"/>
            <a:ext cx="4400527" cy="210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ID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orelasi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anggota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serangkaian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diurutkan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asumsi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SPSS,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dideteksi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Durbin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Watson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Model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Durbin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Watson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-2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hingga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(-2≤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Durbin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Watson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≤2).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7E93F-CCC0-43AB-90DE-947EA907DA11}"/>
              </a:ext>
            </a:extLst>
          </p:cNvPr>
          <p:cNvSpPr txBox="1"/>
          <p:nvPr/>
        </p:nvSpPr>
        <p:spPr>
          <a:xfrm>
            <a:off x="4724055" y="1189696"/>
            <a:ext cx="4240433" cy="210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ID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Linearitas</a:t>
            </a:r>
            <a:endParaRPr lang="en-ID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erjadi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besaran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diikuti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besaran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linear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sebanding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Pada SPSS,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dideteksi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gambar</a:t>
            </a:r>
            <a:r>
              <a:rPr lang="en-ID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titik-titik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scatter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cenderung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menyebar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garis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lurus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linear.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1D9C1-E27F-4A77-B394-C9549B0E463C}"/>
              </a:ext>
            </a:extLst>
          </p:cNvPr>
          <p:cNvSpPr txBox="1"/>
          <p:nvPr/>
        </p:nvSpPr>
        <p:spPr>
          <a:xfrm>
            <a:off x="4716016" y="3298619"/>
            <a:ext cx="4240433" cy="182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ID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Normalitas</a:t>
            </a:r>
            <a:endParaRPr lang="en-ID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terdistribusi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normal,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lonceng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menceng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ataupun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kanan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≥ 30,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terdistribusi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normal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F8E568-B780-4B9F-A794-EE3B868BC428}"/>
              </a:ext>
            </a:extLst>
          </p:cNvPr>
          <p:cNvSpPr txBox="1"/>
          <p:nvPr/>
        </p:nvSpPr>
        <p:spPr>
          <a:xfrm>
            <a:off x="323528" y="913284"/>
            <a:ext cx="7848872" cy="422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etidaksamaan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residual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eror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pengamatan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model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asumsi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SPSS, uji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dideteksi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scatter plot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titik-titik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pada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scatter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jelas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menyebar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sekitar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 pada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sumbu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Y;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titik-titik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pada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scatter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mengumpul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bawah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saja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solusinya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685800" algn="l"/>
              </a:tabLs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mentransformasi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lain Log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Ln; dan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mengurangi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ekstrem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outlier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7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FFC7B-7188-4317-8A03-C1385ACA0C3C}"/>
              </a:ext>
            </a:extLst>
          </p:cNvPr>
          <p:cNvSpPr txBox="1"/>
          <p:nvPr/>
        </p:nvSpPr>
        <p:spPr>
          <a:xfrm>
            <a:off x="863588" y="1350204"/>
            <a:ext cx="7793160" cy="4090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Uji t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Uji t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bertujuan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sendiri-sendiri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langkah-langkah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t.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Merumuskan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nol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</a:t>
            </a:r>
            <a:r>
              <a:rPr lang="en-ID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dan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alternatif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</a:t>
            </a:r>
            <a:r>
              <a:rPr lang="en-ID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ID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sendiri-sendiri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ID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sendiri-sendiri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keyakinan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(α) 5%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endParaRPr lang="en-ID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 &lt;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ID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ditolak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sendiri-sendiri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7247157-D57F-4211-AB68-F8B8B8536947}"/>
              </a:ext>
            </a:extLst>
          </p:cNvPr>
          <p:cNvSpPr/>
          <p:nvPr/>
        </p:nvSpPr>
        <p:spPr>
          <a:xfrm>
            <a:off x="539552" y="913284"/>
            <a:ext cx="648072" cy="216024"/>
          </a:xfrm>
          <a:prstGeom prst="halfFrame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9EF6F-382E-4D67-B83E-0C4DA41B1DCE}"/>
              </a:ext>
            </a:extLst>
          </p:cNvPr>
          <p:cNvSpPr txBox="1"/>
          <p:nvPr/>
        </p:nvSpPr>
        <p:spPr>
          <a:xfrm>
            <a:off x="539552" y="900499"/>
            <a:ext cx="547260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uji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model.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FDD1820-898E-4504-BD7C-3589DE6E6003}"/>
              </a:ext>
            </a:extLst>
          </p:cNvPr>
          <p:cNvSpPr/>
          <p:nvPr/>
        </p:nvSpPr>
        <p:spPr>
          <a:xfrm>
            <a:off x="1835696" y="561819"/>
            <a:ext cx="5544616" cy="423473"/>
          </a:xfrm>
          <a:prstGeom prst="round2Diag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lgerian" panose="04020705040A02060702" pitchFamily="82" charset="0"/>
              </a:rPr>
              <a:t>REGRESI</a:t>
            </a:r>
            <a:endParaRPr lang="en-ID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B2024-C413-4617-95F2-0F51ED9A2F77}"/>
              </a:ext>
            </a:extLst>
          </p:cNvPr>
          <p:cNvSpPr txBox="1"/>
          <p:nvPr/>
        </p:nvSpPr>
        <p:spPr>
          <a:xfrm>
            <a:off x="683568" y="2395667"/>
            <a:ext cx="78488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Sederhana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Berganda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ketentuan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prosedur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sederhana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berlaku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berganda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berganda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diperlukan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pengujian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multikolinearitas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nonmetric.</a:t>
            </a:r>
            <a:endParaRPr lang="en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371AEA-C1F4-43DB-ABD9-1076A37747AA}"/>
              </a:ext>
            </a:extLst>
          </p:cNvPr>
          <p:cNvSpPr/>
          <p:nvPr/>
        </p:nvSpPr>
        <p:spPr>
          <a:xfrm>
            <a:off x="827584" y="1151595"/>
            <a:ext cx="1728192" cy="42347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ID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endParaRPr lang="en-ID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A6FFB604-414C-4689-9424-6C34735D5488}"/>
              </a:ext>
            </a:extLst>
          </p:cNvPr>
          <p:cNvSpPr/>
          <p:nvPr/>
        </p:nvSpPr>
        <p:spPr>
          <a:xfrm>
            <a:off x="554087" y="1331399"/>
            <a:ext cx="648072" cy="396039"/>
          </a:xfrm>
          <a:prstGeom prst="pi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0B2B-4A7D-46EC-9604-8FBFBB2FB0D2}"/>
              </a:ext>
            </a:extLst>
          </p:cNvPr>
          <p:cNvSpPr/>
          <p:nvPr/>
        </p:nvSpPr>
        <p:spPr>
          <a:xfrm>
            <a:off x="753831" y="2428468"/>
            <a:ext cx="1728192" cy="42347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ID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endParaRPr lang="en-ID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7B42B45D-C52D-4DCC-B29F-C9A6B1DB7907}"/>
              </a:ext>
            </a:extLst>
          </p:cNvPr>
          <p:cNvSpPr/>
          <p:nvPr/>
        </p:nvSpPr>
        <p:spPr>
          <a:xfrm>
            <a:off x="471462" y="2633889"/>
            <a:ext cx="648072" cy="396039"/>
          </a:xfrm>
          <a:prstGeom prst="pi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DFF49-BB9A-46C9-AD86-D71A405A8B61}"/>
              </a:ext>
            </a:extLst>
          </p:cNvPr>
          <p:cNvSpPr txBox="1"/>
          <p:nvPr/>
        </p:nvSpPr>
        <p:spPr>
          <a:xfrm>
            <a:off x="1097614" y="1550569"/>
            <a:ext cx="7020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engukur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peramalan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0D5E2-6779-47F9-BF52-8799489AF1C2}"/>
              </a:ext>
            </a:extLst>
          </p:cNvPr>
          <p:cNvSpPr txBox="1"/>
          <p:nvPr/>
        </p:nvSpPr>
        <p:spPr>
          <a:xfrm>
            <a:off x="814146" y="841276"/>
            <a:ext cx="7515708" cy="433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Uji F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Uji F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bertujuan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keseluruhan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langkah-langkah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F.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Merumuskan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nol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</a:t>
            </a:r>
            <a:r>
              <a:rPr lang="en-ID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dan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alternatif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</a:t>
            </a:r>
            <a:r>
              <a:rPr lang="en-ID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ID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variabel-variabel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</a:t>
            </a:r>
            <a:endParaRPr lang="en-ID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ID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variabel-variabel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keyakinan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(α) 5%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endParaRPr lang="en-ID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 &lt; α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ID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ditolak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berarti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0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4AFBAF-9719-4D9D-8BA9-897E1DE2E1E8}"/>
              </a:ext>
            </a:extLst>
          </p:cNvPr>
          <p:cNvSpPr txBox="1"/>
          <p:nvPr/>
        </p:nvSpPr>
        <p:spPr>
          <a:xfrm>
            <a:off x="539552" y="841276"/>
            <a:ext cx="8136904" cy="419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ID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ID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menguji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 (</a:t>
            </a:r>
            <a:r>
              <a:rPr lang="en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goodness of fit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ID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menggambarkan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menjelaskan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Nilai R</a:t>
            </a:r>
            <a:r>
              <a:rPr lang="en-ID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berkisar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ID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mendekati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Interpretasi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endParaRPr lang="en-ID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Interpretasi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13519146-55D1-42C6-B174-F89FC8EB26B1}"/>
              </a:ext>
            </a:extLst>
          </p:cNvPr>
          <p:cNvSpPr/>
          <p:nvPr/>
        </p:nvSpPr>
        <p:spPr>
          <a:xfrm>
            <a:off x="539552" y="3649588"/>
            <a:ext cx="648072" cy="216024"/>
          </a:xfrm>
          <a:prstGeom prst="halfFrame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9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ECB73723-3CF4-4957-A3DD-4580DD1D8C31}"/>
              </a:ext>
            </a:extLst>
          </p:cNvPr>
          <p:cNvSpPr/>
          <p:nvPr/>
        </p:nvSpPr>
        <p:spPr>
          <a:xfrm>
            <a:off x="467544" y="1201316"/>
            <a:ext cx="576064" cy="553998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8CD7E-5D0F-4FBF-ADDF-838EA00239EA}"/>
              </a:ext>
            </a:extLst>
          </p:cNvPr>
          <p:cNvSpPr/>
          <p:nvPr/>
        </p:nvSpPr>
        <p:spPr>
          <a:xfrm>
            <a:off x="611560" y="1293649"/>
            <a:ext cx="4572000" cy="369332"/>
          </a:xfrm>
          <a:prstGeom prst="rect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Contoh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Kasus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Linear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Berganda</a:t>
            </a:r>
            <a:endParaRPr lang="en-ID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86F5F-EEA1-4F0D-B538-461B778E89F2}"/>
              </a:ext>
            </a:extLst>
          </p:cNvPr>
          <p:cNvSpPr txBox="1"/>
          <p:nvPr/>
        </p:nvSpPr>
        <p:spPr>
          <a:xfrm>
            <a:off x="323528" y="1847647"/>
            <a:ext cx="3816424" cy="337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ingin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menganalisis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pengaruh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quality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E-Commerce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technical support, complain resolution, advertising, product line, salesforce image, competitive pricing, warranty &amp; claims, packaging, order &amp;billing, price flexibility,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delivery speed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diambil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HBAT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FF1C362-ABA1-4CCB-9205-019CDD791692}"/>
              </a:ext>
            </a:extLst>
          </p:cNvPr>
          <p:cNvSpPr/>
          <p:nvPr/>
        </p:nvSpPr>
        <p:spPr>
          <a:xfrm>
            <a:off x="4139952" y="3217540"/>
            <a:ext cx="432048" cy="369332"/>
          </a:xfrm>
          <a:prstGeom prst="rightArrow">
            <a:avLst/>
          </a:prstGeom>
          <a:solidFill>
            <a:srgbClr val="0000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1436A-1FAB-437F-83F2-EE9CD422493F}"/>
              </a:ext>
            </a:extLst>
          </p:cNvPr>
          <p:cNvSpPr txBox="1"/>
          <p:nvPr/>
        </p:nvSpPr>
        <p:spPr>
          <a:xfrm>
            <a:off x="4572000" y="1699624"/>
            <a:ext cx="4104456" cy="349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Langkah-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SPSS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Merumuskan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Apakah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quality, E-Commerce, technical support, complain resolution, advertising, product line, salesforce image, competitive pricing, warranty &amp; claims, packaging, order &amp;billing, price flexibility,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delivery speed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2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7E7B67-4850-4CC1-9226-CFD1BDA6112F}"/>
              </a:ext>
            </a:extLst>
          </p:cNvPr>
          <p:cNvSpPr txBox="1"/>
          <p:nvPr/>
        </p:nvSpPr>
        <p:spPr>
          <a:xfrm>
            <a:off x="215516" y="697260"/>
            <a:ext cx="8712968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desain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endParaRPr lang="en-ID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diinput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berjumlah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diukur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interval (data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metrik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Selanjutnya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buatlah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desain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submenu di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View</a:t>
            </a:r>
            <a:endParaRPr lang="en-ID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DD8DB-D941-46A0-81F1-F98CBAA4C7F5}"/>
              </a:ext>
            </a:extLst>
          </p:cNvPr>
          <p:cNvPicPr/>
          <p:nvPr/>
        </p:nvPicPr>
        <p:blipFill>
          <a:blip r:embed="rId2"/>
          <a:srcRect r="24249" b="32982"/>
          <a:stretch>
            <a:fillRect/>
          </a:stretch>
        </p:blipFill>
        <p:spPr bwMode="auto">
          <a:xfrm>
            <a:off x="1043608" y="2225885"/>
            <a:ext cx="6840760" cy="32239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51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368AC4-6E75-43C0-842E-49AE7D19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2" y="1062237"/>
            <a:ext cx="6216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 input data ke SPSS sehingga akan muncul tampilan berikut</a:t>
            </a:r>
            <a:endParaRPr kumimoji="0" lang="id-ID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490">
            <a:extLst>
              <a:ext uri="{FF2B5EF4-FFF2-40B4-BE49-F238E27FC236}">
                <a16:creationId xmlns:a16="http://schemas.microsoft.com/office/drawing/2014/main" id="{EC166490-15C9-4B6C-B61B-EF7BF461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>
            <a:fillRect/>
          </a:stretch>
        </p:blipFill>
        <p:spPr bwMode="auto">
          <a:xfrm>
            <a:off x="971600" y="1489348"/>
            <a:ext cx="7434187" cy="38209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9275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2ADB0D-B68D-4C7A-B7F9-781834DF503C}"/>
              </a:ext>
            </a:extLst>
          </p:cNvPr>
          <p:cNvSpPr txBox="1"/>
          <p:nvPr/>
        </p:nvSpPr>
        <p:spPr>
          <a:xfrm>
            <a:off x="539552" y="769268"/>
            <a:ext cx="8064896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Analyze</a:t>
            </a:r>
            <a:r>
              <a:rPr lang="en-ID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&gt; regression &gt; Linear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tampilan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3B1F0-8BB4-4193-AEA6-0EDB2B04C4C2}"/>
              </a:ext>
            </a:extLst>
          </p:cNvPr>
          <p:cNvPicPr/>
          <p:nvPr/>
        </p:nvPicPr>
        <p:blipFill>
          <a:blip r:embed="rId2"/>
          <a:srcRect l="16629" r="51476" b="53783"/>
          <a:stretch>
            <a:fillRect/>
          </a:stretch>
        </p:blipFill>
        <p:spPr bwMode="auto">
          <a:xfrm>
            <a:off x="6156176" y="571500"/>
            <a:ext cx="2812415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1D5C2-892C-4A86-8DC0-46FC5EC9A628}"/>
              </a:ext>
            </a:extLst>
          </p:cNvPr>
          <p:cNvSpPr txBox="1"/>
          <p:nvPr/>
        </p:nvSpPr>
        <p:spPr>
          <a:xfrm>
            <a:off x="566519" y="1803111"/>
            <a:ext cx="3429418" cy="263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pengisian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(X19)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kolom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pengisian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kolom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bergantung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dipilih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kasus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dipraktikkan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D9CA8-E85D-47FD-B51B-AF4AE1A6B0BC}"/>
              </a:ext>
            </a:extLst>
          </p:cNvPr>
          <p:cNvPicPr/>
          <p:nvPr/>
        </p:nvPicPr>
        <p:blipFill>
          <a:blip r:embed="rId3"/>
          <a:srcRect l="29799" t="18224" r="30478" b="24300"/>
          <a:stretch>
            <a:fillRect/>
          </a:stretch>
        </p:blipFill>
        <p:spPr bwMode="auto">
          <a:xfrm>
            <a:off x="4180893" y="2426335"/>
            <a:ext cx="3355975" cy="2717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C3E23-5751-4FB0-ADCF-3123671E4506}"/>
              </a:ext>
            </a:extLst>
          </p:cNvPr>
          <p:cNvSpPr txBox="1"/>
          <p:nvPr/>
        </p:nvSpPr>
        <p:spPr>
          <a:xfrm>
            <a:off x="7748673" y="29375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2CD10-BAB2-47F0-A361-607E8E6DF20F}"/>
              </a:ext>
            </a:extLst>
          </p:cNvPr>
          <p:cNvSpPr txBox="1"/>
          <p:nvPr/>
        </p:nvSpPr>
        <p:spPr>
          <a:xfrm>
            <a:off x="5606852" y="5143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12968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072C75-8A04-4EDB-B445-D4809FFEF00D}"/>
              </a:ext>
            </a:extLst>
          </p:cNvPr>
          <p:cNvSpPr txBox="1"/>
          <p:nvPr/>
        </p:nvSpPr>
        <p:spPr>
          <a:xfrm>
            <a:off x="395536" y="769268"/>
            <a:ext cx="8064896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Lalu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statistics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regression coefficients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lalu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kanan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Model Fit,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Descriptives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menguji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multikolinearitas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Collinearity Diagnostics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Lalu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menguji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residual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Durbin-Watson,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35F53-3A69-4EA1-AF39-8D4426ECFDF1}"/>
              </a:ext>
            </a:extLst>
          </p:cNvPr>
          <p:cNvPicPr/>
          <p:nvPr/>
        </p:nvPicPr>
        <p:blipFill>
          <a:blip r:embed="rId2"/>
          <a:srcRect l="36116" t="24857" r="36597" b="30571"/>
          <a:stretch>
            <a:fillRect/>
          </a:stretch>
        </p:blipFill>
        <p:spPr bwMode="auto">
          <a:xfrm>
            <a:off x="6525917" y="1454338"/>
            <a:ext cx="2484120" cy="23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C6A4A-AD2A-4008-984B-0F86D7176265}"/>
              </a:ext>
            </a:extLst>
          </p:cNvPr>
          <p:cNvSpPr txBox="1"/>
          <p:nvPr/>
        </p:nvSpPr>
        <p:spPr>
          <a:xfrm>
            <a:off x="437990" y="1796537"/>
            <a:ext cx="5862202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kolom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Plots.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29ABD-2450-4301-98E3-069A8455A501}"/>
              </a:ext>
            </a:extLst>
          </p:cNvPr>
          <p:cNvPicPr/>
          <p:nvPr/>
        </p:nvPicPr>
        <p:blipFill>
          <a:blip r:embed="rId3"/>
          <a:srcRect l="35794" t="25143" r="34671" b="31429"/>
          <a:stretch>
            <a:fillRect/>
          </a:stretch>
        </p:blipFill>
        <p:spPr bwMode="auto">
          <a:xfrm>
            <a:off x="4483787" y="3063343"/>
            <a:ext cx="260540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0F587-FBA3-4B94-98FD-E3A7AD34372E}"/>
              </a:ext>
            </a:extLst>
          </p:cNvPr>
          <p:cNvSpPr txBox="1"/>
          <p:nvPr/>
        </p:nvSpPr>
        <p:spPr>
          <a:xfrm>
            <a:off x="-444945" y="2570903"/>
            <a:ext cx="4928732" cy="268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algn="just">
              <a:lnSpc>
                <a:spcPct val="150000"/>
              </a:lnSpc>
              <a:spcAft>
                <a:spcPts val="800"/>
              </a:spcAft>
            </a:pP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Uji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SRESID pada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ZPRED pada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X,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lalu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pengisian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ZPRED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Y. Lalu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sekali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DEPENDENT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X.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lalu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continue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terakhir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uji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normalitas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aktifkan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Histogram dan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probability Plot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5)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OK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data.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653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D0AF31-83E2-4C1D-AC08-ECFAEC59E5A1}"/>
              </a:ext>
            </a:extLst>
          </p:cNvPr>
          <p:cNvSpPr txBox="1"/>
          <p:nvPr/>
        </p:nvSpPr>
        <p:spPr>
          <a:xfrm>
            <a:off x="608702" y="641615"/>
            <a:ext cx="4572000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Uji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Asumsi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Klasik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Multikolinearitas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953AB4-59DA-4EA3-B2DD-84283A28F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28357"/>
              </p:ext>
            </p:extLst>
          </p:nvPr>
        </p:nvGraphicFramePr>
        <p:xfrm>
          <a:off x="799475" y="1535706"/>
          <a:ext cx="7735823" cy="31382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0093">
                  <a:extLst>
                    <a:ext uri="{9D8B030D-6E8A-4147-A177-3AD203B41FA5}">
                      <a16:colId xmlns:a16="http://schemas.microsoft.com/office/drawing/2014/main" val="66962866"/>
                    </a:ext>
                  </a:extLst>
                </a:gridCol>
                <a:gridCol w="1400093">
                  <a:extLst>
                    <a:ext uri="{9D8B030D-6E8A-4147-A177-3AD203B41FA5}">
                      <a16:colId xmlns:a16="http://schemas.microsoft.com/office/drawing/2014/main" val="3050461502"/>
                    </a:ext>
                  </a:extLst>
                </a:gridCol>
                <a:gridCol w="722253">
                  <a:extLst>
                    <a:ext uri="{9D8B030D-6E8A-4147-A177-3AD203B41FA5}">
                      <a16:colId xmlns:a16="http://schemas.microsoft.com/office/drawing/2014/main" val="4067421918"/>
                    </a:ext>
                  </a:extLst>
                </a:gridCol>
                <a:gridCol w="839473">
                  <a:extLst>
                    <a:ext uri="{9D8B030D-6E8A-4147-A177-3AD203B41FA5}">
                      <a16:colId xmlns:a16="http://schemas.microsoft.com/office/drawing/2014/main" val="1305126448"/>
                    </a:ext>
                  </a:extLst>
                </a:gridCol>
                <a:gridCol w="839473">
                  <a:extLst>
                    <a:ext uri="{9D8B030D-6E8A-4147-A177-3AD203B41FA5}">
                      <a16:colId xmlns:a16="http://schemas.microsoft.com/office/drawing/2014/main" val="246530897"/>
                    </a:ext>
                  </a:extLst>
                </a:gridCol>
                <a:gridCol w="576637">
                  <a:extLst>
                    <a:ext uri="{9D8B030D-6E8A-4147-A177-3AD203B41FA5}">
                      <a16:colId xmlns:a16="http://schemas.microsoft.com/office/drawing/2014/main" val="78393754"/>
                    </a:ext>
                  </a:extLst>
                </a:gridCol>
                <a:gridCol w="690946">
                  <a:extLst>
                    <a:ext uri="{9D8B030D-6E8A-4147-A177-3AD203B41FA5}">
                      <a16:colId xmlns:a16="http://schemas.microsoft.com/office/drawing/2014/main" val="1403499870"/>
                    </a:ext>
                  </a:extLst>
                </a:gridCol>
                <a:gridCol w="690946">
                  <a:extLst>
                    <a:ext uri="{9D8B030D-6E8A-4147-A177-3AD203B41FA5}">
                      <a16:colId xmlns:a16="http://schemas.microsoft.com/office/drawing/2014/main" val="4135607557"/>
                    </a:ext>
                  </a:extLst>
                </a:gridCol>
                <a:gridCol w="575909">
                  <a:extLst>
                    <a:ext uri="{9D8B030D-6E8A-4147-A177-3AD203B41FA5}">
                      <a16:colId xmlns:a16="http://schemas.microsoft.com/office/drawing/2014/main" val="3031923911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Model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Unstandardized Coefficients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Standardized Coefficients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Sig.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Collinearity Statistics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0657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Std. Error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Beta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Tolerance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VIF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756127"/>
                  </a:ext>
                </a:extLst>
              </a:tr>
              <a:tr h="0">
                <a:tc rowSpan="14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1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(Constant)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-1.336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1.120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-1.192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.236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84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X6 - Product Quality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.377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.053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.442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7.161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.598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1.672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60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X7 - E-Commerce Activities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-.456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.137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-.268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-3.341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.001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.354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2.823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20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X8 - Technical Support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.035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.065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.045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.542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.589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.328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3.047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537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X9 - Complaint Resolution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.154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.104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.156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1.489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.140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.207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4.838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9667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X10 – Advertising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-.034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.063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-.033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-.548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.585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.646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1.547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023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X11 - Product Line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.362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.267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.400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1.359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.178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.026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37.978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482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X12 - Salesforce Image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.827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.101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.744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8.155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.274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3.654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969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X13 - Competitive Pricing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-.047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.048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-.062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-.985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.328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.584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1.712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042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X14 - Warranty &amp; Claims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-.107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.126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-.074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-.852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.397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.306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3.268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5333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X15 - New Products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-.003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.040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-.004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-.074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.941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.930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1.075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49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X16 - Order &amp; Billing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.143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.105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.111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1.369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.175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.344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2.909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306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X17 - Price Flexibility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.238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.272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.241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.873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.385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.030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33.332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5988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X18 - Delivery Speed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-.249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.514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-.154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-.485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.629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.023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44.004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55643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a. Dependent Variable: X19 – Satisfaction.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7383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181B9AFC-D123-4B87-8E42-467BC4AD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08" y="4729708"/>
            <a:ext cx="7900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tabel di atas, 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variabel 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 line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(X11), 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 flexibility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(X17), 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 delivery speed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(X18) memiliki nilai 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tolerance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0.1 dan memiliki nilai VIF &gt; dari 10. Artinya, ketiga variabel independen tersebut terjadi multikolinearitas dan menjadi tidak akurat sehingga harus dieliminasi dari analisis regresi.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85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E8992-437B-48CD-9B43-B31D484F5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81917"/>
              </p:ext>
            </p:extLst>
          </p:nvPr>
        </p:nvGraphicFramePr>
        <p:xfrm>
          <a:off x="273585" y="1178720"/>
          <a:ext cx="5120853" cy="15325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9795">
                  <a:extLst>
                    <a:ext uri="{9D8B030D-6E8A-4147-A177-3AD203B41FA5}">
                      <a16:colId xmlns:a16="http://schemas.microsoft.com/office/drawing/2014/main" val="1094851458"/>
                    </a:ext>
                  </a:extLst>
                </a:gridCol>
                <a:gridCol w="711210">
                  <a:extLst>
                    <a:ext uri="{9D8B030D-6E8A-4147-A177-3AD203B41FA5}">
                      <a16:colId xmlns:a16="http://schemas.microsoft.com/office/drawing/2014/main" val="852227754"/>
                    </a:ext>
                  </a:extLst>
                </a:gridCol>
                <a:gridCol w="754207">
                  <a:extLst>
                    <a:ext uri="{9D8B030D-6E8A-4147-A177-3AD203B41FA5}">
                      <a16:colId xmlns:a16="http://schemas.microsoft.com/office/drawing/2014/main" val="769171753"/>
                    </a:ext>
                  </a:extLst>
                </a:gridCol>
                <a:gridCol w="1035449">
                  <a:extLst>
                    <a:ext uri="{9D8B030D-6E8A-4147-A177-3AD203B41FA5}">
                      <a16:colId xmlns:a16="http://schemas.microsoft.com/office/drawing/2014/main" val="1571193258"/>
                    </a:ext>
                  </a:extLst>
                </a:gridCol>
                <a:gridCol w="1034743">
                  <a:extLst>
                    <a:ext uri="{9D8B030D-6E8A-4147-A177-3AD203B41FA5}">
                      <a16:colId xmlns:a16="http://schemas.microsoft.com/office/drawing/2014/main" val="228830565"/>
                    </a:ext>
                  </a:extLst>
                </a:gridCol>
                <a:gridCol w="1035449">
                  <a:extLst>
                    <a:ext uri="{9D8B030D-6E8A-4147-A177-3AD203B41FA5}">
                      <a16:colId xmlns:a16="http://schemas.microsoft.com/office/drawing/2014/main" val="4100821146"/>
                    </a:ext>
                  </a:extLst>
                </a:gridCol>
              </a:tblGrid>
              <a:tr h="44883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Model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R Square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Adjusted R Square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Std. Error of the Estimate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Durbin-Watson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2672"/>
                  </a:ext>
                </a:extLst>
              </a:tr>
              <a:tr h="219324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.897</a:t>
                      </a:r>
                      <a:r>
                        <a:rPr lang="en-ID" sz="1000" baseline="300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.804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.774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.5663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</a:rPr>
                        <a:t>2.285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91952"/>
                  </a:ext>
                </a:extLst>
              </a:tr>
              <a:tr h="552675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a. Predictors: (Constant), X18 - Delivery Speed, X8 - Technical Support, X6 - Product Quality, X15 - New Products, X7 - E-Commerce Activities, X10 - Advertising, X13 - Competitive Pricing, X16 - Order &amp; Billing, X17 - Price Flexibility, X14 - Warranty &amp; Claims, X12 - Salesforce Image, X9 - Complaint Resolution, X11 - Product Line.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62317"/>
                  </a:ext>
                </a:extLst>
              </a:tr>
              <a:tr h="219324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</a:rPr>
                        <a:t>b. Dependent Variable: X19 – Satisfaction.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350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B2D0C0-6463-49AD-917D-CB504DFFF7B7}"/>
              </a:ext>
            </a:extLst>
          </p:cNvPr>
          <p:cNvSpPr txBox="1"/>
          <p:nvPr/>
        </p:nvSpPr>
        <p:spPr>
          <a:xfrm>
            <a:off x="5660405" y="1150069"/>
            <a:ext cx="3227486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Durbin-Watson 2.285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terjadinya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-2&lt; DW &lt;2.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E2B37-F63C-44C7-93D1-EBA4B1643B59}"/>
              </a:ext>
            </a:extLst>
          </p:cNvPr>
          <p:cNvSpPr txBox="1"/>
          <p:nvPr/>
        </p:nvSpPr>
        <p:spPr>
          <a:xfrm>
            <a:off x="256109" y="727902"/>
            <a:ext cx="457200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Autokorelasi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95CD9-52F2-47C8-8D56-3FD52BE2FA1B}"/>
              </a:ext>
            </a:extLst>
          </p:cNvPr>
          <p:cNvPicPr/>
          <p:nvPr/>
        </p:nvPicPr>
        <p:blipFill>
          <a:blip r:embed="rId2"/>
          <a:srcRect t="7051"/>
          <a:stretch>
            <a:fillRect/>
          </a:stretch>
        </p:blipFill>
        <p:spPr bwMode="auto">
          <a:xfrm>
            <a:off x="1249835" y="3102706"/>
            <a:ext cx="3168352" cy="23298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A546EC-7AE0-4DC0-A302-9CC191BF4A90}"/>
              </a:ext>
            </a:extLst>
          </p:cNvPr>
          <p:cNvSpPr txBox="1"/>
          <p:nvPr/>
        </p:nvSpPr>
        <p:spPr>
          <a:xfrm>
            <a:off x="4927451" y="3592404"/>
            <a:ext cx="3960440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scatter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tampak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titik-titik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menyebar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disimpulkan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9E8B7-D1F3-4917-87FC-9395D6E62500}"/>
              </a:ext>
            </a:extLst>
          </p:cNvPr>
          <p:cNvSpPr txBox="1"/>
          <p:nvPr/>
        </p:nvSpPr>
        <p:spPr>
          <a:xfrm>
            <a:off x="298918" y="2696702"/>
            <a:ext cx="457200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Heterokedastisitas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6F1E3-CF6B-4A2E-897D-4D84E27BA6C6}"/>
              </a:ext>
            </a:extLst>
          </p:cNvPr>
          <p:cNvPicPr/>
          <p:nvPr/>
        </p:nvPicPr>
        <p:blipFill>
          <a:blip r:embed="rId2"/>
          <a:srcRect t="7587" r="9364"/>
          <a:stretch>
            <a:fillRect/>
          </a:stretch>
        </p:blipFill>
        <p:spPr bwMode="auto">
          <a:xfrm>
            <a:off x="755576" y="1379307"/>
            <a:ext cx="3456385" cy="25288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CFEB23-B5B2-46F7-8C2F-1B3DBA7C65CB}"/>
              </a:ext>
            </a:extLst>
          </p:cNvPr>
          <p:cNvPicPr/>
          <p:nvPr/>
        </p:nvPicPr>
        <p:blipFill>
          <a:blip r:embed="rId3"/>
          <a:srcRect t="8388"/>
          <a:stretch>
            <a:fillRect/>
          </a:stretch>
        </p:blipFill>
        <p:spPr bwMode="auto">
          <a:xfrm>
            <a:off x="4572000" y="1379308"/>
            <a:ext cx="3528392" cy="25288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3CDFC-26C0-4DDB-BF4E-6F99E119886F}"/>
              </a:ext>
            </a:extLst>
          </p:cNvPr>
          <p:cNvSpPr txBox="1"/>
          <p:nvPr/>
        </p:nvSpPr>
        <p:spPr>
          <a:xfrm>
            <a:off x="899592" y="4224350"/>
            <a:ext cx="7848872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gambar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histogram,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berbentuk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lonceng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membentuk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kemiringan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dan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gambar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probability plot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titik-titik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mendekati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garis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normal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disimpulkan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terdistribusi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normal.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5221F-2398-4611-9D74-60AE2327DC2B}"/>
              </a:ext>
            </a:extLst>
          </p:cNvPr>
          <p:cNvSpPr txBox="1"/>
          <p:nvPr/>
        </p:nvSpPr>
        <p:spPr>
          <a:xfrm>
            <a:off x="755576" y="104075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Normalitas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A1215-2CBC-4923-AAB4-1C22D986C4D2}"/>
              </a:ext>
            </a:extLst>
          </p:cNvPr>
          <p:cNvSpPr txBox="1"/>
          <p:nvPr/>
        </p:nvSpPr>
        <p:spPr>
          <a:xfrm>
            <a:off x="5652120" y="389976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Normal Probability Plot</a:t>
            </a:r>
            <a:endParaRPr lang="en-ID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837FF-D46A-49D1-A21C-660DBF437713}"/>
              </a:ext>
            </a:extLst>
          </p:cNvPr>
          <p:cNvSpPr txBox="1"/>
          <p:nvPr/>
        </p:nvSpPr>
        <p:spPr>
          <a:xfrm>
            <a:off x="1871700" y="3868990"/>
            <a:ext cx="5113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Histogram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580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BB536-561C-4D96-8D38-7A9FB99760E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000" y="2721241"/>
                <a:ext cx="4038600" cy="314325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mana </a:t>
                </a:r>
                <a:endParaRPr lang="en-ID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 = 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dependen</a:t>
                </a:r>
                <a:endParaRPr lang="en-ID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intersep</a:t>
                </a: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konstanta</a:t>
                </a:r>
                <a:endParaRPr lang="en-ID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</a:t>
                </a:r>
                <a:r>
                  <a:rPr lang="en-ID" sz="2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slope</a:t>
                </a: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endParaRPr lang="en-ID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independent</a:t>
                </a:r>
                <a:endParaRPr lang="en-ID" sz="28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ID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residual/</a:t>
                </a:r>
                <a:r>
                  <a:rPr lang="en-ID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eror</a:t>
                </a:r>
                <a:endParaRPr lang="en-ID" sz="2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BB536-561C-4D96-8D38-7A9FB997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000" y="2721241"/>
                <a:ext cx="4038600" cy="3143250"/>
              </a:xfrm>
              <a:blipFill>
                <a:blip r:embed="rId2"/>
                <a:stretch>
                  <a:fillRect l="-30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4B73F1-ECCF-4CD2-94E1-2FD3E484EB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896906" y="1129308"/>
                <a:ext cx="5159387" cy="432048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mendapatkan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b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dapat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menggunakan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rumus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sebagai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berikut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:r>
                  <a:rPr lang="en-ID" sz="29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Slope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                        </a:t>
                </a:r>
                <a14:m>
                  <m:oMath xmlns:m="http://schemas.openxmlformats.org/officeDocument/2006/math"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2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2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D" sz="2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D" sz="2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2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D" sz="2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Intersep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konstanta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ID" sz="2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29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D" sz="29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:r>
                  <a:rPr lang="en-ID" sz="29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Keterangan</a:t>
                </a:r>
                <a:r>
                  <a:rPr lang="en-ID" sz="2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2900" baseline="-25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r>
                  <a:rPr lang="en-ID" sz="29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standar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deviasi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2900" baseline="-25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ID" sz="29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standar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deviasi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x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rata-rata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nilai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2865755" algn="ctr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rata-rata </a:t>
                </a:r>
                <a:r>
                  <a:rPr lang="en-ID" sz="29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nilai</a:t>
                </a:r>
                <a:r>
                  <a:rPr lang="en-ID" sz="29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endParaRPr lang="en-ID" sz="29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4B73F1-ECCF-4CD2-94E1-2FD3E484E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96906" y="1129308"/>
                <a:ext cx="5159387" cy="4320480"/>
              </a:xfrm>
              <a:blipFill>
                <a:blip r:embed="rId3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724EA31-3BC5-4E09-8129-B033BB4EC401}"/>
              </a:ext>
            </a:extLst>
          </p:cNvPr>
          <p:cNvSpPr/>
          <p:nvPr/>
        </p:nvSpPr>
        <p:spPr>
          <a:xfrm>
            <a:off x="1875892" y="575984"/>
            <a:ext cx="5544616" cy="423473"/>
          </a:xfrm>
          <a:prstGeom prst="round2Diag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REGRESI SEDERHANA</a:t>
            </a:r>
            <a:endParaRPr lang="en-ID" sz="2400" dirty="0"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9F771-DE07-4BAD-BEFC-7208A93BF857}"/>
                  </a:ext>
                </a:extLst>
              </p:cNvPr>
              <p:cNvSpPr txBox="1"/>
              <p:nvPr/>
            </p:nvSpPr>
            <p:spPr>
              <a:xfrm>
                <a:off x="152000" y="1177229"/>
                <a:ext cx="2907832" cy="154401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D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ID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odel </a:t>
                </a:r>
                <a:r>
                  <a:rPr lang="en-ID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persamaan</a:t>
                </a:r>
                <a:r>
                  <a:rPr lang="en-ID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regresi</a:t>
                </a:r>
                <a:r>
                  <a:rPr lang="en-ID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sederhana</a:t>
                </a:r>
                <a:endParaRPr lang="en-ID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ID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</m:t>
                      </m:r>
                    </m:oMath>
                  </m:oMathPara>
                </a14:m>
                <a:endParaRPr lang="en-ID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9F771-DE07-4BAD-BEFC-7208A93B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0" y="1177229"/>
                <a:ext cx="2907832" cy="1544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C92231C3-A0CF-4531-8065-E5811C42FCE1}"/>
              </a:ext>
            </a:extLst>
          </p:cNvPr>
          <p:cNvSpPr/>
          <p:nvPr/>
        </p:nvSpPr>
        <p:spPr>
          <a:xfrm>
            <a:off x="3165013" y="1830680"/>
            <a:ext cx="62671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706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66A7CD-6375-4C96-9A6A-3ADDC3A7CBF2}"/>
              </a:ext>
            </a:extLst>
          </p:cNvPr>
          <p:cNvPicPr/>
          <p:nvPr/>
        </p:nvPicPr>
        <p:blipFill>
          <a:blip r:embed="rId2"/>
          <a:srcRect t="7446"/>
          <a:stretch>
            <a:fillRect/>
          </a:stretch>
        </p:blipFill>
        <p:spPr bwMode="auto">
          <a:xfrm>
            <a:off x="647564" y="1570651"/>
            <a:ext cx="3672408" cy="34805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A1BD9-6411-4E5E-AD1C-F8E926356030}"/>
              </a:ext>
            </a:extLst>
          </p:cNvPr>
          <p:cNvSpPr txBox="1"/>
          <p:nvPr/>
        </p:nvSpPr>
        <p:spPr>
          <a:xfrm>
            <a:off x="4854499" y="2137420"/>
            <a:ext cx="3204356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grafik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titik-titik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menyebar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cenderung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naik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disimpulkan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linear.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495FF-1857-4AB3-BB5E-71D7D28475C9}"/>
              </a:ext>
            </a:extLst>
          </p:cNvPr>
          <p:cNvSpPr txBox="1"/>
          <p:nvPr/>
        </p:nvSpPr>
        <p:spPr>
          <a:xfrm>
            <a:off x="395536" y="4945732"/>
            <a:ext cx="457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Noto Sans Devanagari"/>
              </a:rPr>
              <a:t>Scatterplot</a:t>
            </a:r>
            <a:endParaRPr lang="en-ID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Devanaga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E7B3E-B164-4948-AF07-B5334D5D1657}"/>
              </a:ext>
            </a:extLst>
          </p:cNvPr>
          <p:cNvSpPr txBox="1"/>
          <p:nvPr/>
        </p:nvSpPr>
        <p:spPr>
          <a:xfrm>
            <a:off x="899592" y="10342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ID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Arial" panose="020B0604020202020204" pitchFamily="34" charset="0"/>
              </a:rPr>
              <a:t>Linearitas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1497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FC256-5074-4232-933F-65C9EFB2D149}"/>
              </a:ext>
            </a:extLst>
          </p:cNvPr>
          <p:cNvSpPr txBox="1"/>
          <p:nvPr/>
        </p:nvSpPr>
        <p:spPr>
          <a:xfrm>
            <a:off x="467544" y="913284"/>
            <a:ext cx="5472608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Uji t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3FD02E-BDF6-4951-A848-B828AC092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68511"/>
              </p:ext>
            </p:extLst>
          </p:nvPr>
        </p:nvGraphicFramePr>
        <p:xfrm>
          <a:off x="457200" y="1894771"/>
          <a:ext cx="8229599" cy="21511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66548">
                  <a:extLst>
                    <a:ext uri="{9D8B030D-6E8A-4147-A177-3AD203B41FA5}">
                      <a16:colId xmlns:a16="http://schemas.microsoft.com/office/drawing/2014/main" val="1473715696"/>
                    </a:ext>
                  </a:extLst>
                </a:gridCol>
                <a:gridCol w="1466548">
                  <a:extLst>
                    <a:ext uri="{9D8B030D-6E8A-4147-A177-3AD203B41FA5}">
                      <a16:colId xmlns:a16="http://schemas.microsoft.com/office/drawing/2014/main" val="3984614762"/>
                    </a:ext>
                  </a:extLst>
                </a:gridCol>
                <a:gridCol w="797717">
                  <a:extLst>
                    <a:ext uri="{9D8B030D-6E8A-4147-A177-3AD203B41FA5}">
                      <a16:colId xmlns:a16="http://schemas.microsoft.com/office/drawing/2014/main" val="815021037"/>
                    </a:ext>
                  </a:extLst>
                </a:gridCol>
                <a:gridCol w="930415">
                  <a:extLst>
                    <a:ext uri="{9D8B030D-6E8A-4147-A177-3AD203B41FA5}">
                      <a16:colId xmlns:a16="http://schemas.microsoft.com/office/drawing/2014/main" val="2998647254"/>
                    </a:ext>
                  </a:extLst>
                </a:gridCol>
                <a:gridCol w="930415">
                  <a:extLst>
                    <a:ext uri="{9D8B030D-6E8A-4147-A177-3AD203B41FA5}">
                      <a16:colId xmlns:a16="http://schemas.microsoft.com/office/drawing/2014/main" val="256563314"/>
                    </a:ext>
                  </a:extLst>
                </a:gridCol>
                <a:gridCol w="604007">
                  <a:extLst>
                    <a:ext uri="{9D8B030D-6E8A-4147-A177-3AD203B41FA5}">
                      <a16:colId xmlns:a16="http://schemas.microsoft.com/office/drawing/2014/main" val="4240905858"/>
                    </a:ext>
                  </a:extLst>
                </a:gridCol>
                <a:gridCol w="738994">
                  <a:extLst>
                    <a:ext uri="{9D8B030D-6E8A-4147-A177-3AD203B41FA5}">
                      <a16:colId xmlns:a16="http://schemas.microsoft.com/office/drawing/2014/main" val="462282426"/>
                    </a:ext>
                  </a:extLst>
                </a:gridCol>
                <a:gridCol w="738994">
                  <a:extLst>
                    <a:ext uri="{9D8B030D-6E8A-4147-A177-3AD203B41FA5}">
                      <a16:colId xmlns:a16="http://schemas.microsoft.com/office/drawing/2014/main" val="2442134994"/>
                    </a:ext>
                  </a:extLst>
                </a:gridCol>
                <a:gridCol w="555961">
                  <a:extLst>
                    <a:ext uri="{9D8B030D-6E8A-4147-A177-3AD203B41FA5}">
                      <a16:colId xmlns:a16="http://schemas.microsoft.com/office/drawing/2014/main" val="2953205316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Unstandardized Coefficients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Standardized Coefficients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Collinearity Statistics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594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992607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(Constant)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-1.336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-1.192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.236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6573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X6 - Product Quality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.377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.442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7.161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.598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667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X7 - E-Commerce Activities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-.456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.137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-.268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-3.341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553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X8 - Technical Support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.542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.589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887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X9 - Complaint Resolution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1.489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.140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4.838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358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X10 – Advertising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-.034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-.033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-.548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.585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.646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944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X11 - Product Line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.400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1.359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.178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37.978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659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X12 - Salesforce Image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.827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.744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.274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6586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X13 - Competitive Pricing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-.047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-.062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-.985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.584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1.712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78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X14 - Warranty &amp; Claims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-.107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-.074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-.852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.397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3.268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6342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C5FFE8-B7D3-414E-A3D7-B0F201ED2220}"/>
              </a:ext>
            </a:extLst>
          </p:cNvPr>
          <p:cNvSpPr txBox="1"/>
          <p:nvPr/>
        </p:nvSpPr>
        <p:spPr>
          <a:xfrm>
            <a:off x="457200" y="4036635"/>
            <a:ext cx="8388424" cy="153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dilihat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5%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quality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(X6),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E-Commerce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(X7) dan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salesforce image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(X12).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(X19),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quality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(X6),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E-Commerce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(X7) dan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salesforce image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(X12).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13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58BEF3-4A77-4A67-B579-DA0261CF94B6}"/>
              </a:ext>
            </a:extLst>
          </p:cNvPr>
          <p:cNvSpPr txBox="1"/>
          <p:nvPr/>
        </p:nvSpPr>
        <p:spPr>
          <a:xfrm>
            <a:off x="683568" y="841276"/>
            <a:ext cx="4572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Uji F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4DC338-1A71-452C-BB9E-97FFE4A97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99439"/>
              </p:ext>
            </p:extLst>
          </p:nvPr>
        </p:nvGraphicFramePr>
        <p:xfrm>
          <a:off x="1439652" y="1631748"/>
          <a:ext cx="6264696" cy="18562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1646">
                  <a:extLst>
                    <a:ext uri="{9D8B030D-6E8A-4147-A177-3AD203B41FA5}">
                      <a16:colId xmlns:a16="http://schemas.microsoft.com/office/drawing/2014/main" val="2277586240"/>
                    </a:ext>
                  </a:extLst>
                </a:gridCol>
                <a:gridCol w="1021403">
                  <a:extLst>
                    <a:ext uri="{9D8B030D-6E8A-4147-A177-3AD203B41FA5}">
                      <a16:colId xmlns:a16="http://schemas.microsoft.com/office/drawing/2014/main" val="3862569137"/>
                    </a:ext>
                  </a:extLst>
                </a:gridCol>
                <a:gridCol w="1021403">
                  <a:extLst>
                    <a:ext uri="{9D8B030D-6E8A-4147-A177-3AD203B41FA5}">
                      <a16:colId xmlns:a16="http://schemas.microsoft.com/office/drawing/2014/main" val="3572338085"/>
                    </a:ext>
                  </a:extLst>
                </a:gridCol>
                <a:gridCol w="967864">
                  <a:extLst>
                    <a:ext uri="{9D8B030D-6E8A-4147-A177-3AD203B41FA5}">
                      <a16:colId xmlns:a16="http://schemas.microsoft.com/office/drawing/2014/main" val="2619190091"/>
                    </a:ext>
                  </a:extLst>
                </a:gridCol>
                <a:gridCol w="967864">
                  <a:extLst>
                    <a:ext uri="{9D8B030D-6E8A-4147-A177-3AD203B41FA5}">
                      <a16:colId xmlns:a16="http://schemas.microsoft.com/office/drawing/2014/main" val="3957208202"/>
                    </a:ext>
                  </a:extLst>
                </a:gridCol>
                <a:gridCol w="702258">
                  <a:extLst>
                    <a:ext uri="{9D8B030D-6E8A-4147-A177-3AD203B41FA5}">
                      <a16:colId xmlns:a16="http://schemas.microsoft.com/office/drawing/2014/main" val="2461760655"/>
                    </a:ext>
                  </a:extLst>
                </a:gridCol>
                <a:gridCol w="702258">
                  <a:extLst>
                    <a:ext uri="{9D8B030D-6E8A-4147-A177-3AD203B41FA5}">
                      <a16:colId xmlns:a16="http://schemas.microsoft.com/office/drawing/2014/main" val="407583588"/>
                    </a:ext>
                  </a:extLst>
                </a:gridCol>
              </a:tblGrid>
              <a:tr h="373847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Squares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Square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510038"/>
                  </a:ext>
                </a:extLst>
              </a:tr>
              <a:tr h="180419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113.044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8.696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r>
                        <a:rPr lang="en-ID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082857"/>
                  </a:ext>
                </a:extLst>
              </a:tr>
              <a:tr h="18041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Residual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27.584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551535"/>
                  </a:ext>
                </a:extLst>
              </a:tr>
              <a:tr h="18041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140.628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957734"/>
                  </a:ext>
                </a:extLst>
              </a:tr>
              <a:tr h="180419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Dependent Variable: X19 – Satisfaction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863499"/>
                  </a:ext>
                </a:extLst>
              </a:tr>
              <a:tr h="760703">
                <a:tc gridSpan="7"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Predictors: (Constant), X18 - Delivery Speed, X8 - Technical Support, X6 - Product Quality, X15 - New Products, X7 - E-Commerce Activities, X10 - Advertising, X13 - Competitive Pricing, X16 - Order &amp; Billing, X17 - Price Flexibility, X14 - Warranty &amp; Claims, X12 - Salesforce Image, X9 - Complaint Resolution, X11 - Product Line.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542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95474E-BC37-4E1B-8B9F-22AE7FA204E5}"/>
              </a:ext>
            </a:extLst>
          </p:cNvPr>
          <p:cNvSpPr txBox="1"/>
          <p:nvPr/>
        </p:nvSpPr>
        <p:spPr>
          <a:xfrm>
            <a:off x="1202559" y="3561284"/>
            <a:ext cx="7128792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dilihat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0.000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5%.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85848-B875-4A3F-A14A-F9040AC52F8C}"/>
              </a:ext>
            </a:extLst>
          </p:cNvPr>
          <p:cNvSpPr txBox="1"/>
          <p:nvPr/>
        </p:nvSpPr>
        <p:spPr>
          <a:xfrm>
            <a:off x="3779912" y="1128112"/>
            <a:ext cx="4572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NOVA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2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75480-247B-4BB6-A0A6-B68151D92ECC}"/>
              </a:ext>
            </a:extLst>
          </p:cNvPr>
          <p:cNvSpPr txBox="1"/>
          <p:nvPr/>
        </p:nvSpPr>
        <p:spPr>
          <a:xfrm>
            <a:off x="467544" y="913284"/>
            <a:ext cx="4572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ID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1CFD3A-4AE5-40D2-AFBA-626B626BB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08491"/>
              </p:ext>
            </p:extLst>
          </p:nvPr>
        </p:nvGraphicFramePr>
        <p:xfrm>
          <a:off x="899592" y="1882395"/>
          <a:ext cx="7632847" cy="22184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494">
                  <a:extLst>
                    <a:ext uri="{9D8B030D-6E8A-4147-A177-3AD203B41FA5}">
                      <a16:colId xmlns:a16="http://schemas.microsoft.com/office/drawing/2014/main" val="2287913856"/>
                    </a:ext>
                  </a:extLst>
                </a:gridCol>
                <a:gridCol w="1060089">
                  <a:extLst>
                    <a:ext uri="{9D8B030D-6E8A-4147-A177-3AD203B41FA5}">
                      <a16:colId xmlns:a16="http://schemas.microsoft.com/office/drawing/2014/main" val="2235378501"/>
                    </a:ext>
                  </a:extLst>
                </a:gridCol>
                <a:gridCol w="1124177">
                  <a:extLst>
                    <a:ext uri="{9D8B030D-6E8A-4147-A177-3AD203B41FA5}">
                      <a16:colId xmlns:a16="http://schemas.microsoft.com/office/drawing/2014/main" val="1349045124"/>
                    </a:ext>
                  </a:extLst>
                </a:gridCol>
                <a:gridCol w="1543379">
                  <a:extLst>
                    <a:ext uri="{9D8B030D-6E8A-4147-A177-3AD203B41FA5}">
                      <a16:colId xmlns:a16="http://schemas.microsoft.com/office/drawing/2014/main" val="2124302098"/>
                    </a:ext>
                  </a:extLst>
                </a:gridCol>
                <a:gridCol w="1542329">
                  <a:extLst>
                    <a:ext uri="{9D8B030D-6E8A-4147-A177-3AD203B41FA5}">
                      <a16:colId xmlns:a16="http://schemas.microsoft.com/office/drawing/2014/main" val="1317421589"/>
                    </a:ext>
                  </a:extLst>
                </a:gridCol>
                <a:gridCol w="1543379">
                  <a:extLst>
                    <a:ext uri="{9D8B030D-6E8A-4147-A177-3AD203B41FA5}">
                      <a16:colId xmlns:a16="http://schemas.microsoft.com/office/drawing/2014/main" val="336698621"/>
                    </a:ext>
                  </a:extLst>
                </a:gridCol>
              </a:tblGrid>
              <a:tr h="47528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Square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R Square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 of the Estimate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Durbin- Watson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041151"/>
                  </a:ext>
                </a:extLst>
              </a:tr>
              <a:tr h="23224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.897</a:t>
                      </a:r>
                      <a:r>
                        <a:rPr lang="en-ID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.804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.774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.5663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2.285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06398"/>
                  </a:ext>
                </a:extLst>
              </a:tr>
              <a:tr h="1278636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Predictors: (Constant), X18 - Delivery Speed, X8 - Technical Support, X6 - Product Quality, X15 - New Products, X7 - E-Commerce Activities, X10 - Advertising, X13 - Competitive Pricing, X16 - Order &amp; Billing, X17 - Price Flexibility, X14 - Warranty &amp; Claims, X12 - Salesforce Image, X9 - Complaint Resolution, X11 - Product Line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73097"/>
                  </a:ext>
                </a:extLst>
              </a:tr>
              <a:tr h="232246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Dependent Variable: X19 – Satisfaction.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555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31BFF3-9F70-4EBD-9151-0AA8607BD88A}"/>
              </a:ext>
            </a:extLst>
          </p:cNvPr>
          <p:cNvSpPr txBox="1"/>
          <p:nvPr/>
        </p:nvSpPr>
        <p:spPr>
          <a:xfrm>
            <a:off x="3635896" y="1376681"/>
            <a:ext cx="457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Noto Sans Devanagari"/>
              </a:rPr>
              <a:t> Model Summary</a:t>
            </a:r>
            <a:endParaRPr lang="en-ID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Devanaga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659A9-6199-4420-AEE0-505D7AB784BC}"/>
              </a:ext>
            </a:extLst>
          </p:cNvPr>
          <p:cNvSpPr txBox="1"/>
          <p:nvPr/>
        </p:nvSpPr>
        <p:spPr>
          <a:xfrm>
            <a:off x="1378368" y="4336356"/>
            <a:ext cx="7164288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985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dilihat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ID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0.804,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mendekati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0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B6824-2D76-4AB7-BBC6-5D176AE69563}"/>
              </a:ext>
            </a:extLst>
          </p:cNvPr>
          <p:cNvSpPr txBox="1"/>
          <p:nvPr/>
        </p:nvSpPr>
        <p:spPr>
          <a:xfrm>
            <a:off x="1907704" y="409228"/>
            <a:ext cx="7416824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Interpretasi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endParaRPr lang="en-ID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Menghitung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0B51D9-8C68-42F1-B977-69C555B1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43223"/>
              </p:ext>
            </p:extLst>
          </p:nvPr>
        </p:nvGraphicFramePr>
        <p:xfrm>
          <a:off x="899592" y="1416006"/>
          <a:ext cx="7560841" cy="40317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8279">
                  <a:extLst>
                    <a:ext uri="{9D8B030D-6E8A-4147-A177-3AD203B41FA5}">
                      <a16:colId xmlns:a16="http://schemas.microsoft.com/office/drawing/2014/main" val="4109936189"/>
                    </a:ext>
                  </a:extLst>
                </a:gridCol>
                <a:gridCol w="738279">
                  <a:extLst>
                    <a:ext uri="{9D8B030D-6E8A-4147-A177-3AD203B41FA5}">
                      <a16:colId xmlns:a16="http://schemas.microsoft.com/office/drawing/2014/main" val="1961334172"/>
                    </a:ext>
                  </a:extLst>
                </a:gridCol>
                <a:gridCol w="433685">
                  <a:extLst>
                    <a:ext uri="{9D8B030D-6E8A-4147-A177-3AD203B41FA5}">
                      <a16:colId xmlns:a16="http://schemas.microsoft.com/office/drawing/2014/main" val="1095663519"/>
                    </a:ext>
                  </a:extLst>
                </a:gridCol>
                <a:gridCol w="433685">
                  <a:extLst>
                    <a:ext uri="{9D8B030D-6E8A-4147-A177-3AD203B41FA5}">
                      <a16:colId xmlns:a16="http://schemas.microsoft.com/office/drawing/2014/main" val="3621437367"/>
                    </a:ext>
                  </a:extLst>
                </a:gridCol>
                <a:gridCol w="410790">
                  <a:extLst>
                    <a:ext uri="{9D8B030D-6E8A-4147-A177-3AD203B41FA5}">
                      <a16:colId xmlns:a16="http://schemas.microsoft.com/office/drawing/2014/main" val="306114461"/>
                    </a:ext>
                  </a:extLst>
                </a:gridCol>
                <a:gridCol w="410790">
                  <a:extLst>
                    <a:ext uri="{9D8B030D-6E8A-4147-A177-3AD203B41FA5}">
                      <a16:colId xmlns:a16="http://schemas.microsoft.com/office/drawing/2014/main" val="4228562126"/>
                    </a:ext>
                  </a:extLst>
                </a:gridCol>
                <a:gridCol w="413970">
                  <a:extLst>
                    <a:ext uri="{9D8B030D-6E8A-4147-A177-3AD203B41FA5}">
                      <a16:colId xmlns:a16="http://schemas.microsoft.com/office/drawing/2014/main" val="3499812144"/>
                    </a:ext>
                  </a:extLst>
                </a:gridCol>
                <a:gridCol w="469294">
                  <a:extLst>
                    <a:ext uri="{9D8B030D-6E8A-4147-A177-3AD203B41FA5}">
                      <a16:colId xmlns:a16="http://schemas.microsoft.com/office/drawing/2014/main" val="631287115"/>
                    </a:ext>
                  </a:extLst>
                </a:gridCol>
                <a:gridCol w="469294">
                  <a:extLst>
                    <a:ext uri="{9D8B030D-6E8A-4147-A177-3AD203B41FA5}">
                      <a16:colId xmlns:a16="http://schemas.microsoft.com/office/drawing/2014/main" val="2757352509"/>
                    </a:ext>
                  </a:extLst>
                </a:gridCol>
                <a:gridCol w="403159">
                  <a:extLst>
                    <a:ext uri="{9D8B030D-6E8A-4147-A177-3AD203B41FA5}">
                      <a16:colId xmlns:a16="http://schemas.microsoft.com/office/drawing/2014/main" val="3252759195"/>
                    </a:ext>
                  </a:extLst>
                </a:gridCol>
                <a:gridCol w="403159">
                  <a:extLst>
                    <a:ext uri="{9D8B030D-6E8A-4147-A177-3AD203B41FA5}">
                      <a16:colId xmlns:a16="http://schemas.microsoft.com/office/drawing/2014/main" val="2650612009"/>
                    </a:ext>
                  </a:extLst>
                </a:gridCol>
                <a:gridCol w="400616">
                  <a:extLst>
                    <a:ext uri="{9D8B030D-6E8A-4147-A177-3AD203B41FA5}">
                      <a16:colId xmlns:a16="http://schemas.microsoft.com/office/drawing/2014/main" val="2097842439"/>
                    </a:ext>
                  </a:extLst>
                </a:gridCol>
                <a:gridCol w="489643">
                  <a:extLst>
                    <a:ext uri="{9D8B030D-6E8A-4147-A177-3AD203B41FA5}">
                      <a16:colId xmlns:a16="http://schemas.microsoft.com/office/drawing/2014/main" val="1255762002"/>
                    </a:ext>
                  </a:extLst>
                </a:gridCol>
                <a:gridCol w="489643">
                  <a:extLst>
                    <a:ext uri="{9D8B030D-6E8A-4147-A177-3AD203B41FA5}">
                      <a16:colId xmlns:a16="http://schemas.microsoft.com/office/drawing/2014/main" val="3443378986"/>
                    </a:ext>
                  </a:extLst>
                </a:gridCol>
                <a:gridCol w="457211">
                  <a:extLst>
                    <a:ext uri="{9D8B030D-6E8A-4147-A177-3AD203B41FA5}">
                      <a16:colId xmlns:a16="http://schemas.microsoft.com/office/drawing/2014/main" val="3525500027"/>
                    </a:ext>
                  </a:extLst>
                </a:gridCol>
                <a:gridCol w="399344">
                  <a:extLst>
                    <a:ext uri="{9D8B030D-6E8A-4147-A177-3AD203B41FA5}">
                      <a16:colId xmlns:a16="http://schemas.microsoft.com/office/drawing/2014/main" val="1974080717"/>
                    </a:ext>
                  </a:extLst>
                </a:gridCol>
              </a:tblGrid>
              <a:tr h="8205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X19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X9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X6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X7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X8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X10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X11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X12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X13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X14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X15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X16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X17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effectLst/>
                        </a:rPr>
                        <a:t>X18 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3801410"/>
                  </a:ext>
                </a:extLst>
              </a:tr>
              <a:tr h="254699">
                <a:tc rowSpan="14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X19 - Satisfaction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1.000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</a:rPr>
                        <a:t> </a:t>
                      </a:r>
                      <a:endParaRPr lang="en-ID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410021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X9 - Complaint Resolution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.603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7063575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X6 - Product Quality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.486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1495504"/>
                  </a:ext>
                </a:extLst>
              </a:tr>
              <a:tr h="3756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X7 - E-Commerce Activities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.140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-.137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1053596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X8 - Technical Support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465181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X10 - Advertising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-.053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.430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-.063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7987863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X11 - Product Line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.551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.561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.477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-.053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-.012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4398017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X12 - Salesforce Image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.230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-.152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.792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.542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-.061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896846"/>
                  </a:ext>
                </a:extLst>
              </a:tr>
              <a:tr h="3756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38100" indent="-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X13 - Competitive Pricing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-.208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-.128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-.401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.229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-.271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.134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-.495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4409450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X14 - Warranty &amp; Claims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.178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.140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.088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.797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-.245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0964715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X15 - New Products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.071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-.027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-.074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0205677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X16 - Order &amp; Billing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.522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.757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.184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-.115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.069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9087219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X17 - Price Flexibility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.395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-.493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-.186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.334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-.378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.471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-.170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.094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8963135"/>
                  </a:ext>
                </a:extLst>
              </a:tr>
              <a:tr h="2546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X18 - Delivery Speed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.577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.865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.028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.025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.602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.272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-.073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.109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.106</a:t>
                      </a:r>
                      <a:endParaRPr lang="en-ID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.751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.497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456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63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96CD0-1976-4C96-AC88-57991DAEFCA6}"/>
              </a:ext>
            </a:extLst>
          </p:cNvPr>
          <p:cNvSpPr txBox="1"/>
          <p:nvPr/>
        </p:nvSpPr>
        <p:spPr>
          <a:xfrm>
            <a:off x="413792" y="748660"/>
            <a:ext cx="8316416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complain resolution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(X9)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pertama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diinput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paling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(X19).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871B2-8293-47D3-A553-5B062DF26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28303"/>
              </p:ext>
            </p:extLst>
          </p:nvPr>
        </p:nvGraphicFramePr>
        <p:xfrm>
          <a:off x="971600" y="2137420"/>
          <a:ext cx="6932240" cy="23734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6066">
                  <a:extLst>
                    <a:ext uri="{9D8B030D-6E8A-4147-A177-3AD203B41FA5}">
                      <a16:colId xmlns:a16="http://schemas.microsoft.com/office/drawing/2014/main" val="168099732"/>
                    </a:ext>
                  </a:extLst>
                </a:gridCol>
                <a:gridCol w="1096066">
                  <a:extLst>
                    <a:ext uri="{9D8B030D-6E8A-4147-A177-3AD203B41FA5}">
                      <a16:colId xmlns:a16="http://schemas.microsoft.com/office/drawing/2014/main" val="692923674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3782896747"/>
                    </a:ext>
                  </a:extLst>
                </a:gridCol>
                <a:gridCol w="1072917">
                  <a:extLst>
                    <a:ext uri="{9D8B030D-6E8A-4147-A177-3AD203B41FA5}">
                      <a16:colId xmlns:a16="http://schemas.microsoft.com/office/drawing/2014/main" val="4113127946"/>
                    </a:ext>
                  </a:extLst>
                </a:gridCol>
                <a:gridCol w="1072917">
                  <a:extLst>
                    <a:ext uri="{9D8B030D-6E8A-4147-A177-3AD203B41FA5}">
                      <a16:colId xmlns:a16="http://schemas.microsoft.com/office/drawing/2014/main" val="2751712996"/>
                    </a:ext>
                  </a:extLst>
                </a:gridCol>
                <a:gridCol w="317623">
                  <a:extLst>
                    <a:ext uri="{9D8B030D-6E8A-4147-A177-3AD203B41FA5}">
                      <a16:colId xmlns:a16="http://schemas.microsoft.com/office/drawing/2014/main" val="4029754844"/>
                    </a:ext>
                  </a:extLst>
                </a:gridCol>
                <a:gridCol w="590562">
                  <a:extLst>
                    <a:ext uri="{9D8B030D-6E8A-4147-A177-3AD203B41FA5}">
                      <a16:colId xmlns:a16="http://schemas.microsoft.com/office/drawing/2014/main" val="1611914613"/>
                    </a:ext>
                  </a:extLst>
                </a:gridCol>
                <a:gridCol w="590562">
                  <a:extLst>
                    <a:ext uri="{9D8B030D-6E8A-4147-A177-3AD203B41FA5}">
                      <a16:colId xmlns:a16="http://schemas.microsoft.com/office/drawing/2014/main" val="1145921702"/>
                    </a:ext>
                  </a:extLst>
                </a:gridCol>
                <a:gridCol w="376840">
                  <a:extLst>
                    <a:ext uri="{9D8B030D-6E8A-4147-A177-3AD203B41FA5}">
                      <a16:colId xmlns:a16="http://schemas.microsoft.com/office/drawing/2014/main" val="1862260028"/>
                    </a:ext>
                  </a:extLst>
                </a:gridCol>
              </a:tblGrid>
              <a:tr h="432904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Unstandardized Coefficients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Standardized Coefficients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Collinearity Statistics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678729"/>
                  </a:ext>
                </a:extLst>
              </a:tr>
              <a:tr h="432904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79664"/>
                  </a:ext>
                </a:extLst>
              </a:tr>
              <a:tr h="432904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(Constant)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3.680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.443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8.310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46547"/>
                  </a:ext>
                </a:extLst>
              </a:tr>
              <a:tr h="65691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X9 - Complaint Resolution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.595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.079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.603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7.488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85837"/>
                  </a:ext>
                </a:extLst>
              </a:tr>
              <a:tr h="2088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349259"/>
                  </a:ext>
                </a:extLst>
              </a:tr>
              <a:tr h="208893">
                <a:tc gridSpan="9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Dependent Variable: X19 – Satisfaction.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33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2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ACE22-48DD-4249-A4FB-47A708FCB5CD}"/>
              </a:ext>
            </a:extLst>
          </p:cNvPr>
          <p:cNvSpPr txBox="1"/>
          <p:nvPr/>
        </p:nvSpPr>
        <p:spPr>
          <a:xfrm>
            <a:off x="323528" y="913284"/>
            <a:ext cx="8310192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complain resolution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(X9)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pertama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diinput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paling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(X19).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49B4FC-6F7B-4A8B-AE6F-B7E4EE0DD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44032"/>
              </p:ext>
            </p:extLst>
          </p:nvPr>
        </p:nvGraphicFramePr>
        <p:xfrm>
          <a:off x="899592" y="2209428"/>
          <a:ext cx="7038282" cy="30515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1726">
                  <a:extLst>
                    <a:ext uri="{9D8B030D-6E8A-4147-A177-3AD203B41FA5}">
                      <a16:colId xmlns:a16="http://schemas.microsoft.com/office/drawing/2014/main" val="2155276896"/>
                    </a:ext>
                  </a:extLst>
                </a:gridCol>
                <a:gridCol w="1121726">
                  <a:extLst>
                    <a:ext uri="{9D8B030D-6E8A-4147-A177-3AD203B41FA5}">
                      <a16:colId xmlns:a16="http://schemas.microsoft.com/office/drawing/2014/main" val="2162193638"/>
                    </a:ext>
                  </a:extLst>
                </a:gridCol>
                <a:gridCol w="697927">
                  <a:extLst>
                    <a:ext uri="{9D8B030D-6E8A-4147-A177-3AD203B41FA5}">
                      <a16:colId xmlns:a16="http://schemas.microsoft.com/office/drawing/2014/main" val="2109075717"/>
                    </a:ext>
                  </a:extLst>
                </a:gridCol>
                <a:gridCol w="1092758">
                  <a:extLst>
                    <a:ext uri="{9D8B030D-6E8A-4147-A177-3AD203B41FA5}">
                      <a16:colId xmlns:a16="http://schemas.microsoft.com/office/drawing/2014/main" val="1095239347"/>
                    </a:ext>
                  </a:extLst>
                </a:gridCol>
                <a:gridCol w="1092758">
                  <a:extLst>
                    <a:ext uri="{9D8B030D-6E8A-4147-A177-3AD203B41FA5}">
                      <a16:colId xmlns:a16="http://schemas.microsoft.com/office/drawing/2014/main" val="1667420996"/>
                    </a:ext>
                  </a:extLst>
                </a:gridCol>
                <a:gridCol w="346550">
                  <a:extLst>
                    <a:ext uri="{9D8B030D-6E8A-4147-A177-3AD203B41FA5}">
                      <a16:colId xmlns:a16="http://schemas.microsoft.com/office/drawing/2014/main" val="583679695"/>
                    </a:ext>
                  </a:extLst>
                </a:gridCol>
                <a:gridCol w="593318">
                  <a:extLst>
                    <a:ext uri="{9D8B030D-6E8A-4147-A177-3AD203B41FA5}">
                      <a16:colId xmlns:a16="http://schemas.microsoft.com/office/drawing/2014/main" val="2284569864"/>
                    </a:ext>
                  </a:extLst>
                </a:gridCol>
                <a:gridCol w="593318">
                  <a:extLst>
                    <a:ext uri="{9D8B030D-6E8A-4147-A177-3AD203B41FA5}">
                      <a16:colId xmlns:a16="http://schemas.microsoft.com/office/drawing/2014/main" val="18491412"/>
                    </a:ext>
                  </a:extLst>
                </a:gridCol>
                <a:gridCol w="378201">
                  <a:extLst>
                    <a:ext uri="{9D8B030D-6E8A-4147-A177-3AD203B41FA5}">
                      <a16:colId xmlns:a16="http://schemas.microsoft.com/office/drawing/2014/main" val="1606447151"/>
                    </a:ext>
                  </a:extLst>
                </a:gridCol>
              </a:tblGrid>
              <a:tr h="407816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Unstandardized Coefficients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Standardized Coefficients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Collinearity Statistics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63573"/>
                  </a:ext>
                </a:extLst>
              </a:tr>
              <a:tr h="407816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47125"/>
                  </a:ext>
                </a:extLst>
              </a:tr>
              <a:tr h="19681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91656"/>
                  </a:ext>
                </a:extLst>
              </a:tr>
              <a:tr h="61882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X9 - Complaint Resolution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.550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.068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.558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8.092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.989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113701"/>
                  </a:ext>
                </a:extLst>
              </a:tr>
              <a:tr h="40781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X6 - Product Quality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.364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.427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6.193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.989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135773"/>
                  </a:ext>
                </a:extLst>
              </a:tr>
              <a:tr h="618820">
                <a:tc rowSpan="2"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(Constant)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-1.569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.511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-3.069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02816"/>
                  </a:ext>
                </a:extLst>
              </a:tr>
              <a:tr h="19681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33100"/>
                  </a:ext>
                </a:extLst>
              </a:tr>
              <a:tr h="196813">
                <a:tc gridSpan="9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Dependent Variable: X19 – Satisfaction.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65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924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473FB-EA4A-4F63-B943-D45D6BCDCFC2}"/>
              </a:ext>
            </a:extLst>
          </p:cNvPr>
          <p:cNvSpPr txBox="1"/>
          <p:nvPr/>
        </p:nvSpPr>
        <p:spPr>
          <a:xfrm>
            <a:off x="539552" y="658413"/>
            <a:ext cx="7479495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Memasukkan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quality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(X6)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diinput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exclude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tertinggi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(X19).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7240A-0260-46C5-A146-20A0AE6A8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87454"/>
              </p:ext>
            </p:extLst>
          </p:nvPr>
        </p:nvGraphicFramePr>
        <p:xfrm>
          <a:off x="1547664" y="1660721"/>
          <a:ext cx="6328360" cy="26732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9766">
                  <a:extLst>
                    <a:ext uri="{9D8B030D-6E8A-4147-A177-3AD203B41FA5}">
                      <a16:colId xmlns:a16="http://schemas.microsoft.com/office/drawing/2014/main" val="2162876516"/>
                    </a:ext>
                  </a:extLst>
                </a:gridCol>
                <a:gridCol w="1099766">
                  <a:extLst>
                    <a:ext uri="{9D8B030D-6E8A-4147-A177-3AD203B41FA5}">
                      <a16:colId xmlns:a16="http://schemas.microsoft.com/office/drawing/2014/main" val="1955902634"/>
                    </a:ext>
                  </a:extLst>
                </a:gridCol>
                <a:gridCol w="700776">
                  <a:extLst>
                    <a:ext uri="{9D8B030D-6E8A-4147-A177-3AD203B41FA5}">
                      <a16:colId xmlns:a16="http://schemas.microsoft.com/office/drawing/2014/main" val="1187444856"/>
                    </a:ext>
                  </a:extLst>
                </a:gridCol>
                <a:gridCol w="848362">
                  <a:extLst>
                    <a:ext uri="{9D8B030D-6E8A-4147-A177-3AD203B41FA5}">
                      <a16:colId xmlns:a16="http://schemas.microsoft.com/office/drawing/2014/main" val="2022214653"/>
                    </a:ext>
                  </a:extLst>
                </a:gridCol>
                <a:gridCol w="848362">
                  <a:extLst>
                    <a:ext uri="{9D8B030D-6E8A-4147-A177-3AD203B41FA5}">
                      <a16:colId xmlns:a16="http://schemas.microsoft.com/office/drawing/2014/main" val="749330392"/>
                    </a:ext>
                  </a:extLst>
                </a:gridCol>
                <a:gridCol w="360311">
                  <a:extLst>
                    <a:ext uri="{9D8B030D-6E8A-4147-A177-3AD203B41FA5}">
                      <a16:colId xmlns:a16="http://schemas.microsoft.com/office/drawing/2014/main" val="2220220718"/>
                    </a:ext>
                  </a:extLst>
                </a:gridCol>
                <a:gridCol w="505353">
                  <a:extLst>
                    <a:ext uri="{9D8B030D-6E8A-4147-A177-3AD203B41FA5}">
                      <a16:colId xmlns:a16="http://schemas.microsoft.com/office/drawing/2014/main" val="1856085357"/>
                    </a:ext>
                  </a:extLst>
                </a:gridCol>
                <a:gridCol w="505353">
                  <a:extLst>
                    <a:ext uri="{9D8B030D-6E8A-4147-A177-3AD203B41FA5}">
                      <a16:colId xmlns:a16="http://schemas.microsoft.com/office/drawing/2014/main" val="758435376"/>
                    </a:ext>
                  </a:extLst>
                </a:gridCol>
                <a:gridCol w="360311">
                  <a:extLst>
                    <a:ext uri="{9D8B030D-6E8A-4147-A177-3AD203B41FA5}">
                      <a16:colId xmlns:a16="http://schemas.microsoft.com/office/drawing/2014/main" val="2454514053"/>
                    </a:ext>
                  </a:extLst>
                </a:gridCol>
              </a:tblGrid>
              <a:tr h="311701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Unstandardized Coefficients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Standardized Coefficients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Collinearity Statistics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287046"/>
                  </a:ext>
                </a:extLst>
              </a:tr>
              <a:tr h="311701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750155"/>
                  </a:ext>
                </a:extLst>
              </a:tr>
              <a:tr h="150418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358507"/>
                  </a:ext>
                </a:extLst>
              </a:tr>
              <a:tr h="31170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X9 - Complaint Resolution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.319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5.256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.588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81610"/>
                  </a:ext>
                </a:extLst>
              </a:tr>
              <a:tr h="31170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X6 - Product Quality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.369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.432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7.820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.728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55937"/>
                  </a:ext>
                </a:extLst>
              </a:tr>
              <a:tr h="31170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X12 - Salesforce Image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.775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.089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.697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8.711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2.880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71663"/>
                  </a:ext>
                </a:extLst>
              </a:tr>
              <a:tr h="47298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X7 - E-Commerce Activities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-.417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.132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-.245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-3.162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.370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516172"/>
                  </a:ext>
                </a:extLst>
              </a:tr>
              <a:tr h="31170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X11 - Product Line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.174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2.860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.492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2.033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31927"/>
                  </a:ext>
                </a:extLst>
              </a:tr>
              <a:tr h="150418">
                <a:tc gridSpan="9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Dependent Variable: X19 – Satisfaction.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130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C61FAA-0C36-4145-9853-721541013843}"/>
              </a:ext>
            </a:extLst>
          </p:cNvPr>
          <p:cNvSpPr txBox="1"/>
          <p:nvPr/>
        </p:nvSpPr>
        <p:spPr>
          <a:xfrm>
            <a:off x="71500" y="4383884"/>
            <a:ext cx="9001000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 lima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(X19),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complain resolution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(X9),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quality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(X6),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salesforce image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(X12),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E-commerce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(X7), dan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line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(X11). </a:t>
            </a:r>
            <a:r>
              <a:rPr lang="en-ID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odel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dituliskan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D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X19 = 0.319 X9 + 0.369 X6 + 0.775 X12 - 0.417 X7 + 0.174 X1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90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FDD1820-898E-4504-BD7C-3589DE6E6003}"/>
              </a:ext>
            </a:extLst>
          </p:cNvPr>
          <p:cNvSpPr/>
          <p:nvPr/>
        </p:nvSpPr>
        <p:spPr>
          <a:xfrm>
            <a:off x="1835696" y="561819"/>
            <a:ext cx="5544616" cy="423473"/>
          </a:xfrm>
          <a:prstGeom prst="round2Diag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KORELASI</a:t>
            </a:r>
            <a:endParaRPr lang="en-ID" sz="2400" dirty="0"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76800-2861-4A60-9EB4-9E556C1E9320}"/>
              </a:ext>
            </a:extLst>
          </p:cNvPr>
          <p:cNvSpPr txBox="1"/>
          <p:nvPr/>
        </p:nvSpPr>
        <p:spPr>
          <a:xfrm>
            <a:off x="-180528" y="1201316"/>
            <a:ext cx="8784976" cy="3490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teknik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dihubungkan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berganda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terikat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parsial</a:t>
            </a:r>
            <a:r>
              <a:rPr lang="en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kebetulan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sebab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lain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teratur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berlawanan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mengukur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garis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Determinasi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Penentu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mengukur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keeratan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819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CCE71264-2241-4EFA-8374-5869148B5673}"/>
              </a:ext>
            </a:extLst>
          </p:cNvPr>
          <p:cNvSpPr/>
          <p:nvPr/>
        </p:nvSpPr>
        <p:spPr>
          <a:xfrm rot="5400000">
            <a:off x="1002957" y="613158"/>
            <a:ext cx="369333" cy="832738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0D59D-BE9A-4F35-AC07-047951347E2E}"/>
              </a:ext>
            </a:extLst>
          </p:cNvPr>
          <p:cNvSpPr/>
          <p:nvPr/>
        </p:nvSpPr>
        <p:spPr>
          <a:xfrm>
            <a:off x="899592" y="887886"/>
            <a:ext cx="3528392" cy="3600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Koefisien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Pearson</a:t>
            </a:r>
            <a:endParaRPr lang="en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4EF59-38D4-438B-9BB8-9317A86A77F6}"/>
              </a:ext>
            </a:extLst>
          </p:cNvPr>
          <p:cNvSpPr txBox="1"/>
          <p:nvPr/>
        </p:nvSpPr>
        <p:spPr>
          <a:xfrm>
            <a:off x="899592" y="1489348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Koefisien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menggambarkan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Huruf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 Pearson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melambangkan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koefisien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mengasumsikan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-1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+1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sempurna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3563A-771E-4426-AB12-BC10C68E26B8}"/>
              </a:ext>
            </a:extLst>
          </p:cNvPr>
          <p:cNvPicPr/>
          <p:nvPr/>
        </p:nvPicPr>
        <p:blipFill>
          <a:blip r:embed="rId2"/>
          <a:srcRect l="37891" t="41379" r="32030" b="31133"/>
          <a:stretch>
            <a:fillRect/>
          </a:stretch>
        </p:blipFill>
        <p:spPr bwMode="auto">
          <a:xfrm>
            <a:off x="2062088" y="2719756"/>
            <a:ext cx="5019824" cy="21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BFD82C-0CD1-45F9-AC02-77666AA70CFA}"/>
              </a:ext>
            </a:extLst>
          </p:cNvPr>
          <p:cNvSpPr txBox="1"/>
          <p:nvPr/>
        </p:nvSpPr>
        <p:spPr>
          <a:xfrm>
            <a:off x="2062088" y="4791292"/>
            <a:ext cx="5706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Penyebaran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Negatif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Sempurna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4D3908-A272-4E60-A127-DA00E2BBF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42586"/>
              </p:ext>
            </p:extLst>
          </p:nvPr>
        </p:nvGraphicFramePr>
        <p:xfrm>
          <a:off x="232012" y="1637730"/>
          <a:ext cx="4408881" cy="33339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38385">
                  <a:extLst>
                    <a:ext uri="{9D8B030D-6E8A-4147-A177-3AD203B41FA5}">
                      <a16:colId xmlns:a16="http://schemas.microsoft.com/office/drawing/2014/main" val="2091441553"/>
                    </a:ext>
                  </a:extLst>
                </a:gridCol>
                <a:gridCol w="1378626">
                  <a:extLst>
                    <a:ext uri="{9D8B030D-6E8A-4147-A177-3AD203B41FA5}">
                      <a16:colId xmlns:a16="http://schemas.microsoft.com/office/drawing/2014/main" val="1846834675"/>
                    </a:ext>
                  </a:extLst>
                </a:gridCol>
                <a:gridCol w="1191870">
                  <a:extLst>
                    <a:ext uri="{9D8B030D-6E8A-4147-A177-3AD203B41FA5}">
                      <a16:colId xmlns:a16="http://schemas.microsoft.com/office/drawing/2014/main" val="1795982733"/>
                    </a:ext>
                  </a:extLst>
                </a:gridCol>
              </a:tblGrid>
              <a:tr h="332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Perwakilan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Penjual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Jumlah Panggilan Penjualan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 err="1">
                          <a:effectLst/>
                        </a:rPr>
                        <a:t>Jumlah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Mesin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Fotokopi</a:t>
                      </a:r>
                      <a:r>
                        <a:rPr lang="en-ID" sz="1100" dirty="0">
                          <a:effectLst/>
                        </a:rPr>
                        <a:t> </a:t>
                      </a:r>
                      <a:r>
                        <a:rPr lang="en-ID" sz="1100" dirty="0" err="1">
                          <a:effectLst/>
                        </a:rPr>
                        <a:t>Terjual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086895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Brian </a:t>
                      </a:r>
                      <a:r>
                        <a:rPr lang="en-ID" sz="1100" dirty="0" err="1">
                          <a:effectLst/>
                        </a:rPr>
                        <a:t>Virost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96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41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220728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Carlos Ramirez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40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41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34543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Carol Saia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104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51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96023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Greg Fish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128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60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690368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Jeff Hall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164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61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948321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Mark Reynolds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76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29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845279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Meryl Rumsey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72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39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13231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Mike Kiel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80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50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65830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Ray Snarksy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36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28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78216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Rich Niles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84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43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734698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Ron Broderick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180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70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60996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Sal Spina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132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56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105533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Soni Jones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120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45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301667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Susan Welch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44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31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80471"/>
                  </a:ext>
                </a:extLst>
              </a:tr>
              <a:tr h="198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Tom Keller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effectLst/>
                        </a:rPr>
                        <a:t>84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30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49252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5DC3EB3-D7BC-4797-BBD3-A2F4BCBF3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522" y="59641"/>
            <a:ext cx="1673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0000F-5275-4BC1-8971-8ADB4D273300}"/>
              </a:ext>
            </a:extLst>
          </p:cNvPr>
          <p:cNvSpPr txBox="1"/>
          <p:nvPr/>
        </p:nvSpPr>
        <p:spPr>
          <a:xfrm>
            <a:off x="196210" y="50374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d-ID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Sumber: Lind dkk (2018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22B4E-C316-4C39-833D-BB7069DF5F72}"/>
              </a:ext>
            </a:extLst>
          </p:cNvPr>
          <p:cNvSpPr txBox="1"/>
          <p:nvPr/>
        </p:nvSpPr>
        <p:spPr>
          <a:xfrm>
            <a:off x="259760" y="8496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800" b="0" i="0" u="none" strike="noStrike" cap="none" normalizeH="0" baseline="0" dirty="0" bmk="_Toc5497823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 Panggilan Penjualan dan Mesin Fotokopi yang Terjual</a:t>
            </a:r>
            <a:endParaRPr kumimoji="0" lang="id-ID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A1F80-92E3-4A8B-84EF-FADFAB2C8730}"/>
              </a:ext>
            </a:extLst>
          </p:cNvPr>
          <p:cNvSpPr txBox="1"/>
          <p:nvPr/>
        </p:nvSpPr>
        <p:spPr>
          <a:xfrm>
            <a:off x="5022628" y="1236449"/>
            <a:ext cx="36219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Manajer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North American Copier Sales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Kanada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Amerika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Serikat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perwakilan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unit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terjual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dipresentasikan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mendatang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spesifik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terkait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terjual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kuadrat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terkecil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linear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mengekspresikan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840698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F9456-0DF9-4352-9D9F-4E531E813DA7}"/>
              </a:ext>
            </a:extLst>
          </p:cNvPr>
          <p:cNvSpPr txBox="1"/>
          <p:nvPr/>
        </p:nvSpPr>
        <p:spPr>
          <a:xfrm>
            <a:off x="197768" y="841276"/>
            <a:ext cx="8748464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381250" algn="l"/>
              </a:tabLst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sekali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Pearson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nol.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mendekati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misal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0,3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-0,3)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lemah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sebaliknya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mendekati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berarti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sangat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Lemah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kuatnya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dilihat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(-)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(+),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Sedangkan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(+),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(-)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(+),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searah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sebaliknya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(-)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berlawanan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536EBC-1F19-414B-8A99-D01F6118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257" y="2569467"/>
            <a:ext cx="10262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EACD79-3628-4BE4-88FF-AEF989546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8109"/>
              </p:ext>
            </p:extLst>
          </p:nvPr>
        </p:nvGraphicFramePr>
        <p:xfrm>
          <a:off x="1364257" y="2569468"/>
          <a:ext cx="6415485" cy="2660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60145" imgH="2493690" progId="Word.Document.12">
                  <p:embed/>
                </p:oleObj>
              </mc:Choice>
              <mc:Fallback>
                <p:oleObj name="Document" r:id="rId2" imgW="5560145" imgH="24936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257" y="2569468"/>
                        <a:ext cx="6415485" cy="2660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4382AD-004D-4133-9E15-5BEDD879DF30}"/>
              </a:ext>
            </a:extLst>
          </p:cNvPr>
          <p:cNvSpPr txBox="1"/>
          <p:nvPr/>
        </p:nvSpPr>
        <p:spPr>
          <a:xfrm>
            <a:off x="2771800" y="4873724"/>
            <a:ext cx="5811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Koefisien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205910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8ACD1A-E2D5-4C37-844D-79868FA60352}"/>
                  </a:ext>
                </a:extLst>
              </p:cNvPr>
              <p:cNvSpPr txBox="1"/>
              <p:nvPr/>
            </p:nvSpPr>
            <p:spPr>
              <a:xfrm>
                <a:off x="188640" y="913284"/>
                <a:ext cx="8766720" cy="457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Karakteristik</a:t>
                </a:r>
                <a:r>
                  <a:rPr lang="en-ID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endParaRPr lang="en-ID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sampel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diidentifikasikan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huruf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kecil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menunjukkan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arah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kekuatan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antara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dua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interval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rasio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Berkisar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-1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hingga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termasuk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+1.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0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menunjukkan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sedikit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antara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menunjukkan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langsung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positif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antara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-1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menunjukkan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terbalik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negatif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antara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menghitung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menggunakan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rumus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D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Σ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acc>
                        </m:num>
                        <m:den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 mana r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x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rata-rata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rata-rata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y, n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jumlah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sampel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standar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deviasi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standar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deviasi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8ACD1A-E2D5-4C37-844D-79868FA60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0" y="913284"/>
                <a:ext cx="8766720" cy="4571829"/>
              </a:xfrm>
              <a:prstGeom prst="rect">
                <a:avLst/>
              </a:prstGeom>
              <a:blipFill>
                <a:blip r:embed="rId2"/>
                <a:stretch>
                  <a:fillRect l="-209" r="-2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662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CCE71264-2241-4EFA-8374-5869148B5673}"/>
              </a:ext>
            </a:extLst>
          </p:cNvPr>
          <p:cNvSpPr/>
          <p:nvPr/>
        </p:nvSpPr>
        <p:spPr>
          <a:xfrm rot="5400000">
            <a:off x="1002957" y="613158"/>
            <a:ext cx="369333" cy="832738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0D59D-BE9A-4F35-AC07-047951347E2E}"/>
              </a:ext>
            </a:extLst>
          </p:cNvPr>
          <p:cNvSpPr/>
          <p:nvPr/>
        </p:nvSpPr>
        <p:spPr>
          <a:xfrm>
            <a:off x="899592" y="887886"/>
            <a:ext cx="3528392" cy="3600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Koefisien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Rank Spearman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BE30A5-64D1-4588-9EE5-1BEB4DC713AA}"/>
                  </a:ext>
                </a:extLst>
              </p:cNvPr>
              <p:cNvSpPr txBox="1"/>
              <p:nvPr/>
            </p:nvSpPr>
            <p:spPr>
              <a:xfrm>
                <a:off x="687686" y="1438259"/>
                <a:ext cx="799288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Jika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terdapat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sampel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acak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misalkan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),…,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dari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 pasang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pengamatan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yang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diambil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Jika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masing-masing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diberikan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peringkat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dalam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urutan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naik dan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sampel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korelasi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peringkat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dihitung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koefisien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korelasi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yang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dihasilkan</a:t>
                </a:r>
                <a:r>
                  <a:rPr lang="en-ID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ID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Koefisien</a:t>
                </a:r>
                <a:r>
                  <a:rPr lang="en-ID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korelasi</a:t>
                </a:r>
                <a:r>
                  <a:rPr lang="en-ID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Rank Spearman)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BE30A5-64D1-4588-9EE5-1BEB4DC7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86" y="1438259"/>
                <a:ext cx="7992888" cy="1200329"/>
              </a:xfrm>
              <a:prstGeom prst="rect">
                <a:avLst/>
              </a:prstGeom>
              <a:blipFill>
                <a:blip r:embed="rId2"/>
                <a:stretch>
                  <a:fillRect l="-686" t="-3046" b="-710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E648A6-6BB0-4F78-8740-E26C57141A5B}"/>
              </a:ext>
            </a:extLst>
          </p:cNvPr>
          <p:cNvSpPr txBox="1"/>
          <p:nvPr/>
        </p:nvSpPr>
        <p:spPr>
          <a:xfrm>
            <a:off x="714889" y="2862653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Rank Spearman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uji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diperuntukkan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ordinal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rangking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Uji Rank Spearman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menguji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hipotesis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minimal ordinal.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B48BA-77BA-4626-A9C1-A0CC763F8269}"/>
              </a:ext>
            </a:extLst>
          </p:cNvPr>
          <p:cNvSpPr txBox="1"/>
          <p:nvPr/>
        </p:nvSpPr>
        <p:spPr>
          <a:xfrm>
            <a:off x="738952" y="4226949"/>
            <a:ext cx="8429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koefisien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korelasi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Pearson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Rank Spearman</a:t>
            </a:r>
          </a:p>
          <a:p>
            <a:pPr marL="342900" indent="-342900"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Pearson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linear</a:t>
            </a:r>
          </a:p>
          <a:p>
            <a:pPr marL="342900" indent="-342900">
              <a:buAutoNum type="arabicPeriod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Rank Spearman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berperingkat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rank correlation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5877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C1F26-5FD9-4DA8-A329-59A9B475B624}"/>
              </a:ext>
            </a:extLst>
          </p:cNvPr>
          <p:cNvSpPr txBox="1"/>
          <p:nvPr/>
        </p:nvSpPr>
        <p:spPr>
          <a:xfrm>
            <a:off x="457872" y="841276"/>
            <a:ext cx="83529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mengkorelasikan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numerik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ordinal. Data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dikorelasikan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normal.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Populasi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sampel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maksimal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5&lt;n&lt;30 pasang. </a:t>
            </a:r>
            <a:endParaRPr lang="en-ID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3C5D8-1846-498F-9F7B-6A220D1AC0C3}"/>
                  </a:ext>
                </a:extLst>
              </p:cNvPr>
              <p:cNvSpPr txBox="1"/>
              <p:nvPr/>
            </p:nvSpPr>
            <p:spPr>
              <a:xfrm>
                <a:off x="107504" y="1417340"/>
                <a:ext cx="9036496" cy="4116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6301105" algn="l"/>
                  </a:tabLst>
                </a:pPr>
                <a:r>
                  <a:rPr lang="en-ID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J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ika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tidak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x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secara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terikat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rumus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sebagai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berikut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1−6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D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  <m:sSubSup>
                                <m:sSubSupPr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 mana r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perbedaan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pasangan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n =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jumlah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individu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fenomena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yang di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Hipotesis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tidak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dalam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populasi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memiliki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beberapa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signifikansi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α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Menguji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terhadap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alternatif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positif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aturan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keputusannya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tolak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jika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α.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Menguji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terhadap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alternatif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negatif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aturan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keputusannya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tolak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jika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&lt;-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α.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Menguji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terhadap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alternatif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beberapa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aturan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keputusannya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tolak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jika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&lt;-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α/2   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-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α/2.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3C5D8-1846-498F-9F7B-6A220D1AC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7340"/>
                <a:ext cx="9036496" cy="4116448"/>
              </a:xfrm>
              <a:prstGeom prst="rect">
                <a:avLst/>
              </a:prstGeom>
              <a:blipFill>
                <a:blip r:embed="rId2"/>
                <a:stretch>
                  <a:fillRect l="-202" b="-4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764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A01489-03A0-456E-A806-D25DC7C9F786}"/>
                  </a:ext>
                </a:extLst>
              </p:cNvPr>
              <p:cNvSpPr txBox="1"/>
              <p:nvPr/>
            </p:nvSpPr>
            <p:spPr>
              <a:xfrm>
                <a:off x="53752" y="697260"/>
                <a:ext cx="9036496" cy="4745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Rank Spearman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digunakan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menghitung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heterokedastisitas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Langkah-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langkah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mencari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Heterokedastisitas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Rank Spearman.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Asumsikan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menggunakan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persamaan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D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D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Sesuaikan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regresi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data pada Y dan X dan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residu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D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D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Mengabaikan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tanda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D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D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yaitu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mengambil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absolut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|,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keduanya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| dan X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sesuai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urutan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naik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turun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serta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Spearman yang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diberikan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Asumsikan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bahwa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populasi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nol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 n&gt;8,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signifikansi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sampel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diuji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uji t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menggunakan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rumus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rad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df = n-2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Apabila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lebih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besar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kritis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maka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hipotesis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heterokedastisitas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diterima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Apabila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model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melibatkan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lebih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satu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ID" sz="14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ID" sz="1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antara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| dan masing-masing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secara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terpisah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diuji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signifikansi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statistic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uji t.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A01489-03A0-456E-A806-D25DC7C9F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697260"/>
                <a:ext cx="9036496" cy="4745402"/>
              </a:xfrm>
              <a:prstGeom prst="rect">
                <a:avLst/>
              </a:prstGeom>
              <a:blipFill>
                <a:blip r:embed="rId2"/>
                <a:stretch>
                  <a:fillRect l="-202" r="-202" b="-2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10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B1F3F1-4AC4-4AD9-A2DA-7F9D950AE43E}"/>
                  </a:ext>
                </a:extLst>
              </p:cNvPr>
              <p:cNvSpPr txBox="1"/>
              <p:nvPr/>
            </p:nvSpPr>
            <p:spPr>
              <a:xfrm>
                <a:off x="251520" y="985292"/>
                <a:ext cx="3431141" cy="429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mempromosikan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industri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kapal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pesiar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Florida, James Thorne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Kapal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Pesiar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Emporium of Ormond Beach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memuat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iklan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17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majalah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pariwisata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Pembaca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diundang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menulis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brosur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bacaan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tambahan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Dua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terikat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yaitu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X: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biaya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iklan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perputarannya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ribuan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dolar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Y: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biaya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pengembalian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permintaan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𝑝𝑒𝑟𝑘𝑖𝑟𝑎𝑎𝑛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𝑝𝑒𝑛𝑑𝑎𝑝𝑎𝑡𝑎𝑛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𝑑𝑎𝑟𝑖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𝑝𝑒𝑟𝑡𝑎𝑛𝑦𝑎𝑎𝑛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𝑏𝑖𝑎𝑦𝑎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𝑖𝑘𝑙𝑎𝑛</m:t>
                          </m:r>
                        </m:num>
                        <m:den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𝑏𝑖𝑎𝑦𝑎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𝑖𝑘𝑙𝑎𝑛</m:t>
                          </m:r>
                        </m:den>
                      </m:f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B1F3F1-4AC4-4AD9-A2DA-7F9D950AE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5292"/>
                <a:ext cx="3431141" cy="4293163"/>
              </a:xfrm>
              <a:prstGeom prst="rect">
                <a:avLst/>
              </a:prstGeom>
              <a:blipFill>
                <a:blip r:embed="rId2"/>
                <a:stretch>
                  <a:fillRect l="-533" r="-344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876A7B8-82EA-4991-8378-7C2242627DFA}"/>
              </a:ext>
            </a:extLst>
          </p:cNvPr>
          <p:cNvSpPr txBox="1"/>
          <p:nvPr/>
        </p:nvSpPr>
        <p:spPr>
          <a:xfrm>
            <a:off x="6840252" y="121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CONTOH KASUS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283CD6E-4CBD-462C-8862-84605264B5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973482"/>
                  </p:ext>
                </p:extLst>
              </p:nvPr>
            </p:nvGraphicFramePr>
            <p:xfrm>
              <a:off x="3779912" y="769268"/>
              <a:ext cx="5219223" cy="380717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4542">
                      <a:extLst>
                        <a:ext uri="{9D8B030D-6E8A-4147-A177-3AD203B41FA5}">
                          <a16:colId xmlns:a16="http://schemas.microsoft.com/office/drawing/2014/main" val="42375224"/>
                        </a:ext>
                      </a:extLst>
                    </a:gridCol>
                    <a:gridCol w="974580">
                      <a:extLst>
                        <a:ext uri="{9D8B030D-6E8A-4147-A177-3AD203B41FA5}">
                          <a16:colId xmlns:a16="http://schemas.microsoft.com/office/drawing/2014/main" val="3441834080"/>
                        </a:ext>
                      </a:extLst>
                    </a:gridCol>
                    <a:gridCol w="975205">
                      <a:extLst>
                        <a:ext uri="{9D8B030D-6E8A-4147-A177-3AD203B41FA5}">
                          <a16:colId xmlns:a16="http://schemas.microsoft.com/office/drawing/2014/main" val="177084131"/>
                        </a:ext>
                      </a:extLst>
                    </a:gridCol>
                    <a:gridCol w="2128573">
                      <a:extLst>
                        <a:ext uri="{9D8B030D-6E8A-4147-A177-3AD203B41FA5}">
                          <a16:colId xmlns:a16="http://schemas.microsoft.com/office/drawing/2014/main" val="1849859023"/>
                        </a:ext>
                      </a:extLst>
                    </a:gridCol>
                    <a:gridCol w="346323">
                      <a:extLst>
                        <a:ext uri="{9D8B030D-6E8A-4147-A177-3AD203B41FA5}">
                          <a16:colId xmlns:a16="http://schemas.microsoft.com/office/drawing/2014/main" val="3076828718"/>
                        </a:ext>
                      </a:extLst>
                    </a:gridCol>
                  </a:tblGrid>
                  <a:tr h="2693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Majalah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Ranking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05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ID" sz="1050">
                                      <a:effectLst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D" sz="1050">
                                      <a:effectLst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sz="1050">
                              <a:effectLst/>
                            </a:rPr>
                            <a:t>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Ranking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05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ID" sz="1050">
                                      <a:effectLst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ID" sz="1050">
                                      <a:effectLst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sz="1050">
                              <a:effectLst/>
                            </a:rPr>
                            <a:t>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05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ID" sz="1050">
                                      <a:effectLst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D" sz="1050">
                                      <a:effectLst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sz="1050">
                              <a:effectLst/>
                            </a:rPr>
                            <a:t> = (Ranking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05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ID" sz="1050">
                                      <a:effectLst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D" sz="1050">
                                      <a:effectLst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sz="1050">
                              <a:effectLst/>
                            </a:rPr>
                            <a:t>)- (Ranking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05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ID" sz="1050">
                                      <a:effectLst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ID" sz="1050">
                                      <a:effectLst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sz="1050">
                              <a:effectLst/>
                            </a:rPr>
                            <a:t>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D" sz="105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D" sz="1050">
                                        <a:effectLst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ID" sz="1050">
                                        <a:effectLst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ID" sz="105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499767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355541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73065246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225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740017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225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56302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3097099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4315273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9591524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7747256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4246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7131549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8281187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0638558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788541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4114440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335801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1189074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5648871"/>
                      </a:ext>
                    </a:extLst>
                  </a:tr>
                  <a:tr h="313241"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 dirty="0">
                              <a:effectLst/>
                            </a:rPr>
                            <a:t>1168</a:t>
                          </a:r>
                          <a:endParaRPr lang="en-ID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06412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283CD6E-4CBD-462C-8862-84605264B5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973482"/>
                  </p:ext>
                </p:extLst>
              </p:nvPr>
            </p:nvGraphicFramePr>
            <p:xfrm>
              <a:off x="3779912" y="769268"/>
              <a:ext cx="5219223" cy="380717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4542">
                      <a:extLst>
                        <a:ext uri="{9D8B030D-6E8A-4147-A177-3AD203B41FA5}">
                          <a16:colId xmlns:a16="http://schemas.microsoft.com/office/drawing/2014/main" val="42375224"/>
                        </a:ext>
                      </a:extLst>
                    </a:gridCol>
                    <a:gridCol w="974580">
                      <a:extLst>
                        <a:ext uri="{9D8B030D-6E8A-4147-A177-3AD203B41FA5}">
                          <a16:colId xmlns:a16="http://schemas.microsoft.com/office/drawing/2014/main" val="3441834080"/>
                        </a:ext>
                      </a:extLst>
                    </a:gridCol>
                    <a:gridCol w="975205">
                      <a:extLst>
                        <a:ext uri="{9D8B030D-6E8A-4147-A177-3AD203B41FA5}">
                          <a16:colId xmlns:a16="http://schemas.microsoft.com/office/drawing/2014/main" val="177084131"/>
                        </a:ext>
                      </a:extLst>
                    </a:gridCol>
                    <a:gridCol w="2128573">
                      <a:extLst>
                        <a:ext uri="{9D8B030D-6E8A-4147-A177-3AD203B41FA5}">
                          <a16:colId xmlns:a16="http://schemas.microsoft.com/office/drawing/2014/main" val="1849859023"/>
                        </a:ext>
                      </a:extLst>
                    </a:gridCol>
                    <a:gridCol w="346323">
                      <a:extLst>
                        <a:ext uri="{9D8B030D-6E8A-4147-A177-3AD203B41FA5}">
                          <a16:colId xmlns:a16="http://schemas.microsoft.com/office/drawing/2014/main" val="3076828718"/>
                        </a:ext>
                      </a:extLst>
                    </a:gridCol>
                  </a:tblGrid>
                  <a:tr h="283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Majalah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125" t="-6522" r="-356875" b="-12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988" t="-6522" r="-254658" b="-12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086" t="-6522" r="-17479" b="-12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8772" t="-6522" r="-7018" b="-128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499767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355541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73065246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225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740017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225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56302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3097099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4315273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9591524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81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7747256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4246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7131549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8281187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-8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64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0638558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788541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4114440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11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14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335801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16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12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15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-3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9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1189074"/>
                      </a:ext>
                    </a:extLst>
                  </a:tr>
                  <a:tr h="187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17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10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>
                              <a:effectLst/>
                            </a:rPr>
                            <a:t>0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5648871"/>
                      </a:ext>
                    </a:extLst>
                  </a:tr>
                  <a:tr h="334772"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sz="105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D" sz="1050" dirty="0">
                              <a:effectLst/>
                            </a:rPr>
                            <a:t>1168</a:t>
                          </a:r>
                          <a:endParaRPr lang="en-ID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7538" marR="67538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0641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6646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E92486-C7CC-4F30-8771-234715FC9AF7}"/>
                  </a:ext>
                </a:extLst>
              </p:cNvPr>
              <p:cNvSpPr txBox="1"/>
              <p:nvPr/>
            </p:nvSpPr>
            <p:spPr>
              <a:xfrm>
                <a:off x="0" y="675203"/>
                <a:ext cx="9144000" cy="4988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Walaupun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majalah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ke-17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memiliki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yang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sama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yaitu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ikatannya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tetap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dianggap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hanya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dalam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atau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bukan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antara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dan Y. Hal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tersebut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disebabkan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tidak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ikatan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dalam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dan Y.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Menggunakan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rumus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Rank Spearman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menghitung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1−6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D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  <m:sSubSup>
                                <m:sSubSupPr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1−6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1168</m:t>
                              </m:r>
                            </m:num>
                            <m:den>
                              <m:r>
                                <a:rPr lang="en-ID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  <m:d>
                                <m:dPr>
                                  <m:ctrlP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17</m:t>
                                      </m:r>
                                    </m:e>
                                    <m:sup>
                                      <m:r>
                                        <a:rPr lang="en-ID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ID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−0,431</m:t>
                      </m:r>
                    </m:oMath>
                  </m:oMathPara>
                </a14:m>
                <a:endParaRPr lang="en-ID" sz="12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Karena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terdapat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17 pasang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pengamatan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titik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cut-off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level 10% dan level 5% masing-masing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0,05</m:t>
                        </m:r>
                      </m:sub>
                    </m:sSub>
                    <m:r>
                      <a:rPr lang="en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=0,412</m:t>
                    </m:r>
                  </m:oMath>
                </a14:m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0,025</m:t>
                        </m:r>
                      </m:sub>
                    </m:sSub>
                    <m:r>
                      <a:rPr lang="en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=0,490</m:t>
                    </m:r>
                  </m:oMath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Hipotesis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nol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tidak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hubungan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ditolak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pada alternative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berdasarkan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aturan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10%,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namun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tidak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pada 5%. Kesimpulan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tidak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didasarkan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pada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asumsi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normalitas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populasi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Koefisien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korelasi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negatif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menunjukkan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bahwa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semakin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banyak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seseorang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membelanjakan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untuk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beriklan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semakin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rendah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tingkat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pengembalian</a:t>
                </a:r>
                <a:r>
                  <a:rPr lang="en-ID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E92486-C7CC-4F30-8771-234715FC9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5203"/>
                <a:ext cx="9144000" cy="4988610"/>
              </a:xfrm>
              <a:prstGeom prst="rect">
                <a:avLst/>
              </a:prstGeom>
              <a:blipFill>
                <a:blip r:embed="rId2"/>
                <a:stretch>
                  <a:fillRect l="-200" r="-200" b="-2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A2ED7E-887E-4741-AED4-C8322AA31DF2}"/>
              </a:ext>
            </a:extLst>
          </p:cNvPr>
          <p:cNvSpPr txBox="1"/>
          <p:nvPr/>
        </p:nvSpPr>
        <p:spPr>
          <a:xfrm>
            <a:off x="6732240" y="0"/>
            <a:ext cx="4596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CONTOH KASUS</a:t>
            </a:r>
            <a:endParaRPr lang="en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FC0C-781B-463C-B317-42377F5C2EE1}"/>
              </a:ext>
            </a:extLst>
          </p:cNvPr>
          <p:cNvSpPr txBox="1"/>
          <p:nvPr/>
        </p:nvSpPr>
        <p:spPr>
          <a:xfrm>
            <a:off x="3389095" y="305871"/>
            <a:ext cx="566687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Solusi 1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03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A2ED7E-887E-4741-AED4-C8322AA31DF2}"/>
              </a:ext>
            </a:extLst>
          </p:cNvPr>
          <p:cNvSpPr txBox="1"/>
          <p:nvPr/>
        </p:nvSpPr>
        <p:spPr>
          <a:xfrm>
            <a:off x="6732240" y="0"/>
            <a:ext cx="4596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CONTOH KASUS</a:t>
            </a:r>
            <a:endParaRPr lang="en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FC0C-781B-463C-B317-42377F5C2EE1}"/>
              </a:ext>
            </a:extLst>
          </p:cNvPr>
          <p:cNvSpPr txBox="1"/>
          <p:nvPr/>
        </p:nvSpPr>
        <p:spPr>
          <a:xfrm>
            <a:off x="3389095" y="305871"/>
            <a:ext cx="566687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Solusi 2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C6CAB-5C47-4EAC-9F1B-C4AEA03680AF}"/>
              </a:ext>
            </a:extLst>
          </p:cNvPr>
          <p:cNvSpPr txBox="1"/>
          <p:nvPr/>
        </p:nvSpPr>
        <p:spPr>
          <a:xfrm>
            <a:off x="323528" y="769268"/>
            <a:ext cx="8496944" cy="12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dihitung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software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SPSS</a:t>
            </a:r>
            <a:r>
              <a:rPr lang="en-ID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angkah-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langkah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mencari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koefisien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Rank Spearman.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Buka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Software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SPSS,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input data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A5E95-EBAB-40E1-928A-D1CDD69EA2D8}"/>
              </a:ext>
            </a:extLst>
          </p:cNvPr>
          <p:cNvPicPr/>
          <p:nvPr/>
        </p:nvPicPr>
        <p:blipFill>
          <a:blip r:embed="rId2"/>
          <a:srcRect l="50188" b="7487"/>
          <a:stretch>
            <a:fillRect/>
          </a:stretch>
        </p:blipFill>
        <p:spPr bwMode="auto">
          <a:xfrm>
            <a:off x="4355976" y="2065412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B12F4-2ABD-4EF9-A90D-414701DF6304}"/>
              </a:ext>
            </a:extLst>
          </p:cNvPr>
          <p:cNvPicPr/>
          <p:nvPr/>
        </p:nvPicPr>
        <p:blipFill>
          <a:blip r:embed="rId3"/>
          <a:srcRect l="50188"/>
          <a:stretch>
            <a:fillRect/>
          </a:stretch>
        </p:blipFill>
        <p:spPr bwMode="auto">
          <a:xfrm>
            <a:off x="1187624" y="2065412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399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A2ED7E-887E-4741-AED4-C8322AA31DF2}"/>
              </a:ext>
            </a:extLst>
          </p:cNvPr>
          <p:cNvSpPr txBox="1"/>
          <p:nvPr/>
        </p:nvSpPr>
        <p:spPr>
          <a:xfrm>
            <a:off x="6732240" y="0"/>
            <a:ext cx="4596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CONTOH KASUS</a:t>
            </a:r>
            <a:endParaRPr lang="en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FC0C-781B-463C-B317-42377F5C2EE1}"/>
              </a:ext>
            </a:extLst>
          </p:cNvPr>
          <p:cNvSpPr txBox="1"/>
          <p:nvPr/>
        </p:nvSpPr>
        <p:spPr>
          <a:xfrm>
            <a:off x="3389095" y="305871"/>
            <a:ext cx="566687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Solusi 2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AEB11-05A6-410C-9AC6-886381F44777}"/>
              </a:ext>
            </a:extLst>
          </p:cNvPr>
          <p:cNvSpPr txBox="1"/>
          <p:nvPr/>
        </p:nvSpPr>
        <p:spPr>
          <a:xfrm>
            <a:off x="572848" y="821723"/>
            <a:ext cx="7998304" cy="145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17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majalah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diinput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diukur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skala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nominal dan ordinal.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buat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submenu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variable view</a:t>
            </a:r>
            <a:r>
              <a:rPr lang="en-ID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29792-727C-45BE-9A7D-CCF549AAA3BD}"/>
              </a:ext>
            </a:extLst>
          </p:cNvPr>
          <p:cNvPicPr/>
          <p:nvPr/>
        </p:nvPicPr>
        <p:blipFill>
          <a:blip r:embed="rId2"/>
          <a:srcRect l="50188"/>
          <a:stretch>
            <a:fillRect/>
          </a:stretch>
        </p:blipFill>
        <p:spPr bwMode="auto">
          <a:xfrm>
            <a:off x="1187624" y="2327204"/>
            <a:ext cx="2783582" cy="30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C26954-0B9A-4A6F-A4AC-20A2DAF485EF}"/>
              </a:ext>
            </a:extLst>
          </p:cNvPr>
          <p:cNvPicPr/>
          <p:nvPr/>
        </p:nvPicPr>
        <p:blipFill>
          <a:blip r:embed="rId3"/>
          <a:srcRect l="50188"/>
          <a:stretch>
            <a:fillRect/>
          </a:stretch>
        </p:blipFill>
        <p:spPr bwMode="auto">
          <a:xfrm>
            <a:off x="4211960" y="2335871"/>
            <a:ext cx="2783582" cy="301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549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A2ED7E-887E-4741-AED4-C8322AA31DF2}"/>
              </a:ext>
            </a:extLst>
          </p:cNvPr>
          <p:cNvSpPr txBox="1"/>
          <p:nvPr/>
        </p:nvSpPr>
        <p:spPr>
          <a:xfrm>
            <a:off x="6732240" y="0"/>
            <a:ext cx="4596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CONTOH KASUS</a:t>
            </a:r>
            <a:endParaRPr lang="en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FC0C-781B-463C-B317-42377F5C2EE1}"/>
              </a:ext>
            </a:extLst>
          </p:cNvPr>
          <p:cNvSpPr txBox="1"/>
          <p:nvPr/>
        </p:nvSpPr>
        <p:spPr>
          <a:xfrm>
            <a:off x="3389095" y="305871"/>
            <a:ext cx="566687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Solusi 2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D20F-1F24-446F-B978-31AB3AAAD0B0}"/>
              </a:ext>
            </a:extLst>
          </p:cNvPr>
          <p:cNvSpPr txBox="1"/>
          <p:nvPr/>
        </p:nvSpPr>
        <p:spPr>
          <a:xfrm>
            <a:off x="370203" y="1035423"/>
            <a:ext cx="5666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Analyze</a:t>
            </a:r>
            <a:r>
              <a:rPr lang="en-ID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&gt; correlate &gt; </a:t>
            </a:r>
            <a:r>
              <a:rPr lang="en-ID" sz="1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Bivariat</a:t>
            </a:r>
            <a:r>
              <a:rPr lang="en-ID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tampilan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endParaRPr lang="en-ID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21691-8F61-44CB-ADE9-B1F13CEAACA8}"/>
              </a:ext>
            </a:extLst>
          </p:cNvPr>
          <p:cNvPicPr/>
          <p:nvPr/>
        </p:nvPicPr>
        <p:blipFill>
          <a:blip r:embed="rId2"/>
          <a:srcRect l="50021"/>
          <a:stretch>
            <a:fillRect/>
          </a:stretch>
        </p:blipFill>
        <p:spPr bwMode="auto">
          <a:xfrm>
            <a:off x="6143357" y="656974"/>
            <a:ext cx="28670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54ACAE-BC34-4607-9A49-CDAB6DAC9EDE}"/>
              </a:ext>
            </a:extLst>
          </p:cNvPr>
          <p:cNvSpPr txBox="1"/>
          <p:nvPr/>
        </p:nvSpPr>
        <p:spPr>
          <a:xfrm>
            <a:off x="370203" y="1694075"/>
            <a:ext cx="2630441" cy="296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Muncul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dialog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Bivariate Correlation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masukkan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X dan Y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kolom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variables,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correlation coefficient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centang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pilihan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spearman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test of significance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two-tailed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centang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flag significant correlations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lalu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klik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OK.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76507-8AAF-4A3C-A085-74F839B292AC}"/>
              </a:ext>
            </a:extLst>
          </p:cNvPr>
          <p:cNvPicPr/>
          <p:nvPr/>
        </p:nvPicPr>
        <p:blipFill>
          <a:blip r:embed="rId3"/>
          <a:srcRect l="50143"/>
          <a:stretch>
            <a:fillRect/>
          </a:stretch>
        </p:blipFill>
        <p:spPr bwMode="auto">
          <a:xfrm>
            <a:off x="3203639" y="1672580"/>
            <a:ext cx="28670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8B4D2-5309-4767-93E1-5CEB861D9725}"/>
              </a:ext>
            </a:extLst>
          </p:cNvPr>
          <p:cNvSpPr txBox="1"/>
          <p:nvPr/>
        </p:nvSpPr>
        <p:spPr>
          <a:xfrm>
            <a:off x="7380312" y="38764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85F25-CD8F-4079-AEF1-690CA994DC19}"/>
              </a:ext>
            </a:extLst>
          </p:cNvPr>
          <p:cNvSpPr txBox="1"/>
          <p:nvPr/>
        </p:nvSpPr>
        <p:spPr>
          <a:xfrm>
            <a:off x="4427984" y="49466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214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5DC3EB3-D7BC-4797-BBD3-A2F4BCBF3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522" y="24471"/>
            <a:ext cx="1673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C8909-214A-47D8-A455-56D44ED194B9}"/>
                  </a:ext>
                </a:extLst>
              </p:cNvPr>
              <p:cNvSpPr txBox="1"/>
              <p:nvPr/>
            </p:nvSpPr>
            <p:spPr>
              <a:xfrm>
                <a:off x="418558" y="913284"/>
                <a:ext cx="8523820" cy="4131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Langkah-</a:t>
                </a:r>
                <a:r>
                  <a:rPr lang="en-ID" sz="1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langkah</a:t>
                </a:r>
                <a:r>
                  <a:rPr lang="en-ID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ID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lvl="0" indent="-228600" algn="just">
                  <a:lnSpc>
                    <a:spcPct val="150000"/>
                  </a:lnSpc>
                  <a:buAutoNum type="arabicPeriod"/>
                </a:pP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Menentukan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slope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kemiringan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Least Square Regression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b).</a:t>
                </a:r>
                <a:endParaRPr lang="en-ID" sz="1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Koefisien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korelasi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pada data pada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tabel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penjualan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mesin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fotokopi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0,865,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standar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deviasi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42,76 dan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standar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deviasi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variabel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12,89.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Sehingga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jika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dimasukkan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ke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mencari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b,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hasil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0,2608.</a:t>
                </a:r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=0,865 </m:t>
                      </m:r>
                      <m:f>
                        <m:fPr>
                          <m:ctrlPr>
                            <a:rPr lang="en-ID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12,89</m:t>
                          </m:r>
                        </m:num>
                        <m:den>
                          <m:r>
                            <a:rPr lang="en-ID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42,76</m:t>
                          </m:r>
                        </m:den>
                      </m:f>
                    </m:oMath>
                  </m:oMathPara>
                </a14:m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=0,2608</m:t>
                      </m:r>
                    </m:oMath>
                  </m:oMathPara>
                </a14:m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Tentukan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ID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intersep</a:t>
                </a:r>
                <a:r>
                  <a:rPr lang="en-ID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konstanta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D" sz="1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Gunakan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 yang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telah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ditemukan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menghasilkan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itu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hitung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rata-rata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variabel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dan x. Jika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dihitung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maka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nilai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D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45 dan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96.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Sehingga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jika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dimasukkan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dalam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formula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yaitu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45−</m:t>
                      </m:r>
                      <m:r>
                        <a:rPr lang="en-ID" sz="1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0,2608.96</m:t>
                      </m:r>
                    </m:oMath>
                  </m:oMathPara>
                </a14:m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19,9632</m:t>
                      </m:r>
                    </m:oMath>
                  </m:oMathPara>
                </a14:m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Tentukan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persamaan</a:t>
                </a:r>
                <a:r>
                  <a:rPr lang="en-ID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regresi</a:t>
                </a:r>
                <a:r>
                  <a:rPr lang="en-ID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1100" b="1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Persamaan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regresi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data di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atas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ID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adalah</a:t>
                </a:r>
                <a:r>
                  <a:rPr lang="en-ID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ŷ = 19,9632 + 0,2608x. </a:t>
                </a:r>
                <a:endPara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C8909-214A-47D8-A455-56D44ED1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" y="913284"/>
                <a:ext cx="8523820" cy="4131259"/>
              </a:xfrm>
              <a:prstGeom prst="rect">
                <a:avLst/>
              </a:prstGeom>
              <a:blipFill>
                <a:blip r:embed="rId2"/>
                <a:stretch>
                  <a:fillRect l="-429" b="-1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1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A2ED7E-887E-4741-AED4-C8322AA31DF2}"/>
              </a:ext>
            </a:extLst>
          </p:cNvPr>
          <p:cNvSpPr txBox="1"/>
          <p:nvPr/>
        </p:nvSpPr>
        <p:spPr>
          <a:xfrm>
            <a:off x="6732240" y="0"/>
            <a:ext cx="4596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CONTOH KASUS</a:t>
            </a:r>
            <a:endParaRPr lang="en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FC0C-781B-463C-B317-42377F5C2EE1}"/>
              </a:ext>
            </a:extLst>
          </p:cNvPr>
          <p:cNvSpPr txBox="1"/>
          <p:nvPr/>
        </p:nvSpPr>
        <p:spPr>
          <a:xfrm>
            <a:off x="3389095" y="305871"/>
            <a:ext cx="566687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Solusi 2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9199D-BAF0-4BDD-BE17-13DB778F56D3}"/>
              </a:ext>
            </a:extLst>
          </p:cNvPr>
          <p:cNvSpPr txBox="1"/>
          <p:nvPr/>
        </p:nvSpPr>
        <p:spPr>
          <a:xfrm>
            <a:off x="395536" y="739526"/>
            <a:ext cx="5666872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Interpretasi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Hasil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ADF85E-04CE-43A4-A423-28DFA6F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81582"/>
              </p:ext>
            </p:extLst>
          </p:nvPr>
        </p:nvGraphicFramePr>
        <p:xfrm>
          <a:off x="683568" y="1298550"/>
          <a:ext cx="4267200" cy="19476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0266">
                  <a:extLst>
                    <a:ext uri="{9D8B030D-6E8A-4147-A177-3AD203B41FA5}">
                      <a16:colId xmlns:a16="http://schemas.microsoft.com/office/drawing/2014/main" val="3936200262"/>
                    </a:ext>
                  </a:extLst>
                </a:gridCol>
                <a:gridCol w="1080266">
                  <a:extLst>
                    <a:ext uri="{9D8B030D-6E8A-4147-A177-3AD203B41FA5}">
                      <a16:colId xmlns:a16="http://schemas.microsoft.com/office/drawing/2014/main" val="1248566037"/>
                    </a:ext>
                  </a:extLst>
                </a:gridCol>
                <a:gridCol w="1080266">
                  <a:extLst>
                    <a:ext uri="{9D8B030D-6E8A-4147-A177-3AD203B41FA5}">
                      <a16:colId xmlns:a16="http://schemas.microsoft.com/office/drawing/2014/main" val="1688170052"/>
                    </a:ext>
                  </a:extLst>
                </a:gridCol>
                <a:gridCol w="513201">
                  <a:extLst>
                    <a:ext uri="{9D8B030D-6E8A-4147-A177-3AD203B41FA5}">
                      <a16:colId xmlns:a16="http://schemas.microsoft.com/office/drawing/2014/main" val="21035166"/>
                    </a:ext>
                  </a:extLst>
                </a:gridCol>
                <a:gridCol w="513201">
                  <a:extLst>
                    <a:ext uri="{9D8B030D-6E8A-4147-A177-3AD203B41FA5}">
                      <a16:colId xmlns:a16="http://schemas.microsoft.com/office/drawing/2014/main" val="34144378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Correlations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5985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Rank 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Rank Y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91183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Spearman's rho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Rank X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Correlation Coefficient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1,000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-,431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27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Sig. (2-tailed)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,084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4733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6175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Rank Y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Correlation Coefficient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-,431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1,000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3453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Sig. (2-tailed)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,084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887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</a:rPr>
                        <a:t>17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17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545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795604-6A94-4FDD-B8DA-029CA951E476}"/>
              </a:ext>
            </a:extLst>
          </p:cNvPr>
          <p:cNvSpPr txBox="1"/>
          <p:nvPr/>
        </p:nvSpPr>
        <p:spPr>
          <a:xfrm>
            <a:off x="3792474" y="1216025"/>
            <a:ext cx="5115932" cy="257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kekuatan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keeratan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iklan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perputarannya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pengembalian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D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Diperoleh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-0,431. Angka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kekuatan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korelasi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negatif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lemah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-0,431.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97B12-D625-4639-8BBC-3347771EBB04}"/>
              </a:ext>
            </a:extLst>
          </p:cNvPr>
          <p:cNvSpPr txBox="1"/>
          <p:nvPr/>
        </p:nvSpPr>
        <p:spPr>
          <a:xfrm>
            <a:off x="-1100607" y="4472870"/>
            <a:ext cx="10244607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iklan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perputarannya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pengembalian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D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Nilai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0,084,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tailed 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0,084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0,05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0,01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FC988-AA53-43E4-9963-369DB0E08F52}"/>
              </a:ext>
            </a:extLst>
          </p:cNvPr>
          <p:cNvSpPr txBox="1"/>
          <p:nvPr/>
        </p:nvSpPr>
        <p:spPr>
          <a:xfrm>
            <a:off x="-1100607" y="3559299"/>
            <a:ext cx="10156574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Melihat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iklan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perputarannya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pengembalian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D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koefisien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negatif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-0,431.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negatif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diartikan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semakin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seseorang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membelanjakan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beriklan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semakin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rendah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tingkat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pengembalian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8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01B266-7378-463F-850A-5BA66F983DE6}"/>
              </a:ext>
            </a:extLst>
          </p:cNvPr>
          <p:cNvSpPr txBox="1"/>
          <p:nvPr/>
        </p:nvSpPr>
        <p:spPr>
          <a:xfrm>
            <a:off x="278396" y="1039662"/>
            <a:ext cx="8587208" cy="363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ID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Interpretasi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hasil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regresi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seorang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tenaga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100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berharap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menjual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46,0432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Nilai 46,0432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dihasilkan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perhitungan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dimasukkan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x,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100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ŷ = 19,9632 + 0,2608x = 19,9632 + 0,2608 (100) = 46,0432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 b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0,2608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menunjukkan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perwakilan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berharap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terjual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kira-kira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0,2608. Nilai 19,9632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menunjukkan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titik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mana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persamaan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melintasi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sumbu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Y. Bisa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dikatakan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19,9632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dijual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Jika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panggilan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penjualan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berada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luar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kisaran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boleh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memperkirakan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terjual</a:t>
            </a:r>
            <a:r>
              <a:rPr lang="en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0574B3-D3C2-4EFD-B00B-B12333D2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522" y="24471"/>
            <a:ext cx="1673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46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716C7-6C87-4D51-A633-DC5F1BAB6A71}"/>
              </a:ext>
            </a:extLst>
          </p:cNvPr>
          <p:cNvSpPr txBox="1"/>
          <p:nvPr/>
        </p:nvSpPr>
        <p:spPr>
          <a:xfrm>
            <a:off x="107504" y="1849388"/>
            <a:ext cx="3888433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200"/>
              <a:buAutoNum type="arabicPeriod"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Merumuskan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buSzPts val="1200"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Apakah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panggilan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fotokopi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terjual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desain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perwakilan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diinput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berjumlah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diukur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interval.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Selanjutnya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buat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desain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submenu 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variable view</a:t>
            </a:r>
          </a:p>
          <a:p>
            <a:pPr algn="just">
              <a:spcAft>
                <a:spcPts val="800"/>
              </a:spcAft>
              <a:buSzPts val="1200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Input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SPSS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view</a:t>
            </a:r>
            <a:endParaRPr lang="en-ID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EAFD6-0592-483D-B4A5-27E908462B05}"/>
              </a:ext>
            </a:extLst>
          </p:cNvPr>
          <p:cNvSpPr txBox="1"/>
          <p:nvPr/>
        </p:nvSpPr>
        <p:spPr>
          <a:xfrm>
            <a:off x="6874695" y="28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6C8D9-5D72-4F3F-9D70-FEF5FE030C17}"/>
              </a:ext>
            </a:extLst>
          </p:cNvPr>
          <p:cNvSpPr txBox="1"/>
          <p:nvPr/>
        </p:nvSpPr>
        <p:spPr>
          <a:xfrm>
            <a:off x="107504" y="798106"/>
            <a:ext cx="5720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angkah-</a:t>
            </a:r>
            <a:r>
              <a:rPr lang="en-ID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langkah</a:t>
            </a: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regresi</a:t>
            </a: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sederhana</a:t>
            </a: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SPSS (</a:t>
            </a:r>
            <a:r>
              <a:rPr lang="en-ID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Statistical Package for the Social Science</a:t>
            </a:r>
            <a:r>
              <a:rPr lang="en-ID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DEB34-2AA9-41FE-B302-261239C2EB96}"/>
              </a:ext>
            </a:extLst>
          </p:cNvPr>
          <p:cNvPicPr/>
          <p:nvPr/>
        </p:nvPicPr>
        <p:blipFill>
          <a:blip r:embed="rId2"/>
          <a:srcRect l="50188"/>
          <a:stretch>
            <a:fillRect/>
          </a:stretch>
        </p:blipFill>
        <p:spPr bwMode="auto">
          <a:xfrm>
            <a:off x="4211960" y="1350080"/>
            <a:ext cx="2428874" cy="24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6BF4A-9346-4237-9EFF-8855D3511078}"/>
              </a:ext>
            </a:extLst>
          </p:cNvPr>
          <p:cNvPicPr/>
          <p:nvPr/>
        </p:nvPicPr>
        <p:blipFill>
          <a:blip r:embed="rId3"/>
          <a:srcRect l="50143"/>
          <a:stretch>
            <a:fillRect/>
          </a:stretch>
        </p:blipFill>
        <p:spPr bwMode="auto">
          <a:xfrm>
            <a:off x="6470115" y="2268463"/>
            <a:ext cx="2428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760E5-E487-4E4F-B526-A051D58D5C6C}"/>
              </a:ext>
            </a:extLst>
          </p:cNvPr>
          <p:cNvSpPr txBox="1"/>
          <p:nvPr/>
        </p:nvSpPr>
        <p:spPr>
          <a:xfrm>
            <a:off x="5145736" y="3878485"/>
            <a:ext cx="66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0396B-DA9F-470E-9CAD-5D76622E989F}"/>
              </a:ext>
            </a:extLst>
          </p:cNvPr>
          <p:cNvSpPr txBox="1"/>
          <p:nvPr/>
        </p:nvSpPr>
        <p:spPr>
          <a:xfrm>
            <a:off x="7684552" y="5030713"/>
            <a:ext cx="66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420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716C7-6C87-4D51-A633-DC5F1BAB6A71}"/>
              </a:ext>
            </a:extLst>
          </p:cNvPr>
          <p:cNvSpPr txBox="1"/>
          <p:nvPr/>
        </p:nvSpPr>
        <p:spPr>
          <a:xfrm>
            <a:off x="-252027" y="1007942"/>
            <a:ext cx="4644008" cy="4707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Lakukan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langkah-langkah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bawah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Analyze</a:t>
            </a:r>
            <a:r>
              <a:rPr lang="en-ID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&gt; regression &gt; Linear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685800" lvl="1" indent="-228600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pengisian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fotokopi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terjual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terjual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kolom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Pada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kolom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panggilan</a:t>
            </a:r>
            <a:r>
              <a:rPr lang="en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memasukkan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Klik</a:t>
            </a:r>
            <a:r>
              <a:rPr lang="en-ID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regresi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muncul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EAFD6-0592-483D-B4A5-27E908462B05}"/>
              </a:ext>
            </a:extLst>
          </p:cNvPr>
          <p:cNvSpPr txBox="1"/>
          <p:nvPr/>
        </p:nvSpPr>
        <p:spPr>
          <a:xfrm>
            <a:off x="6874695" y="28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21D16-17F6-4EFA-A3D5-820FE80C74A0}"/>
              </a:ext>
            </a:extLst>
          </p:cNvPr>
          <p:cNvPicPr/>
          <p:nvPr/>
        </p:nvPicPr>
        <p:blipFill>
          <a:blip r:embed="rId2"/>
          <a:srcRect l="50188"/>
          <a:stretch>
            <a:fillRect/>
          </a:stretch>
        </p:blipFill>
        <p:spPr bwMode="auto">
          <a:xfrm>
            <a:off x="4572001" y="697260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2F93F-EFEE-442C-90F9-EDA549425AE2}"/>
              </a:ext>
            </a:extLst>
          </p:cNvPr>
          <p:cNvPicPr/>
          <p:nvPr/>
        </p:nvPicPr>
        <p:blipFill>
          <a:blip r:embed="rId3"/>
          <a:srcRect l="49857"/>
          <a:stretch>
            <a:fillRect/>
          </a:stretch>
        </p:blipFill>
        <p:spPr bwMode="auto">
          <a:xfrm>
            <a:off x="6300192" y="2364441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51012-9FDE-4EE3-BB3E-7AC978345859}"/>
              </a:ext>
            </a:extLst>
          </p:cNvPr>
          <p:cNvSpPr txBox="1"/>
          <p:nvPr/>
        </p:nvSpPr>
        <p:spPr>
          <a:xfrm>
            <a:off x="5364088" y="343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E8261-F07C-499E-850B-786A1C1DD9CB}"/>
              </a:ext>
            </a:extLst>
          </p:cNvPr>
          <p:cNvSpPr txBox="1"/>
          <p:nvPr/>
        </p:nvSpPr>
        <p:spPr>
          <a:xfrm>
            <a:off x="7308304" y="512153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0730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EAFD6-0592-483D-B4A5-27E908462B05}"/>
              </a:ext>
            </a:extLst>
          </p:cNvPr>
          <p:cNvSpPr txBox="1"/>
          <p:nvPr/>
        </p:nvSpPr>
        <p:spPr>
          <a:xfrm>
            <a:off x="6874695" y="28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 kasus</a:t>
            </a:r>
            <a:endParaRPr kumimoji="0" lang="id-ID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E5D436-4A6E-433E-83C1-353120D6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29077"/>
              </p:ext>
            </p:extLst>
          </p:nvPr>
        </p:nvGraphicFramePr>
        <p:xfrm>
          <a:off x="611560" y="2967174"/>
          <a:ext cx="3672407" cy="20106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13851">
                  <a:extLst>
                    <a:ext uri="{9D8B030D-6E8A-4147-A177-3AD203B41FA5}">
                      <a16:colId xmlns:a16="http://schemas.microsoft.com/office/drawing/2014/main" val="566665397"/>
                    </a:ext>
                  </a:extLst>
                </a:gridCol>
                <a:gridCol w="1133676">
                  <a:extLst>
                    <a:ext uri="{9D8B030D-6E8A-4147-A177-3AD203B41FA5}">
                      <a16:colId xmlns:a16="http://schemas.microsoft.com/office/drawing/2014/main" val="1121646552"/>
                    </a:ext>
                  </a:extLst>
                </a:gridCol>
                <a:gridCol w="1133676">
                  <a:extLst>
                    <a:ext uri="{9D8B030D-6E8A-4147-A177-3AD203B41FA5}">
                      <a16:colId xmlns:a16="http://schemas.microsoft.com/office/drawing/2014/main" val="178450463"/>
                    </a:ext>
                  </a:extLst>
                </a:gridCol>
                <a:gridCol w="791204">
                  <a:extLst>
                    <a:ext uri="{9D8B030D-6E8A-4147-A177-3AD203B41FA5}">
                      <a16:colId xmlns:a16="http://schemas.microsoft.com/office/drawing/2014/main" val="238884246"/>
                    </a:ext>
                  </a:extLst>
                </a:gridCol>
              </a:tblGrid>
              <a:tr h="55312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Variables Entered/</a:t>
                      </a:r>
                      <a:r>
                        <a:rPr lang="en-ID" sz="1400" dirty="0" err="1">
                          <a:effectLst/>
                        </a:rPr>
                        <a:t>Removed</a:t>
                      </a:r>
                      <a:r>
                        <a:rPr lang="en-ID" sz="1400" baseline="30000" dirty="0" err="1">
                          <a:effectLst/>
                        </a:rPr>
                        <a:t>a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84195"/>
                  </a:ext>
                </a:extLst>
              </a:tr>
              <a:tr h="47410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Model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Variables Entered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Variables Removed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Method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29620"/>
                  </a:ext>
                </a:extLst>
              </a:tr>
              <a:tr h="9834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</a:rPr>
                        <a:t>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 err="1">
                          <a:effectLst/>
                        </a:rPr>
                        <a:t>Jumlah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Panggilan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Penjualan</a:t>
                      </a:r>
                      <a:r>
                        <a:rPr lang="en-ID" sz="1400" baseline="30000" dirty="0" err="1">
                          <a:effectLst/>
                        </a:rPr>
                        <a:t>b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.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Enter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1032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2CE805-2E81-41FB-B20A-81DF147916B4}"/>
              </a:ext>
            </a:extLst>
          </p:cNvPr>
          <p:cNvSpPr txBox="1"/>
          <p:nvPr/>
        </p:nvSpPr>
        <p:spPr>
          <a:xfrm>
            <a:off x="323528" y="94733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Interpretasi</a:t>
            </a:r>
            <a:r>
              <a:rPr lang="en-US" dirty="0"/>
              <a:t> Hasil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D163B-5362-429D-A5FF-6D18C3440670}"/>
              </a:ext>
            </a:extLst>
          </p:cNvPr>
          <p:cNvSpPr txBox="1"/>
          <p:nvPr/>
        </p:nvSpPr>
        <p:spPr>
          <a:xfrm>
            <a:off x="397351" y="1327338"/>
            <a:ext cx="3672407" cy="153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1.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dibawah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menjelaskan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diproses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mesin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fotokopi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terjual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dependen</a:t>
            </a:r>
            <a:r>
              <a:rPr lang="en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BEBB08-CEB4-40B6-9043-309D5E243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37685"/>
              </p:ext>
            </p:extLst>
          </p:nvPr>
        </p:nvGraphicFramePr>
        <p:xfrm>
          <a:off x="539552" y="4977869"/>
          <a:ext cx="3145087" cy="474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5087">
                  <a:extLst>
                    <a:ext uri="{9D8B030D-6E8A-4147-A177-3AD203B41FA5}">
                      <a16:colId xmlns:a16="http://schemas.microsoft.com/office/drawing/2014/main" val="1887587358"/>
                    </a:ext>
                  </a:extLst>
                </a:gridCol>
              </a:tblGrid>
              <a:tr h="23719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a. Dependent Variable: Jumlah Mesin Fotokopi Terjual.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3222995"/>
                  </a:ext>
                </a:extLst>
              </a:tr>
              <a:tr h="23719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</a:rPr>
                        <a:t>b. All requested variables entered.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444914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8C816E-56D3-49B7-9860-473677E0C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4905"/>
              </p:ext>
            </p:extLst>
          </p:nvPr>
        </p:nvGraphicFramePr>
        <p:xfrm>
          <a:off x="4310752" y="917621"/>
          <a:ext cx="4572002" cy="15301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9280">
                  <a:extLst>
                    <a:ext uri="{9D8B030D-6E8A-4147-A177-3AD203B41FA5}">
                      <a16:colId xmlns:a16="http://schemas.microsoft.com/office/drawing/2014/main" val="183359645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85228699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856906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722586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92911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32821634"/>
                    </a:ext>
                  </a:extLst>
                </a:gridCol>
                <a:gridCol w="926378">
                  <a:extLst>
                    <a:ext uri="{9D8B030D-6E8A-4147-A177-3AD203B41FA5}">
                      <a16:colId xmlns:a16="http://schemas.microsoft.com/office/drawing/2014/main" val="3732872372"/>
                    </a:ext>
                  </a:extLst>
                </a:gridCol>
              </a:tblGrid>
              <a:tr h="322809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Model </a:t>
                      </a:r>
                      <a:r>
                        <a:rPr lang="en-ID" sz="1400" dirty="0" err="1">
                          <a:effectLst/>
                        </a:rPr>
                        <a:t>Summary</a:t>
                      </a:r>
                      <a:r>
                        <a:rPr lang="en-ID" sz="1400" baseline="30000" dirty="0" err="1">
                          <a:effectLst/>
                        </a:rPr>
                        <a:t>b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96545"/>
                  </a:ext>
                </a:extLst>
              </a:tr>
              <a:tr h="31133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Model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effectLst/>
                        </a:rPr>
                        <a:t>R Square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effectLst/>
                        </a:rPr>
                        <a:t>Adjusted R Square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effectLst/>
                        </a:rPr>
                        <a:t>Std. Error of the Estimate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effectLst/>
                        </a:rPr>
                        <a:t>Change Statistics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84638"/>
                  </a:ext>
                </a:extLst>
              </a:tr>
              <a:tr h="5846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effectLst/>
                        </a:rPr>
                        <a:t>R Square Change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effectLst/>
                        </a:rPr>
                        <a:t>F Change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898946"/>
                  </a:ext>
                </a:extLst>
              </a:tr>
              <a:tr h="3113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effectLst/>
                        </a:rPr>
                        <a:t>,865</a:t>
                      </a:r>
                      <a:r>
                        <a:rPr lang="en-ID" sz="900" baseline="300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effectLst/>
                        </a:rPr>
                        <a:t>,748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effectLst/>
                        </a:rPr>
                        <a:t>,728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effectLst/>
                        </a:rPr>
                        <a:t>6,72029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effectLst/>
                        </a:rPr>
                        <a:t>,748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effectLst/>
                        </a:rPr>
                        <a:t>38,503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126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673C2E-2B10-4B81-BEAB-A9C39FF2C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55065"/>
              </p:ext>
            </p:extLst>
          </p:nvPr>
        </p:nvGraphicFramePr>
        <p:xfrm>
          <a:off x="4310752" y="2492373"/>
          <a:ext cx="4077672" cy="474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7672">
                  <a:extLst>
                    <a:ext uri="{9D8B030D-6E8A-4147-A177-3AD203B41FA5}">
                      <a16:colId xmlns:a16="http://schemas.microsoft.com/office/drawing/2014/main" val="87712468"/>
                    </a:ext>
                  </a:extLst>
                </a:gridCol>
              </a:tblGrid>
              <a:tr h="237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</a:rPr>
                        <a:t>a. Predictors: (Constant), </a:t>
                      </a:r>
                      <a:r>
                        <a:rPr lang="en-ID" sz="900" dirty="0" err="1">
                          <a:effectLst/>
                        </a:rPr>
                        <a:t>Jumlah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Panggilan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Penjualan</a:t>
                      </a:r>
                      <a:r>
                        <a:rPr lang="en-ID" sz="900" dirty="0">
                          <a:effectLst/>
                        </a:rPr>
                        <a:t>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7745763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effectLst/>
                        </a:rPr>
                        <a:t>b. Dependent Variable: </a:t>
                      </a:r>
                      <a:r>
                        <a:rPr lang="en-ID" sz="900" dirty="0" err="1">
                          <a:effectLst/>
                        </a:rPr>
                        <a:t>Jumlah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Mesin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Fotokopi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Terjual</a:t>
                      </a:r>
                      <a:r>
                        <a:rPr lang="en-ID" sz="900" dirty="0">
                          <a:effectLst/>
                        </a:rPr>
                        <a:t>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91583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7E282AB-259B-491A-B37C-107234C70AFE}"/>
              </a:ext>
            </a:extLst>
          </p:cNvPr>
          <p:cNvSpPr txBox="1"/>
          <p:nvPr/>
        </p:nvSpPr>
        <p:spPr>
          <a:xfrm>
            <a:off x="4355975" y="2958671"/>
            <a:ext cx="4572000" cy="227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diatas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menunjukkan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0,865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simbol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koefisien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korelasi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Nilai R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Square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menginterpretasikan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seberapa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bagus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regresi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interaksi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dependen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independen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Pada R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Square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0,748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mengartikan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independen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pengaruh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dependen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sebesar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74,8%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sisanya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lain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memengaruhi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luar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independen</a:t>
            </a: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6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 1</Template>
  <TotalTime>592</TotalTime>
  <Words>5931</Words>
  <Application>Microsoft Office PowerPoint</Application>
  <PresentationFormat>On-screen Show (16:10)</PresentationFormat>
  <Paragraphs>1163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Algerian</vt:lpstr>
      <vt:lpstr>Arial</vt:lpstr>
      <vt:lpstr>Bodoni MT Black</vt:lpstr>
      <vt:lpstr>Bodoni MT Condensed</vt:lpstr>
      <vt:lpstr>Calibri</vt:lpstr>
      <vt:lpstr>Cambria Math</vt:lpstr>
      <vt:lpstr>DeVinne Txt BT</vt:lpstr>
      <vt:lpstr>Times New Roman</vt:lpstr>
      <vt:lpstr>Office Theme</vt:lpstr>
      <vt:lpstr>Microsoft Word Document</vt:lpstr>
      <vt:lpstr>REGRESI DAN KORELASI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untuk menginput variabel independen dalam analisis regresi berganda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REGRESI DAN KORELASI</dc:title>
  <dc:creator>Rini</dc:creator>
  <cp:lastModifiedBy>Rini</cp:lastModifiedBy>
  <cp:revision>6</cp:revision>
  <dcterms:created xsi:type="dcterms:W3CDTF">2021-09-11T14:39:13Z</dcterms:created>
  <dcterms:modified xsi:type="dcterms:W3CDTF">2021-09-12T15:42:51Z</dcterms:modified>
</cp:coreProperties>
</file>