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5" r:id="rId3"/>
    <p:sldId id="257" r:id="rId4"/>
    <p:sldId id="260" r:id="rId5"/>
    <p:sldId id="315" r:id="rId6"/>
    <p:sldId id="316" r:id="rId7"/>
    <p:sldId id="306" r:id="rId8"/>
    <p:sldId id="317" r:id="rId9"/>
    <p:sldId id="307" r:id="rId10"/>
    <p:sldId id="318" r:id="rId11"/>
    <p:sldId id="319" r:id="rId12"/>
    <p:sldId id="320" r:id="rId13"/>
    <p:sldId id="321" r:id="rId14"/>
    <p:sldId id="322" r:id="rId15"/>
    <p:sldId id="323" r:id="rId16"/>
    <p:sldId id="324" r:id="rId17"/>
    <p:sldId id="325" r:id="rId18"/>
    <p:sldId id="326" r:id="rId19"/>
    <p:sldId id="327" r:id="rId20"/>
    <p:sldId id="328" r:id="rId21"/>
    <p:sldId id="309" r:id="rId22"/>
    <p:sldId id="275" r:id="rId23"/>
    <p:sldId id="274" r:id="rId24"/>
    <p:sldId id="273"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udul" id="{A8B49EA9-F148-4559-B8B6-4EF5E402790E}">
          <p14:sldIdLst>
            <p14:sldId id="256"/>
          </p14:sldIdLst>
        </p14:section>
        <p14:section name="Daftar Isi" id="{D5A62476-3AD7-4393-B089-04659E793F5C}">
          <p14:sldIdLst>
            <p14:sldId id="305"/>
          </p14:sldIdLst>
        </p14:section>
        <p14:section name="BAB 1 - Konsep Tata Kelola" id="{421FFC8F-3179-49BF-9582-F324F317E3C9}">
          <p14:sldIdLst>
            <p14:sldId id="257"/>
            <p14:sldId id="260"/>
            <p14:sldId id="315"/>
            <p14:sldId id="316"/>
          </p14:sldIdLst>
        </p14:section>
        <p14:section name="BAB II - Tata Kelola Wakaf berdasarkan UU dan Peraturan Lainnya" id="{9D5B8651-59D0-41EA-866A-DEFCEA7165D3}">
          <p14:sldIdLst>
            <p14:sldId id="306"/>
            <p14:sldId id="317"/>
            <p14:sldId id="307"/>
            <p14:sldId id="318"/>
            <p14:sldId id="319"/>
            <p14:sldId id="320"/>
            <p14:sldId id="321"/>
            <p14:sldId id="322"/>
            <p14:sldId id="323"/>
            <p14:sldId id="324"/>
            <p14:sldId id="325"/>
            <p14:sldId id="326"/>
            <p14:sldId id="327"/>
            <p14:sldId id="328"/>
          </p14:sldIdLst>
        </p14:section>
        <p14:section name="BAB III - Tata Kelola Wakaf Berbasis Teknologi" id="{59B61F31-45DC-4B6B-BB13-A925DCA9BD8A}">
          <p14:sldIdLst>
            <p14:sldId id="309"/>
            <p14:sldId id="275"/>
          </p14:sldIdLst>
        </p14:section>
        <p14:section name="Penutup" id="{D6E0A118-E7C2-4CC4-8364-46408A5D54B0}">
          <p14:sldIdLst>
            <p14:sldId id="274"/>
            <p14:sldId id="27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4B"/>
    <a:srgbClr val="FFE697"/>
    <a:srgbClr val="262626"/>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096AF-D4F1-4DA5-B28D-341B9D8C988C}" v="1246" dt="2024-03-26T19:21:45.116"/>
  </p1510:revLst>
</p1510:revInfo>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Tanpa Gaya, Kisi Tabel">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4641" autoAdjust="0"/>
  </p:normalViewPr>
  <p:slideViewPr>
    <p:cSldViewPr snapToGrid="0" showGuides="1">
      <p:cViewPr>
        <p:scale>
          <a:sx n="66" d="100"/>
          <a:sy n="66" d="100"/>
        </p:scale>
        <p:origin x="-1304"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EB5B-22A7-44F9-82C0-1EE52FEE3352}" type="datetimeFigureOut">
              <a:rPr lang="id-ID" smtClean="0"/>
              <a:t>3/27/24</a:t>
            </a:fld>
            <a:endParaRPr lang="id-ID"/>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DFE66-C5D4-4EB3-9528-AC85F1C0A30F}" type="slidenum">
              <a:rPr lang="id-ID" smtClean="0"/>
              <a:t>‹#›</a:t>
            </a:fld>
            <a:endParaRPr lang="id-ID"/>
          </a:p>
        </p:txBody>
      </p:sp>
    </p:spTree>
    <p:extLst>
      <p:ext uri="{BB962C8B-B14F-4D97-AF65-F5344CB8AC3E}">
        <p14:creationId xmlns:p14="http://schemas.microsoft.com/office/powerpoint/2010/main" val="341790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8BDDFE66-C5D4-4EB3-9528-AC85F1C0A30F}" type="slidenum">
              <a:rPr lang="id-ID" smtClean="0"/>
              <a:t>1</a:t>
            </a:fld>
            <a:endParaRPr lang="id-ID"/>
          </a:p>
        </p:txBody>
      </p:sp>
    </p:spTree>
    <p:extLst>
      <p:ext uri="{BB962C8B-B14F-4D97-AF65-F5344CB8AC3E}">
        <p14:creationId xmlns:p14="http://schemas.microsoft.com/office/powerpoint/2010/main" val="17584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US" dirty="0"/>
          </a:p>
        </p:txBody>
      </p:sp>
      <p:sp>
        <p:nvSpPr>
          <p:cNvPr id="4" name="Tampungan Nomor Slide 3"/>
          <p:cNvSpPr>
            <a:spLocks noGrp="1"/>
          </p:cNvSpPr>
          <p:nvPr>
            <p:ph type="sldNum" sz="quarter" idx="5"/>
          </p:nvPr>
        </p:nvSpPr>
        <p:spPr/>
        <p:txBody>
          <a:bodyPr/>
          <a:lstStyle/>
          <a:p>
            <a:fld id="{8BDDFE66-C5D4-4EB3-9528-AC85F1C0A30F}" type="slidenum">
              <a:rPr lang="id-ID" smtClean="0"/>
              <a:t>4</a:t>
            </a:fld>
            <a:endParaRPr lang="id-ID"/>
          </a:p>
        </p:txBody>
      </p:sp>
    </p:spTree>
    <p:extLst>
      <p:ext uri="{BB962C8B-B14F-4D97-AF65-F5344CB8AC3E}">
        <p14:creationId xmlns:p14="http://schemas.microsoft.com/office/powerpoint/2010/main" val="292114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US" dirty="0"/>
          </a:p>
        </p:txBody>
      </p:sp>
      <p:sp>
        <p:nvSpPr>
          <p:cNvPr id="4" name="Tampungan Nomor Slide 3"/>
          <p:cNvSpPr>
            <a:spLocks noGrp="1"/>
          </p:cNvSpPr>
          <p:nvPr>
            <p:ph type="sldNum" sz="quarter" idx="5"/>
          </p:nvPr>
        </p:nvSpPr>
        <p:spPr/>
        <p:txBody>
          <a:bodyPr/>
          <a:lstStyle/>
          <a:p>
            <a:fld id="{8BDDFE66-C5D4-4EB3-9528-AC85F1C0A30F}" type="slidenum">
              <a:rPr lang="id-ID" smtClean="0"/>
              <a:t>5</a:t>
            </a:fld>
            <a:endParaRPr lang="id-ID"/>
          </a:p>
        </p:txBody>
      </p:sp>
    </p:spTree>
    <p:extLst>
      <p:ext uri="{BB962C8B-B14F-4D97-AF65-F5344CB8AC3E}">
        <p14:creationId xmlns:p14="http://schemas.microsoft.com/office/powerpoint/2010/main" val="320626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A78783E-CC07-C3D2-1BDA-497860C191B0}"/>
              </a:ext>
            </a:extLst>
          </p:cNvPr>
          <p:cNvSpPr>
            <a:spLocks noGrp="1"/>
          </p:cNvSpPr>
          <p:nvPr>
            <p:ph type="ctrTitle"/>
          </p:nvPr>
        </p:nvSpPr>
        <p:spPr>
          <a:xfrm>
            <a:off x="1524000" y="1122363"/>
            <a:ext cx="9144000" cy="2387600"/>
          </a:xfrm>
        </p:spPr>
        <p:txBody>
          <a:bodyPr anchor="b"/>
          <a:lstStyle>
            <a:lvl1pPr algn="ctr">
              <a:defRPr sz="6000"/>
            </a:lvl1pPr>
          </a:lstStyle>
          <a:p>
            <a:r>
              <a:rPr lang="id-ID" dirty="0"/>
              <a:t>Klik untuk mengedit gaya judul Master</a:t>
            </a:r>
          </a:p>
        </p:txBody>
      </p:sp>
      <p:sp>
        <p:nvSpPr>
          <p:cNvPr id="3" name="Subjudul 2">
            <a:extLst>
              <a:ext uri="{FF2B5EF4-FFF2-40B4-BE49-F238E27FC236}">
                <a16:creationId xmlns:a16="http://schemas.microsoft.com/office/drawing/2014/main" xmlns="" id="{34F0B722-D51C-554B-7CE5-8DED6BE05F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dirty="0"/>
              <a:t>Klik untuk mengedit gaya </a:t>
            </a:r>
            <a:r>
              <a:rPr lang="id-ID" dirty="0" err="1"/>
              <a:t>subjudul</a:t>
            </a:r>
            <a:r>
              <a:rPr lang="id-ID" dirty="0"/>
              <a:t> Master</a:t>
            </a:r>
          </a:p>
        </p:txBody>
      </p:sp>
      <p:sp>
        <p:nvSpPr>
          <p:cNvPr id="4" name="Tampungan Tanggal 3">
            <a:extLst>
              <a:ext uri="{FF2B5EF4-FFF2-40B4-BE49-F238E27FC236}">
                <a16:creationId xmlns:a16="http://schemas.microsoft.com/office/drawing/2014/main" xmlns="" id="{50681616-BC13-53CE-EED0-7E7AEFC652B1}"/>
              </a:ext>
            </a:extLst>
          </p:cNvPr>
          <p:cNvSpPr>
            <a:spLocks noGrp="1"/>
          </p:cNvSpPr>
          <p:nvPr>
            <p:ph type="dt" sz="half" idx="10"/>
          </p:nvPr>
        </p:nvSpPr>
        <p:spPr/>
        <p:txBody>
          <a:bodyPr/>
          <a:lstStyle/>
          <a:p>
            <a:fld id="{6497D971-DA03-4DE7-AF98-6C4BB56EDB0C}" type="datetimeFigureOut">
              <a:rPr lang="id-ID" smtClean="0"/>
              <a:t>3/27/24</a:t>
            </a:fld>
            <a:endParaRPr lang="id-ID" dirty="0"/>
          </a:p>
        </p:txBody>
      </p:sp>
      <p:sp>
        <p:nvSpPr>
          <p:cNvPr id="5" name="Tampungan Kaki 4">
            <a:extLst>
              <a:ext uri="{FF2B5EF4-FFF2-40B4-BE49-F238E27FC236}">
                <a16:creationId xmlns:a16="http://schemas.microsoft.com/office/drawing/2014/main" xmlns="" id="{DAB81AE6-E8BA-6342-895F-E18D6D91F95F}"/>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xmlns="" id="{C9F1C28A-92A4-F9BE-2624-23307CC74373}"/>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2847073293"/>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CB9D0863-0E4D-8086-FD67-3ADCD92D3745}"/>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xmlns="" id="{C9AC351F-7CE1-6913-F021-A5818F05EF2C}"/>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xmlns="" id="{036CEBAC-FF5D-6876-E531-184D72FDED0C}"/>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5" name="Tampungan Kaki 4">
            <a:extLst>
              <a:ext uri="{FF2B5EF4-FFF2-40B4-BE49-F238E27FC236}">
                <a16:creationId xmlns:a16="http://schemas.microsoft.com/office/drawing/2014/main" xmlns="" id="{76DC218D-B5C2-E5AA-4097-FE97370859B8}"/>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xmlns="" id="{2C204CC4-0B89-51D7-57DE-3960F170A856}"/>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294827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xmlns="" id="{F021867A-B84A-6B0D-7420-EF7165BDD171}"/>
              </a:ext>
            </a:extLst>
          </p:cNvPr>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xmlns="" id="{6939F72B-7B36-BB7B-8FA0-08C1DCBEA08C}"/>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xmlns="" id="{D30902DF-445F-F51A-7568-2588CF6988D3}"/>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5" name="Tampungan Kaki 4">
            <a:extLst>
              <a:ext uri="{FF2B5EF4-FFF2-40B4-BE49-F238E27FC236}">
                <a16:creationId xmlns:a16="http://schemas.microsoft.com/office/drawing/2014/main" xmlns="" id="{77121ADA-A94D-603B-B873-BD411C7A5C99}"/>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xmlns="" id="{1252C75A-9402-BB0E-DF61-D531937A512F}"/>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246453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7F26F35F-B8C5-D6D9-E02C-18E459C56188}"/>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xmlns="" id="{E50D96EB-7334-23D1-D86C-D298AB7503C7}"/>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xmlns="" id="{9DCEFAB4-2965-238E-A090-7EC95C756B3D}"/>
              </a:ext>
            </a:extLst>
          </p:cNvPr>
          <p:cNvSpPr>
            <a:spLocks noGrp="1"/>
          </p:cNvSpPr>
          <p:nvPr>
            <p:ph type="dt" sz="half" idx="10"/>
          </p:nvPr>
        </p:nvSpPr>
        <p:spPr/>
        <p:txBody>
          <a:bodyPr/>
          <a:lstStyle/>
          <a:p>
            <a:fld id="{6497D971-DA03-4DE7-AF98-6C4BB56EDB0C}" type="datetimeFigureOut">
              <a:rPr lang="id-ID" smtClean="0"/>
              <a:t>3/27/24</a:t>
            </a:fld>
            <a:endParaRPr lang="id-ID" dirty="0"/>
          </a:p>
        </p:txBody>
      </p:sp>
      <p:sp>
        <p:nvSpPr>
          <p:cNvPr id="5" name="Tampungan Kaki 4">
            <a:extLst>
              <a:ext uri="{FF2B5EF4-FFF2-40B4-BE49-F238E27FC236}">
                <a16:creationId xmlns:a16="http://schemas.microsoft.com/office/drawing/2014/main" xmlns="" id="{EE3CB67E-311F-28F5-73A7-0637AE677E97}"/>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xmlns="" id="{47DAA347-54A4-9F2E-AF58-B145055B4A0D}"/>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362061000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2888946A-CB86-578D-94AC-4C2F1724EBB6}"/>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a:extLst>
              <a:ext uri="{FF2B5EF4-FFF2-40B4-BE49-F238E27FC236}">
                <a16:creationId xmlns:a16="http://schemas.microsoft.com/office/drawing/2014/main" xmlns="" id="{5D400263-F1D6-952A-3FBF-5384D974C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xmlns="" id="{87EFB436-460F-A1CD-7B2C-DCE9C3FFEFC8}"/>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5" name="Tampungan Kaki 4">
            <a:extLst>
              <a:ext uri="{FF2B5EF4-FFF2-40B4-BE49-F238E27FC236}">
                <a16:creationId xmlns:a16="http://schemas.microsoft.com/office/drawing/2014/main" xmlns="" id="{2AE6F155-B099-3580-3DDC-A736DA1FD314}"/>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xmlns="" id="{8A5114A9-DA0C-589A-E36B-7770DBC4BA21}"/>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3906721440"/>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D319BC18-327E-FF3F-722F-EF576BC566BD}"/>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xmlns="" id="{ED3297FE-5809-1CE7-4706-F4B204DDBF40}"/>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xmlns="" id="{8B7E3C66-64A8-1D30-FC32-51B79386C8A8}"/>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xmlns="" id="{CAB8E7AA-D995-C490-525F-ADD09F58DE0D}"/>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6" name="Tampungan Kaki 5">
            <a:extLst>
              <a:ext uri="{FF2B5EF4-FFF2-40B4-BE49-F238E27FC236}">
                <a16:creationId xmlns:a16="http://schemas.microsoft.com/office/drawing/2014/main" xmlns="" id="{5E63C0BE-6C51-6D48-587C-3E110A464154}"/>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xmlns="" id="{6AED341C-DAD8-C039-B634-3BAF03770ABF}"/>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204186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24A44EE-F5AF-5C2F-131F-05D3D4B59AC0}"/>
              </a:ext>
            </a:extLst>
          </p:cNvPr>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xmlns="" id="{503D7252-DD19-7736-CC73-6FE760B33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xmlns="" id="{19CDA95D-FC9A-ED09-DCE3-91FDCEB2C5BF}"/>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xmlns="" id="{69E69477-9548-5FF2-7FE2-921178D328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xmlns="" id="{C04F90B9-B92B-DEFC-7FFD-171AABFA0AB7}"/>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xmlns="" id="{82A159DF-C060-E9F2-5C7F-15FC2228693A}"/>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8" name="Tampungan Kaki 7">
            <a:extLst>
              <a:ext uri="{FF2B5EF4-FFF2-40B4-BE49-F238E27FC236}">
                <a16:creationId xmlns:a16="http://schemas.microsoft.com/office/drawing/2014/main" xmlns="" id="{03F9D21C-7931-1EDF-2CD2-46A61EE33743}"/>
              </a:ext>
            </a:extLst>
          </p:cNvPr>
          <p:cNvSpPr>
            <a:spLocks noGrp="1"/>
          </p:cNvSpPr>
          <p:nvPr>
            <p:ph type="ftr" sz="quarter" idx="11"/>
          </p:nvPr>
        </p:nvSpPr>
        <p:spPr/>
        <p:txBody>
          <a:bodyPr/>
          <a:lstStyle/>
          <a:p>
            <a:endParaRPr lang="id-ID"/>
          </a:p>
        </p:txBody>
      </p:sp>
      <p:sp>
        <p:nvSpPr>
          <p:cNvPr id="9" name="Tampungan Nomor Slide 8">
            <a:extLst>
              <a:ext uri="{FF2B5EF4-FFF2-40B4-BE49-F238E27FC236}">
                <a16:creationId xmlns:a16="http://schemas.microsoft.com/office/drawing/2014/main" xmlns="" id="{E7B6C34E-3E59-62CE-F740-A926FF48E15D}"/>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936989211"/>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959428CC-B8AF-9F23-03CC-7A63029ABCAC}"/>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xmlns="" id="{D2AE64C3-353C-CCBE-EBEB-CC5AD31C5EC6}"/>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4" name="Tampungan Kaki 3">
            <a:extLst>
              <a:ext uri="{FF2B5EF4-FFF2-40B4-BE49-F238E27FC236}">
                <a16:creationId xmlns:a16="http://schemas.microsoft.com/office/drawing/2014/main" xmlns="" id="{32AE368B-6720-7A99-AD77-86CEBF56C5E5}"/>
              </a:ext>
            </a:extLst>
          </p:cNvPr>
          <p:cNvSpPr>
            <a:spLocks noGrp="1"/>
          </p:cNvSpPr>
          <p:nvPr>
            <p:ph type="ftr" sz="quarter" idx="11"/>
          </p:nvPr>
        </p:nvSpPr>
        <p:spPr/>
        <p:txBody>
          <a:bodyPr/>
          <a:lstStyle/>
          <a:p>
            <a:endParaRPr lang="id-ID"/>
          </a:p>
        </p:txBody>
      </p:sp>
      <p:sp>
        <p:nvSpPr>
          <p:cNvPr id="5" name="Tampungan Nomor Slide 4">
            <a:extLst>
              <a:ext uri="{FF2B5EF4-FFF2-40B4-BE49-F238E27FC236}">
                <a16:creationId xmlns:a16="http://schemas.microsoft.com/office/drawing/2014/main" xmlns="" id="{C7F73470-D468-8D90-0033-CB9DA8FF626C}"/>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25032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xmlns="" id="{0AF27BA8-A280-C54C-9086-E9029B022F9E}"/>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3" name="Tampungan Kaki 2">
            <a:extLst>
              <a:ext uri="{FF2B5EF4-FFF2-40B4-BE49-F238E27FC236}">
                <a16:creationId xmlns:a16="http://schemas.microsoft.com/office/drawing/2014/main" xmlns="" id="{A7AE06F9-24B5-3750-72C2-121982ACF74A}"/>
              </a:ext>
            </a:extLst>
          </p:cNvPr>
          <p:cNvSpPr>
            <a:spLocks noGrp="1"/>
          </p:cNvSpPr>
          <p:nvPr>
            <p:ph type="ftr" sz="quarter" idx="11"/>
          </p:nvPr>
        </p:nvSpPr>
        <p:spPr/>
        <p:txBody>
          <a:bodyPr/>
          <a:lstStyle/>
          <a:p>
            <a:endParaRPr lang="id-ID"/>
          </a:p>
        </p:txBody>
      </p:sp>
      <p:sp>
        <p:nvSpPr>
          <p:cNvPr id="4" name="Tampungan Nomor Slide 3">
            <a:extLst>
              <a:ext uri="{FF2B5EF4-FFF2-40B4-BE49-F238E27FC236}">
                <a16:creationId xmlns:a16="http://schemas.microsoft.com/office/drawing/2014/main" xmlns="" id="{F11F30D6-18AC-9323-487F-FE301A257F23}"/>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410374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0CFCB4C-82AA-D026-C8D6-54E911DED27F}"/>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a:extLst>
              <a:ext uri="{FF2B5EF4-FFF2-40B4-BE49-F238E27FC236}">
                <a16:creationId xmlns:a16="http://schemas.microsoft.com/office/drawing/2014/main" xmlns="" id="{AA702F45-D05B-D5E3-4CB0-1B3BFE969F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xmlns="" id="{8EA54C89-6BBF-9319-7219-F34AD2A87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xmlns="" id="{317F0632-53D3-392E-6B6A-2D1142AF8CD6}"/>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6" name="Tampungan Kaki 5">
            <a:extLst>
              <a:ext uri="{FF2B5EF4-FFF2-40B4-BE49-F238E27FC236}">
                <a16:creationId xmlns:a16="http://schemas.microsoft.com/office/drawing/2014/main" xmlns="" id="{034CCECB-C95D-A155-CB41-90D1A6DCE4A8}"/>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xmlns="" id="{27AAA866-4F52-38EF-FCF8-779176361F4F}"/>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364013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316AAD43-B646-1282-A0CF-71573E7BA83D}"/>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a:extLst>
              <a:ext uri="{FF2B5EF4-FFF2-40B4-BE49-F238E27FC236}">
                <a16:creationId xmlns:a16="http://schemas.microsoft.com/office/drawing/2014/main" xmlns="" id="{1E7EDA86-972F-EF5F-AF82-11642E439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a:extLst>
              <a:ext uri="{FF2B5EF4-FFF2-40B4-BE49-F238E27FC236}">
                <a16:creationId xmlns:a16="http://schemas.microsoft.com/office/drawing/2014/main" xmlns="" id="{9FD5B00F-D49E-72B9-6766-BB181F584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xmlns="" id="{1097F6E3-F339-B98D-60E6-082DA1F324C1}"/>
              </a:ext>
            </a:extLst>
          </p:cNvPr>
          <p:cNvSpPr>
            <a:spLocks noGrp="1"/>
          </p:cNvSpPr>
          <p:nvPr>
            <p:ph type="dt" sz="half" idx="10"/>
          </p:nvPr>
        </p:nvSpPr>
        <p:spPr/>
        <p:txBody>
          <a:bodyPr/>
          <a:lstStyle/>
          <a:p>
            <a:fld id="{6497D971-DA03-4DE7-AF98-6C4BB56EDB0C}" type="datetimeFigureOut">
              <a:rPr lang="id-ID" smtClean="0"/>
              <a:t>3/27/24</a:t>
            </a:fld>
            <a:endParaRPr lang="id-ID"/>
          </a:p>
        </p:txBody>
      </p:sp>
      <p:sp>
        <p:nvSpPr>
          <p:cNvPr id="6" name="Tampungan Kaki 5">
            <a:extLst>
              <a:ext uri="{FF2B5EF4-FFF2-40B4-BE49-F238E27FC236}">
                <a16:creationId xmlns:a16="http://schemas.microsoft.com/office/drawing/2014/main" xmlns="" id="{C4ECEDEF-8F75-FC71-27E9-96C67B24D449}"/>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xmlns="" id="{A9956918-921C-CDEB-73BC-093582FADFDA}"/>
              </a:ext>
            </a:extLst>
          </p:cNvPr>
          <p:cNvSpPr>
            <a:spLocks noGrp="1"/>
          </p:cNvSpPr>
          <p:nvPr>
            <p:ph type="sldNum" sz="quarter" idx="12"/>
          </p:nvPr>
        </p:nvSpPr>
        <p:spPr/>
        <p:txBody>
          <a:bodyPr/>
          <a:lstStyle/>
          <a:p>
            <a:fld id="{ECF9CB4D-BD62-4A90-8011-E0D34C75F115}" type="slidenum">
              <a:rPr lang="id-ID" smtClean="0"/>
              <a:t>‹#›</a:t>
            </a:fld>
            <a:endParaRPr lang="id-ID"/>
          </a:p>
        </p:txBody>
      </p:sp>
    </p:spTree>
    <p:extLst>
      <p:ext uri="{BB962C8B-B14F-4D97-AF65-F5344CB8AC3E}">
        <p14:creationId xmlns:p14="http://schemas.microsoft.com/office/powerpoint/2010/main" val="3239545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xmlns="" id="{DF481398-B99A-8E39-F3C4-8C48B4526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xmlns="" id="{E12C5EA5-F1F5-B9CE-842B-60BB9B97A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xmlns="" id="{F4389CEC-7343-EA9F-C894-56A895676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7D971-DA03-4DE7-AF98-6C4BB56EDB0C}" type="datetimeFigureOut">
              <a:rPr lang="id-ID" smtClean="0"/>
              <a:t>3/27/24</a:t>
            </a:fld>
            <a:endParaRPr lang="id-ID"/>
          </a:p>
        </p:txBody>
      </p:sp>
      <p:sp>
        <p:nvSpPr>
          <p:cNvPr id="5" name="Tampungan Kaki 4">
            <a:extLst>
              <a:ext uri="{FF2B5EF4-FFF2-40B4-BE49-F238E27FC236}">
                <a16:creationId xmlns:a16="http://schemas.microsoft.com/office/drawing/2014/main" xmlns="" id="{A9A463B4-6FB5-25C1-4164-2441C2953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Tampungan Nomor Slide 5">
            <a:extLst>
              <a:ext uri="{FF2B5EF4-FFF2-40B4-BE49-F238E27FC236}">
                <a16:creationId xmlns:a16="http://schemas.microsoft.com/office/drawing/2014/main" xmlns="" id="{4362EDFF-B97C-A2B0-A694-D164676AB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9CB4D-BD62-4A90-8011-E0D34C75F115}" type="slidenum">
              <a:rPr lang="id-ID" smtClean="0"/>
              <a:t>‹#›</a:t>
            </a:fld>
            <a:endParaRPr lang="id-ID"/>
          </a:p>
        </p:txBody>
      </p:sp>
      <p:sp>
        <p:nvSpPr>
          <p:cNvPr id="7" name="Persegi Panjang 6">
            <a:extLst>
              <a:ext uri="{FF2B5EF4-FFF2-40B4-BE49-F238E27FC236}">
                <a16:creationId xmlns:a16="http://schemas.microsoft.com/office/drawing/2014/main" xmlns="" id="{168BC113-A70F-33F8-AD51-6811C72FC24C}"/>
              </a:ext>
            </a:extLst>
          </p:cNvPr>
          <p:cNvSpPr/>
          <p:nvPr userDrawn="1"/>
        </p:nvSpPr>
        <p:spPr>
          <a:xfrm>
            <a:off x="0" y="6546715"/>
            <a:ext cx="12192000" cy="31128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5892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7E1342B4-F0D3-A751-5A6F-918054E9C152}"/>
              </a:ext>
            </a:extLst>
          </p:cNvPr>
          <p:cNvSpPr>
            <a:spLocks noGrp="1"/>
          </p:cNvSpPr>
          <p:nvPr>
            <p:ph type="ctrTitle"/>
          </p:nvPr>
        </p:nvSpPr>
        <p:spPr>
          <a:xfrm>
            <a:off x="1066800" y="590309"/>
            <a:ext cx="3699753" cy="3394277"/>
          </a:xfrm>
        </p:spPr>
        <p:txBody>
          <a:bodyPr>
            <a:noAutofit/>
          </a:bodyPr>
          <a:lstStyle/>
          <a:p>
            <a:pPr algn="l">
              <a:lnSpc>
                <a:spcPct val="70000"/>
              </a:lnSpc>
            </a:pPr>
            <a:r>
              <a:rPr lang="en-US" sz="8000" b="1" dirty="0">
                <a:latin typeface="Wremena" panose="02000000000000000000" pitchFamily="50" charset="0"/>
                <a:ea typeface="Wremena" panose="02000000000000000000" pitchFamily="50" charset="0"/>
              </a:rPr>
              <a:t>Tata Kelola </a:t>
            </a:r>
            <a:r>
              <a:rPr lang="en-US" sz="8000" b="1" dirty="0" err="1">
                <a:latin typeface="Wremena" panose="02000000000000000000" pitchFamily="50" charset="0"/>
                <a:ea typeface="Wremena" panose="02000000000000000000" pitchFamily="50" charset="0"/>
              </a:rPr>
              <a:t>Wakaf</a:t>
            </a:r>
            <a:endParaRPr lang="id-ID" sz="8000" b="1" dirty="0">
              <a:latin typeface="Wremena" panose="02000000000000000000" pitchFamily="50" charset="0"/>
              <a:ea typeface="Wremena" panose="02000000000000000000" pitchFamily="50" charset="0"/>
            </a:endParaRPr>
          </a:p>
        </p:txBody>
      </p:sp>
      <p:sp>
        <p:nvSpPr>
          <p:cNvPr id="3" name="Subjudul 2">
            <a:extLst>
              <a:ext uri="{FF2B5EF4-FFF2-40B4-BE49-F238E27FC236}">
                <a16:creationId xmlns:a16="http://schemas.microsoft.com/office/drawing/2014/main" xmlns="" id="{CCF1F9E7-26B9-ADB1-541D-93B9A1FE6701}"/>
              </a:ext>
            </a:extLst>
          </p:cNvPr>
          <p:cNvSpPr>
            <a:spLocks noGrp="1"/>
          </p:cNvSpPr>
          <p:nvPr>
            <p:ph type="subTitle" idx="1"/>
          </p:nvPr>
        </p:nvSpPr>
        <p:spPr>
          <a:xfrm>
            <a:off x="1066800" y="5025956"/>
            <a:ext cx="4098587" cy="807024"/>
          </a:xfrm>
        </p:spPr>
        <p:txBody>
          <a:bodyPr>
            <a:normAutofit/>
          </a:bodyPr>
          <a:lstStyle/>
          <a:p>
            <a:pPr algn="l"/>
            <a:r>
              <a:rPr lang="en-US" dirty="0"/>
              <a:t>Oleh: </a:t>
            </a:r>
            <a:r>
              <a:rPr lang="en-US" b="1" dirty="0"/>
              <a:t>Prof. Dr. Tika </a:t>
            </a:r>
            <a:r>
              <a:rPr lang="en-US" b="1" dirty="0" err="1"/>
              <a:t>Widiastuti</a:t>
            </a:r>
            <a:r>
              <a:rPr lang="en-US" b="1" dirty="0"/>
              <a:t>, S.E., </a:t>
            </a:r>
            <a:r>
              <a:rPr lang="en-US" b="1" dirty="0" err="1"/>
              <a:t>M.Si</a:t>
            </a:r>
            <a:r>
              <a:rPr lang="en-US" b="1" dirty="0"/>
              <a:t>.</a:t>
            </a:r>
            <a:endParaRPr lang="id-ID" b="1" dirty="0"/>
          </a:p>
        </p:txBody>
      </p:sp>
      <p:sp>
        <p:nvSpPr>
          <p:cNvPr id="4" name="Subjudul 2">
            <a:extLst>
              <a:ext uri="{FF2B5EF4-FFF2-40B4-BE49-F238E27FC236}">
                <a16:creationId xmlns:a16="http://schemas.microsoft.com/office/drawing/2014/main" xmlns="" id="{99BD7399-F276-1306-34C4-ED18F99AB6E8}"/>
              </a:ext>
            </a:extLst>
          </p:cNvPr>
          <p:cNvSpPr txBox="1">
            <a:spLocks/>
          </p:cNvSpPr>
          <p:nvPr/>
        </p:nvSpPr>
        <p:spPr>
          <a:xfrm>
            <a:off x="1066800" y="4058609"/>
            <a:ext cx="2600529" cy="8933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err="1">
                <a:latin typeface="DM Sans" pitchFamily="2" charset="0"/>
              </a:rPr>
              <a:t>Microcredential</a:t>
            </a:r>
            <a:r>
              <a:rPr lang="en-US" i="1" dirty="0">
                <a:latin typeface="DM Sans" pitchFamily="2" charset="0"/>
              </a:rPr>
              <a:t> Workshop</a:t>
            </a:r>
            <a:endParaRPr lang="id-ID" i="1" dirty="0">
              <a:latin typeface="DM Sans" pitchFamily="2" charset="0"/>
            </a:endParaRPr>
          </a:p>
        </p:txBody>
      </p:sp>
      <p:pic>
        <p:nvPicPr>
          <p:cNvPr id="1026" name="Picture 2">
            <a:extLst>
              <a:ext uri="{FF2B5EF4-FFF2-40B4-BE49-F238E27FC236}">
                <a16:creationId xmlns:a16="http://schemas.microsoft.com/office/drawing/2014/main" xmlns="" id="{AB460620-F8E6-AA63-73E8-C995D4E26D9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319" b="7319"/>
          <a:stretch/>
        </p:blipFill>
        <p:spPr bwMode="auto">
          <a:xfrm>
            <a:off x="6852213" y="0"/>
            <a:ext cx="5339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ersegi Panjang 4">
            <a:extLst>
              <a:ext uri="{FF2B5EF4-FFF2-40B4-BE49-F238E27FC236}">
                <a16:creationId xmlns:a16="http://schemas.microsoft.com/office/drawing/2014/main" xmlns="" id="{18808610-DAD2-8898-3567-E54919AAC598}"/>
              </a:ext>
            </a:extLst>
          </p:cNvPr>
          <p:cNvSpPr/>
          <p:nvPr/>
        </p:nvSpPr>
        <p:spPr>
          <a:xfrm>
            <a:off x="0" y="6546715"/>
            <a:ext cx="12192000" cy="311285"/>
          </a:xfrm>
          <a:prstGeom prst="rect">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824737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D7E911C5-0FB2-FC3E-FCE1-D2BD62CB2978}"/>
              </a:ext>
            </a:extLst>
          </p:cNvPr>
          <p:cNvSpPr>
            <a:spLocks noGrp="1"/>
          </p:cNvSpPr>
          <p:nvPr>
            <p:ph type="title"/>
          </p:nvPr>
        </p:nvSpPr>
        <p:spPr/>
        <p:txBody>
          <a:bodyPr/>
          <a:lstStyle/>
          <a:p>
            <a:r>
              <a:rPr lang="en-US" b="1" dirty="0" err="1"/>
              <a:t>Pendekatan</a:t>
            </a:r>
            <a:r>
              <a:rPr lang="en-US" b="1" dirty="0"/>
              <a:t> </a:t>
            </a:r>
            <a:r>
              <a:rPr lang="en-US" b="1" dirty="0" err="1"/>
              <a:t>Pengawasan</a:t>
            </a:r>
            <a:r>
              <a:rPr lang="en-US" b="1" dirty="0"/>
              <a:t> Zakat – WCP 7</a:t>
            </a:r>
            <a:endParaRPr lang="id-ID" b="1" dirty="0"/>
          </a:p>
        </p:txBody>
      </p:sp>
      <p:sp>
        <p:nvSpPr>
          <p:cNvPr id="4" name="Kotak Teks 3">
            <a:extLst>
              <a:ext uri="{FF2B5EF4-FFF2-40B4-BE49-F238E27FC236}">
                <a16:creationId xmlns:a16="http://schemas.microsoft.com/office/drawing/2014/main" xmlns="" id="{2BF5ED9D-5F94-702B-C2CC-68A52DE83A3A}"/>
              </a:ext>
            </a:extLst>
          </p:cNvPr>
          <p:cNvSpPr txBox="1"/>
          <p:nvPr/>
        </p:nvSpPr>
        <p:spPr>
          <a:xfrm>
            <a:off x="1157467" y="1551935"/>
            <a:ext cx="9697655" cy="1061829"/>
          </a:xfrm>
          <a:prstGeom prst="rect">
            <a:avLst/>
          </a:prstGeom>
          <a:noFill/>
        </p:spPr>
        <p:txBody>
          <a:bodyPr wrap="square" rtlCol="0">
            <a:spAutoFit/>
          </a:bodyPr>
          <a:lstStyle/>
          <a:p>
            <a:pPr algn="just"/>
            <a:r>
              <a:rPr lang="en-US" sz="2100" dirty="0" err="1"/>
              <a:t>Pengawas</a:t>
            </a:r>
            <a:r>
              <a:rPr lang="en-US" sz="2100" dirty="0"/>
              <a:t> </a:t>
            </a:r>
            <a:r>
              <a:rPr lang="en-US" sz="2100" dirty="0" err="1"/>
              <a:t>aset</a:t>
            </a:r>
            <a:r>
              <a:rPr lang="en-US" sz="2100" dirty="0"/>
              <a:t> dan dana </a:t>
            </a:r>
            <a:r>
              <a:rPr lang="en-US" sz="2100" dirty="0" err="1"/>
              <a:t>wakaf</a:t>
            </a:r>
            <a:r>
              <a:rPr lang="en-US" sz="2100" dirty="0"/>
              <a:t> </a:t>
            </a:r>
            <a:r>
              <a:rPr lang="en-US" sz="2100" dirty="0" err="1"/>
              <a:t>harus</a:t>
            </a:r>
            <a:r>
              <a:rPr lang="en-US" sz="2100" dirty="0"/>
              <a:t> </a:t>
            </a:r>
            <a:r>
              <a:rPr lang="en-US" sz="2100" dirty="0" err="1"/>
              <a:t>memiliki</a:t>
            </a:r>
            <a:r>
              <a:rPr lang="en-US" sz="2100" dirty="0"/>
              <a:t> </a:t>
            </a:r>
            <a:r>
              <a:rPr lang="en-US" sz="2100" dirty="0" err="1"/>
              <a:t>skema</a:t>
            </a:r>
            <a:r>
              <a:rPr lang="en-US" sz="2100" dirty="0"/>
              <a:t> </a:t>
            </a:r>
            <a:r>
              <a:rPr lang="en-US" sz="2100" dirty="0" err="1"/>
              <a:t>pengawasan</a:t>
            </a:r>
            <a:r>
              <a:rPr lang="en-US" sz="2100" dirty="0"/>
              <a:t> </a:t>
            </a:r>
            <a:r>
              <a:rPr lang="en-US" sz="2100" dirty="0" err="1"/>
              <a:t>terintegrasi</a:t>
            </a:r>
            <a:r>
              <a:rPr lang="en-US" sz="2100" dirty="0"/>
              <a:t> yang </a:t>
            </a:r>
            <a:r>
              <a:rPr lang="en-US" sz="2100" dirty="0" err="1"/>
              <a:t>mencakup</a:t>
            </a:r>
            <a:r>
              <a:rPr lang="en-US" sz="2100" dirty="0"/>
              <a:t> </a:t>
            </a:r>
            <a:r>
              <a:rPr lang="en-US" sz="2100" dirty="0" err="1"/>
              <a:t>aspek</a:t>
            </a:r>
            <a:r>
              <a:rPr lang="en-US" sz="2100" dirty="0"/>
              <a:t>: </a:t>
            </a:r>
            <a:r>
              <a:rPr lang="en-US" sz="2100" dirty="0" err="1"/>
              <a:t>Pengumpulan</a:t>
            </a:r>
            <a:r>
              <a:rPr lang="en-US" sz="2100" dirty="0"/>
              <a:t>, </a:t>
            </a:r>
            <a:r>
              <a:rPr lang="en-US" sz="2100" dirty="0" err="1"/>
              <a:t>investasi</a:t>
            </a:r>
            <a:r>
              <a:rPr lang="en-US" sz="2100" dirty="0"/>
              <a:t>, </a:t>
            </a:r>
            <a:r>
              <a:rPr lang="en-US" sz="2100" dirty="0" err="1"/>
              <a:t>pengelolaan</a:t>
            </a:r>
            <a:r>
              <a:rPr lang="en-US" sz="2100" dirty="0"/>
              <a:t>, dan </a:t>
            </a:r>
            <a:r>
              <a:rPr lang="en-US" sz="2100" dirty="0" err="1"/>
              <a:t>penyaluran</a:t>
            </a:r>
            <a:r>
              <a:rPr lang="en-US" sz="2100" dirty="0"/>
              <a:t> </a:t>
            </a:r>
            <a:r>
              <a:rPr lang="en-US" sz="2100" dirty="0" err="1"/>
              <a:t>wakaf</a:t>
            </a:r>
            <a:r>
              <a:rPr lang="en-US" sz="2100" dirty="0"/>
              <a:t>.</a:t>
            </a:r>
            <a:endParaRPr lang="id-ID" sz="2100" dirty="0"/>
          </a:p>
        </p:txBody>
      </p:sp>
      <p:sp>
        <p:nvSpPr>
          <p:cNvPr id="5" name="Persegi Panjang: Sudut Lengkung 4">
            <a:extLst>
              <a:ext uri="{FF2B5EF4-FFF2-40B4-BE49-F238E27FC236}">
                <a16:creationId xmlns:a16="http://schemas.microsoft.com/office/drawing/2014/main" xmlns="" id="{2A1DE6FA-5B8A-A28C-6D34-8AE788B16A56}"/>
              </a:ext>
            </a:extLst>
          </p:cNvPr>
          <p:cNvSpPr/>
          <p:nvPr/>
        </p:nvSpPr>
        <p:spPr>
          <a:xfrm>
            <a:off x="956841" y="1469986"/>
            <a:ext cx="10098909" cy="1179562"/>
          </a:xfrm>
          <a:prstGeom prst="roundRect">
            <a:avLst>
              <a:gd name="adj" fmla="val 5441"/>
            </a:avLst>
          </a:prstGeom>
          <a:noFill/>
          <a:ln w="38100">
            <a:solidFill>
              <a:srgbClr val="FFD44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Kotak Teks 5">
            <a:extLst>
              <a:ext uri="{FF2B5EF4-FFF2-40B4-BE49-F238E27FC236}">
                <a16:creationId xmlns:a16="http://schemas.microsoft.com/office/drawing/2014/main" xmlns="" id="{08A6426A-B182-C219-3344-755458DBE8CA}"/>
              </a:ext>
            </a:extLst>
          </p:cNvPr>
          <p:cNvSpPr txBox="1"/>
          <p:nvPr/>
        </p:nvSpPr>
        <p:spPr>
          <a:xfrm>
            <a:off x="838200" y="2817371"/>
            <a:ext cx="2608162" cy="461665"/>
          </a:xfrm>
          <a:prstGeom prst="rect">
            <a:avLst/>
          </a:prstGeom>
          <a:noFill/>
        </p:spPr>
        <p:txBody>
          <a:bodyPr wrap="square" rtlCol="0">
            <a:spAutoFit/>
          </a:bodyPr>
          <a:lstStyle/>
          <a:p>
            <a:r>
              <a:rPr lang="en-US" sz="2400" b="1" dirty="0" err="1"/>
              <a:t>Kriteria</a:t>
            </a:r>
            <a:r>
              <a:rPr lang="en-US" sz="2400" b="1" dirty="0"/>
              <a:t> Utama</a:t>
            </a:r>
            <a:endParaRPr lang="id-ID" sz="2400" b="1" dirty="0"/>
          </a:p>
        </p:txBody>
      </p:sp>
      <p:sp>
        <p:nvSpPr>
          <p:cNvPr id="7" name="Kotak Teks 6">
            <a:extLst>
              <a:ext uri="{FF2B5EF4-FFF2-40B4-BE49-F238E27FC236}">
                <a16:creationId xmlns:a16="http://schemas.microsoft.com/office/drawing/2014/main" xmlns="" id="{7CCEABF7-1275-88BE-78E8-F6C4A555D3CF}"/>
              </a:ext>
            </a:extLst>
          </p:cNvPr>
          <p:cNvSpPr txBox="1"/>
          <p:nvPr/>
        </p:nvSpPr>
        <p:spPr>
          <a:xfrm>
            <a:off x="838200" y="3360986"/>
            <a:ext cx="10217550" cy="2800767"/>
          </a:xfrm>
          <a:prstGeom prst="rect">
            <a:avLst/>
          </a:prstGeom>
          <a:noFill/>
        </p:spPr>
        <p:txBody>
          <a:bodyPr wrap="square" rtlCol="0">
            <a:spAutoFit/>
          </a:bodyPr>
          <a:lstStyle/>
          <a:p>
            <a:pPr marL="457200" indent="-457200" algn="just">
              <a:buAutoNum type="arabicPeriod"/>
            </a:pPr>
            <a:r>
              <a:rPr lang="en-US" sz="2200" dirty="0" err="1"/>
              <a:t>Menggunakan</a:t>
            </a:r>
            <a:r>
              <a:rPr lang="en-US" sz="2200" dirty="0"/>
              <a:t> </a:t>
            </a:r>
            <a:r>
              <a:rPr lang="en-US" sz="2200" b="1" dirty="0" err="1"/>
              <a:t>metodologi</a:t>
            </a:r>
            <a:r>
              <a:rPr lang="en-US" sz="2200" b="1" dirty="0"/>
              <a:t> </a:t>
            </a:r>
            <a:r>
              <a:rPr lang="en-US" sz="2200" dirty="0" err="1"/>
              <a:t>untuk</a:t>
            </a:r>
            <a:r>
              <a:rPr lang="en-US" sz="2200" dirty="0"/>
              <a:t> </a:t>
            </a:r>
            <a:r>
              <a:rPr lang="en-US" sz="2200" dirty="0" err="1"/>
              <a:t>menentukan</a:t>
            </a:r>
            <a:r>
              <a:rPr lang="en-US" sz="2200" dirty="0"/>
              <a:t> </a:t>
            </a:r>
            <a:r>
              <a:rPr lang="en-US" sz="2200" b="1" dirty="0"/>
              <a:t>dan </a:t>
            </a:r>
            <a:r>
              <a:rPr lang="en-US" sz="2200" b="1" dirty="0" err="1"/>
              <a:t>menilai</a:t>
            </a:r>
            <a:r>
              <a:rPr lang="en-US" sz="2200" b="1" dirty="0"/>
              <a:t> </a:t>
            </a:r>
            <a:r>
              <a:rPr lang="en-US" sz="2200" b="1" dirty="0" err="1"/>
              <a:t>risiko</a:t>
            </a:r>
            <a:r>
              <a:rPr lang="en-US" sz="2200" b="1" dirty="0"/>
              <a:t> </a:t>
            </a:r>
            <a:r>
              <a:rPr lang="en-US" sz="2200" dirty="0" err="1"/>
              <a:t>terkait</a:t>
            </a:r>
            <a:r>
              <a:rPr lang="en-US" sz="2200" dirty="0"/>
              <a:t> </a:t>
            </a:r>
            <a:r>
              <a:rPr lang="en-US" sz="2200" dirty="0" err="1"/>
              <a:t>masalah</a:t>
            </a:r>
            <a:r>
              <a:rPr lang="en-US" sz="2200" dirty="0"/>
              <a:t> syariah, </a:t>
            </a:r>
            <a:r>
              <a:rPr lang="en-US" sz="2200" dirty="0" err="1"/>
              <a:t>kontrol</a:t>
            </a:r>
            <a:r>
              <a:rPr lang="en-US" sz="2200" dirty="0"/>
              <a:t> </a:t>
            </a:r>
            <a:r>
              <a:rPr lang="en-US" sz="2200" dirty="0" err="1"/>
              <a:t>lingkungan</a:t>
            </a:r>
            <a:r>
              <a:rPr lang="en-US" sz="2200" dirty="0"/>
              <a:t> internal, dan </a:t>
            </a:r>
            <a:r>
              <a:rPr lang="en-US" sz="2200" dirty="0" err="1"/>
              <a:t>pengembangan</a:t>
            </a:r>
            <a:r>
              <a:rPr lang="en-US" sz="2200" dirty="0"/>
              <a:t> system </a:t>
            </a:r>
            <a:r>
              <a:rPr lang="en-US" sz="2200" dirty="0" err="1"/>
              <a:t>manajemen</a:t>
            </a:r>
            <a:r>
              <a:rPr lang="en-US" sz="2200" dirty="0"/>
              <a:t> </a:t>
            </a:r>
            <a:r>
              <a:rPr lang="en-US" sz="2200" dirty="0" err="1"/>
              <a:t>wakaf</a:t>
            </a:r>
            <a:r>
              <a:rPr lang="en-US" sz="2200" dirty="0"/>
              <a:t>.</a:t>
            </a:r>
          </a:p>
          <a:p>
            <a:pPr marL="457200" indent="-457200" algn="just">
              <a:buAutoNum type="arabicPeriod"/>
            </a:pPr>
            <a:r>
              <a:rPr lang="en-US" sz="2200" b="1" dirty="0" err="1"/>
              <a:t>Kepatuhan</a:t>
            </a:r>
            <a:r>
              <a:rPr lang="en-US" sz="2200" b="1" dirty="0"/>
              <a:t> </a:t>
            </a:r>
            <a:r>
              <a:rPr lang="en-US" sz="2200" dirty="0" err="1"/>
              <a:t>lembaga</a:t>
            </a:r>
            <a:r>
              <a:rPr lang="en-US" sz="2200" dirty="0"/>
              <a:t> </a:t>
            </a:r>
            <a:r>
              <a:rPr lang="en-US" sz="2200" dirty="0" err="1"/>
              <a:t>wakaf</a:t>
            </a:r>
            <a:r>
              <a:rPr lang="en-US" sz="2200" dirty="0"/>
              <a:t> </a:t>
            </a:r>
            <a:r>
              <a:rPr lang="en-US" sz="2200" dirty="0" err="1"/>
              <a:t>terhadap</a:t>
            </a:r>
            <a:r>
              <a:rPr lang="en-US" sz="2200" dirty="0"/>
              <a:t> syariah dan </a:t>
            </a:r>
            <a:r>
              <a:rPr lang="en-US" sz="2200" dirty="0" err="1"/>
              <a:t>hukum</a:t>
            </a:r>
            <a:r>
              <a:rPr lang="en-US" sz="2200" dirty="0"/>
              <a:t> </a:t>
            </a:r>
            <a:r>
              <a:rPr lang="en-US" sz="2200" dirty="0" err="1"/>
              <a:t>lainnya</a:t>
            </a:r>
            <a:r>
              <a:rPr lang="en-US" sz="2200" dirty="0"/>
              <a:t>.</a:t>
            </a:r>
          </a:p>
          <a:p>
            <a:pPr marL="457200" indent="-457200" algn="just">
              <a:buAutoNum type="arabicPeriod"/>
            </a:pPr>
            <a:r>
              <a:rPr lang="en-US" sz="2200" dirty="0" err="1"/>
              <a:t>Memiliki</a:t>
            </a:r>
            <a:r>
              <a:rPr lang="en-US" sz="2200" dirty="0"/>
              <a:t> </a:t>
            </a:r>
            <a:r>
              <a:rPr lang="en-US" sz="2200" b="1" dirty="0" err="1"/>
              <a:t>kerangka</a:t>
            </a:r>
            <a:r>
              <a:rPr lang="en-US" sz="2200" b="1" dirty="0"/>
              <a:t> </a:t>
            </a:r>
            <a:r>
              <a:rPr lang="en-US" sz="2200" b="1" dirty="0" err="1"/>
              <a:t>kerja</a:t>
            </a:r>
            <a:r>
              <a:rPr lang="en-US" sz="2200" b="1" i="1" dirty="0"/>
              <a:t> </a:t>
            </a:r>
            <a:r>
              <a:rPr lang="en-US" sz="2200" dirty="0"/>
              <a:t>atau proses yang </a:t>
            </a:r>
            <a:r>
              <a:rPr lang="en-US" sz="2200" dirty="0" err="1"/>
              <a:t>jelas</a:t>
            </a:r>
            <a:r>
              <a:rPr lang="en-US" sz="2200" dirty="0"/>
              <a:t> </a:t>
            </a:r>
            <a:r>
              <a:rPr lang="en-US" sz="2200" dirty="0" err="1"/>
              <a:t>untuk</a:t>
            </a:r>
            <a:r>
              <a:rPr lang="en-US" sz="2200" dirty="0"/>
              <a:t> </a:t>
            </a:r>
            <a:r>
              <a:rPr lang="en-US" sz="2200" dirty="0" err="1"/>
              <a:t>memastikan</a:t>
            </a:r>
            <a:r>
              <a:rPr lang="en-US" sz="2200" dirty="0"/>
              <a:t> </a:t>
            </a:r>
            <a:r>
              <a:rPr lang="en-US" sz="2200" b="1" dirty="0" err="1"/>
              <a:t>pengelolaan</a:t>
            </a:r>
            <a:r>
              <a:rPr lang="en-US" sz="2200" b="1" dirty="0"/>
              <a:t> </a:t>
            </a:r>
            <a:r>
              <a:rPr lang="en-US" sz="2200" b="1" dirty="0" err="1"/>
              <a:t>wakaf</a:t>
            </a:r>
            <a:r>
              <a:rPr lang="en-US" sz="2200" b="1" dirty="0"/>
              <a:t> </a:t>
            </a:r>
            <a:r>
              <a:rPr lang="en-US" sz="2200" dirty="0"/>
              <a:t>sesuai dengan syariah dan </a:t>
            </a:r>
            <a:r>
              <a:rPr lang="en-US" sz="2200" dirty="0" err="1"/>
              <a:t>hukum</a:t>
            </a:r>
            <a:r>
              <a:rPr lang="en-US" sz="2200" dirty="0"/>
              <a:t>.</a:t>
            </a:r>
          </a:p>
          <a:p>
            <a:pPr marL="457200" indent="-457200" algn="just">
              <a:buAutoNum type="arabicPeriod"/>
            </a:pPr>
            <a:r>
              <a:rPr lang="en-US" sz="2200" dirty="0" err="1"/>
              <a:t>Kerangka</a:t>
            </a:r>
            <a:r>
              <a:rPr lang="en-US" sz="2200" dirty="0"/>
              <a:t> </a:t>
            </a:r>
            <a:r>
              <a:rPr lang="en-US" sz="2200" dirty="0" err="1"/>
              <a:t>kerja</a:t>
            </a:r>
            <a:r>
              <a:rPr lang="en-US" sz="2200" dirty="0"/>
              <a:t> </a:t>
            </a:r>
            <a:r>
              <a:rPr lang="en-US" sz="2200" dirty="0" err="1"/>
              <a:t>pengawasan</a:t>
            </a:r>
            <a:r>
              <a:rPr lang="en-US" sz="2200" dirty="0"/>
              <a:t> dan </a:t>
            </a:r>
            <a:r>
              <a:rPr lang="en-US" sz="2200" dirty="0" err="1"/>
              <a:t>peraturan</a:t>
            </a:r>
            <a:r>
              <a:rPr lang="en-US" sz="2200" dirty="0"/>
              <a:t> </a:t>
            </a:r>
            <a:r>
              <a:rPr lang="en-US" sz="2200" dirty="0" err="1"/>
              <a:t>memungkinkan</a:t>
            </a:r>
            <a:r>
              <a:rPr lang="en-US" sz="2200" dirty="0"/>
              <a:t> </a:t>
            </a:r>
            <a:r>
              <a:rPr lang="en-US" sz="2200" dirty="0" err="1"/>
              <a:t>untuk</a:t>
            </a:r>
            <a:r>
              <a:rPr lang="en-US" sz="2200" dirty="0"/>
              <a:t> </a:t>
            </a:r>
            <a:r>
              <a:rPr lang="en-US" sz="2200" dirty="0" err="1"/>
              <a:t>melakukan</a:t>
            </a:r>
            <a:r>
              <a:rPr lang="en-US" sz="2200" dirty="0"/>
              <a:t> </a:t>
            </a:r>
            <a:r>
              <a:rPr lang="en-US" sz="2200" b="1" dirty="0" err="1"/>
              <a:t>kolaborasi</a:t>
            </a:r>
            <a:r>
              <a:rPr lang="en-US" sz="2200" b="1" dirty="0"/>
              <a:t> </a:t>
            </a:r>
            <a:r>
              <a:rPr lang="en-US" sz="2200" b="1" dirty="0" err="1"/>
              <a:t>strategis</a:t>
            </a:r>
            <a:r>
              <a:rPr lang="en-US" sz="2200" b="1" dirty="0"/>
              <a:t> dengan </a:t>
            </a:r>
            <a:r>
              <a:rPr lang="en-US" sz="2200" b="1" dirty="0" err="1"/>
              <a:t>pengawas</a:t>
            </a:r>
            <a:r>
              <a:rPr lang="en-US" sz="2200" b="1" dirty="0"/>
              <a:t> lain</a:t>
            </a:r>
            <a:r>
              <a:rPr lang="en-US" sz="2200" dirty="0"/>
              <a:t>.</a:t>
            </a:r>
            <a:endParaRPr lang="id-ID" sz="2200" dirty="0"/>
          </a:p>
        </p:txBody>
      </p:sp>
    </p:spTree>
    <p:extLst>
      <p:ext uri="{BB962C8B-B14F-4D97-AF65-F5344CB8AC3E}">
        <p14:creationId xmlns:p14="http://schemas.microsoft.com/office/powerpoint/2010/main" val="3635364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D7E911C5-0FB2-FC3E-FCE1-D2BD62CB2978}"/>
              </a:ext>
            </a:extLst>
          </p:cNvPr>
          <p:cNvSpPr>
            <a:spLocks noGrp="1"/>
          </p:cNvSpPr>
          <p:nvPr>
            <p:ph type="title"/>
          </p:nvPr>
        </p:nvSpPr>
        <p:spPr/>
        <p:txBody>
          <a:bodyPr/>
          <a:lstStyle/>
          <a:p>
            <a:r>
              <a:rPr lang="en-US" b="1" dirty="0"/>
              <a:t>Alat dan Teknik </a:t>
            </a:r>
            <a:r>
              <a:rPr lang="en-US" b="1" dirty="0" err="1"/>
              <a:t>Pengawasan</a:t>
            </a:r>
            <a:r>
              <a:rPr lang="en-US" b="1" dirty="0"/>
              <a:t> – WCP 8</a:t>
            </a:r>
            <a:endParaRPr lang="id-ID" b="1" dirty="0"/>
          </a:p>
        </p:txBody>
      </p:sp>
      <p:sp>
        <p:nvSpPr>
          <p:cNvPr id="4" name="Kotak Teks 3">
            <a:extLst>
              <a:ext uri="{FF2B5EF4-FFF2-40B4-BE49-F238E27FC236}">
                <a16:creationId xmlns:a16="http://schemas.microsoft.com/office/drawing/2014/main" xmlns="" id="{2BF5ED9D-5F94-702B-C2CC-68A52DE83A3A}"/>
              </a:ext>
            </a:extLst>
          </p:cNvPr>
          <p:cNvSpPr txBox="1"/>
          <p:nvPr/>
        </p:nvSpPr>
        <p:spPr>
          <a:xfrm>
            <a:off x="1136250" y="1510960"/>
            <a:ext cx="9697655" cy="1384995"/>
          </a:xfrm>
          <a:prstGeom prst="rect">
            <a:avLst/>
          </a:prstGeom>
          <a:noFill/>
        </p:spPr>
        <p:txBody>
          <a:bodyPr wrap="square" rtlCol="0">
            <a:spAutoFit/>
          </a:bodyPr>
          <a:lstStyle/>
          <a:p>
            <a:pPr algn="just"/>
            <a:r>
              <a:rPr lang="en-US" sz="2100" b="1" dirty="0" err="1"/>
              <a:t>Menggunakan</a:t>
            </a:r>
            <a:r>
              <a:rPr lang="en-US" sz="2100" b="1" dirty="0"/>
              <a:t> </a:t>
            </a:r>
            <a:r>
              <a:rPr lang="en-US" sz="2100" b="1" dirty="0" err="1"/>
              <a:t>berbagai</a:t>
            </a:r>
            <a:r>
              <a:rPr lang="en-US" sz="2100" b="1" dirty="0"/>
              <a:t> media dan </a:t>
            </a:r>
            <a:r>
              <a:rPr lang="en-US" sz="2100" b="1" dirty="0" err="1"/>
              <a:t>alat</a:t>
            </a:r>
            <a:r>
              <a:rPr lang="en-US" sz="2100" b="1" dirty="0"/>
              <a:t> </a:t>
            </a:r>
            <a:r>
              <a:rPr lang="en-US" sz="2100" dirty="0"/>
              <a:t>yang </a:t>
            </a:r>
            <a:r>
              <a:rPr lang="en-US" sz="2100" dirty="0" err="1"/>
              <a:t>tepat</a:t>
            </a:r>
            <a:r>
              <a:rPr lang="en-US" sz="2100" dirty="0"/>
              <a:t> </a:t>
            </a:r>
            <a:r>
              <a:rPr lang="en-US" sz="2100" dirty="0" err="1"/>
              <a:t>untuk</a:t>
            </a:r>
            <a:r>
              <a:rPr lang="en-US" sz="2100" dirty="0"/>
              <a:t> </a:t>
            </a:r>
            <a:r>
              <a:rPr lang="en-US" sz="2100" dirty="0" err="1"/>
              <a:t>menerapkan</a:t>
            </a:r>
            <a:r>
              <a:rPr lang="en-US" sz="2100" dirty="0"/>
              <a:t> </a:t>
            </a:r>
            <a:r>
              <a:rPr lang="en-US" sz="2100" dirty="0" err="1"/>
              <a:t>pendekatan</a:t>
            </a:r>
            <a:r>
              <a:rPr lang="en-US" sz="2100" dirty="0"/>
              <a:t> </a:t>
            </a:r>
            <a:r>
              <a:rPr lang="en-US" sz="2100" dirty="0" err="1"/>
              <a:t>pengawasan</a:t>
            </a:r>
            <a:r>
              <a:rPr lang="en-US" sz="2100" dirty="0"/>
              <a:t> dan </a:t>
            </a:r>
            <a:r>
              <a:rPr lang="en-US" sz="2100" dirty="0" err="1"/>
              <a:t>mengerahkan</a:t>
            </a:r>
            <a:r>
              <a:rPr lang="en-US" sz="2100" dirty="0"/>
              <a:t> </a:t>
            </a:r>
            <a:r>
              <a:rPr lang="en-US" sz="2100" dirty="0" err="1"/>
              <a:t>sumber</a:t>
            </a:r>
            <a:r>
              <a:rPr lang="en-US" sz="2100" dirty="0"/>
              <a:t> </a:t>
            </a:r>
            <a:r>
              <a:rPr lang="en-US" sz="2100" dirty="0" err="1"/>
              <a:t>daya</a:t>
            </a:r>
            <a:r>
              <a:rPr lang="en-US" sz="2100" dirty="0"/>
              <a:t> </a:t>
            </a:r>
            <a:r>
              <a:rPr lang="en-US" sz="2100" dirty="0" err="1"/>
              <a:t>pengawasan</a:t>
            </a:r>
            <a:r>
              <a:rPr lang="en-US" sz="2100" dirty="0"/>
              <a:t> </a:t>
            </a:r>
            <a:r>
              <a:rPr lang="en-US" sz="2100" dirty="0" err="1"/>
              <a:t>wakaf</a:t>
            </a:r>
            <a:r>
              <a:rPr lang="en-US" sz="2100" dirty="0"/>
              <a:t> </a:t>
            </a:r>
            <a:r>
              <a:rPr lang="en-US" sz="2100" dirty="0" err="1"/>
              <a:t>secara</a:t>
            </a:r>
            <a:r>
              <a:rPr lang="en-US" sz="2100" dirty="0"/>
              <a:t> </a:t>
            </a:r>
            <a:r>
              <a:rPr lang="en-US" sz="2100" dirty="0" err="1"/>
              <a:t>proporsional</a:t>
            </a:r>
            <a:r>
              <a:rPr lang="en-US" sz="2100" dirty="0"/>
              <a:t>, dengan </a:t>
            </a:r>
            <a:r>
              <a:rPr lang="en-US" sz="2100" dirty="0" err="1"/>
              <a:t>mempertimbangkan</a:t>
            </a:r>
            <a:r>
              <a:rPr lang="en-US" sz="2100" dirty="0"/>
              <a:t> </a:t>
            </a:r>
            <a:r>
              <a:rPr lang="en-US" sz="2100" dirty="0" err="1"/>
              <a:t>profil</a:t>
            </a:r>
            <a:r>
              <a:rPr lang="en-US" sz="2100" dirty="0"/>
              <a:t> </a:t>
            </a:r>
            <a:r>
              <a:rPr lang="en-US" sz="2100" dirty="0" err="1"/>
              <a:t>risiko</a:t>
            </a:r>
            <a:r>
              <a:rPr lang="en-US" sz="2100" dirty="0"/>
              <a:t>, sesuai dengan </a:t>
            </a:r>
            <a:r>
              <a:rPr lang="en-US" sz="2100" dirty="0" err="1"/>
              <a:t>validasi</a:t>
            </a:r>
            <a:r>
              <a:rPr lang="en-US" sz="2100" dirty="0"/>
              <a:t> dan </a:t>
            </a:r>
            <a:r>
              <a:rPr lang="en-US" sz="2100" dirty="0" err="1"/>
              <a:t>verifikasi</a:t>
            </a:r>
            <a:r>
              <a:rPr lang="en-US" sz="2100" dirty="0"/>
              <a:t> yang </a:t>
            </a:r>
            <a:r>
              <a:rPr lang="en-US" sz="2100" dirty="0" err="1"/>
              <a:t>memadai</a:t>
            </a:r>
            <a:r>
              <a:rPr lang="en-US" sz="2100" dirty="0"/>
              <a:t>.</a:t>
            </a:r>
            <a:endParaRPr lang="id-ID" sz="2100" dirty="0"/>
          </a:p>
        </p:txBody>
      </p:sp>
      <p:sp>
        <p:nvSpPr>
          <p:cNvPr id="5" name="Persegi Panjang: Sudut Lengkung 4">
            <a:extLst>
              <a:ext uri="{FF2B5EF4-FFF2-40B4-BE49-F238E27FC236}">
                <a16:creationId xmlns:a16="http://schemas.microsoft.com/office/drawing/2014/main" xmlns="" id="{2A1DE6FA-5B8A-A28C-6D34-8AE788B16A56}"/>
              </a:ext>
            </a:extLst>
          </p:cNvPr>
          <p:cNvSpPr/>
          <p:nvPr/>
        </p:nvSpPr>
        <p:spPr>
          <a:xfrm>
            <a:off x="956841" y="1469986"/>
            <a:ext cx="10098909" cy="1466944"/>
          </a:xfrm>
          <a:prstGeom prst="roundRect">
            <a:avLst>
              <a:gd name="adj" fmla="val 5441"/>
            </a:avLst>
          </a:prstGeom>
          <a:noFill/>
          <a:ln w="38100">
            <a:solidFill>
              <a:srgbClr val="FFD44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Kotak Teks 5">
            <a:extLst>
              <a:ext uri="{FF2B5EF4-FFF2-40B4-BE49-F238E27FC236}">
                <a16:creationId xmlns:a16="http://schemas.microsoft.com/office/drawing/2014/main" xmlns="" id="{08A6426A-B182-C219-3344-755458DBE8CA}"/>
              </a:ext>
            </a:extLst>
          </p:cNvPr>
          <p:cNvSpPr txBox="1"/>
          <p:nvPr/>
        </p:nvSpPr>
        <p:spPr>
          <a:xfrm>
            <a:off x="838200" y="3137207"/>
            <a:ext cx="2608162" cy="461665"/>
          </a:xfrm>
          <a:prstGeom prst="rect">
            <a:avLst/>
          </a:prstGeom>
          <a:noFill/>
        </p:spPr>
        <p:txBody>
          <a:bodyPr wrap="square" rtlCol="0">
            <a:spAutoFit/>
          </a:bodyPr>
          <a:lstStyle/>
          <a:p>
            <a:r>
              <a:rPr lang="en-US" sz="2400" b="1" dirty="0" err="1"/>
              <a:t>Kriteria</a:t>
            </a:r>
            <a:r>
              <a:rPr lang="en-US" sz="2400" b="1" dirty="0"/>
              <a:t> Utama</a:t>
            </a:r>
            <a:endParaRPr lang="id-ID" sz="2400" b="1" dirty="0"/>
          </a:p>
        </p:txBody>
      </p:sp>
      <p:sp>
        <p:nvSpPr>
          <p:cNvPr id="7" name="Kotak Teks 6">
            <a:extLst>
              <a:ext uri="{FF2B5EF4-FFF2-40B4-BE49-F238E27FC236}">
                <a16:creationId xmlns:a16="http://schemas.microsoft.com/office/drawing/2014/main" xmlns="" id="{7CCEABF7-1275-88BE-78E8-F6C4A555D3CF}"/>
              </a:ext>
            </a:extLst>
          </p:cNvPr>
          <p:cNvSpPr txBox="1"/>
          <p:nvPr/>
        </p:nvSpPr>
        <p:spPr>
          <a:xfrm>
            <a:off x="838200" y="3598872"/>
            <a:ext cx="10217550" cy="2800767"/>
          </a:xfrm>
          <a:prstGeom prst="rect">
            <a:avLst/>
          </a:prstGeom>
          <a:noFill/>
        </p:spPr>
        <p:txBody>
          <a:bodyPr wrap="square" rtlCol="0">
            <a:spAutoFit/>
          </a:bodyPr>
          <a:lstStyle/>
          <a:p>
            <a:pPr marL="457200" indent="-457200" algn="just">
              <a:buAutoNum type="arabicPeriod"/>
            </a:pPr>
            <a:r>
              <a:rPr lang="en-US" sz="2200" dirty="0" err="1"/>
              <a:t>Manajemen</a:t>
            </a:r>
            <a:r>
              <a:rPr lang="en-US" sz="2200" dirty="0"/>
              <a:t> </a:t>
            </a:r>
            <a:r>
              <a:rPr lang="en-US" sz="2200" dirty="0" err="1"/>
              <a:t>aset</a:t>
            </a:r>
            <a:r>
              <a:rPr lang="en-US" sz="2200" dirty="0"/>
              <a:t> </a:t>
            </a:r>
            <a:r>
              <a:rPr lang="en-US" sz="2200" dirty="0" err="1"/>
              <a:t>wakaf</a:t>
            </a:r>
            <a:r>
              <a:rPr lang="en-US" sz="2200" dirty="0"/>
              <a:t> </a:t>
            </a:r>
            <a:r>
              <a:rPr lang="en-US" sz="2200" dirty="0" err="1"/>
              <a:t>dapat</a:t>
            </a:r>
            <a:r>
              <a:rPr lang="en-US" sz="2200" dirty="0"/>
              <a:t> </a:t>
            </a:r>
            <a:r>
              <a:rPr lang="en-US" sz="2200" dirty="0" err="1"/>
              <a:t>menggunakan</a:t>
            </a:r>
            <a:r>
              <a:rPr lang="en-US" sz="2200" dirty="0"/>
              <a:t> </a:t>
            </a:r>
            <a:r>
              <a:rPr lang="en-US" sz="2200" i="1" dirty="0"/>
              <a:t>on-site</a:t>
            </a:r>
            <a:r>
              <a:rPr lang="en-US" sz="2200" dirty="0"/>
              <a:t> dan </a:t>
            </a:r>
            <a:r>
              <a:rPr lang="en-US" sz="2200" i="1" dirty="0"/>
              <a:t>off-site</a:t>
            </a:r>
            <a:r>
              <a:rPr lang="en-US" sz="2200" dirty="0"/>
              <a:t>.</a:t>
            </a:r>
          </a:p>
          <a:p>
            <a:pPr marL="457200" indent="-457200" algn="just">
              <a:buAutoNum type="arabicPeriod"/>
            </a:pPr>
            <a:r>
              <a:rPr lang="en-US" sz="2200" dirty="0" err="1"/>
              <a:t>Menggunakan</a:t>
            </a:r>
            <a:r>
              <a:rPr lang="en-US" sz="2200" dirty="0"/>
              <a:t> system </a:t>
            </a:r>
            <a:r>
              <a:rPr lang="en-US" sz="2200" dirty="0" err="1"/>
              <a:t>informasi</a:t>
            </a:r>
            <a:r>
              <a:rPr lang="en-US" sz="2200" dirty="0"/>
              <a:t> yang </a:t>
            </a:r>
            <a:r>
              <a:rPr lang="en-US" sz="2200" dirty="0" err="1"/>
              <a:t>jelas</a:t>
            </a:r>
            <a:r>
              <a:rPr lang="en-US" sz="2200" dirty="0"/>
              <a:t> dan </a:t>
            </a:r>
            <a:r>
              <a:rPr lang="en-US" sz="2200" dirty="0" err="1"/>
              <a:t>kerangka</a:t>
            </a:r>
            <a:r>
              <a:rPr lang="en-US" sz="2200" dirty="0"/>
              <a:t> </a:t>
            </a:r>
            <a:r>
              <a:rPr lang="en-US" sz="2200" dirty="0" err="1"/>
              <a:t>kerja</a:t>
            </a:r>
            <a:r>
              <a:rPr lang="en-US" sz="2200" dirty="0"/>
              <a:t> </a:t>
            </a:r>
            <a:r>
              <a:rPr lang="en-US" sz="2200" dirty="0" err="1"/>
              <a:t>alat</a:t>
            </a:r>
            <a:r>
              <a:rPr lang="en-US" sz="2200" dirty="0"/>
              <a:t> </a:t>
            </a:r>
            <a:r>
              <a:rPr lang="en-US" sz="2200" dirty="0" err="1"/>
              <a:t>strategis</a:t>
            </a:r>
            <a:r>
              <a:rPr lang="en-US" sz="2200" dirty="0"/>
              <a:t> </a:t>
            </a:r>
            <a:r>
              <a:rPr lang="en-US" sz="2200" dirty="0" err="1"/>
              <a:t>untuk</a:t>
            </a:r>
            <a:r>
              <a:rPr lang="en-US" sz="2200" dirty="0"/>
              <a:t> </a:t>
            </a:r>
            <a:r>
              <a:rPr lang="en-US" sz="2200" dirty="0" err="1"/>
              <a:t>secara</a:t>
            </a:r>
            <a:r>
              <a:rPr lang="en-US" sz="2200" dirty="0"/>
              <a:t> </a:t>
            </a:r>
            <a:r>
              <a:rPr lang="en-US" sz="2200" dirty="0" err="1"/>
              <a:t>teratur</a:t>
            </a:r>
            <a:r>
              <a:rPr lang="en-US" sz="2200" dirty="0"/>
              <a:t> </a:t>
            </a:r>
            <a:r>
              <a:rPr lang="en-US" sz="2200" dirty="0" err="1"/>
              <a:t>menilai</a:t>
            </a:r>
            <a:r>
              <a:rPr lang="en-US" sz="2200" dirty="0"/>
              <a:t> </a:t>
            </a:r>
            <a:r>
              <a:rPr lang="en-US" sz="2200" dirty="0" err="1"/>
              <a:t>pemrosesan</a:t>
            </a:r>
            <a:r>
              <a:rPr lang="en-US" sz="2200" dirty="0"/>
              <a:t>, </a:t>
            </a:r>
            <a:r>
              <a:rPr lang="en-US" sz="2200" dirty="0" err="1"/>
              <a:t>pemantauan</a:t>
            </a:r>
            <a:r>
              <a:rPr lang="en-US" sz="2200" dirty="0"/>
              <a:t>, dan </a:t>
            </a:r>
            <a:r>
              <a:rPr lang="en-US" sz="2200" dirty="0" err="1"/>
              <a:t>analisis</a:t>
            </a:r>
            <a:r>
              <a:rPr lang="en-US" sz="2200" dirty="0"/>
              <a:t> </a:t>
            </a:r>
            <a:r>
              <a:rPr lang="en-US" sz="2200" dirty="0" err="1"/>
              <a:t>harta</a:t>
            </a:r>
            <a:r>
              <a:rPr lang="en-US" sz="2200" dirty="0"/>
              <a:t> </a:t>
            </a:r>
            <a:r>
              <a:rPr lang="en-US" sz="2200" dirty="0" err="1"/>
              <a:t>benda</a:t>
            </a:r>
            <a:r>
              <a:rPr lang="en-US" sz="2200" dirty="0"/>
              <a:t> </a:t>
            </a:r>
            <a:r>
              <a:rPr lang="en-US" sz="2200" dirty="0" err="1"/>
              <a:t>wakaf</a:t>
            </a:r>
            <a:r>
              <a:rPr lang="en-US" sz="2200" dirty="0"/>
              <a:t> dan </a:t>
            </a:r>
            <a:r>
              <a:rPr lang="en-US" sz="2200" dirty="0" err="1"/>
              <a:t>sistem</a:t>
            </a:r>
            <a:r>
              <a:rPr lang="en-US" sz="2200" dirty="0"/>
              <a:t> </a:t>
            </a:r>
            <a:r>
              <a:rPr lang="en-US" sz="2200" dirty="0" err="1"/>
              <a:t>pengelolaan</a:t>
            </a:r>
            <a:r>
              <a:rPr lang="en-US" sz="2200" dirty="0"/>
              <a:t> dana </a:t>
            </a:r>
            <a:r>
              <a:rPr lang="en-US" sz="2200" dirty="0" err="1"/>
              <a:t>sebagai</a:t>
            </a:r>
            <a:r>
              <a:rPr lang="en-US" sz="2200" dirty="0"/>
              <a:t> </a:t>
            </a:r>
            <a:r>
              <a:rPr lang="en-US" sz="2200" dirty="0" err="1"/>
              <a:t>berikut</a:t>
            </a:r>
            <a:r>
              <a:rPr lang="en-US" sz="2200" dirty="0"/>
              <a:t>:</a:t>
            </a:r>
          </a:p>
          <a:p>
            <a:pPr marL="914400" lvl="1" indent="-457200" algn="just">
              <a:buAutoNum type="alphaLcPeriod"/>
            </a:pPr>
            <a:r>
              <a:rPr lang="en-US" sz="2200" dirty="0" err="1"/>
              <a:t>Analisis</a:t>
            </a:r>
            <a:r>
              <a:rPr lang="en-US" sz="2200" dirty="0"/>
              <a:t> </a:t>
            </a:r>
            <a:r>
              <a:rPr lang="en-US" sz="2200" dirty="0" err="1"/>
              <a:t>laporan</a:t>
            </a:r>
            <a:r>
              <a:rPr lang="en-US" sz="2200" dirty="0"/>
              <a:t> </a:t>
            </a:r>
            <a:r>
              <a:rPr lang="en-US" sz="2200" dirty="0" err="1"/>
              <a:t>keuangan</a:t>
            </a:r>
            <a:endParaRPr lang="en-US" sz="2200" dirty="0"/>
          </a:p>
          <a:p>
            <a:pPr marL="914400" lvl="1" indent="-457200" algn="just">
              <a:buAutoNum type="alphaLcPeriod"/>
            </a:pPr>
            <a:r>
              <a:rPr lang="en-US" sz="2200" dirty="0" err="1"/>
              <a:t>Analisis</a:t>
            </a:r>
            <a:r>
              <a:rPr lang="en-US" sz="2200" dirty="0"/>
              <a:t> </a:t>
            </a:r>
            <a:r>
              <a:rPr lang="en-US" sz="2200" dirty="0" err="1"/>
              <a:t>kepatuhan</a:t>
            </a:r>
            <a:r>
              <a:rPr lang="en-US" sz="2200" dirty="0"/>
              <a:t> syariah</a:t>
            </a:r>
          </a:p>
          <a:p>
            <a:pPr marL="914400" lvl="1" indent="-457200" algn="just">
              <a:buAutoNum type="alphaLcPeriod"/>
            </a:pPr>
            <a:r>
              <a:rPr lang="en-US" sz="2200" dirty="0" err="1"/>
              <a:t>Analisis</a:t>
            </a:r>
            <a:r>
              <a:rPr lang="en-US" sz="2200" dirty="0"/>
              <a:t> model </a:t>
            </a:r>
            <a:r>
              <a:rPr lang="en-US" sz="2200" dirty="0" err="1"/>
              <a:t>penagihan</a:t>
            </a:r>
            <a:endParaRPr lang="en-US" sz="2200" dirty="0"/>
          </a:p>
          <a:p>
            <a:pPr marL="914400" lvl="1" indent="-457200" algn="just">
              <a:buAutoNum type="alphaLcPeriod"/>
            </a:pPr>
            <a:r>
              <a:rPr lang="en-US" sz="2200" dirty="0" err="1"/>
              <a:t>Analisis</a:t>
            </a:r>
            <a:r>
              <a:rPr lang="en-US" sz="2200" dirty="0"/>
              <a:t> model </a:t>
            </a:r>
            <a:r>
              <a:rPr lang="en-US" sz="2200" dirty="0" err="1"/>
              <a:t>investasi</a:t>
            </a:r>
            <a:endParaRPr lang="id-ID" sz="2200" dirty="0"/>
          </a:p>
        </p:txBody>
      </p:sp>
    </p:spTree>
    <p:extLst>
      <p:ext uri="{BB962C8B-B14F-4D97-AF65-F5344CB8AC3E}">
        <p14:creationId xmlns:p14="http://schemas.microsoft.com/office/powerpoint/2010/main" val="85969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BAB3778A-DEAF-3EAB-D6B9-9EFA46F93658}"/>
              </a:ext>
            </a:extLst>
          </p:cNvPr>
          <p:cNvSpPr>
            <a:spLocks noGrp="1"/>
          </p:cNvSpPr>
          <p:nvPr>
            <p:ph type="title"/>
          </p:nvPr>
        </p:nvSpPr>
        <p:spPr/>
        <p:txBody>
          <a:bodyPr/>
          <a:lstStyle/>
          <a:p>
            <a:r>
              <a:rPr lang="en-US" b="1" dirty="0"/>
              <a:t>Alat dan Teknik </a:t>
            </a:r>
            <a:r>
              <a:rPr lang="en-US" b="1" dirty="0" err="1"/>
              <a:t>Pengawasan</a:t>
            </a:r>
            <a:r>
              <a:rPr lang="en-US" b="1" dirty="0"/>
              <a:t> – WCP 8</a:t>
            </a:r>
            <a:endParaRPr lang="id-ID" dirty="0"/>
          </a:p>
        </p:txBody>
      </p:sp>
      <p:sp>
        <p:nvSpPr>
          <p:cNvPr id="5" name="Kotak Teks 4">
            <a:extLst>
              <a:ext uri="{FF2B5EF4-FFF2-40B4-BE49-F238E27FC236}">
                <a16:creationId xmlns:a16="http://schemas.microsoft.com/office/drawing/2014/main" xmlns="" id="{B0177DAD-E13E-07CD-53D8-4EE01F57548F}"/>
              </a:ext>
            </a:extLst>
          </p:cNvPr>
          <p:cNvSpPr txBox="1"/>
          <p:nvPr/>
        </p:nvSpPr>
        <p:spPr>
          <a:xfrm>
            <a:off x="838200" y="1487488"/>
            <a:ext cx="5775960" cy="4939814"/>
          </a:xfrm>
          <a:prstGeom prst="rect">
            <a:avLst/>
          </a:prstGeom>
          <a:noFill/>
        </p:spPr>
        <p:txBody>
          <a:bodyPr wrap="square">
            <a:spAutoFit/>
          </a:bodyPr>
          <a:lstStyle/>
          <a:p>
            <a:pPr lvl="1" algn="just"/>
            <a:r>
              <a:rPr lang="en-US" sz="2100" dirty="0"/>
              <a:t>e. </a:t>
            </a:r>
            <a:r>
              <a:rPr lang="en-US" sz="2100" dirty="0" err="1"/>
              <a:t>Analisis</a:t>
            </a:r>
            <a:r>
              <a:rPr lang="en-US" sz="2100" dirty="0"/>
              <a:t> </a:t>
            </a:r>
            <a:r>
              <a:rPr lang="en-US" sz="2100" dirty="0" err="1"/>
              <a:t>aset</a:t>
            </a:r>
            <a:r>
              <a:rPr lang="en-US" sz="2100" dirty="0"/>
              <a:t> dan </a:t>
            </a:r>
            <a:r>
              <a:rPr lang="en-US" sz="2100" dirty="0" err="1"/>
              <a:t>pengelolaan</a:t>
            </a:r>
            <a:r>
              <a:rPr lang="en-US" sz="2100" dirty="0"/>
              <a:t> dana</a:t>
            </a:r>
          </a:p>
          <a:p>
            <a:pPr lvl="1" algn="just"/>
            <a:r>
              <a:rPr lang="en-US" sz="2100" dirty="0"/>
              <a:t>f. </a:t>
            </a:r>
            <a:r>
              <a:rPr lang="en-US" sz="2100" dirty="0" err="1"/>
              <a:t>Analisis</a:t>
            </a:r>
            <a:r>
              <a:rPr lang="en-US" sz="2100" dirty="0"/>
              <a:t> model </a:t>
            </a:r>
            <a:r>
              <a:rPr lang="en-US" sz="2100" dirty="0" err="1"/>
              <a:t>penyaluran</a:t>
            </a:r>
            <a:endParaRPr lang="en-US" sz="2100" dirty="0"/>
          </a:p>
          <a:p>
            <a:pPr lvl="1" algn="just"/>
            <a:r>
              <a:rPr lang="en-US" sz="2100" dirty="0"/>
              <a:t>g. </a:t>
            </a:r>
            <a:r>
              <a:rPr lang="en-US" sz="2100" dirty="0" err="1"/>
              <a:t>Analisis</a:t>
            </a:r>
            <a:r>
              <a:rPr lang="en-US" sz="2100" dirty="0"/>
              <a:t> tata Kelola </a:t>
            </a:r>
            <a:r>
              <a:rPr lang="en-US" sz="2100" dirty="0" err="1"/>
              <a:t>wakaf</a:t>
            </a:r>
            <a:r>
              <a:rPr lang="en-US" sz="2100" dirty="0"/>
              <a:t> yang </a:t>
            </a:r>
            <a:r>
              <a:rPr lang="en-US" sz="2100" dirty="0" err="1"/>
              <a:t>baik</a:t>
            </a:r>
            <a:r>
              <a:rPr lang="en-US" sz="2100" dirty="0"/>
              <a:t>.</a:t>
            </a:r>
          </a:p>
          <a:p>
            <a:pPr marL="457200" indent="-457200" algn="just">
              <a:buFont typeface="+mj-lt"/>
              <a:buAutoNum type="arabicPeriod" startAt="2"/>
            </a:pPr>
            <a:r>
              <a:rPr lang="en-US" sz="2100" dirty="0" err="1"/>
              <a:t>Dapat</a:t>
            </a:r>
            <a:r>
              <a:rPr lang="en-US" sz="2100" dirty="0"/>
              <a:t> </a:t>
            </a:r>
            <a:r>
              <a:rPr lang="en-US" sz="2100" b="1" dirty="0" err="1"/>
              <a:t>mempekerjakan</a:t>
            </a:r>
            <a:r>
              <a:rPr lang="en-US" sz="2100" b="1" dirty="0"/>
              <a:t> </a:t>
            </a:r>
            <a:r>
              <a:rPr lang="en-US" sz="2100" b="1" dirty="0" err="1"/>
              <a:t>pihak</a:t>
            </a:r>
            <a:r>
              <a:rPr lang="en-US" sz="2100" b="1" dirty="0"/>
              <a:t> </a:t>
            </a:r>
            <a:r>
              <a:rPr lang="en-US" sz="2100" b="1" dirty="0" err="1"/>
              <a:t>ketiga</a:t>
            </a:r>
            <a:r>
              <a:rPr lang="en-US" sz="2100" b="1" dirty="0"/>
              <a:t> yang </a:t>
            </a:r>
            <a:r>
              <a:rPr lang="en-US" sz="2100" b="1" dirty="0" err="1"/>
              <a:t>independen</a:t>
            </a:r>
            <a:r>
              <a:rPr lang="en-US" sz="2100" dirty="0"/>
              <a:t>, </a:t>
            </a:r>
            <a:r>
              <a:rPr lang="en-US" sz="2100" dirty="0" err="1"/>
              <a:t>seperti</a:t>
            </a:r>
            <a:r>
              <a:rPr lang="en-US" sz="2100" dirty="0"/>
              <a:t> auditor </a:t>
            </a:r>
            <a:r>
              <a:rPr lang="en-US" sz="2100" dirty="0" err="1"/>
              <a:t>keuangan</a:t>
            </a:r>
            <a:r>
              <a:rPr lang="en-US" sz="2100" dirty="0"/>
              <a:t>.</a:t>
            </a:r>
          </a:p>
          <a:p>
            <a:pPr marL="457200" indent="-457200" algn="just">
              <a:buFont typeface="+mj-lt"/>
              <a:buAutoNum type="arabicPeriod" startAt="2"/>
            </a:pPr>
            <a:r>
              <a:rPr lang="en-US" sz="2100" dirty="0" err="1"/>
              <a:t>Melakukan</a:t>
            </a:r>
            <a:r>
              <a:rPr lang="en-US" sz="2100" dirty="0"/>
              <a:t> </a:t>
            </a:r>
            <a:r>
              <a:rPr lang="en-US" sz="2100" b="1" dirty="0" err="1"/>
              <a:t>pemantauan</a:t>
            </a:r>
            <a:r>
              <a:rPr lang="en-US" sz="2100" dirty="0"/>
              <a:t> yang </a:t>
            </a:r>
            <a:r>
              <a:rPr lang="en-US" sz="2100" dirty="0" err="1"/>
              <a:t>tepat</a:t>
            </a:r>
            <a:r>
              <a:rPr lang="en-US" sz="2100" dirty="0"/>
              <a:t> </a:t>
            </a:r>
            <a:r>
              <a:rPr lang="en-US" sz="2100" dirty="0" err="1"/>
              <a:t>untuk</a:t>
            </a:r>
            <a:r>
              <a:rPr lang="en-US" sz="2100" dirty="0"/>
              <a:t> </a:t>
            </a:r>
            <a:r>
              <a:rPr lang="en-US" sz="2100" dirty="0" err="1"/>
              <a:t>memverifikasi</a:t>
            </a:r>
            <a:r>
              <a:rPr lang="en-US" sz="2100" dirty="0"/>
              <a:t> </a:t>
            </a:r>
            <a:r>
              <a:rPr lang="en-US" sz="2100" dirty="0" err="1"/>
              <a:t>bahwa</a:t>
            </a:r>
            <a:r>
              <a:rPr lang="en-US" sz="2100" dirty="0"/>
              <a:t> </a:t>
            </a:r>
            <a:r>
              <a:rPr lang="en-US" sz="2100" dirty="0" err="1"/>
              <a:t>lembaga</a:t>
            </a:r>
            <a:r>
              <a:rPr lang="en-US" sz="2100" dirty="0"/>
              <a:t> </a:t>
            </a:r>
            <a:r>
              <a:rPr lang="en-US" sz="2100" dirty="0" err="1"/>
              <a:t>wakaf</a:t>
            </a:r>
            <a:r>
              <a:rPr lang="en-US" sz="2100" dirty="0"/>
              <a:t> </a:t>
            </a:r>
            <a:r>
              <a:rPr lang="en-US" sz="2100" dirty="0" err="1"/>
              <a:t>telah</a:t>
            </a:r>
            <a:r>
              <a:rPr lang="en-US" sz="2100" dirty="0"/>
              <a:t> </a:t>
            </a:r>
            <a:r>
              <a:rPr lang="en-US" sz="2100" dirty="0" err="1"/>
              <a:t>menangani</a:t>
            </a:r>
            <a:r>
              <a:rPr lang="en-US" sz="2100" dirty="0"/>
              <a:t> </a:t>
            </a:r>
            <a:r>
              <a:rPr lang="en-US" sz="2100" dirty="0" err="1"/>
              <a:t>masalah</a:t>
            </a:r>
            <a:r>
              <a:rPr lang="en-US" sz="2100" dirty="0"/>
              <a:t> </a:t>
            </a:r>
            <a:r>
              <a:rPr lang="en-US" sz="2100" dirty="0" err="1"/>
              <a:t>pengawasan</a:t>
            </a:r>
            <a:r>
              <a:rPr lang="en-US" sz="2100" dirty="0"/>
              <a:t>.</a:t>
            </a:r>
          </a:p>
          <a:p>
            <a:pPr marL="457200" indent="-457200" algn="just">
              <a:buFont typeface="+mj-lt"/>
              <a:buAutoNum type="arabicPeriod" startAt="2"/>
            </a:pPr>
            <a:r>
              <a:rPr lang="en-US" sz="2100" dirty="0" err="1"/>
              <a:t>Kondisi</a:t>
            </a:r>
            <a:r>
              <a:rPr lang="en-US" sz="2100" dirty="0"/>
              <a:t> yang </a:t>
            </a:r>
            <a:r>
              <a:rPr lang="en-US" sz="2100" dirty="0" err="1"/>
              <a:t>diberlakukan</a:t>
            </a:r>
            <a:r>
              <a:rPr lang="en-US" sz="2100" dirty="0"/>
              <a:t> oleh </a:t>
            </a:r>
            <a:r>
              <a:rPr lang="en-US" sz="2100" dirty="0" err="1"/>
              <a:t>pengawas</a:t>
            </a:r>
            <a:r>
              <a:rPr lang="en-US" sz="2100" dirty="0"/>
              <a:t> </a:t>
            </a:r>
            <a:r>
              <a:rPr lang="en-US" sz="2100" dirty="0" err="1"/>
              <a:t>wakaf</a:t>
            </a:r>
            <a:r>
              <a:rPr lang="en-US" sz="2100" dirty="0"/>
              <a:t> </a:t>
            </a:r>
            <a:r>
              <a:rPr lang="en-US" sz="2100" dirty="0" err="1"/>
              <a:t>dapat</a:t>
            </a:r>
            <a:r>
              <a:rPr lang="en-US" sz="2100" dirty="0"/>
              <a:t> </a:t>
            </a:r>
            <a:r>
              <a:rPr lang="en-US" sz="2100" dirty="0" err="1"/>
              <a:t>mengakibatkan</a:t>
            </a:r>
            <a:r>
              <a:rPr lang="en-US" sz="2100" dirty="0"/>
              <a:t> </a:t>
            </a:r>
            <a:r>
              <a:rPr lang="en-US" sz="2100" dirty="0" err="1"/>
              <a:t>tindakan</a:t>
            </a:r>
            <a:r>
              <a:rPr lang="en-US" sz="2100" dirty="0"/>
              <a:t> </a:t>
            </a:r>
            <a:r>
              <a:rPr lang="en-US" sz="2100" dirty="0" err="1"/>
              <a:t>segera</a:t>
            </a:r>
            <a:r>
              <a:rPr lang="en-US" sz="2100" dirty="0"/>
              <a:t>, </a:t>
            </a:r>
            <a:r>
              <a:rPr lang="en-US" sz="2100" dirty="0" err="1"/>
              <a:t>seperti</a:t>
            </a:r>
            <a:r>
              <a:rPr lang="en-US" sz="2100" dirty="0"/>
              <a:t> </a:t>
            </a:r>
            <a:r>
              <a:rPr lang="en-US" sz="2100" dirty="0" err="1"/>
              <a:t>pengambilalihan</a:t>
            </a:r>
            <a:r>
              <a:rPr lang="en-US" sz="2100" dirty="0"/>
              <a:t> atau </a:t>
            </a:r>
            <a:r>
              <a:rPr lang="en-US" sz="2100" b="1" dirty="0" err="1"/>
              <a:t>pembekuan</a:t>
            </a:r>
            <a:r>
              <a:rPr lang="en-US" sz="2100" b="1" dirty="0"/>
              <a:t>/</a:t>
            </a:r>
            <a:r>
              <a:rPr lang="en-US" sz="2100" b="1" dirty="0" err="1"/>
              <a:t>pencabutan</a:t>
            </a:r>
            <a:r>
              <a:rPr lang="en-US" sz="2100" b="1" dirty="0"/>
              <a:t> </a:t>
            </a:r>
            <a:r>
              <a:rPr lang="en-US" sz="2100" b="1" dirty="0" err="1"/>
              <a:t>izin</a:t>
            </a:r>
            <a:r>
              <a:rPr lang="en-US" sz="2100" b="1" dirty="0"/>
              <a:t> </a:t>
            </a:r>
            <a:r>
              <a:rPr lang="en-US" sz="2100" dirty="0" err="1"/>
              <a:t>lembaga</a:t>
            </a:r>
            <a:r>
              <a:rPr lang="en-US" sz="2100" dirty="0"/>
              <a:t> </a:t>
            </a:r>
            <a:r>
              <a:rPr lang="en-US" sz="2100" dirty="0" err="1"/>
              <a:t>wakaf</a:t>
            </a:r>
            <a:r>
              <a:rPr lang="en-US" sz="2100" dirty="0"/>
              <a:t>.</a:t>
            </a:r>
          </a:p>
        </p:txBody>
      </p:sp>
      <p:sp>
        <p:nvSpPr>
          <p:cNvPr id="7" name="Kotak Teks 6">
            <a:extLst>
              <a:ext uri="{FF2B5EF4-FFF2-40B4-BE49-F238E27FC236}">
                <a16:creationId xmlns:a16="http://schemas.microsoft.com/office/drawing/2014/main" xmlns="" id="{09C8AA7C-4DB2-7C3B-C205-683DE57A4202}"/>
              </a:ext>
            </a:extLst>
          </p:cNvPr>
          <p:cNvSpPr txBox="1"/>
          <p:nvPr/>
        </p:nvSpPr>
        <p:spPr>
          <a:xfrm>
            <a:off x="7627620" y="2244617"/>
            <a:ext cx="3606800" cy="3785652"/>
          </a:xfrm>
          <a:prstGeom prst="rect">
            <a:avLst/>
          </a:prstGeom>
          <a:noFill/>
        </p:spPr>
        <p:txBody>
          <a:bodyPr wrap="square" rtlCol="0">
            <a:spAutoFit/>
          </a:bodyPr>
          <a:lstStyle/>
          <a:p>
            <a:pPr algn="just"/>
            <a:r>
              <a:rPr lang="id-ID" sz="2000" dirty="0"/>
              <a:t>Pengawas wakaf memiliki kerangka kerja untuk melakukan tinjauan independen secara berkala, misalnya oleh fungsi audit internal atau penilai pihak ketiga, terhadap kecukupan dan keefektifan berbagai alat pengawasan yang tersedia dan penggunaannya, dan untuk membuat perubahan yang diperlukan.</a:t>
            </a:r>
          </a:p>
        </p:txBody>
      </p:sp>
      <p:sp>
        <p:nvSpPr>
          <p:cNvPr id="8" name="Persegi Panjang: Sudut Lengkung 7">
            <a:extLst>
              <a:ext uri="{FF2B5EF4-FFF2-40B4-BE49-F238E27FC236}">
                <a16:creationId xmlns:a16="http://schemas.microsoft.com/office/drawing/2014/main" xmlns="" id="{5580E0BD-20E1-4193-EE25-E46420AF86DD}"/>
              </a:ext>
            </a:extLst>
          </p:cNvPr>
          <p:cNvSpPr/>
          <p:nvPr/>
        </p:nvSpPr>
        <p:spPr>
          <a:xfrm>
            <a:off x="7508240" y="2123440"/>
            <a:ext cx="3845560" cy="4060786"/>
          </a:xfrm>
          <a:prstGeom prst="roundRect">
            <a:avLst>
              <a:gd name="adj" fmla="val 1115"/>
            </a:avLst>
          </a:prstGeom>
          <a:noFill/>
          <a:ln w="38100">
            <a:solidFill>
              <a:srgbClr val="FFD44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Kotak Teks 8">
            <a:extLst>
              <a:ext uri="{FF2B5EF4-FFF2-40B4-BE49-F238E27FC236}">
                <a16:creationId xmlns:a16="http://schemas.microsoft.com/office/drawing/2014/main" xmlns="" id="{2B75545F-3B55-469C-A572-88EABBF69F71}"/>
              </a:ext>
            </a:extLst>
          </p:cNvPr>
          <p:cNvSpPr txBox="1"/>
          <p:nvPr/>
        </p:nvSpPr>
        <p:spPr>
          <a:xfrm>
            <a:off x="7378700" y="1611810"/>
            <a:ext cx="3606800" cy="400110"/>
          </a:xfrm>
          <a:prstGeom prst="rect">
            <a:avLst/>
          </a:prstGeom>
          <a:noFill/>
        </p:spPr>
        <p:txBody>
          <a:bodyPr wrap="square" rtlCol="0">
            <a:spAutoFit/>
          </a:bodyPr>
          <a:lstStyle/>
          <a:p>
            <a:pPr algn="just"/>
            <a:r>
              <a:rPr lang="en-US" sz="2000" b="1" dirty="0" err="1"/>
              <a:t>Kriteria</a:t>
            </a:r>
            <a:r>
              <a:rPr lang="en-US" sz="2000" b="1" dirty="0"/>
              <a:t> </a:t>
            </a:r>
            <a:r>
              <a:rPr lang="en-US" sz="2000" b="1" dirty="0" err="1"/>
              <a:t>Tambahan</a:t>
            </a:r>
            <a:endParaRPr lang="id-ID" sz="2000" b="1" dirty="0"/>
          </a:p>
        </p:txBody>
      </p:sp>
      <p:cxnSp>
        <p:nvCxnSpPr>
          <p:cNvPr id="11" name="Konektor Lurus 10">
            <a:extLst>
              <a:ext uri="{FF2B5EF4-FFF2-40B4-BE49-F238E27FC236}">
                <a16:creationId xmlns:a16="http://schemas.microsoft.com/office/drawing/2014/main" xmlns="" id="{312CEEBB-7081-E728-89D8-F9659D7E9E86}"/>
              </a:ext>
            </a:extLst>
          </p:cNvPr>
          <p:cNvCxnSpPr>
            <a:cxnSpLocks/>
          </p:cNvCxnSpPr>
          <p:nvPr/>
        </p:nvCxnSpPr>
        <p:spPr>
          <a:xfrm>
            <a:off x="7061200" y="1690688"/>
            <a:ext cx="0" cy="4628892"/>
          </a:xfrm>
          <a:prstGeom prst="line">
            <a:avLst/>
          </a:prstGeom>
          <a:ln w="38100">
            <a:solidFill>
              <a:srgbClr val="FFD4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45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E48F3CE3-5C22-12AC-B7EE-CC2E0B80E49B}"/>
              </a:ext>
            </a:extLst>
          </p:cNvPr>
          <p:cNvSpPr>
            <a:spLocks noGrp="1"/>
          </p:cNvSpPr>
          <p:nvPr>
            <p:ph type="title"/>
          </p:nvPr>
        </p:nvSpPr>
        <p:spPr/>
        <p:txBody>
          <a:bodyPr/>
          <a:lstStyle/>
          <a:p>
            <a:r>
              <a:rPr lang="en-US" b="1" dirty="0" err="1"/>
              <a:t>Pelaporan</a:t>
            </a:r>
            <a:r>
              <a:rPr lang="en-US" b="1" dirty="0"/>
              <a:t> </a:t>
            </a:r>
            <a:r>
              <a:rPr lang="en-US" b="1" dirty="0" err="1"/>
              <a:t>Pengawasan</a:t>
            </a:r>
            <a:r>
              <a:rPr lang="en-US" b="1" dirty="0"/>
              <a:t> </a:t>
            </a:r>
            <a:r>
              <a:rPr lang="en-US" b="1" dirty="0" err="1"/>
              <a:t>Wakaf</a:t>
            </a:r>
            <a:r>
              <a:rPr lang="en-US" b="1" dirty="0"/>
              <a:t> – WCP 9</a:t>
            </a:r>
            <a:endParaRPr lang="id-ID" b="1" dirty="0"/>
          </a:p>
        </p:txBody>
      </p:sp>
      <p:sp>
        <p:nvSpPr>
          <p:cNvPr id="5" name="Kotak Teks 4">
            <a:extLst>
              <a:ext uri="{FF2B5EF4-FFF2-40B4-BE49-F238E27FC236}">
                <a16:creationId xmlns:a16="http://schemas.microsoft.com/office/drawing/2014/main" xmlns="" id="{C5DE6A55-4C97-2819-CAC2-AABD7212DE53}"/>
              </a:ext>
            </a:extLst>
          </p:cNvPr>
          <p:cNvSpPr txBox="1"/>
          <p:nvPr/>
        </p:nvSpPr>
        <p:spPr>
          <a:xfrm>
            <a:off x="1209072" y="1599813"/>
            <a:ext cx="9773855" cy="1323439"/>
          </a:xfrm>
          <a:prstGeom prst="rect">
            <a:avLst/>
          </a:prstGeom>
          <a:noFill/>
        </p:spPr>
        <p:txBody>
          <a:bodyPr wrap="square" rtlCol="0">
            <a:spAutoFit/>
          </a:bodyPr>
          <a:lstStyle/>
          <a:p>
            <a:r>
              <a:rPr lang="id-ID" sz="2000" dirty="0"/>
              <a:t>Pengawas wakaf </a:t>
            </a:r>
            <a:r>
              <a:rPr lang="id-ID" sz="2000" b="1" dirty="0"/>
              <a:t>mengumpulkan</a:t>
            </a:r>
            <a:r>
              <a:rPr lang="id-ID" sz="2000" dirty="0"/>
              <a:t>, </a:t>
            </a:r>
            <a:r>
              <a:rPr lang="id-ID" sz="2000" b="1" dirty="0"/>
              <a:t>mengkaji</a:t>
            </a:r>
            <a:r>
              <a:rPr lang="id-ID" sz="2000" dirty="0"/>
              <a:t>, dan </a:t>
            </a:r>
            <a:r>
              <a:rPr lang="id-ID" sz="2000" b="1" dirty="0"/>
              <a:t>menganalisis laporan </a:t>
            </a:r>
            <a:r>
              <a:rPr lang="id-ID" sz="2000" dirty="0"/>
              <a:t>kehati-hatian tentang kinerja lembaga wakaf baik secara individu maupun konsolidasi dan secara independen memverifikasi laporan tersebut, baik melalui </a:t>
            </a:r>
            <a:r>
              <a:rPr lang="id-ID" sz="2000" b="1" dirty="0"/>
              <a:t>pemeriksaan langsung </a:t>
            </a:r>
            <a:r>
              <a:rPr lang="id-ID" sz="2000" dirty="0"/>
              <a:t>di lapangan maupun dengan bantuan ahli eksternal.</a:t>
            </a:r>
          </a:p>
        </p:txBody>
      </p:sp>
      <p:sp>
        <p:nvSpPr>
          <p:cNvPr id="6" name="Persegi Panjang: Sudut Lengkung 5">
            <a:extLst>
              <a:ext uri="{FF2B5EF4-FFF2-40B4-BE49-F238E27FC236}">
                <a16:creationId xmlns:a16="http://schemas.microsoft.com/office/drawing/2014/main" xmlns="" id="{1B13FABE-309E-F5AA-DC48-7A3498134EA2}"/>
              </a:ext>
            </a:extLst>
          </p:cNvPr>
          <p:cNvSpPr/>
          <p:nvPr/>
        </p:nvSpPr>
        <p:spPr>
          <a:xfrm>
            <a:off x="956841" y="1469986"/>
            <a:ext cx="10098909" cy="1583094"/>
          </a:xfrm>
          <a:prstGeom prst="roundRect">
            <a:avLst>
              <a:gd name="adj" fmla="val 5441"/>
            </a:avLst>
          </a:prstGeom>
          <a:noFill/>
          <a:ln w="38100">
            <a:solidFill>
              <a:srgbClr val="FFD44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Kotak Teks 6">
            <a:extLst>
              <a:ext uri="{FF2B5EF4-FFF2-40B4-BE49-F238E27FC236}">
                <a16:creationId xmlns:a16="http://schemas.microsoft.com/office/drawing/2014/main" xmlns="" id="{EEC4002D-F5DB-D0D5-6AD0-7AEBF00508F6}"/>
              </a:ext>
            </a:extLst>
          </p:cNvPr>
          <p:cNvSpPr txBox="1"/>
          <p:nvPr/>
        </p:nvSpPr>
        <p:spPr>
          <a:xfrm>
            <a:off x="838200" y="3343255"/>
            <a:ext cx="2608162" cy="430887"/>
          </a:xfrm>
          <a:prstGeom prst="rect">
            <a:avLst/>
          </a:prstGeom>
          <a:noFill/>
        </p:spPr>
        <p:txBody>
          <a:bodyPr wrap="square" rtlCol="0">
            <a:spAutoFit/>
          </a:bodyPr>
          <a:lstStyle/>
          <a:p>
            <a:r>
              <a:rPr lang="en-US" sz="2100" b="1" dirty="0" err="1"/>
              <a:t>Kriteria</a:t>
            </a:r>
            <a:r>
              <a:rPr lang="en-US" sz="2100" b="1" dirty="0"/>
              <a:t> Utama</a:t>
            </a:r>
            <a:endParaRPr lang="id-ID" sz="2100" b="1" dirty="0"/>
          </a:p>
        </p:txBody>
      </p:sp>
      <p:sp>
        <p:nvSpPr>
          <p:cNvPr id="8" name="Kotak Teks 7">
            <a:extLst>
              <a:ext uri="{FF2B5EF4-FFF2-40B4-BE49-F238E27FC236}">
                <a16:creationId xmlns:a16="http://schemas.microsoft.com/office/drawing/2014/main" xmlns="" id="{F74E317D-6EA6-32FD-A30B-6B0C2CD3EAB8}"/>
              </a:ext>
            </a:extLst>
          </p:cNvPr>
          <p:cNvSpPr txBox="1"/>
          <p:nvPr/>
        </p:nvSpPr>
        <p:spPr>
          <a:xfrm>
            <a:off x="838200" y="3804920"/>
            <a:ext cx="10217550" cy="2354491"/>
          </a:xfrm>
          <a:prstGeom prst="rect">
            <a:avLst/>
          </a:prstGeom>
          <a:noFill/>
        </p:spPr>
        <p:txBody>
          <a:bodyPr wrap="square" rtlCol="0">
            <a:spAutoFit/>
          </a:bodyPr>
          <a:lstStyle/>
          <a:p>
            <a:pPr marL="457200" indent="-457200" algn="just">
              <a:buAutoNum type="arabicPeriod"/>
            </a:pPr>
            <a:r>
              <a:rPr lang="en-US" sz="2100" dirty="0"/>
              <a:t>M</a:t>
            </a:r>
            <a:r>
              <a:rPr lang="id-ID" sz="2100" dirty="0" err="1"/>
              <a:t>emiliki</a:t>
            </a:r>
            <a:r>
              <a:rPr lang="id-ID" sz="2100" dirty="0"/>
              <a:t> wewenang untuk meminta lembaga wakaf menyerahkan informasi pengawasan secara tepat waktu dan akurat, seperti kondisi keuangan mereka.</a:t>
            </a:r>
            <a:endParaRPr lang="en-US" sz="2100" dirty="0"/>
          </a:p>
          <a:p>
            <a:pPr marL="457200" indent="-457200" algn="just">
              <a:buAutoNum type="arabicPeriod"/>
            </a:pPr>
            <a:r>
              <a:rPr lang="sv-SE" sz="2100" dirty="0"/>
              <a:t>Memberikan instruksi yang jelas untuk laporan berkala yang secara jelas menguraikan pedoman akuntansi wakaf.</a:t>
            </a:r>
          </a:p>
          <a:p>
            <a:pPr marL="457200" indent="-457200" algn="just">
              <a:buAutoNum type="arabicPeriod"/>
            </a:pPr>
            <a:r>
              <a:rPr lang="sv-SE" sz="2100" dirty="0"/>
              <a:t>Menggunakan kebijakan dan prosedur yang menentukan keabsahan dan integritas informasi pengawasan.</a:t>
            </a:r>
          </a:p>
        </p:txBody>
      </p:sp>
    </p:spTree>
    <p:extLst>
      <p:ext uri="{BB962C8B-B14F-4D97-AF65-F5344CB8AC3E}">
        <p14:creationId xmlns:p14="http://schemas.microsoft.com/office/powerpoint/2010/main" val="3813469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E48F3CE3-5C22-12AC-B7EE-CC2E0B80E49B}"/>
              </a:ext>
            </a:extLst>
          </p:cNvPr>
          <p:cNvSpPr>
            <a:spLocks noGrp="1"/>
          </p:cNvSpPr>
          <p:nvPr>
            <p:ph type="title"/>
          </p:nvPr>
        </p:nvSpPr>
        <p:spPr/>
        <p:txBody>
          <a:bodyPr/>
          <a:lstStyle/>
          <a:p>
            <a:r>
              <a:rPr lang="en-US" b="1" dirty="0" err="1"/>
              <a:t>Pelaporan</a:t>
            </a:r>
            <a:r>
              <a:rPr lang="en-US" b="1" dirty="0"/>
              <a:t> </a:t>
            </a:r>
            <a:r>
              <a:rPr lang="en-US" b="1" dirty="0" err="1"/>
              <a:t>Pengawasan</a:t>
            </a:r>
            <a:r>
              <a:rPr lang="en-US" b="1" dirty="0"/>
              <a:t> </a:t>
            </a:r>
            <a:r>
              <a:rPr lang="en-US" b="1" dirty="0" err="1"/>
              <a:t>Wakaf</a:t>
            </a:r>
            <a:r>
              <a:rPr lang="en-US" b="1" dirty="0"/>
              <a:t> – WCP 9</a:t>
            </a:r>
            <a:endParaRPr lang="id-ID" b="1" dirty="0"/>
          </a:p>
        </p:txBody>
      </p:sp>
      <p:sp>
        <p:nvSpPr>
          <p:cNvPr id="8" name="Kotak Teks 7">
            <a:extLst>
              <a:ext uri="{FF2B5EF4-FFF2-40B4-BE49-F238E27FC236}">
                <a16:creationId xmlns:a16="http://schemas.microsoft.com/office/drawing/2014/main" xmlns="" id="{F74E317D-6EA6-32FD-A30B-6B0C2CD3EAB8}"/>
              </a:ext>
            </a:extLst>
          </p:cNvPr>
          <p:cNvSpPr txBox="1"/>
          <p:nvPr/>
        </p:nvSpPr>
        <p:spPr>
          <a:xfrm>
            <a:off x="838200" y="1690688"/>
            <a:ext cx="4384040" cy="4616648"/>
          </a:xfrm>
          <a:prstGeom prst="rect">
            <a:avLst/>
          </a:prstGeom>
          <a:noFill/>
        </p:spPr>
        <p:txBody>
          <a:bodyPr wrap="square" rtlCol="0">
            <a:spAutoFit/>
          </a:bodyPr>
          <a:lstStyle/>
          <a:p>
            <a:pPr marL="457200" indent="-457200" algn="just">
              <a:buFont typeface="+mj-lt"/>
              <a:buAutoNum type="arabicPeriod" startAt="4"/>
            </a:pPr>
            <a:r>
              <a:rPr lang="en-US" sz="2100" dirty="0" err="1"/>
              <a:t>Berbagi</a:t>
            </a:r>
            <a:r>
              <a:rPr lang="en-US" sz="2100" dirty="0"/>
              <a:t> data dan </a:t>
            </a:r>
            <a:r>
              <a:rPr lang="en-US" sz="2100" dirty="0" err="1"/>
              <a:t>informasi</a:t>
            </a:r>
            <a:r>
              <a:rPr lang="en-US" sz="2100" dirty="0"/>
              <a:t> dengan bank </a:t>
            </a:r>
            <a:r>
              <a:rPr lang="en-US" sz="2100" dirty="0" err="1"/>
              <a:t>sentral</a:t>
            </a:r>
            <a:r>
              <a:rPr lang="en-US" sz="2100" dirty="0"/>
              <a:t> dan </a:t>
            </a:r>
            <a:r>
              <a:rPr lang="en-US" sz="2100" dirty="0" err="1"/>
              <a:t>otoritas</a:t>
            </a:r>
            <a:r>
              <a:rPr lang="en-US" sz="2100" dirty="0"/>
              <a:t> </a:t>
            </a:r>
            <a:r>
              <a:rPr lang="en-US" sz="2100" dirty="0" err="1"/>
              <a:t>terkait</a:t>
            </a:r>
            <a:r>
              <a:rPr lang="en-US" sz="2100" dirty="0"/>
              <a:t> </a:t>
            </a:r>
            <a:r>
              <a:rPr lang="en-US" sz="2100" dirty="0" err="1"/>
              <a:t>lainnya</a:t>
            </a:r>
            <a:r>
              <a:rPr lang="en-US" sz="2100" dirty="0"/>
              <a:t> agar </a:t>
            </a:r>
            <a:r>
              <a:rPr lang="en-US" sz="2100" dirty="0" err="1"/>
              <a:t>mereka</a:t>
            </a:r>
            <a:r>
              <a:rPr lang="en-US" sz="2100" dirty="0"/>
              <a:t> </a:t>
            </a:r>
            <a:r>
              <a:rPr lang="en-US" sz="2100" dirty="0" err="1"/>
              <a:t>dapat</a:t>
            </a:r>
            <a:r>
              <a:rPr lang="en-US" sz="2100" dirty="0"/>
              <a:t> </a:t>
            </a:r>
            <a:r>
              <a:rPr lang="en-US" sz="2100" dirty="0" err="1"/>
              <a:t>mengukur</a:t>
            </a:r>
            <a:r>
              <a:rPr lang="en-US" sz="2100" dirty="0"/>
              <a:t> </a:t>
            </a:r>
            <a:r>
              <a:rPr lang="en-US" sz="2100" dirty="0" err="1"/>
              <a:t>dampak</a:t>
            </a:r>
            <a:r>
              <a:rPr lang="en-US" sz="2100" dirty="0"/>
              <a:t> </a:t>
            </a:r>
            <a:r>
              <a:rPr lang="en-US" sz="2100" dirty="0" err="1"/>
              <a:t>sektor</a:t>
            </a:r>
            <a:r>
              <a:rPr lang="en-US" sz="2100" dirty="0"/>
              <a:t> </a:t>
            </a:r>
            <a:r>
              <a:rPr lang="en-US" sz="2100" dirty="0" err="1"/>
              <a:t>wakaf</a:t>
            </a:r>
            <a:r>
              <a:rPr lang="en-US" sz="2100" dirty="0"/>
              <a:t> </a:t>
            </a:r>
            <a:r>
              <a:rPr lang="en-US" sz="2100" dirty="0" err="1"/>
              <a:t>terhadap</a:t>
            </a:r>
            <a:r>
              <a:rPr lang="en-US" sz="2100" dirty="0"/>
              <a:t> program </a:t>
            </a:r>
            <a:r>
              <a:rPr lang="en-US" sz="2100" dirty="0" err="1"/>
              <a:t>pembangunan</a:t>
            </a:r>
            <a:r>
              <a:rPr lang="en-US" sz="2100" dirty="0"/>
              <a:t> </a:t>
            </a:r>
            <a:r>
              <a:rPr lang="en-US" sz="2100" dirty="0" err="1"/>
              <a:t>ekonomi</a:t>
            </a:r>
            <a:r>
              <a:rPr lang="en-US" sz="2100" dirty="0"/>
              <a:t> yang </a:t>
            </a:r>
            <a:r>
              <a:rPr lang="en-US" sz="2100" dirty="0" err="1"/>
              <a:t>rasional</a:t>
            </a:r>
            <a:r>
              <a:rPr lang="en-US" sz="2100" dirty="0"/>
              <a:t> dan </a:t>
            </a:r>
            <a:r>
              <a:rPr lang="en-US" sz="2100" dirty="0" err="1"/>
              <a:t>memungkinkan</a:t>
            </a:r>
            <a:r>
              <a:rPr lang="en-US" sz="2100" dirty="0"/>
              <a:t> bank </a:t>
            </a:r>
            <a:r>
              <a:rPr lang="en-US" sz="2100" dirty="0" err="1"/>
              <a:t>sentral</a:t>
            </a:r>
            <a:r>
              <a:rPr lang="en-US" sz="2100" dirty="0"/>
              <a:t> dan </a:t>
            </a:r>
            <a:r>
              <a:rPr lang="en-US" sz="2100" dirty="0" err="1"/>
              <a:t>otoritas</a:t>
            </a:r>
            <a:r>
              <a:rPr lang="en-US" sz="2100" dirty="0"/>
              <a:t> </a:t>
            </a:r>
            <a:r>
              <a:rPr lang="en-US" sz="2100" dirty="0" err="1"/>
              <a:t>terkait</a:t>
            </a:r>
            <a:r>
              <a:rPr lang="en-US" sz="2100" dirty="0"/>
              <a:t> </a:t>
            </a:r>
            <a:r>
              <a:rPr lang="en-US" sz="2100" dirty="0" err="1"/>
              <a:t>lainnya</a:t>
            </a:r>
            <a:r>
              <a:rPr lang="en-US" sz="2100" dirty="0"/>
              <a:t>, </a:t>
            </a:r>
            <a:r>
              <a:rPr lang="en-US" sz="2100" dirty="0" err="1"/>
              <a:t>sebagai</a:t>
            </a:r>
            <a:r>
              <a:rPr lang="en-US" sz="2100" dirty="0"/>
              <a:t> </a:t>
            </a:r>
            <a:r>
              <a:rPr lang="en-US" sz="2100" dirty="0" err="1"/>
              <a:t>otoritas</a:t>
            </a:r>
            <a:r>
              <a:rPr lang="en-US" sz="2100" dirty="0"/>
              <a:t> </a:t>
            </a:r>
            <a:r>
              <a:rPr lang="en-US" sz="2100" dirty="0" err="1"/>
              <a:t>kehati-hatian</a:t>
            </a:r>
            <a:r>
              <a:rPr lang="en-US" sz="2100" dirty="0"/>
              <a:t> </a:t>
            </a:r>
            <a:r>
              <a:rPr lang="en-US" sz="2100" dirty="0" err="1"/>
              <a:t>makro</a:t>
            </a:r>
            <a:r>
              <a:rPr lang="en-US" sz="2100" dirty="0"/>
              <a:t>, </a:t>
            </a:r>
            <a:r>
              <a:rPr lang="en-US" sz="2100" dirty="0" err="1"/>
              <a:t>memberikan</a:t>
            </a:r>
            <a:r>
              <a:rPr lang="en-US" sz="2100" dirty="0"/>
              <a:t> saran </a:t>
            </a:r>
            <a:r>
              <a:rPr lang="en-US" sz="2100" dirty="0" err="1"/>
              <a:t>kepada</a:t>
            </a:r>
            <a:r>
              <a:rPr lang="en-US" sz="2100" dirty="0"/>
              <a:t> </a:t>
            </a:r>
            <a:r>
              <a:rPr lang="en-US" sz="2100" dirty="0" err="1"/>
              <a:t>otoritas</a:t>
            </a:r>
            <a:r>
              <a:rPr lang="en-US" sz="2100" dirty="0"/>
              <a:t> </a:t>
            </a:r>
            <a:r>
              <a:rPr lang="en-US" sz="2100" dirty="0" err="1"/>
              <a:t>wakaf</a:t>
            </a:r>
            <a:r>
              <a:rPr lang="en-US" sz="2100" dirty="0"/>
              <a:t> </a:t>
            </a:r>
            <a:r>
              <a:rPr lang="en-US" sz="2100" dirty="0" err="1"/>
              <a:t>tentang</a:t>
            </a:r>
            <a:r>
              <a:rPr lang="en-US" sz="2100" dirty="0"/>
              <a:t> </a:t>
            </a:r>
            <a:r>
              <a:rPr lang="en-US" sz="2100" dirty="0" err="1"/>
              <a:t>arah</a:t>
            </a:r>
            <a:r>
              <a:rPr lang="en-US" sz="2100" dirty="0"/>
              <a:t> </a:t>
            </a:r>
            <a:r>
              <a:rPr lang="en-US" sz="2100" dirty="0" err="1"/>
              <a:t>portofolio</a:t>
            </a:r>
            <a:r>
              <a:rPr lang="en-US" sz="2100" dirty="0"/>
              <a:t> yang optimal.</a:t>
            </a:r>
            <a:endParaRPr lang="id-ID" sz="2100" dirty="0"/>
          </a:p>
        </p:txBody>
      </p:sp>
      <p:sp>
        <p:nvSpPr>
          <p:cNvPr id="3" name="Kotak Teks 2">
            <a:extLst>
              <a:ext uri="{FF2B5EF4-FFF2-40B4-BE49-F238E27FC236}">
                <a16:creationId xmlns:a16="http://schemas.microsoft.com/office/drawing/2014/main" xmlns="" id="{3483B6FB-AE5E-A8D8-2346-C1D8A0181C05}"/>
              </a:ext>
            </a:extLst>
          </p:cNvPr>
          <p:cNvSpPr txBox="1"/>
          <p:nvPr/>
        </p:nvSpPr>
        <p:spPr>
          <a:xfrm>
            <a:off x="5857240" y="1599248"/>
            <a:ext cx="2529840" cy="400110"/>
          </a:xfrm>
          <a:prstGeom prst="rect">
            <a:avLst/>
          </a:prstGeom>
          <a:noFill/>
        </p:spPr>
        <p:txBody>
          <a:bodyPr wrap="square" rtlCol="0">
            <a:spAutoFit/>
          </a:bodyPr>
          <a:lstStyle/>
          <a:p>
            <a:pPr algn="just"/>
            <a:r>
              <a:rPr lang="en-US" sz="2000" b="1" dirty="0" err="1"/>
              <a:t>Kriteria</a:t>
            </a:r>
            <a:r>
              <a:rPr lang="en-US" sz="2000" b="1" dirty="0"/>
              <a:t> </a:t>
            </a:r>
            <a:r>
              <a:rPr lang="en-US" sz="2000" b="1" dirty="0" err="1"/>
              <a:t>Tambahan</a:t>
            </a:r>
            <a:endParaRPr lang="id-ID" sz="2000" b="1" dirty="0"/>
          </a:p>
        </p:txBody>
      </p:sp>
      <p:sp>
        <p:nvSpPr>
          <p:cNvPr id="4" name="Kotak Teks 3">
            <a:extLst>
              <a:ext uri="{FF2B5EF4-FFF2-40B4-BE49-F238E27FC236}">
                <a16:creationId xmlns:a16="http://schemas.microsoft.com/office/drawing/2014/main" xmlns="" id="{F06A5B39-D143-E5C9-E1EF-D50EF49B7B46}"/>
              </a:ext>
            </a:extLst>
          </p:cNvPr>
          <p:cNvSpPr txBox="1"/>
          <p:nvPr/>
        </p:nvSpPr>
        <p:spPr>
          <a:xfrm>
            <a:off x="5857240" y="2086928"/>
            <a:ext cx="5496560" cy="4093428"/>
          </a:xfrm>
          <a:prstGeom prst="rect">
            <a:avLst/>
          </a:prstGeom>
          <a:noFill/>
          <a:ln w="38100">
            <a:solidFill>
              <a:srgbClr val="FFD44B"/>
            </a:solidFill>
            <a:prstDash val="dash"/>
          </a:ln>
        </p:spPr>
        <p:txBody>
          <a:bodyPr wrap="square" rtlCol="0">
            <a:spAutoFit/>
          </a:bodyPr>
          <a:lstStyle/>
          <a:p>
            <a:pPr marL="457200" indent="-457200" algn="just">
              <a:buFont typeface="+mj-lt"/>
              <a:buAutoNum type="arabicPeriod"/>
            </a:pPr>
            <a:r>
              <a:rPr lang="en-US" sz="2000" dirty="0" err="1"/>
              <a:t>Menggunakan</a:t>
            </a:r>
            <a:r>
              <a:rPr lang="en-US" sz="2000" dirty="0"/>
              <a:t> </a:t>
            </a:r>
            <a:r>
              <a:rPr lang="en-US" sz="2000" dirty="0" err="1"/>
              <a:t>sistem</a:t>
            </a:r>
            <a:r>
              <a:rPr lang="en-US" sz="2000" dirty="0"/>
              <a:t> IT yang </a:t>
            </a:r>
            <a:r>
              <a:rPr lang="en-US" sz="2000" dirty="0" err="1"/>
              <a:t>terintegrasi</a:t>
            </a:r>
            <a:r>
              <a:rPr lang="en-US" sz="2000" dirty="0"/>
              <a:t> </a:t>
            </a:r>
            <a:r>
              <a:rPr lang="en-US" sz="2000" dirty="0" err="1"/>
              <a:t>untuk</a:t>
            </a:r>
            <a:r>
              <a:rPr lang="en-US" sz="2000" dirty="0"/>
              <a:t> </a:t>
            </a:r>
            <a:r>
              <a:rPr lang="en-US" sz="2000" dirty="0" err="1"/>
              <a:t>mendukung</a:t>
            </a:r>
            <a:r>
              <a:rPr lang="en-US" sz="2000" dirty="0"/>
              <a:t> </a:t>
            </a:r>
            <a:r>
              <a:rPr lang="en-US" sz="2000" dirty="0" err="1"/>
              <a:t>sistem</a:t>
            </a:r>
            <a:r>
              <a:rPr lang="en-US" sz="2000" dirty="0"/>
              <a:t> </a:t>
            </a:r>
            <a:r>
              <a:rPr lang="en-US" sz="2000" dirty="0" err="1"/>
              <a:t>pelaporan</a:t>
            </a:r>
            <a:r>
              <a:rPr lang="en-US" sz="2000" dirty="0"/>
              <a:t>.</a:t>
            </a:r>
          </a:p>
          <a:p>
            <a:pPr marL="457200" indent="-457200" algn="just">
              <a:buFont typeface="+mj-lt"/>
              <a:buAutoNum type="arabicPeriod"/>
            </a:pPr>
            <a:r>
              <a:rPr lang="en-US" sz="2000" dirty="0"/>
              <a:t>M</a:t>
            </a:r>
            <a:r>
              <a:rPr lang="id-ID" sz="2000" dirty="0" err="1"/>
              <a:t>enggunakan</a:t>
            </a:r>
            <a:r>
              <a:rPr lang="id-ID" sz="2000" dirty="0"/>
              <a:t> standar dan aturan akuntansi yang diterima secara luas secara internasional.</a:t>
            </a:r>
            <a:endParaRPr lang="en-US" sz="2000" dirty="0"/>
          </a:p>
          <a:p>
            <a:pPr marL="457200" indent="-457200" algn="just">
              <a:buFont typeface="+mj-lt"/>
              <a:buAutoNum type="arabicPeriod"/>
            </a:pPr>
            <a:r>
              <a:rPr lang="en-US" sz="2000" dirty="0"/>
              <a:t>M</a:t>
            </a:r>
            <a:r>
              <a:rPr lang="sv-SE" sz="2000" dirty="0"/>
              <a:t>emperoleh data kinerja keuangan harta benda dan dana wakaf dari Nazhir untuk tujuan optimalisasi pengelolaan harta benda dan dana wakaf.</a:t>
            </a:r>
            <a:endParaRPr lang="en-US" sz="2000" dirty="0"/>
          </a:p>
          <a:p>
            <a:pPr marL="457200" indent="-457200" algn="just">
              <a:buFont typeface="+mj-lt"/>
              <a:buAutoNum type="arabicPeriod"/>
            </a:pPr>
            <a:r>
              <a:rPr lang="en-US" sz="2000" dirty="0"/>
              <a:t>M</a:t>
            </a:r>
            <a:r>
              <a:rPr lang="id-ID" sz="2000" dirty="0" err="1"/>
              <a:t>emperoleh</a:t>
            </a:r>
            <a:r>
              <a:rPr lang="id-ID" sz="2000" dirty="0"/>
              <a:t> data penerima wakaf atau </a:t>
            </a:r>
            <a:r>
              <a:rPr lang="id-ID" sz="2000" dirty="0" err="1"/>
              <a:t>database</a:t>
            </a:r>
            <a:r>
              <a:rPr lang="id-ID" sz="2000" dirty="0"/>
              <a:t> </a:t>
            </a:r>
            <a:r>
              <a:rPr lang="id-ID" sz="2000" dirty="0" err="1"/>
              <a:t>mauquf'alaih</a:t>
            </a:r>
            <a:r>
              <a:rPr lang="id-ID" sz="2000" dirty="0"/>
              <a:t> dari semua lembaga wakaf untuk mengoptimalkan efektivitas penyaluran.</a:t>
            </a:r>
          </a:p>
        </p:txBody>
      </p:sp>
      <p:cxnSp>
        <p:nvCxnSpPr>
          <p:cNvPr id="9" name="Konektor Lurus 8">
            <a:extLst>
              <a:ext uri="{FF2B5EF4-FFF2-40B4-BE49-F238E27FC236}">
                <a16:creationId xmlns:a16="http://schemas.microsoft.com/office/drawing/2014/main" xmlns="" id="{BD6F7411-BFBD-7F4B-45AC-E096F411EA8B}"/>
              </a:ext>
            </a:extLst>
          </p:cNvPr>
          <p:cNvCxnSpPr>
            <a:cxnSpLocks/>
          </p:cNvCxnSpPr>
          <p:nvPr/>
        </p:nvCxnSpPr>
        <p:spPr>
          <a:xfrm>
            <a:off x="5486400" y="1690688"/>
            <a:ext cx="0" cy="4489668"/>
          </a:xfrm>
          <a:prstGeom prst="line">
            <a:avLst/>
          </a:prstGeom>
          <a:ln w="38100">
            <a:solidFill>
              <a:srgbClr val="FFD4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699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BD1B5CE7-DCC8-533B-A7E4-5DE88FAB8C62}"/>
              </a:ext>
            </a:extLst>
          </p:cNvPr>
          <p:cNvSpPr>
            <a:spLocks noGrp="1"/>
          </p:cNvSpPr>
          <p:nvPr>
            <p:ph type="title"/>
          </p:nvPr>
        </p:nvSpPr>
        <p:spPr/>
        <p:txBody>
          <a:bodyPr>
            <a:normAutofit/>
          </a:bodyPr>
          <a:lstStyle/>
          <a:p>
            <a:r>
              <a:rPr lang="en-US" sz="3600" b="1" dirty="0" err="1"/>
              <a:t>Wewenang</a:t>
            </a:r>
            <a:r>
              <a:rPr lang="en-US" sz="3600" b="1" dirty="0"/>
              <a:t> </a:t>
            </a:r>
            <a:r>
              <a:rPr lang="en-US" sz="3600" b="1" dirty="0" err="1"/>
              <a:t>Korektif</a:t>
            </a:r>
            <a:r>
              <a:rPr lang="en-US" sz="3600" b="1" dirty="0"/>
              <a:t> dan </a:t>
            </a:r>
            <a:r>
              <a:rPr lang="en-US" sz="3600" b="1" dirty="0" err="1"/>
              <a:t>Pemberian</a:t>
            </a:r>
            <a:r>
              <a:rPr lang="en-US" sz="3600" b="1" dirty="0"/>
              <a:t> </a:t>
            </a:r>
            <a:r>
              <a:rPr lang="en-US" sz="3600" b="1" dirty="0" err="1"/>
              <a:t>Sanksi</a:t>
            </a:r>
            <a:r>
              <a:rPr lang="en-US" sz="3600" b="1" dirty="0"/>
              <a:t> </a:t>
            </a:r>
            <a:r>
              <a:rPr lang="en-US" sz="3600" b="1" dirty="0" err="1"/>
              <a:t>bagi</a:t>
            </a:r>
            <a:r>
              <a:rPr lang="en-US" sz="3600" b="1" dirty="0"/>
              <a:t> </a:t>
            </a:r>
            <a:r>
              <a:rPr lang="en-US" sz="3600" b="1" dirty="0" err="1"/>
              <a:t>Pengawas</a:t>
            </a:r>
            <a:r>
              <a:rPr lang="en-US" sz="3600" b="1" dirty="0"/>
              <a:t> </a:t>
            </a:r>
            <a:r>
              <a:rPr lang="en-US" sz="3600" b="1" dirty="0" err="1"/>
              <a:t>Wakaf</a:t>
            </a:r>
            <a:r>
              <a:rPr lang="en-US" sz="3600" b="1" dirty="0"/>
              <a:t> – WCP 10</a:t>
            </a:r>
            <a:endParaRPr lang="id-ID" sz="3600" b="1" dirty="0"/>
          </a:p>
        </p:txBody>
      </p:sp>
      <p:sp>
        <p:nvSpPr>
          <p:cNvPr id="4" name="Kotak Teks 3">
            <a:extLst>
              <a:ext uri="{FF2B5EF4-FFF2-40B4-BE49-F238E27FC236}">
                <a16:creationId xmlns:a16="http://schemas.microsoft.com/office/drawing/2014/main" xmlns="" id="{9A361106-4A11-7A35-A7D5-B441C55C0BD7}"/>
              </a:ext>
            </a:extLst>
          </p:cNvPr>
          <p:cNvSpPr txBox="1"/>
          <p:nvPr/>
        </p:nvSpPr>
        <p:spPr>
          <a:xfrm>
            <a:off x="4767805" y="1831909"/>
            <a:ext cx="2608162" cy="430887"/>
          </a:xfrm>
          <a:prstGeom prst="rect">
            <a:avLst/>
          </a:prstGeom>
          <a:noFill/>
        </p:spPr>
        <p:txBody>
          <a:bodyPr wrap="square" rtlCol="0">
            <a:spAutoFit/>
          </a:bodyPr>
          <a:lstStyle/>
          <a:p>
            <a:r>
              <a:rPr lang="en-US" sz="2200" b="1" dirty="0" err="1"/>
              <a:t>Kriteria</a:t>
            </a:r>
            <a:r>
              <a:rPr lang="en-US" sz="2200" b="1" dirty="0"/>
              <a:t> Utama</a:t>
            </a:r>
            <a:endParaRPr lang="id-ID" sz="2200" b="1" dirty="0"/>
          </a:p>
        </p:txBody>
      </p:sp>
      <p:sp>
        <p:nvSpPr>
          <p:cNvPr id="5" name="Kotak Teks 4">
            <a:extLst>
              <a:ext uri="{FF2B5EF4-FFF2-40B4-BE49-F238E27FC236}">
                <a16:creationId xmlns:a16="http://schemas.microsoft.com/office/drawing/2014/main" xmlns="" id="{F10C7372-799E-CDBD-D585-1D4844F5F2A5}"/>
              </a:ext>
            </a:extLst>
          </p:cNvPr>
          <p:cNvSpPr txBox="1"/>
          <p:nvPr/>
        </p:nvSpPr>
        <p:spPr>
          <a:xfrm>
            <a:off x="4815068" y="2297450"/>
            <a:ext cx="6690166" cy="4154984"/>
          </a:xfrm>
          <a:prstGeom prst="rect">
            <a:avLst/>
          </a:prstGeom>
          <a:noFill/>
        </p:spPr>
        <p:txBody>
          <a:bodyPr wrap="square" rtlCol="0">
            <a:spAutoFit/>
          </a:bodyPr>
          <a:lstStyle/>
          <a:p>
            <a:pPr marL="457200" indent="-457200" algn="just">
              <a:buAutoNum type="arabicPeriod"/>
            </a:pPr>
            <a:r>
              <a:rPr lang="sv-SE" sz="2200" b="1" dirty="0"/>
              <a:t>Menentukan perangkat pengawasan yang tepat </a:t>
            </a:r>
            <a:r>
              <a:rPr lang="sv-SE" sz="2200" dirty="0"/>
              <a:t>untuk digunakan jika terjadi ketidakpatuhan lembaga wakaf terhadap hukum, peraturan, dan tindakan pengawasan syariah.</a:t>
            </a:r>
          </a:p>
          <a:p>
            <a:pPr marL="457200" indent="-457200" algn="just">
              <a:buAutoNum type="arabicPeriod"/>
            </a:pPr>
            <a:r>
              <a:rPr lang="sv-SE" sz="2200" dirty="0"/>
              <a:t>Memiliki </a:t>
            </a:r>
            <a:r>
              <a:rPr lang="sv-SE" sz="2200" b="1" dirty="0"/>
              <a:t>berbagai langkah </a:t>
            </a:r>
            <a:r>
              <a:rPr lang="sv-SE" sz="2200" dirty="0"/>
              <a:t>yang dapat digunakan untuk mengambil </a:t>
            </a:r>
            <a:r>
              <a:rPr lang="sv-SE" sz="2200" b="1" dirty="0"/>
              <a:t>tindakan korektif </a:t>
            </a:r>
            <a:r>
              <a:rPr lang="sv-SE" sz="2200" dirty="0"/>
              <a:t>tepat waktu atau menjatuhkan </a:t>
            </a:r>
            <a:r>
              <a:rPr lang="sv-SE" sz="2200" b="1" dirty="0"/>
              <a:t>sanksi.</a:t>
            </a:r>
          </a:p>
          <a:p>
            <a:pPr marL="457200" indent="-457200" algn="just">
              <a:buAutoNum type="arabicPeriod"/>
            </a:pPr>
            <a:r>
              <a:rPr lang="sv-SE" sz="2200" b="1" dirty="0"/>
              <a:t>Menjatuhkan sanksi </a:t>
            </a:r>
            <a:r>
              <a:rPr lang="sv-SE" sz="2200" dirty="0"/>
              <a:t>tidak hanya kepada lembaga wakaf, tetapi jika perlu, juga kepada pengurus dan/atau pengelola, atau individu </a:t>
            </a:r>
            <a:r>
              <a:rPr lang="sv-SE" sz="2200" b="1" dirty="0"/>
              <a:t>di dalamnya.</a:t>
            </a:r>
          </a:p>
        </p:txBody>
      </p:sp>
      <p:sp>
        <p:nvSpPr>
          <p:cNvPr id="6" name="Persegi Panjang 5">
            <a:extLst>
              <a:ext uri="{FF2B5EF4-FFF2-40B4-BE49-F238E27FC236}">
                <a16:creationId xmlns:a16="http://schemas.microsoft.com/office/drawing/2014/main" xmlns="" id="{664A3C8E-C43D-2FA1-D153-DC0C6B4A7C81}"/>
              </a:ext>
            </a:extLst>
          </p:cNvPr>
          <p:cNvSpPr/>
          <p:nvPr/>
        </p:nvSpPr>
        <p:spPr>
          <a:xfrm>
            <a:off x="838200" y="1835785"/>
            <a:ext cx="3768524" cy="5022215"/>
          </a:xfrm>
          <a:prstGeom prst="rect">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Kotak Teks 7">
            <a:extLst>
              <a:ext uri="{FF2B5EF4-FFF2-40B4-BE49-F238E27FC236}">
                <a16:creationId xmlns:a16="http://schemas.microsoft.com/office/drawing/2014/main" xmlns="" id="{960AD0D2-9BE3-F4B2-8D94-91934AFEA63C}"/>
              </a:ext>
            </a:extLst>
          </p:cNvPr>
          <p:cNvSpPr txBox="1"/>
          <p:nvPr/>
        </p:nvSpPr>
        <p:spPr>
          <a:xfrm>
            <a:off x="999281" y="1964819"/>
            <a:ext cx="3446361" cy="4401205"/>
          </a:xfrm>
          <a:prstGeom prst="rect">
            <a:avLst/>
          </a:prstGeom>
          <a:noFill/>
        </p:spPr>
        <p:txBody>
          <a:bodyPr wrap="square">
            <a:spAutoFit/>
          </a:bodyPr>
          <a:lstStyle/>
          <a:p>
            <a:pPr marL="0" indent="0" algn="just">
              <a:buNone/>
            </a:pPr>
            <a:r>
              <a:rPr lang="id-ID" sz="2000" dirty="0"/>
              <a:t>Pengawas wakaf bertindak pada tahap awal untuk </a:t>
            </a:r>
            <a:r>
              <a:rPr lang="id-ID" sz="2000" b="1" dirty="0"/>
              <a:t>mengatasi praktik </a:t>
            </a:r>
            <a:r>
              <a:rPr lang="id-ID" sz="2000" dirty="0"/>
              <a:t>atau kegiatan yang </a:t>
            </a:r>
            <a:r>
              <a:rPr lang="id-ID" sz="2000" b="1" dirty="0"/>
              <a:t>tidak aman dan tidak sehat</a:t>
            </a:r>
            <a:r>
              <a:rPr lang="id-ID" sz="2000" dirty="0"/>
              <a:t>. Pengawas wakaf memiliki perangkat pengawasan yang memadai untuk melakukan tindakan koreksi tepat waktu, selain kemampuan untuk mencabut izin lembaga wakaf atau merekomendasikan pencabutan izin tersebut.</a:t>
            </a:r>
          </a:p>
        </p:txBody>
      </p:sp>
      <p:sp>
        <p:nvSpPr>
          <p:cNvPr id="9" name="Persegi Panjang 8">
            <a:extLst>
              <a:ext uri="{FF2B5EF4-FFF2-40B4-BE49-F238E27FC236}">
                <a16:creationId xmlns:a16="http://schemas.microsoft.com/office/drawing/2014/main" xmlns="" id="{EE70546D-72F2-5370-4266-2310BA0FF479}"/>
              </a:ext>
            </a:extLst>
          </p:cNvPr>
          <p:cNvSpPr/>
          <p:nvPr/>
        </p:nvSpPr>
        <p:spPr>
          <a:xfrm>
            <a:off x="0" y="6546715"/>
            <a:ext cx="12192000" cy="311285"/>
          </a:xfrm>
          <a:prstGeom prst="rect">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43572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2F727B65-EE46-9742-C174-49E6E61D73E6}"/>
              </a:ext>
            </a:extLst>
          </p:cNvPr>
          <p:cNvSpPr>
            <a:spLocks noGrp="1"/>
          </p:cNvSpPr>
          <p:nvPr>
            <p:ph type="title"/>
          </p:nvPr>
        </p:nvSpPr>
        <p:spPr/>
        <p:txBody>
          <a:bodyPr/>
          <a:lstStyle/>
          <a:p>
            <a:r>
              <a:rPr lang="en-US" b="1" dirty="0" err="1"/>
              <a:t>Konsolidasi</a:t>
            </a:r>
            <a:r>
              <a:rPr lang="en-US" b="1" dirty="0"/>
              <a:t> </a:t>
            </a:r>
            <a:r>
              <a:rPr lang="en-US" b="1" dirty="0" err="1"/>
              <a:t>Supervisi</a:t>
            </a:r>
            <a:r>
              <a:rPr lang="en-US" b="1" dirty="0"/>
              <a:t> – WCP 11</a:t>
            </a:r>
            <a:endParaRPr lang="id-ID" b="1" dirty="0"/>
          </a:p>
        </p:txBody>
      </p:sp>
      <p:sp>
        <p:nvSpPr>
          <p:cNvPr id="4" name="Kotak Teks 3">
            <a:extLst>
              <a:ext uri="{FF2B5EF4-FFF2-40B4-BE49-F238E27FC236}">
                <a16:creationId xmlns:a16="http://schemas.microsoft.com/office/drawing/2014/main" xmlns="" id="{EC42217F-4A24-920E-7515-8503FBB2D13B}"/>
              </a:ext>
            </a:extLst>
          </p:cNvPr>
          <p:cNvSpPr txBox="1"/>
          <p:nvPr/>
        </p:nvSpPr>
        <p:spPr>
          <a:xfrm>
            <a:off x="1088019" y="1655965"/>
            <a:ext cx="9560690" cy="769441"/>
          </a:xfrm>
          <a:prstGeom prst="rect">
            <a:avLst/>
          </a:prstGeom>
          <a:noFill/>
        </p:spPr>
        <p:txBody>
          <a:bodyPr wrap="square" rtlCol="0">
            <a:spAutoFit/>
          </a:bodyPr>
          <a:lstStyle/>
          <a:p>
            <a:r>
              <a:rPr lang="id-ID" sz="2200" dirty="0"/>
              <a:t>Unsur penting dalam pengawasan wakaf adalah bahwa </a:t>
            </a:r>
            <a:r>
              <a:rPr lang="id-ID" sz="2200" b="1" dirty="0"/>
              <a:t>pengawas wakaf mengawasi dan memantau </a:t>
            </a:r>
            <a:r>
              <a:rPr lang="id-ID" sz="2200" dirty="0"/>
              <a:t>lembaga wakaf </a:t>
            </a:r>
            <a:r>
              <a:rPr lang="id-ID" sz="2200" b="1" dirty="0"/>
              <a:t>secara</a:t>
            </a:r>
            <a:r>
              <a:rPr lang="id-ID" sz="2200" dirty="0"/>
              <a:t> </a:t>
            </a:r>
            <a:r>
              <a:rPr lang="id-ID" sz="2200" b="1" dirty="0"/>
              <a:t>terkonsolidasi</a:t>
            </a:r>
          </a:p>
        </p:txBody>
      </p:sp>
      <p:sp>
        <p:nvSpPr>
          <p:cNvPr id="5" name="Persegi Panjang: Sudut Lengkung 4">
            <a:extLst>
              <a:ext uri="{FF2B5EF4-FFF2-40B4-BE49-F238E27FC236}">
                <a16:creationId xmlns:a16="http://schemas.microsoft.com/office/drawing/2014/main" xmlns="" id="{580D4554-770B-CD78-4FF5-DEE199A3963C}"/>
              </a:ext>
            </a:extLst>
          </p:cNvPr>
          <p:cNvSpPr/>
          <p:nvPr/>
        </p:nvSpPr>
        <p:spPr>
          <a:xfrm>
            <a:off x="933691" y="1585733"/>
            <a:ext cx="9923361" cy="949124"/>
          </a:xfrm>
          <a:prstGeom prst="roundRect">
            <a:avLst>
              <a:gd name="adj" fmla="val 5441"/>
            </a:avLst>
          </a:prstGeom>
          <a:noFill/>
          <a:ln w="38100">
            <a:solidFill>
              <a:srgbClr val="FFD44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Kotak Teks 5">
            <a:extLst>
              <a:ext uri="{FF2B5EF4-FFF2-40B4-BE49-F238E27FC236}">
                <a16:creationId xmlns:a16="http://schemas.microsoft.com/office/drawing/2014/main" xmlns="" id="{507FF53E-B9E2-5EF4-C7DD-61B723745F48}"/>
              </a:ext>
            </a:extLst>
          </p:cNvPr>
          <p:cNvSpPr txBox="1"/>
          <p:nvPr/>
        </p:nvSpPr>
        <p:spPr>
          <a:xfrm>
            <a:off x="838200" y="2695852"/>
            <a:ext cx="2608162" cy="430887"/>
          </a:xfrm>
          <a:prstGeom prst="rect">
            <a:avLst/>
          </a:prstGeom>
          <a:noFill/>
        </p:spPr>
        <p:txBody>
          <a:bodyPr wrap="square" rtlCol="0">
            <a:spAutoFit/>
          </a:bodyPr>
          <a:lstStyle/>
          <a:p>
            <a:r>
              <a:rPr lang="en-US" sz="2200" b="1" dirty="0" err="1"/>
              <a:t>Kriteria</a:t>
            </a:r>
            <a:r>
              <a:rPr lang="en-US" sz="2200" b="1" dirty="0"/>
              <a:t> Utama</a:t>
            </a:r>
            <a:endParaRPr lang="id-ID" sz="2200" b="1" dirty="0"/>
          </a:p>
        </p:txBody>
      </p:sp>
      <p:sp>
        <p:nvSpPr>
          <p:cNvPr id="7" name="Kotak Teks 6">
            <a:extLst>
              <a:ext uri="{FF2B5EF4-FFF2-40B4-BE49-F238E27FC236}">
                <a16:creationId xmlns:a16="http://schemas.microsoft.com/office/drawing/2014/main" xmlns="" id="{3FE5F66F-A64D-B21F-91F1-4D0DABF06FF8}"/>
              </a:ext>
            </a:extLst>
          </p:cNvPr>
          <p:cNvSpPr txBox="1"/>
          <p:nvPr/>
        </p:nvSpPr>
        <p:spPr>
          <a:xfrm>
            <a:off x="885462" y="3161393"/>
            <a:ext cx="10468337" cy="2800767"/>
          </a:xfrm>
          <a:prstGeom prst="rect">
            <a:avLst/>
          </a:prstGeom>
          <a:noFill/>
        </p:spPr>
        <p:txBody>
          <a:bodyPr wrap="square" rtlCol="0">
            <a:spAutoFit/>
          </a:bodyPr>
          <a:lstStyle/>
          <a:p>
            <a:pPr marL="457200" indent="-457200" algn="just">
              <a:buAutoNum type="arabicPeriod"/>
            </a:pPr>
            <a:r>
              <a:rPr lang="sv-SE" sz="2200" b="1" dirty="0"/>
              <a:t>Memahami keseluruhan struktur lembaga wakaf </a:t>
            </a:r>
            <a:r>
              <a:rPr lang="sv-SE" sz="2200" dirty="0"/>
              <a:t>dan mengetahui semua kegiatan penting yang dilakukan oleh entitas dalam kelompok yang lebih luas, baik dalam negeri maupun lintas batas. Pengawas </a:t>
            </a:r>
            <a:r>
              <a:rPr lang="sv-SE" sz="2200" b="1" dirty="0"/>
              <a:t>memahami dan menilai bagaimana risiko dikelola </a:t>
            </a:r>
            <a:r>
              <a:rPr lang="sv-SE" sz="2200" dirty="0"/>
              <a:t>dan </a:t>
            </a:r>
            <a:r>
              <a:rPr lang="sv-SE" sz="2200" b="1" dirty="0"/>
              <a:t>mengambil tindakan </a:t>
            </a:r>
            <a:r>
              <a:rPr lang="sv-SE" sz="2200" dirty="0"/>
              <a:t>jika ada risiko yang muncul dari lembaga wakaf dan entitas terkait lain dalam kelompok besar, terutama terkait dengan risiko penularan dan risiko reputasi, yang dapat membahayakan keselamatan dan kesehatan lembaga wakaf dan sistem wakaf.</a:t>
            </a:r>
          </a:p>
        </p:txBody>
      </p:sp>
    </p:spTree>
    <p:extLst>
      <p:ext uri="{BB962C8B-B14F-4D97-AF65-F5344CB8AC3E}">
        <p14:creationId xmlns:p14="http://schemas.microsoft.com/office/powerpoint/2010/main" val="730050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2F727B65-EE46-9742-C174-49E6E61D73E6}"/>
              </a:ext>
            </a:extLst>
          </p:cNvPr>
          <p:cNvSpPr>
            <a:spLocks noGrp="1"/>
          </p:cNvSpPr>
          <p:nvPr>
            <p:ph type="title"/>
          </p:nvPr>
        </p:nvSpPr>
        <p:spPr/>
        <p:txBody>
          <a:bodyPr/>
          <a:lstStyle/>
          <a:p>
            <a:r>
              <a:rPr lang="en-US" b="1" dirty="0" err="1"/>
              <a:t>Konsolidasi</a:t>
            </a:r>
            <a:r>
              <a:rPr lang="en-US" b="1" dirty="0"/>
              <a:t> </a:t>
            </a:r>
            <a:r>
              <a:rPr lang="en-US" b="1" dirty="0" err="1"/>
              <a:t>Supervisi</a:t>
            </a:r>
            <a:r>
              <a:rPr lang="en-US" b="1" dirty="0"/>
              <a:t> – WCP 11</a:t>
            </a:r>
            <a:endParaRPr lang="id-ID" b="1" dirty="0"/>
          </a:p>
        </p:txBody>
      </p:sp>
      <p:sp>
        <p:nvSpPr>
          <p:cNvPr id="7" name="Kotak Teks 6">
            <a:extLst>
              <a:ext uri="{FF2B5EF4-FFF2-40B4-BE49-F238E27FC236}">
                <a16:creationId xmlns:a16="http://schemas.microsoft.com/office/drawing/2014/main" xmlns="" id="{3FE5F66F-A64D-B21F-91F1-4D0DABF06FF8}"/>
              </a:ext>
            </a:extLst>
          </p:cNvPr>
          <p:cNvSpPr txBox="1"/>
          <p:nvPr/>
        </p:nvSpPr>
        <p:spPr>
          <a:xfrm>
            <a:off x="885463" y="1563367"/>
            <a:ext cx="10468337" cy="4493538"/>
          </a:xfrm>
          <a:prstGeom prst="rect">
            <a:avLst/>
          </a:prstGeom>
          <a:noFill/>
        </p:spPr>
        <p:txBody>
          <a:bodyPr wrap="square" rtlCol="0">
            <a:spAutoFit/>
          </a:bodyPr>
          <a:lstStyle/>
          <a:p>
            <a:pPr marL="457200" indent="-457200" algn="just">
              <a:buFont typeface="+mj-lt"/>
              <a:buAutoNum type="arabicPeriod" startAt="2"/>
            </a:pPr>
            <a:r>
              <a:rPr lang="sv-SE" sz="2200" b="1" dirty="0"/>
              <a:t>Menerapkan standar kehati-hatian </a:t>
            </a:r>
            <a:r>
              <a:rPr lang="sv-SE" sz="2200" dirty="0"/>
              <a:t>dan mengumpulkan serta menganalisis informasi keuangan dan informasi lain secara konsolidasi untuk lembaga wakaf, yang mencakup bidang-bidang seperti kecukupan modal, likuiditas, eksposur besar, eksposur kepada pihak terkait, batasan investasi, dan struktur kelompok.</a:t>
            </a:r>
          </a:p>
          <a:p>
            <a:pPr marL="457200" indent="-457200" algn="just">
              <a:buFont typeface="+mj-lt"/>
              <a:buAutoNum type="arabicPeriod" startAt="2"/>
            </a:pPr>
            <a:r>
              <a:rPr lang="sv-SE" sz="2200" b="1" dirty="0"/>
              <a:t>Membatasi cakupan kegiatan </a:t>
            </a:r>
            <a:r>
              <a:rPr lang="sv-SE" sz="2200" dirty="0"/>
              <a:t>yang boleh dilakukan </a:t>
            </a:r>
            <a:r>
              <a:rPr lang="sv-SE" sz="2200" b="1" dirty="0"/>
              <a:t>kelompok konsolidasi </a:t>
            </a:r>
            <a:r>
              <a:rPr lang="sv-SE" sz="2200" dirty="0"/>
              <a:t>dan lokasi kegiatan yang boleh dilakukan jika ia memutuskan bahwa ada risiko yang berlebihan, kurangnya kompetensi, atau risiko yang tidak teridentifikasi. </a:t>
            </a:r>
          </a:p>
          <a:p>
            <a:pPr marL="457200" indent="-457200" algn="just">
              <a:buFont typeface="+mj-lt"/>
              <a:buAutoNum type="arabicPeriod" startAt="2"/>
            </a:pPr>
            <a:r>
              <a:rPr lang="sv-SE" sz="2200" dirty="0"/>
              <a:t>Meskipun ada pengawasan konsolidasi, </a:t>
            </a:r>
            <a:r>
              <a:rPr lang="sv-SE" sz="2200" b="1" dirty="0"/>
              <a:t>pengawas juga tidak boleh melupakan status hukum bisnis </a:t>
            </a:r>
            <a:r>
              <a:rPr lang="sv-SE" sz="2200" dirty="0"/>
              <a:t>wakaf individu dalam kelompok. Pengawas yang bertanggung jawab mengawasi setiap bisnis wakaf secara terpisah dan memahami hubungannya dengan anggota lain dalam kelompok.</a:t>
            </a:r>
          </a:p>
        </p:txBody>
      </p:sp>
    </p:spTree>
    <p:extLst>
      <p:ext uri="{BB962C8B-B14F-4D97-AF65-F5344CB8AC3E}">
        <p14:creationId xmlns:p14="http://schemas.microsoft.com/office/powerpoint/2010/main" val="235045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CB39FDC1-B5D4-9BF1-077D-102BEE231A0D}"/>
              </a:ext>
            </a:extLst>
          </p:cNvPr>
          <p:cNvSpPr>
            <a:spLocks noGrp="1"/>
          </p:cNvSpPr>
          <p:nvPr>
            <p:ph type="title"/>
          </p:nvPr>
        </p:nvSpPr>
        <p:spPr/>
        <p:txBody>
          <a:bodyPr/>
          <a:lstStyle/>
          <a:p>
            <a:r>
              <a:rPr lang="en-US" b="1" dirty="0"/>
              <a:t>Home-Host Relationship – WCP 12</a:t>
            </a:r>
            <a:endParaRPr lang="id-ID" b="1" dirty="0"/>
          </a:p>
        </p:txBody>
      </p:sp>
      <p:sp>
        <p:nvSpPr>
          <p:cNvPr id="5" name="Kotak Teks 4">
            <a:extLst>
              <a:ext uri="{FF2B5EF4-FFF2-40B4-BE49-F238E27FC236}">
                <a16:creationId xmlns:a16="http://schemas.microsoft.com/office/drawing/2014/main" xmlns="" id="{67A8FB30-3FA8-7D3A-181A-FE2231ABFED8}"/>
              </a:ext>
            </a:extLst>
          </p:cNvPr>
          <p:cNvSpPr txBox="1"/>
          <p:nvPr/>
        </p:nvSpPr>
        <p:spPr>
          <a:xfrm>
            <a:off x="981436" y="1843324"/>
            <a:ext cx="4684853" cy="3647152"/>
          </a:xfrm>
          <a:prstGeom prst="rect">
            <a:avLst/>
          </a:prstGeom>
          <a:noFill/>
        </p:spPr>
        <p:txBody>
          <a:bodyPr wrap="square">
            <a:spAutoFit/>
          </a:bodyPr>
          <a:lstStyle/>
          <a:p>
            <a:r>
              <a:rPr lang="en-US" sz="2100" dirty="0" err="1"/>
              <a:t>Pengawas</a:t>
            </a:r>
            <a:r>
              <a:rPr lang="en-US" sz="2100" dirty="0"/>
              <a:t> </a:t>
            </a:r>
            <a:r>
              <a:rPr lang="en-US" sz="2100" dirty="0" err="1"/>
              <a:t>wakaf</a:t>
            </a:r>
            <a:r>
              <a:rPr lang="en-US" sz="2100" dirty="0"/>
              <a:t> di negara </a:t>
            </a:r>
            <a:r>
              <a:rPr lang="en-US" sz="2100" dirty="0" err="1"/>
              <a:t>asal</a:t>
            </a:r>
            <a:r>
              <a:rPr lang="en-US" sz="2100" dirty="0"/>
              <a:t> dan di negara tuan </a:t>
            </a:r>
            <a:r>
              <a:rPr lang="en-US" sz="2100" dirty="0" err="1"/>
              <a:t>rumah</a:t>
            </a:r>
            <a:r>
              <a:rPr lang="en-US" sz="2100" dirty="0"/>
              <a:t> </a:t>
            </a:r>
            <a:r>
              <a:rPr lang="en-US" sz="2100" dirty="0" err="1"/>
              <a:t>dari</a:t>
            </a:r>
            <a:r>
              <a:rPr lang="en-US" sz="2100" dirty="0"/>
              <a:t> </a:t>
            </a:r>
            <a:r>
              <a:rPr lang="en-US" sz="2100" dirty="0" err="1"/>
              <a:t>lembaga</a:t>
            </a:r>
            <a:r>
              <a:rPr lang="en-US" sz="2100" dirty="0"/>
              <a:t> </a:t>
            </a:r>
            <a:r>
              <a:rPr lang="en-US" sz="2100" dirty="0" err="1"/>
              <a:t>wakaf</a:t>
            </a:r>
            <a:r>
              <a:rPr lang="en-US" sz="2100" dirty="0"/>
              <a:t> global </a:t>
            </a:r>
            <a:r>
              <a:rPr lang="en-US" sz="2100" dirty="0" err="1"/>
              <a:t>berbagi</a:t>
            </a:r>
            <a:r>
              <a:rPr lang="en-US" sz="2100" dirty="0"/>
              <a:t> </a:t>
            </a:r>
            <a:r>
              <a:rPr lang="en-US" sz="2100" dirty="0" err="1"/>
              <a:t>informasi</a:t>
            </a:r>
            <a:r>
              <a:rPr lang="en-US" sz="2100" dirty="0"/>
              <a:t> dan </a:t>
            </a:r>
            <a:r>
              <a:rPr lang="en-US" sz="2100" dirty="0" err="1"/>
              <a:t>bekerja</a:t>
            </a:r>
            <a:r>
              <a:rPr lang="en-US" sz="2100" dirty="0"/>
              <a:t> </a:t>
            </a:r>
            <a:r>
              <a:rPr lang="en-US" sz="2100" dirty="0" err="1"/>
              <a:t>sama</a:t>
            </a:r>
            <a:r>
              <a:rPr lang="en-US" sz="2100" dirty="0"/>
              <a:t> </a:t>
            </a:r>
            <a:r>
              <a:rPr lang="en-US" sz="2100" dirty="0" err="1"/>
              <a:t>untuk</a:t>
            </a:r>
            <a:r>
              <a:rPr lang="en-US" sz="2100" dirty="0"/>
              <a:t> </a:t>
            </a:r>
            <a:r>
              <a:rPr lang="en-US" sz="2100" dirty="0" err="1"/>
              <a:t>pengawasan</a:t>
            </a:r>
            <a:r>
              <a:rPr lang="en-US" sz="2100" dirty="0"/>
              <a:t> yang </a:t>
            </a:r>
            <a:r>
              <a:rPr lang="en-US" sz="2100" dirty="0" err="1"/>
              <a:t>efektif</a:t>
            </a:r>
            <a:r>
              <a:rPr lang="en-US" sz="2100" dirty="0"/>
              <a:t> </a:t>
            </a:r>
            <a:r>
              <a:rPr lang="en-US" sz="2100" dirty="0" err="1"/>
              <a:t>terhadap</a:t>
            </a:r>
            <a:r>
              <a:rPr lang="en-US" sz="2100" dirty="0"/>
              <a:t> </a:t>
            </a:r>
            <a:r>
              <a:rPr lang="en-US" sz="2100" dirty="0" err="1"/>
              <a:t>kelompok</a:t>
            </a:r>
            <a:r>
              <a:rPr lang="en-US" sz="2100" dirty="0"/>
              <a:t> dan </a:t>
            </a:r>
            <a:r>
              <a:rPr lang="en-US" sz="2100" dirty="0" err="1"/>
              <a:t>entitas</a:t>
            </a:r>
            <a:r>
              <a:rPr lang="en-US" sz="2100" dirty="0"/>
              <a:t> </a:t>
            </a:r>
            <a:r>
              <a:rPr lang="en-US" sz="2100" dirty="0" err="1"/>
              <a:t>kelompok</a:t>
            </a:r>
            <a:r>
              <a:rPr lang="en-US" sz="2100" dirty="0"/>
              <a:t>. </a:t>
            </a:r>
            <a:r>
              <a:rPr lang="en-US" sz="2100" dirty="0" err="1"/>
              <a:t>Pengawas</a:t>
            </a:r>
            <a:r>
              <a:rPr lang="en-US" sz="2100" dirty="0"/>
              <a:t> </a:t>
            </a:r>
            <a:r>
              <a:rPr lang="en-US" sz="2100" dirty="0" err="1"/>
              <a:t>wakaf</a:t>
            </a:r>
            <a:r>
              <a:rPr lang="en-US" sz="2100" dirty="0"/>
              <a:t> </a:t>
            </a:r>
            <a:r>
              <a:rPr lang="en-US" sz="2100" dirty="0" err="1"/>
              <a:t>mewajibkan</a:t>
            </a:r>
            <a:r>
              <a:rPr lang="en-US" sz="2100" dirty="0"/>
              <a:t> </a:t>
            </a:r>
            <a:r>
              <a:rPr lang="en-US" sz="2100" dirty="0" err="1"/>
              <a:t>operasi</a:t>
            </a:r>
            <a:r>
              <a:rPr lang="en-US" sz="2100" dirty="0"/>
              <a:t> </a:t>
            </a:r>
            <a:r>
              <a:rPr lang="en-US" sz="2100" dirty="0" err="1"/>
              <a:t>wakaf</a:t>
            </a:r>
            <a:r>
              <a:rPr lang="en-US" sz="2100" dirty="0"/>
              <a:t> </a:t>
            </a:r>
            <a:r>
              <a:rPr lang="en-US" sz="2100" dirty="0" err="1"/>
              <a:t>lokal</a:t>
            </a:r>
            <a:r>
              <a:rPr lang="en-US" sz="2100" dirty="0"/>
              <a:t> </a:t>
            </a:r>
            <a:r>
              <a:rPr lang="en-US" sz="2100" dirty="0" err="1"/>
              <a:t>lembaga</a:t>
            </a:r>
            <a:r>
              <a:rPr lang="en-US" sz="2100" dirty="0"/>
              <a:t> </a:t>
            </a:r>
            <a:r>
              <a:rPr lang="en-US" sz="2100" dirty="0" err="1"/>
              <a:t>wakaf</a:t>
            </a:r>
            <a:r>
              <a:rPr lang="en-US" sz="2100" dirty="0"/>
              <a:t> </a:t>
            </a:r>
            <a:r>
              <a:rPr lang="en-US" sz="2100" dirty="0" err="1"/>
              <a:t>asing</a:t>
            </a:r>
            <a:r>
              <a:rPr lang="en-US" sz="2100" dirty="0"/>
              <a:t> </a:t>
            </a:r>
            <a:r>
              <a:rPr lang="en-US" sz="2100" dirty="0" err="1"/>
              <a:t>untuk</a:t>
            </a:r>
            <a:r>
              <a:rPr lang="en-US" sz="2100" dirty="0"/>
              <a:t> </a:t>
            </a:r>
            <a:r>
              <a:rPr lang="en-US" sz="2100" dirty="0" err="1"/>
              <a:t>melaksanakan</a:t>
            </a:r>
            <a:r>
              <a:rPr lang="en-US" sz="2100" dirty="0"/>
              <a:t> </a:t>
            </a:r>
            <a:r>
              <a:rPr lang="en-US" sz="2100" dirty="0" err="1"/>
              <a:t>standar</a:t>
            </a:r>
            <a:r>
              <a:rPr lang="en-US" sz="2100" dirty="0"/>
              <a:t> yang </a:t>
            </a:r>
            <a:r>
              <a:rPr lang="en-US" sz="2100" dirty="0" err="1"/>
              <a:t>sama</a:t>
            </a:r>
            <a:r>
              <a:rPr lang="en-US" sz="2100" dirty="0"/>
              <a:t> dengan </a:t>
            </a:r>
            <a:r>
              <a:rPr lang="en-US" sz="2100" dirty="0" err="1"/>
              <a:t>standar</a:t>
            </a:r>
            <a:r>
              <a:rPr lang="en-US" sz="2100" dirty="0"/>
              <a:t> yang </a:t>
            </a:r>
            <a:r>
              <a:rPr lang="en-US" sz="2100" dirty="0" err="1"/>
              <a:t>disyaratkan</a:t>
            </a:r>
            <a:r>
              <a:rPr lang="en-US" sz="2100" dirty="0"/>
              <a:t> </a:t>
            </a:r>
            <a:r>
              <a:rPr lang="en-US" sz="2100" dirty="0" err="1"/>
              <a:t>untuk</a:t>
            </a:r>
            <a:r>
              <a:rPr lang="en-US" sz="2100" dirty="0"/>
              <a:t> </a:t>
            </a:r>
            <a:r>
              <a:rPr lang="en-US" sz="2100" dirty="0" err="1"/>
              <a:t>lembaga</a:t>
            </a:r>
            <a:r>
              <a:rPr lang="en-US" sz="2100" dirty="0"/>
              <a:t> </a:t>
            </a:r>
            <a:r>
              <a:rPr lang="en-US" sz="2100" dirty="0" err="1"/>
              <a:t>wakaf</a:t>
            </a:r>
            <a:r>
              <a:rPr lang="en-US" sz="2100" dirty="0"/>
              <a:t> </a:t>
            </a:r>
            <a:r>
              <a:rPr lang="en-US" sz="2100" dirty="0" err="1"/>
              <a:t>dalam</a:t>
            </a:r>
            <a:r>
              <a:rPr lang="en-US" sz="2100" dirty="0"/>
              <a:t> negeri.</a:t>
            </a:r>
            <a:endParaRPr lang="id-ID" sz="2100" dirty="0"/>
          </a:p>
        </p:txBody>
      </p:sp>
      <p:sp>
        <p:nvSpPr>
          <p:cNvPr id="6" name="Persegi Panjang: Sudut Lengkung 5">
            <a:extLst>
              <a:ext uri="{FF2B5EF4-FFF2-40B4-BE49-F238E27FC236}">
                <a16:creationId xmlns:a16="http://schemas.microsoft.com/office/drawing/2014/main" xmlns="" id="{CC41845E-B376-246B-84B2-660D10638CA2}"/>
              </a:ext>
            </a:extLst>
          </p:cNvPr>
          <p:cNvSpPr/>
          <p:nvPr/>
        </p:nvSpPr>
        <p:spPr>
          <a:xfrm>
            <a:off x="838200" y="1690688"/>
            <a:ext cx="4971326" cy="3952423"/>
          </a:xfrm>
          <a:prstGeom prst="roundRect">
            <a:avLst>
              <a:gd name="adj" fmla="val 5441"/>
            </a:avLst>
          </a:prstGeom>
          <a:noFill/>
          <a:ln w="38100">
            <a:solidFill>
              <a:srgbClr val="FFD44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Kotak Teks 6">
            <a:extLst>
              <a:ext uri="{FF2B5EF4-FFF2-40B4-BE49-F238E27FC236}">
                <a16:creationId xmlns:a16="http://schemas.microsoft.com/office/drawing/2014/main" xmlns="" id="{42703C69-B508-262D-1111-9483D4457715}"/>
              </a:ext>
            </a:extLst>
          </p:cNvPr>
          <p:cNvSpPr txBox="1"/>
          <p:nvPr/>
        </p:nvSpPr>
        <p:spPr>
          <a:xfrm>
            <a:off x="6048738" y="1690688"/>
            <a:ext cx="3847616" cy="430887"/>
          </a:xfrm>
          <a:prstGeom prst="rect">
            <a:avLst/>
          </a:prstGeom>
          <a:noFill/>
        </p:spPr>
        <p:txBody>
          <a:bodyPr wrap="square" rtlCol="0">
            <a:spAutoFit/>
          </a:bodyPr>
          <a:lstStyle/>
          <a:p>
            <a:r>
              <a:rPr lang="en-US" sz="2200" b="1" dirty="0" err="1"/>
              <a:t>Kriteria</a:t>
            </a:r>
            <a:r>
              <a:rPr lang="en-US" sz="2200" b="1" dirty="0"/>
              <a:t> Utama (</a:t>
            </a:r>
            <a:r>
              <a:rPr lang="en-US" sz="2200" b="1" dirty="0" err="1"/>
              <a:t>Ringkasan</a:t>
            </a:r>
            <a:r>
              <a:rPr lang="en-US" sz="2200" b="1" dirty="0"/>
              <a:t>)</a:t>
            </a:r>
            <a:endParaRPr lang="id-ID" sz="2200" b="1" dirty="0"/>
          </a:p>
        </p:txBody>
      </p:sp>
      <p:sp>
        <p:nvSpPr>
          <p:cNvPr id="8" name="Kotak Teks 7">
            <a:extLst>
              <a:ext uri="{FF2B5EF4-FFF2-40B4-BE49-F238E27FC236}">
                <a16:creationId xmlns:a16="http://schemas.microsoft.com/office/drawing/2014/main" xmlns="" id="{0B21DDAD-B1D7-FC08-3F3F-3E4E5C80A717}"/>
              </a:ext>
            </a:extLst>
          </p:cNvPr>
          <p:cNvSpPr txBox="1"/>
          <p:nvPr/>
        </p:nvSpPr>
        <p:spPr>
          <a:xfrm>
            <a:off x="6096001" y="2156229"/>
            <a:ext cx="5756476" cy="4154984"/>
          </a:xfrm>
          <a:prstGeom prst="rect">
            <a:avLst/>
          </a:prstGeom>
          <a:noFill/>
        </p:spPr>
        <p:txBody>
          <a:bodyPr wrap="square" rtlCol="0">
            <a:spAutoFit/>
          </a:bodyPr>
          <a:lstStyle/>
          <a:p>
            <a:pPr marL="457200" indent="-457200" algn="just">
              <a:buAutoNum type="arabicPeriod"/>
            </a:pPr>
            <a:r>
              <a:rPr lang="sv-SE" sz="2200" dirty="0"/>
              <a:t>Mendirikan perguruan tinggi pengawasan khusus untuk mengawasi lembaga wakaf lintas batas guna meningkatkan pengawasan berdasarkan risiko dan pentingnya sistem.</a:t>
            </a:r>
          </a:p>
          <a:p>
            <a:pPr marL="457200" indent="-457200" algn="just">
              <a:buAutoNum type="arabicPeriod"/>
            </a:pPr>
            <a:r>
              <a:rPr lang="sv-SE" sz="2200" dirty="0"/>
              <a:t>Berbagi informasi secara tepat waktu antara pengawas wakaf di negara asal dan tuan rumah, termasuk risiko, manajemen risiko, dan penilaian keselamatan, dengan pengaturan kerahasiaan yang sesuai.</a:t>
            </a:r>
          </a:p>
        </p:txBody>
      </p:sp>
    </p:spTree>
    <p:extLst>
      <p:ext uri="{BB962C8B-B14F-4D97-AF65-F5344CB8AC3E}">
        <p14:creationId xmlns:p14="http://schemas.microsoft.com/office/powerpoint/2010/main" val="507633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8B97245-320C-D103-BAC8-60100089DDC0}"/>
              </a:ext>
            </a:extLst>
          </p:cNvPr>
          <p:cNvSpPr>
            <a:spLocks noGrp="1"/>
          </p:cNvSpPr>
          <p:nvPr>
            <p:ph type="title"/>
          </p:nvPr>
        </p:nvSpPr>
        <p:spPr/>
        <p:txBody>
          <a:bodyPr/>
          <a:lstStyle/>
          <a:p>
            <a:r>
              <a:rPr lang="en-US" b="1"/>
              <a:t>Home-Host Relationship – WCP 12</a:t>
            </a:r>
            <a:endParaRPr lang="id-ID"/>
          </a:p>
        </p:txBody>
      </p:sp>
      <p:sp>
        <p:nvSpPr>
          <p:cNvPr id="3" name="Tampungan Konten 2">
            <a:extLst>
              <a:ext uri="{FF2B5EF4-FFF2-40B4-BE49-F238E27FC236}">
                <a16:creationId xmlns:a16="http://schemas.microsoft.com/office/drawing/2014/main" xmlns="" id="{128E5B4B-4BE6-BBE9-D97D-6631FC8BC168}"/>
              </a:ext>
            </a:extLst>
          </p:cNvPr>
          <p:cNvSpPr>
            <a:spLocks noGrp="1"/>
          </p:cNvSpPr>
          <p:nvPr>
            <p:ph idx="1"/>
          </p:nvPr>
        </p:nvSpPr>
        <p:spPr>
          <a:xfrm>
            <a:off x="838200" y="1605706"/>
            <a:ext cx="10515600" cy="4667250"/>
          </a:xfrm>
        </p:spPr>
        <p:txBody>
          <a:bodyPr>
            <a:normAutofit fontScale="85000" lnSpcReduction="10000"/>
          </a:bodyPr>
          <a:lstStyle/>
          <a:p>
            <a:pPr marL="514350" indent="-514350">
              <a:lnSpc>
                <a:spcPct val="110000"/>
              </a:lnSpc>
              <a:buFont typeface="+mj-lt"/>
              <a:buAutoNum type="arabicPeriod" startAt="3"/>
            </a:pPr>
            <a:r>
              <a:rPr lang="id-ID" dirty="0"/>
              <a:t>Mengoordinasikan kegiatan pengawasan dan kolaborasi untuk meningkatkan efektivitas pengawasan kelompok lembaga </a:t>
            </a:r>
            <a:r>
              <a:rPr lang="en-US" dirty="0" err="1"/>
              <a:t>wakaf</a:t>
            </a:r>
            <a:r>
              <a:rPr lang="id-ID" dirty="0"/>
              <a:t> lintas batas.</a:t>
            </a:r>
          </a:p>
          <a:p>
            <a:pPr marL="514350" indent="-514350">
              <a:lnSpc>
                <a:spcPct val="110000"/>
              </a:lnSpc>
              <a:buFont typeface="+mj-lt"/>
              <a:buAutoNum type="arabicPeriod" startAt="3"/>
            </a:pPr>
            <a:r>
              <a:rPr lang="id-ID" dirty="0"/>
              <a:t>Mengembangkan strategi komunikasi antara pengawas </a:t>
            </a:r>
            <a:r>
              <a:rPr lang="id-ID" dirty="0" err="1"/>
              <a:t>wa</a:t>
            </a:r>
            <a:r>
              <a:rPr lang="en-US" dirty="0"/>
              <a:t>kaf</a:t>
            </a:r>
            <a:r>
              <a:rPr lang="id-ID" dirty="0"/>
              <a:t> di negara asal dan tuan rumah untuk mengatasi risiko dan pentingnya sistem, memastikan konsistensi pesan kepada lembaga </a:t>
            </a:r>
            <a:r>
              <a:rPr lang="id-ID" dirty="0" err="1"/>
              <a:t>wa</a:t>
            </a:r>
            <a:r>
              <a:rPr lang="en-US" dirty="0"/>
              <a:t>kaf</a:t>
            </a:r>
            <a:r>
              <a:rPr lang="id-ID" dirty="0"/>
              <a:t>.</a:t>
            </a:r>
          </a:p>
          <a:p>
            <a:pPr marL="514350" indent="-514350">
              <a:lnSpc>
                <a:spcPct val="110000"/>
              </a:lnSpc>
              <a:buFont typeface="+mj-lt"/>
              <a:buAutoNum type="arabicPeriod" startAt="3"/>
            </a:pPr>
            <a:r>
              <a:rPr lang="id-ID" dirty="0"/>
              <a:t>Menciptakan kerangka kerja </a:t>
            </a:r>
            <a:r>
              <a:rPr lang="id-ID" dirty="0" err="1"/>
              <a:t>kerja</a:t>
            </a:r>
            <a:r>
              <a:rPr lang="id-ID" dirty="0"/>
              <a:t> sama lintas batas di antara otoritas yang relevan berdasarkan risiko dan pentingnya sistem lembaga </a:t>
            </a:r>
            <a:r>
              <a:rPr lang="id-ID" dirty="0" err="1"/>
              <a:t>wa</a:t>
            </a:r>
            <a:r>
              <a:rPr lang="en-US" dirty="0"/>
              <a:t>kaf.</a:t>
            </a:r>
            <a:endParaRPr lang="id-ID" dirty="0"/>
          </a:p>
          <a:p>
            <a:pPr marL="514350" indent="-514350">
              <a:lnSpc>
                <a:spcPct val="110000"/>
              </a:lnSpc>
              <a:buFont typeface="+mj-lt"/>
              <a:buAutoNum type="arabicPeriod" startAt="3"/>
            </a:pPr>
            <a:r>
              <a:rPr lang="id-ID" dirty="0"/>
              <a:t>Mengembangkan rencana penyelesaian kelompok, berbagi informasi yang diperlukan di antara otoritas </a:t>
            </a:r>
            <a:r>
              <a:rPr lang="id-ID" dirty="0" err="1"/>
              <a:t>wa</a:t>
            </a:r>
            <a:r>
              <a:rPr lang="en-US" dirty="0"/>
              <a:t>ka</a:t>
            </a:r>
            <a:r>
              <a:rPr lang="id-ID" dirty="0"/>
              <a:t>f, dan berkonsultasi dengan pengawas yang relevan untuk langkah pemulihan dan penyelesaian.</a:t>
            </a:r>
          </a:p>
        </p:txBody>
      </p:sp>
    </p:spTree>
    <p:extLst>
      <p:ext uri="{BB962C8B-B14F-4D97-AF65-F5344CB8AC3E}">
        <p14:creationId xmlns:p14="http://schemas.microsoft.com/office/powerpoint/2010/main" val="2984745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C765EC43-AD59-174D-8436-BCC488AF705F}"/>
              </a:ext>
            </a:extLst>
          </p:cNvPr>
          <p:cNvSpPr>
            <a:spLocks noGrp="1"/>
          </p:cNvSpPr>
          <p:nvPr>
            <p:ph type="title"/>
          </p:nvPr>
        </p:nvSpPr>
        <p:spPr/>
        <p:txBody>
          <a:bodyPr/>
          <a:lstStyle/>
          <a:p>
            <a:r>
              <a:rPr lang="en-US" b="1" dirty="0" err="1"/>
              <a:t>Topik</a:t>
            </a:r>
            <a:r>
              <a:rPr lang="en-US" b="1" dirty="0"/>
              <a:t> </a:t>
            </a:r>
            <a:r>
              <a:rPr lang="en-US" b="1" dirty="0" err="1"/>
              <a:t>Diskusi</a:t>
            </a:r>
            <a:endParaRPr lang="id-ID" b="1" dirty="0"/>
          </a:p>
        </p:txBody>
      </p:sp>
      <p:sp>
        <p:nvSpPr>
          <p:cNvPr id="24" name="Persegi Panjang 23">
            <a:extLst>
              <a:ext uri="{FF2B5EF4-FFF2-40B4-BE49-F238E27FC236}">
                <a16:creationId xmlns:a16="http://schemas.microsoft.com/office/drawing/2014/main" xmlns="" id="{139E4917-A6DE-A41D-8230-B24F6E2B936D}"/>
              </a:ext>
            </a:extLst>
          </p:cNvPr>
          <p:cNvSpPr/>
          <p:nvPr/>
        </p:nvSpPr>
        <p:spPr>
          <a:xfrm>
            <a:off x="0" y="6546715"/>
            <a:ext cx="12192000" cy="311285"/>
          </a:xfrm>
          <a:prstGeom prst="rect">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ersegi Panjang 3">
            <a:extLst>
              <a:ext uri="{FF2B5EF4-FFF2-40B4-BE49-F238E27FC236}">
                <a16:creationId xmlns:a16="http://schemas.microsoft.com/office/drawing/2014/main" xmlns="" id="{5D0E1A57-53F4-BAB7-6C39-7D4FFC1A3569}"/>
              </a:ext>
            </a:extLst>
          </p:cNvPr>
          <p:cNvSpPr/>
          <p:nvPr/>
        </p:nvSpPr>
        <p:spPr>
          <a:xfrm>
            <a:off x="848360" y="1690687"/>
            <a:ext cx="1154554" cy="1480513"/>
          </a:xfrm>
          <a:prstGeom prst="rect">
            <a:avLst/>
          </a:prstGeom>
          <a:solidFill>
            <a:srgbClr val="FFD44B"/>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rPr>
              <a:t>1</a:t>
            </a:r>
            <a:endParaRPr lang="id-ID" sz="5000" b="1" dirty="0">
              <a:solidFill>
                <a:schemeClr val="tx1"/>
              </a:solidFill>
            </a:endParaRPr>
          </a:p>
        </p:txBody>
      </p:sp>
      <p:sp>
        <p:nvSpPr>
          <p:cNvPr id="5" name="Persegi Panjang 4">
            <a:extLst>
              <a:ext uri="{FF2B5EF4-FFF2-40B4-BE49-F238E27FC236}">
                <a16:creationId xmlns:a16="http://schemas.microsoft.com/office/drawing/2014/main" xmlns="" id="{177BC9FC-68F3-927E-06AC-D21425B78A77}"/>
              </a:ext>
            </a:extLst>
          </p:cNvPr>
          <p:cNvSpPr/>
          <p:nvPr/>
        </p:nvSpPr>
        <p:spPr>
          <a:xfrm>
            <a:off x="2002914" y="1690687"/>
            <a:ext cx="9020686" cy="1480513"/>
          </a:xfrm>
          <a:prstGeom prst="rect">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6" name="Kotak Teks 5">
            <a:extLst>
              <a:ext uri="{FF2B5EF4-FFF2-40B4-BE49-F238E27FC236}">
                <a16:creationId xmlns:a16="http://schemas.microsoft.com/office/drawing/2014/main" xmlns="" id="{029FEE42-91EC-6FCB-F3D1-E392CBDB79FC}"/>
              </a:ext>
            </a:extLst>
          </p:cNvPr>
          <p:cNvSpPr txBox="1"/>
          <p:nvPr/>
        </p:nvSpPr>
        <p:spPr>
          <a:xfrm>
            <a:off x="2186525" y="1863079"/>
            <a:ext cx="8665700" cy="1169551"/>
          </a:xfrm>
          <a:prstGeom prst="rect">
            <a:avLst/>
          </a:prstGeom>
          <a:noFill/>
        </p:spPr>
        <p:txBody>
          <a:bodyPr wrap="square" rtlCol="0">
            <a:spAutoFit/>
          </a:bodyPr>
          <a:lstStyle/>
          <a:p>
            <a:r>
              <a:rPr lang="en-US" sz="3500" b="1" i="1" dirty="0">
                <a:latin typeface="+mj-lt"/>
              </a:rPr>
              <a:t>Best Practice </a:t>
            </a:r>
            <a:r>
              <a:rPr lang="en-US" sz="3500" b="1" dirty="0">
                <a:latin typeface="+mj-lt"/>
              </a:rPr>
              <a:t>Tata Kelola </a:t>
            </a:r>
            <a:r>
              <a:rPr lang="en-US" sz="3500" b="1" dirty="0" err="1">
                <a:latin typeface="+mj-lt"/>
              </a:rPr>
              <a:t>Wakaf</a:t>
            </a:r>
            <a:r>
              <a:rPr lang="en-US" sz="3500" b="1" dirty="0">
                <a:latin typeface="+mj-lt"/>
              </a:rPr>
              <a:t> di Indonesia dan di </a:t>
            </a:r>
            <a:r>
              <a:rPr lang="en-US" sz="3500" b="1" dirty="0" err="1">
                <a:latin typeface="+mj-lt"/>
              </a:rPr>
              <a:t>Luar</a:t>
            </a:r>
            <a:r>
              <a:rPr lang="en-US" sz="3500" b="1" dirty="0">
                <a:latin typeface="+mj-lt"/>
              </a:rPr>
              <a:t> Negeri</a:t>
            </a:r>
            <a:endParaRPr lang="id-ID" sz="3500" b="1" dirty="0">
              <a:latin typeface="+mj-lt"/>
            </a:endParaRPr>
          </a:p>
        </p:txBody>
      </p:sp>
      <p:sp>
        <p:nvSpPr>
          <p:cNvPr id="8" name="Persegi Panjang 7">
            <a:extLst>
              <a:ext uri="{FF2B5EF4-FFF2-40B4-BE49-F238E27FC236}">
                <a16:creationId xmlns:a16="http://schemas.microsoft.com/office/drawing/2014/main" xmlns="" id="{1E5EAEA9-189A-CF52-01C1-10FC94C8087C}"/>
              </a:ext>
            </a:extLst>
          </p:cNvPr>
          <p:cNvSpPr/>
          <p:nvPr/>
        </p:nvSpPr>
        <p:spPr>
          <a:xfrm>
            <a:off x="838200" y="3343590"/>
            <a:ext cx="1155707" cy="1356999"/>
          </a:xfrm>
          <a:prstGeom prst="rect">
            <a:avLst/>
          </a:prstGeom>
          <a:solidFill>
            <a:srgbClr val="FFD44B"/>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rPr>
              <a:t>2</a:t>
            </a:r>
            <a:endParaRPr lang="id-ID" sz="5000" b="1" dirty="0">
              <a:solidFill>
                <a:schemeClr val="tx1"/>
              </a:solidFill>
            </a:endParaRPr>
          </a:p>
        </p:txBody>
      </p:sp>
      <p:sp>
        <p:nvSpPr>
          <p:cNvPr id="9" name="Persegi Panjang 8">
            <a:extLst>
              <a:ext uri="{FF2B5EF4-FFF2-40B4-BE49-F238E27FC236}">
                <a16:creationId xmlns:a16="http://schemas.microsoft.com/office/drawing/2014/main" xmlns="" id="{4D04D18C-7097-469C-379E-81FD0C9BA387}"/>
              </a:ext>
            </a:extLst>
          </p:cNvPr>
          <p:cNvSpPr/>
          <p:nvPr/>
        </p:nvSpPr>
        <p:spPr>
          <a:xfrm>
            <a:off x="1993907" y="3343591"/>
            <a:ext cx="9029693" cy="1357000"/>
          </a:xfrm>
          <a:prstGeom prst="rect">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10" name="Kotak Teks 9">
            <a:extLst>
              <a:ext uri="{FF2B5EF4-FFF2-40B4-BE49-F238E27FC236}">
                <a16:creationId xmlns:a16="http://schemas.microsoft.com/office/drawing/2014/main" xmlns="" id="{71FC199D-093E-E65D-AAC7-44DB1EB879B5}"/>
              </a:ext>
            </a:extLst>
          </p:cNvPr>
          <p:cNvSpPr txBox="1"/>
          <p:nvPr/>
        </p:nvSpPr>
        <p:spPr>
          <a:xfrm>
            <a:off x="2186525" y="3437315"/>
            <a:ext cx="8486861" cy="1169551"/>
          </a:xfrm>
          <a:prstGeom prst="rect">
            <a:avLst/>
          </a:prstGeom>
          <a:noFill/>
        </p:spPr>
        <p:txBody>
          <a:bodyPr wrap="square" rtlCol="0">
            <a:spAutoFit/>
          </a:bodyPr>
          <a:lstStyle/>
          <a:p>
            <a:r>
              <a:rPr lang="en-US" sz="3500" b="1" dirty="0" err="1">
                <a:latin typeface="+mj-lt"/>
              </a:rPr>
              <a:t>Pengawasan</a:t>
            </a:r>
            <a:r>
              <a:rPr lang="en-US" sz="3500" b="1" dirty="0">
                <a:latin typeface="+mj-lt"/>
              </a:rPr>
              <a:t> </a:t>
            </a:r>
            <a:r>
              <a:rPr lang="en-US" sz="3500" b="1" dirty="0" err="1">
                <a:latin typeface="+mj-lt"/>
              </a:rPr>
              <a:t>Wakaf</a:t>
            </a:r>
            <a:r>
              <a:rPr lang="en-US" sz="3500" b="1" dirty="0">
                <a:latin typeface="+mj-lt"/>
              </a:rPr>
              <a:t> (Syariah, Internal, dan </a:t>
            </a:r>
            <a:r>
              <a:rPr lang="en-US" sz="3500" b="1" dirty="0" err="1">
                <a:latin typeface="+mj-lt"/>
              </a:rPr>
              <a:t>Eksternal</a:t>
            </a:r>
            <a:r>
              <a:rPr lang="en-US" sz="3500" b="1" dirty="0">
                <a:latin typeface="+mj-lt"/>
              </a:rPr>
              <a:t>)</a:t>
            </a:r>
            <a:endParaRPr lang="id-ID" sz="3500" b="1" dirty="0">
              <a:latin typeface="+mj-lt"/>
            </a:endParaRPr>
          </a:p>
        </p:txBody>
      </p:sp>
      <p:sp>
        <p:nvSpPr>
          <p:cNvPr id="12" name="Persegi Panjang 11">
            <a:extLst>
              <a:ext uri="{FF2B5EF4-FFF2-40B4-BE49-F238E27FC236}">
                <a16:creationId xmlns:a16="http://schemas.microsoft.com/office/drawing/2014/main" xmlns="" id="{4D88F361-E1F5-A14F-AAC9-89FD60605081}"/>
              </a:ext>
            </a:extLst>
          </p:cNvPr>
          <p:cNvSpPr/>
          <p:nvPr/>
        </p:nvSpPr>
        <p:spPr>
          <a:xfrm>
            <a:off x="848360" y="4876800"/>
            <a:ext cx="1154554" cy="1005839"/>
          </a:xfrm>
          <a:prstGeom prst="rect">
            <a:avLst/>
          </a:prstGeom>
          <a:solidFill>
            <a:srgbClr val="FFD44B"/>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rPr>
              <a:t>3</a:t>
            </a:r>
            <a:endParaRPr lang="id-ID" sz="5000" b="1" dirty="0">
              <a:solidFill>
                <a:schemeClr val="tx1"/>
              </a:solidFill>
            </a:endParaRPr>
          </a:p>
        </p:txBody>
      </p:sp>
      <p:sp>
        <p:nvSpPr>
          <p:cNvPr id="13" name="Persegi Panjang 12">
            <a:extLst>
              <a:ext uri="{FF2B5EF4-FFF2-40B4-BE49-F238E27FC236}">
                <a16:creationId xmlns:a16="http://schemas.microsoft.com/office/drawing/2014/main" xmlns="" id="{81A38826-0046-D3EF-4F24-8157B995D2BD}"/>
              </a:ext>
            </a:extLst>
          </p:cNvPr>
          <p:cNvSpPr/>
          <p:nvPr/>
        </p:nvSpPr>
        <p:spPr>
          <a:xfrm>
            <a:off x="2002914" y="4876800"/>
            <a:ext cx="9020686" cy="1005839"/>
          </a:xfrm>
          <a:prstGeom prst="rect">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14" name="Kotak Teks 13">
            <a:extLst>
              <a:ext uri="{FF2B5EF4-FFF2-40B4-BE49-F238E27FC236}">
                <a16:creationId xmlns:a16="http://schemas.microsoft.com/office/drawing/2014/main" xmlns="" id="{B6BB0773-0755-8B6F-281D-0F8A25793A97}"/>
              </a:ext>
            </a:extLst>
          </p:cNvPr>
          <p:cNvSpPr txBox="1"/>
          <p:nvPr/>
        </p:nvSpPr>
        <p:spPr>
          <a:xfrm>
            <a:off x="2260129" y="5003992"/>
            <a:ext cx="8478395" cy="770710"/>
          </a:xfrm>
          <a:prstGeom prst="rect">
            <a:avLst/>
          </a:prstGeom>
          <a:noFill/>
        </p:spPr>
        <p:txBody>
          <a:bodyPr wrap="square" rtlCol="0">
            <a:spAutoFit/>
          </a:bodyPr>
          <a:lstStyle/>
          <a:p>
            <a:r>
              <a:rPr lang="en-US" sz="3500" b="1" dirty="0" err="1">
                <a:latin typeface="+mj-lt"/>
              </a:rPr>
              <a:t>Isu</a:t>
            </a:r>
            <a:r>
              <a:rPr lang="en-US" sz="3500" b="1" dirty="0">
                <a:latin typeface="+mj-lt"/>
              </a:rPr>
              <a:t> </a:t>
            </a:r>
            <a:r>
              <a:rPr lang="en-US" sz="3500" b="1" dirty="0" err="1">
                <a:latin typeface="+mj-lt"/>
              </a:rPr>
              <a:t>Kontemporer</a:t>
            </a:r>
            <a:r>
              <a:rPr lang="en-US" sz="3500" b="1" dirty="0">
                <a:latin typeface="+mj-lt"/>
              </a:rPr>
              <a:t> Tata Kelola </a:t>
            </a:r>
            <a:r>
              <a:rPr lang="en-US" sz="3500" b="1" dirty="0" err="1">
                <a:latin typeface="+mj-lt"/>
              </a:rPr>
              <a:t>Wakaf</a:t>
            </a:r>
            <a:endParaRPr lang="id-ID" sz="3500" b="1" dirty="0">
              <a:latin typeface="+mj-lt"/>
            </a:endParaRPr>
          </a:p>
        </p:txBody>
      </p:sp>
    </p:spTree>
    <p:extLst>
      <p:ext uri="{BB962C8B-B14F-4D97-AF65-F5344CB8AC3E}">
        <p14:creationId xmlns:p14="http://schemas.microsoft.com/office/powerpoint/2010/main" val="16395688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9" grpId="0" animBg="1"/>
      <p:bldP spid="10" grpId="0"/>
      <p:bldP spid="12"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8B97245-320C-D103-BAC8-60100089DDC0}"/>
              </a:ext>
            </a:extLst>
          </p:cNvPr>
          <p:cNvSpPr>
            <a:spLocks noGrp="1"/>
          </p:cNvSpPr>
          <p:nvPr>
            <p:ph type="title"/>
          </p:nvPr>
        </p:nvSpPr>
        <p:spPr/>
        <p:txBody>
          <a:bodyPr/>
          <a:lstStyle/>
          <a:p>
            <a:r>
              <a:rPr lang="en-US" b="1"/>
              <a:t>Home-Host Relationship – WCP 12</a:t>
            </a:r>
            <a:endParaRPr lang="id-ID"/>
          </a:p>
        </p:txBody>
      </p:sp>
      <p:sp>
        <p:nvSpPr>
          <p:cNvPr id="3" name="Tampungan Konten 2">
            <a:extLst>
              <a:ext uri="{FF2B5EF4-FFF2-40B4-BE49-F238E27FC236}">
                <a16:creationId xmlns:a16="http://schemas.microsoft.com/office/drawing/2014/main" xmlns="" id="{128E5B4B-4BE6-BBE9-D97D-6631FC8BC168}"/>
              </a:ext>
            </a:extLst>
          </p:cNvPr>
          <p:cNvSpPr>
            <a:spLocks noGrp="1"/>
          </p:cNvSpPr>
          <p:nvPr>
            <p:ph idx="1"/>
          </p:nvPr>
        </p:nvSpPr>
        <p:spPr>
          <a:xfrm>
            <a:off x="838200" y="1690688"/>
            <a:ext cx="10515600" cy="4667250"/>
          </a:xfrm>
        </p:spPr>
        <p:txBody>
          <a:bodyPr>
            <a:normAutofit fontScale="85000" lnSpcReduction="20000"/>
          </a:bodyPr>
          <a:lstStyle/>
          <a:p>
            <a:pPr marL="514350" indent="-514350">
              <a:lnSpc>
                <a:spcPct val="120000"/>
              </a:lnSpc>
              <a:buFont typeface="+mj-lt"/>
              <a:buAutoNum type="arabicPeriod" startAt="7"/>
            </a:pPr>
            <a:r>
              <a:rPr lang="id-ID" dirty="0"/>
              <a:t>Mengharuskan lembaga </a:t>
            </a:r>
            <a:r>
              <a:rPr lang="en-US" dirty="0" err="1"/>
              <a:t>wakaf</a:t>
            </a:r>
            <a:r>
              <a:rPr lang="id-ID" dirty="0"/>
              <a:t> asing memenuhi persyaratan prudensial dan peraturan yang serupa dengan lembaga domestik sesuai dengan hukum negara tuan rumah.</a:t>
            </a:r>
          </a:p>
          <a:p>
            <a:pPr marL="514350" indent="-514350">
              <a:lnSpc>
                <a:spcPct val="120000"/>
              </a:lnSpc>
              <a:buFont typeface="+mj-lt"/>
              <a:buAutoNum type="arabicPeriod" startAt="7"/>
            </a:pPr>
            <a:r>
              <a:rPr lang="id-ID" dirty="0"/>
              <a:t>Memberikan akses langsung kepada pengawas </a:t>
            </a:r>
            <a:r>
              <a:rPr lang="id-ID" dirty="0" err="1"/>
              <a:t>waqf</a:t>
            </a:r>
            <a:r>
              <a:rPr lang="id-ID" dirty="0"/>
              <a:t> di negara asal ke kantor lokal dan anak perusahaan dari kelompok lembaga </a:t>
            </a:r>
            <a:r>
              <a:rPr lang="en-US" dirty="0" err="1"/>
              <a:t>wakaf</a:t>
            </a:r>
            <a:r>
              <a:rPr lang="id-ID" dirty="0"/>
              <a:t> untuk penilaian keselamatan, kepatuhan, dan kewajiban karena dijelaskan, dengan pemberitahuan sebelumnya kepada pengawas tuan rumah.</a:t>
            </a:r>
          </a:p>
          <a:p>
            <a:pPr marL="514350" indent="-514350">
              <a:lnSpc>
                <a:spcPct val="120000"/>
              </a:lnSpc>
              <a:buFont typeface="+mj-lt"/>
              <a:buAutoNum type="arabicPeriod" startAt="7"/>
            </a:pPr>
            <a:r>
              <a:rPr lang="id-ID" dirty="0"/>
              <a:t>Mengawasi kantor pemesanan sesuai dengan standar internasional, melarang lembaga </a:t>
            </a:r>
            <a:r>
              <a:rPr lang="en-US" dirty="0" err="1"/>
              <a:t>wakaf</a:t>
            </a:r>
            <a:r>
              <a:rPr lang="id-ID" dirty="0"/>
              <a:t> </a:t>
            </a:r>
            <a:r>
              <a:rPr lang="en-US" dirty="0"/>
              <a:t> yang </a:t>
            </a:r>
            <a:r>
              <a:rPr lang="en-US" dirty="0" err="1"/>
              <a:t>hanya</a:t>
            </a:r>
            <a:r>
              <a:rPr lang="en-US" dirty="0"/>
              <a:t> </a:t>
            </a:r>
            <a:r>
              <a:rPr lang="en-US" dirty="0" err="1"/>
              <a:t>berupa</a:t>
            </a:r>
            <a:r>
              <a:rPr lang="en-US" dirty="0"/>
              <a:t> “</a:t>
            </a:r>
            <a:r>
              <a:rPr lang="id-ID" dirty="0"/>
              <a:t>cangkang</a:t>
            </a:r>
            <a:r>
              <a:rPr lang="en-US" dirty="0"/>
              <a:t>”</a:t>
            </a:r>
            <a:r>
              <a:rPr lang="id-ID" dirty="0"/>
              <a:t>.</a:t>
            </a:r>
          </a:p>
          <a:p>
            <a:pPr marL="514350" indent="-514350">
              <a:lnSpc>
                <a:spcPct val="120000"/>
              </a:lnSpc>
              <a:buFont typeface="+mj-lt"/>
              <a:buAutoNum type="arabicPeriod" startAt="7"/>
            </a:pPr>
            <a:r>
              <a:rPr lang="id-ID" dirty="0"/>
              <a:t>Berkonsultasi dengan pengawas </a:t>
            </a:r>
            <a:r>
              <a:rPr lang="en-US" dirty="0" err="1"/>
              <a:t>wakaf</a:t>
            </a:r>
            <a:r>
              <a:rPr lang="en-US" dirty="0"/>
              <a:t> </a:t>
            </a:r>
            <a:r>
              <a:rPr lang="id-ID" dirty="0"/>
              <a:t>yang relevan sebelum mengambil tindakan penting berdasarkan informasi yang dibagikan.</a:t>
            </a:r>
          </a:p>
        </p:txBody>
      </p:sp>
    </p:spTree>
    <p:extLst>
      <p:ext uri="{BB962C8B-B14F-4D97-AF65-F5344CB8AC3E}">
        <p14:creationId xmlns:p14="http://schemas.microsoft.com/office/powerpoint/2010/main" val="1173723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C765EC43-AD59-174D-8436-BCC488AF705F}"/>
              </a:ext>
            </a:extLst>
          </p:cNvPr>
          <p:cNvSpPr>
            <a:spLocks noGrp="1"/>
          </p:cNvSpPr>
          <p:nvPr>
            <p:ph type="title"/>
          </p:nvPr>
        </p:nvSpPr>
        <p:spPr/>
        <p:txBody>
          <a:bodyPr/>
          <a:lstStyle/>
          <a:p>
            <a:r>
              <a:rPr lang="en-US" b="1" dirty="0" err="1"/>
              <a:t>Topik</a:t>
            </a:r>
            <a:r>
              <a:rPr lang="en-US" b="1" dirty="0"/>
              <a:t> </a:t>
            </a:r>
            <a:r>
              <a:rPr lang="en-US" b="1" dirty="0" err="1"/>
              <a:t>Diskusi</a:t>
            </a:r>
            <a:endParaRPr lang="id-ID" b="1" dirty="0"/>
          </a:p>
        </p:txBody>
      </p:sp>
      <p:sp>
        <p:nvSpPr>
          <p:cNvPr id="24" name="Persegi Panjang 23">
            <a:extLst>
              <a:ext uri="{FF2B5EF4-FFF2-40B4-BE49-F238E27FC236}">
                <a16:creationId xmlns:a16="http://schemas.microsoft.com/office/drawing/2014/main" xmlns="" id="{139E4917-A6DE-A41D-8230-B24F6E2B936D}"/>
              </a:ext>
            </a:extLst>
          </p:cNvPr>
          <p:cNvSpPr/>
          <p:nvPr/>
        </p:nvSpPr>
        <p:spPr>
          <a:xfrm>
            <a:off x="0" y="6546715"/>
            <a:ext cx="12192000" cy="311285"/>
          </a:xfrm>
          <a:prstGeom prst="rect">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ersegi Panjang 5">
            <a:extLst>
              <a:ext uri="{FF2B5EF4-FFF2-40B4-BE49-F238E27FC236}">
                <a16:creationId xmlns:a16="http://schemas.microsoft.com/office/drawing/2014/main" xmlns="" id="{14585106-5A9E-B87B-406A-DAB74051486A}"/>
              </a:ext>
            </a:extLst>
          </p:cNvPr>
          <p:cNvSpPr/>
          <p:nvPr/>
        </p:nvSpPr>
        <p:spPr>
          <a:xfrm>
            <a:off x="848360" y="1690687"/>
            <a:ext cx="1154554" cy="1480513"/>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lumMod val="65000"/>
                  </a:schemeClr>
                </a:solidFill>
              </a:rPr>
              <a:t>1</a:t>
            </a:r>
            <a:endParaRPr lang="id-ID" sz="5000" b="1" dirty="0">
              <a:solidFill>
                <a:schemeClr val="bg1">
                  <a:lumMod val="65000"/>
                </a:schemeClr>
              </a:solidFill>
            </a:endParaRPr>
          </a:p>
        </p:txBody>
      </p:sp>
      <p:sp>
        <p:nvSpPr>
          <p:cNvPr id="7" name="Persegi Panjang 6">
            <a:extLst>
              <a:ext uri="{FF2B5EF4-FFF2-40B4-BE49-F238E27FC236}">
                <a16:creationId xmlns:a16="http://schemas.microsoft.com/office/drawing/2014/main" xmlns="" id="{A3F5E2DF-E6D4-CBDC-D3F1-2824A733D60A}"/>
              </a:ext>
            </a:extLst>
          </p:cNvPr>
          <p:cNvSpPr/>
          <p:nvPr/>
        </p:nvSpPr>
        <p:spPr>
          <a:xfrm>
            <a:off x="2002914" y="1690687"/>
            <a:ext cx="9020686" cy="1480513"/>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mj-lt"/>
            </a:endParaRPr>
          </a:p>
        </p:txBody>
      </p:sp>
      <p:sp>
        <p:nvSpPr>
          <p:cNvPr id="12" name="Kotak Teks 11">
            <a:extLst>
              <a:ext uri="{FF2B5EF4-FFF2-40B4-BE49-F238E27FC236}">
                <a16:creationId xmlns:a16="http://schemas.microsoft.com/office/drawing/2014/main" xmlns="" id="{04293AB6-45ED-714F-B072-5E1D99CB9186}"/>
              </a:ext>
            </a:extLst>
          </p:cNvPr>
          <p:cNvSpPr txBox="1"/>
          <p:nvPr/>
        </p:nvSpPr>
        <p:spPr>
          <a:xfrm>
            <a:off x="2186525" y="1863079"/>
            <a:ext cx="8665700" cy="1169551"/>
          </a:xfrm>
          <a:prstGeom prst="rect">
            <a:avLst/>
          </a:prstGeom>
          <a:noFill/>
        </p:spPr>
        <p:txBody>
          <a:bodyPr wrap="square" rtlCol="0">
            <a:spAutoFit/>
          </a:bodyPr>
          <a:lstStyle/>
          <a:p>
            <a:r>
              <a:rPr lang="en-US" sz="3500" b="1" dirty="0">
                <a:solidFill>
                  <a:schemeClr val="bg1">
                    <a:lumMod val="65000"/>
                  </a:schemeClr>
                </a:solidFill>
                <a:latin typeface="+mj-lt"/>
              </a:rPr>
              <a:t>Best Practice Tata Kelola </a:t>
            </a:r>
            <a:r>
              <a:rPr lang="en-US" sz="3500" b="1" dirty="0" err="1">
                <a:solidFill>
                  <a:schemeClr val="bg1">
                    <a:lumMod val="65000"/>
                  </a:schemeClr>
                </a:solidFill>
                <a:latin typeface="+mj-lt"/>
              </a:rPr>
              <a:t>Wakaf</a:t>
            </a:r>
            <a:r>
              <a:rPr lang="en-US" sz="3500" b="1" dirty="0">
                <a:solidFill>
                  <a:schemeClr val="bg1">
                    <a:lumMod val="65000"/>
                  </a:schemeClr>
                </a:solidFill>
                <a:latin typeface="+mj-lt"/>
              </a:rPr>
              <a:t> di Indonesia dan di </a:t>
            </a:r>
            <a:r>
              <a:rPr lang="en-US" sz="3500" b="1" dirty="0" err="1">
                <a:solidFill>
                  <a:schemeClr val="bg1">
                    <a:lumMod val="65000"/>
                  </a:schemeClr>
                </a:solidFill>
                <a:latin typeface="+mj-lt"/>
              </a:rPr>
              <a:t>Luar</a:t>
            </a:r>
            <a:r>
              <a:rPr lang="en-US" sz="3500" b="1" dirty="0">
                <a:solidFill>
                  <a:schemeClr val="bg1">
                    <a:lumMod val="65000"/>
                  </a:schemeClr>
                </a:solidFill>
                <a:latin typeface="+mj-lt"/>
              </a:rPr>
              <a:t> Negeri</a:t>
            </a:r>
            <a:endParaRPr lang="id-ID" sz="3500" b="1" dirty="0">
              <a:solidFill>
                <a:schemeClr val="bg1">
                  <a:lumMod val="65000"/>
                </a:schemeClr>
              </a:solidFill>
              <a:latin typeface="+mj-lt"/>
            </a:endParaRPr>
          </a:p>
        </p:txBody>
      </p:sp>
      <p:sp>
        <p:nvSpPr>
          <p:cNvPr id="13" name="Persegi Panjang 12">
            <a:extLst>
              <a:ext uri="{FF2B5EF4-FFF2-40B4-BE49-F238E27FC236}">
                <a16:creationId xmlns:a16="http://schemas.microsoft.com/office/drawing/2014/main" xmlns="" id="{3166F21B-F658-8A5E-65F9-210342ED5A67}"/>
              </a:ext>
            </a:extLst>
          </p:cNvPr>
          <p:cNvSpPr/>
          <p:nvPr/>
        </p:nvSpPr>
        <p:spPr>
          <a:xfrm>
            <a:off x="838200" y="3343590"/>
            <a:ext cx="1155707" cy="1356999"/>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lumMod val="65000"/>
                  </a:schemeClr>
                </a:solidFill>
              </a:rPr>
              <a:t>2</a:t>
            </a:r>
            <a:endParaRPr lang="id-ID" sz="5000" b="1" dirty="0">
              <a:solidFill>
                <a:schemeClr val="bg1">
                  <a:lumMod val="65000"/>
                </a:schemeClr>
              </a:solidFill>
            </a:endParaRPr>
          </a:p>
        </p:txBody>
      </p:sp>
      <p:sp>
        <p:nvSpPr>
          <p:cNvPr id="14" name="Persegi Panjang 13">
            <a:extLst>
              <a:ext uri="{FF2B5EF4-FFF2-40B4-BE49-F238E27FC236}">
                <a16:creationId xmlns:a16="http://schemas.microsoft.com/office/drawing/2014/main" xmlns="" id="{8D61C207-76A3-CE85-EC91-E77E2D7FBD70}"/>
              </a:ext>
            </a:extLst>
          </p:cNvPr>
          <p:cNvSpPr/>
          <p:nvPr/>
        </p:nvSpPr>
        <p:spPr>
          <a:xfrm>
            <a:off x="1993907" y="3343591"/>
            <a:ext cx="9029693" cy="1357000"/>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mj-lt"/>
            </a:endParaRPr>
          </a:p>
        </p:txBody>
      </p:sp>
      <p:sp>
        <p:nvSpPr>
          <p:cNvPr id="15" name="Kotak Teks 14">
            <a:extLst>
              <a:ext uri="{FF2B5EF4-FFF2-40B4-BE49-F238E27FC236}">
                <a16:creationId xmlns:a16="http://schemas.microsoft.com/office/drawing/2014/main" xmlns="" id="{AF5F3961-1883-265A-A1A0-F1FC8D5CB47B}"/>
              </a:ext>
            </a:extLst>
          </p:cNvPr>
          <p:cNvSpPr txBox="1"/>
          <p:nvPr/>
        </p:nvSpPr>
        <p:spPr>
          <a:xfrm>
            <a:off x="2186525" y="3437315"/>
            <a:ext cx="8486861" cy="1169551"/>
          </a:xfrm>
          <a:prstGeom prst="rect">
            <a:avLst/>
          </a:prstGeom>
          <a:noFill/>
        </p:spPr>
        <p:txBody>
          <a:bodyPr wrap="square" rtlCol="0">
            <a:spAutoFit/>
          </a:bodyPr>
          <a:lstStyle/>
          <a:p>
            <a:r>
              <a:rPr lang="en-US" sz="3500" b="1" dirty="0" err="1">
                <a:solidFill>
                  <a:schemeClr val="bg1">
                    <a:lumMod val="65000"/>
                  </a:schemeClr>
                </a:solidFill>
                <a:latin typeface="+mj-lt"/>
              </a:rPr>
              <a:t>Pengawasan</a:t>
            </a:r>
            <a:r>
              <a:rPr lang="en-US" sz="3500" b="1" dirty="0">
                <a:solidFill>
                  <a:schemeClr val="bg1">
                    <a:lumMod val="65000"/>
                  </a:schemeClr>
                </a:solidFill>
                <a:latin typeface="+mj-lt"/>
              </a:rPr>
              <a:t> </a:t>
            </a:r>
            <a:r>
              <a:rPr lang="en-US" sz="3500" b="1" dirty="0" err="1">
                <a:solidFill>
                  <a:schemeClr val="bg1">
                    <a:lumMod val="65000"/>
                  </a:schemeClr>
                </a:solidFill>
                <a:latin typeface="+mj-lt"/>
              </a:rPr>
              <a:t>Wakaf</a:t>
            </a:r>
            <a:r>
              <a:rPr lang="en-US" sz="3500" b="1" dirty="0">
                <a:solidFill>
                  <a:schemeClr val="bg1">
                    <a:lumMod val="65000"/>
                  </a:schemeClr>
                </a:solidFill>
                <a:latin typeface="+mj-lt"/>
              </a:rPr>
              <a:t> (Syariah, Internal, dan </a:t>
            </a:r>
            <a:r>
              <a:rPr lang="en-US" sz="3500" b="1" dirty="0" err="1">
                <a:solidFill>
                  <a:schemeClr val="bg1">
                    <a:lumMod val="65000"/>
                  </a:schemeClr>
                </a:solidFill>
                <a:latin typeface="+mj-lt"/>
              </a:rPr>
              <a:t>Eksternal</a:t>
            </a:r>
            <a:r>
              <a:rPr lang="en-US" sz="3500" b="1" dirty="0">
                <a:solidFill>
                  <a:schemeClr val="bg1">
                    <a:lumMod val="65000"/>
                  </a:schemeClr>
                </a:solidFill>
                <a:latin typeface="+mj-lt"/>
              </a:rPr>
              <a:t>)</a:t>
            </a:r>
            <a:endParaRPr lang="id-ID" sz="3500" b="1" dirty="0">
              <a:solidFill>
                <a:schemeClr val="bg1">
                  <a:lumMod val="65000"/>
                </a:schemeClr>
              </a:solidFill>
              <a:latin typeface="+mj-lt"/>
            </a:endParaRPr>
          </a:p>
        </p:txBody>
      </p:sp>
      <p:sp>
        <p:nvSpPr>
          <p:cNvPr id="16" name="Persegi Panjang 15">
            <a:extLst>
              <a:ext uri="{FF2B5EF4-FFF2-40B4-BE49-F238E27FC236}">
                <a16:creationId xmlns:a16="http://schemas.microsoft.com/office/drawing/2014/main" xmlns="" id="{0DCD9260-5A22-69C4-B47F-4F9B323FB93C}"/>
              </a:ext>
            </a:extLst>
          </p:cNvPr>
          <p:cNvSpPr/>
          <p:nvPr/>
        </p:nvSpPr>
        <p:spPr>
          <a:xfrm>
            <a:off x="848360" y="4876800"/>
            <a:ext cx="1154554" cy="1005839"/>
          </a:xfrm>
          <a:prstGeom prst="rect">
            <a:avLst/>
          </a:prstGeom>
          <a:solidFill>
            <a:srgbClr val="FFD44B"/>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rPr>
              <a:t>3</a:t>
            </a:r>
            <a:endParaRPr lang="id-ID" sz="5000" b="1" dirty="0">
              <a:solidFill>
                <a:schemeClr val="tx1"/>
              </a:solidFill>
            </a:endParaRPr>
          </a:p>
        </p:txBody>
      </p:sp>
      <p:sp>
        <p:nvSpPr>
          <p:cNvPr id="17" name="Persegi Panjang 16">
            <a:extLst>
              <a:ext uri="{FF2B5EF4-FFF2-40B4-BE49-F238E27FC236}">
                <a16:creationId xmlns:a16="http://schemas.microsoft.com/office/drawing/2014/main" xmlns="" id="{733B503F-D046-6BF6-45AB-2A4BBAF99383}"/>
              </a:ext>
            </a:extLst>
          </p:cNvPr>
          <p:cNvSpPr/>
          <p:nvPr/>
        </p:nvSpPr>
        <p:spPr>
          <a:xfrm>
            <a:off x="2002914" y="4876800"/>
            <a:ext cx="9020686" cy="1005839"/>
          </a:xfrm>
          <a:prstGeom prst="rect">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18" name="Kotak Teks 17">
            <a:extLst>
              <a:ext uri="{FF2B5EF4-FFF2-40B4-BE49-F238E27FC236}">
                <a16:creationId xmlns:a16="http://schemas.microsoft.com/office/drawing/2014/main" xmlns="" id="{C4358616-798A-2EB7-B8BC-08B3BFD8B1FC}"/>
              </a:ext>
            </a:extLst>
          </p:cNvPr>
          <p:cNvSpPr txBox="1"/>
          <p:nvPr/>
        </p:nvSpPr>
        <p:spPr>
          <a:xfrm>
            <a:off x="2260129" y="5003992"/>
            <a:ext cx="8478395" cy="770710"/>
          </a:xfrm>
          <a:prstGeom prst="rect">
            <a:avLst/>
          </a:prstGeom>
          <a:noFill/>
        </p:spPr>
        <p:txBody>
          <a:bodyPr wrap="square" rtlCol="0">
            <a:spAutoFit/>
          </a:bodyPr>
          <a:lstStyle/>
          <a:p>
            <a:r>
              <a:rPr lang="en-US" sz="3500" b="1" dirty="0" err="1">
                <a:latin typeface="+mj-lt"/>
              </a:rPr>
              <a:t>Isu</a:t>
            </a:r>
            <a:r>
              <a:rPr lang="en-US" sz="3500" b="1" dirty="0">
                <a:latin typeface="+mj-lt"/>
              </a:rPr>
              <a:t> </a:t>
            </a:r>
            <a:r>
              <a:rPr lang="en-US" sz="3500" b="1" dirty="0" err="1">
                <a:latin typeface="+mj-lt"/>
              </a:rPr>
              <a:t>Kontemporer</a:t>
            </a:r>
            <a:r>
              <a:rPr lang="en-US" sz="3500" b="1" dirty="0">
                <a:latin typeface="+mj-lt"/>
              </a:rPr>
              <a:t> Tata Kelola </a:t>
            </a:r>
            <a:r>
              <a:rPr lang="en-US" sz="3500" b="1" dirty="0" err="1">
                <a:latin typeface="+mj-lt"/>
              </a:rPr>
              <a:t>Wakaf</a:t>
            </a:r>
            <a:endParaRPr lang="id-ID" sz="3500" b="1" dirty="0">
              <a:latin typeface="+mj-lt"/>
            </a:endParaRPr>
          </a:p>
        </p:txBody>
      </p:sp>
    </p:spTree>
    <p:extLst>
      <p:ext uri="{BB962C8B-B14F-4D97-AF65-F5344CB8AC3E}">
        <p14:creationId xmlns:p14="http://schemas.microsoft.com/office/powerpoint/2010/main" val="4253062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animBg="1"/>
      <p:bldP spid="14" grpId="0" animBg="1"/>
      <p:bldP spid="15" grpId="0"/>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70AD2005-834E-CE83-16F8-4176EBEA00C6}"/>
              </a:ext>
            </a:extLst>
          </p:cNvPr>
          <p:cNvSpPr>
            <a:spLocks noGrp="1"/>
          </p:cNvSpPr>
          <p:nvPr>
            <p:ph type="title"/>
          </p:nvPr>
        </p:nvSpPr>
        <p:spPr/>
        <p:txBody>
          <a:bodyPr/>
          <a:lstStyle/>
          <a:p>
            <a:r>
              <a:rPr lang="en-US" b="1" dirty="0" err="1"/>
              <a:t>Isu</a:t>
            </a:r>
            <a:r>
              <a:rPr lang="en-US" b="1" dirty="0"/>
              <a:t> </a:t>
            </a:r>
            <a:r>
              <a:rPr lang="en-US" b="1" dirty="0" err="1"/>
              <a:t>Kontemporer</a:t>
            </a:r>
            <a:r>
              <a:rPr lang="en-US" b="1" dirty="0"/>
              <a:t> Tata Kelola </a:t>
            </a:r>
            <a:r>
              <a:rPr lang="en-US" b="1" dirty="0" err="1"/>
              <a:t>Wakaf</a:t>
            </a:r>
            <a:endParaRPr lang="id-ID" dirty="0"/>
          </a:p>
        </p:txBody>
      </p:sp>
      <p:sp>
        <p:nvSpPr>
          <p:cNvPr id="5" name="Persegi Panjang: Sudut Lengkung 4">
            <a:extLst>
              <a:ext uri="{FF2B5EF4-FFF2-40B4-BE49-F238E27FC236}">
                <a16:creationId xmlns:a16="http://schemas.microsoft.com/office/drawing/2014/main" xmlns="" id="{9D221212-84FD-EE93-8D8B-13B26DD94E05}"/>
              </a:ext>
            </a:extLst>
          </p:cNvPr>
          <p:cNvSpPr/>
          <p:nvPr/>
        </p:nvSpPr>
        <p:spPr>
          <a:xfrm>
            <a:off x="838200" y="3324599"/>
            <a:ext cx="2743200" cy="100130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Isu</a:t>
            </a:r>
            <a:r>
              <a:rPr lang="en-US" sz="2800" b="1" dirty="0">
                <a:solidFill>
                  <a:schemeClr val="tx1"/>
                </a:solidFill>
              </a:rPr>
              <a:t> </a:t>
            </a:r>
            <a:r>
              <a:rPr lang="en-US" sz="2800" b="1" dirty="0" err="1">
                <a:solidFill>
                  <a:schemeClr val="tx1"/>
                </a:solidFill>
              </a:rPr>
              <a:t>Kontemporer</a:t>
            </a:r>
            <a:endParaRPr lang="id-ID" sz="2800" b="1" dirty="0">
              <a:solidFill>
                <a:schemeClr val="tx1"/>
              </a:solidFill>
            </a:endParaRPr>
          </a:p>
        </p:txBody>
      </p:sp>
      <p:sp>
        <p:nvSpPr>
          <p:cNvPr id="7" name="Persegi Panjang: Sudut Lengkung 6">
            <a:extLst>
              <a:ext uri="{FF2B5EF4-FFF2-40B4-BE49-F238E27FC236}">
                <a16:creationId xmlns:a16="http://schemas.microsoft.com/office/drawing/2014/main" xmlns="" id="{AD04DE51-C63A-25E9-6EB4-6F0FE0C2BCD7}"/>
              </a:ext>
            </a:extLst>
          </p:cNvPr>
          <p:cNvSpPr/>
          <p:nvPr/>
        </p:nvSpPr>
        <p:spPr>
          <a:xfrm>
            <a:off x="5283200" y="1708795"/>
            <a:ext cx="5588000" cy="50117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Wakaf</a:t>
            </a:r>
            <a:r>
              <a:rPr lang="en-US" sz="2400" dirty="0">
                <a:solidFill>
                  <a:schemeClr val="tx1"/>
                </a:solidFill>
              </a:rPr>
              <a:t> </a:t>
            </a:r>
            <a:r>
              <a:rPr lang="en-US" sz="2400" dirty="0" err="1">
                <a:solidFill>
                  <a:schemeClr val="tx1"/>
                </a:solidFill>
              </a:rPr>
              <a:t>melalui</a:t>
            </a:r>
            <a:r>
              <a:rPr lang="en-US" sz="2400" dirty="0">
                <a:solidFill>
                  <a:schemeClr val="tx1"/>
                </a:solidFill>
              </a:rPr>
              <a:t> </a:t>
            </a:r>
            <a:r>
              <a:rPr lang="en-US" sz="2400" i="1" dirty="0">
                <a:solidFill>
                  <a:schemeClr val="tx1"/>
                </a:solidFill>
              </a:rPr>
              <a:t>fintech &amp; crowdfunding</a:t>
            </a:r>
            <a:endParaRPr lang="id-ID" sz="2400" i="1" dirty="0">
              <a:solidFill>
                <a:schemeClr val="tx1"/>
              </a:solidFill>
            </a:endParaRPr>
          </a:p>
        </p:txBody>
      </p:sp>
      <p:sp>
        <p:nvSpPr>
          <p:cNvPr id="8" name="Persegi Panjang: Sudut Lengkung 7">
            <a:extLst>
              <a:ext uri="{FF2B5EF4-FFF2-40B4-BE49-F238E27FC236}">
                <a16:creationId xmlns:a16="http://schemas.microsoft.com/office/drawing/2014/main" xmlns="" id="{33776E33-16EA-DE2E-CAA8-4E9CD60294BB}"/>
              </a:ext>
            </a:extLst>
          </p:cNvPr>
          <p:cNvSpPr/>
          <p:nvPr/>
        </p:nvSpPr>
        <p:spPr>
          <a:xfrm>
            <a:off x="5283200" y="2357605"/>
            <a:ext cx="5588000" cy="50117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Integrasi </a:t>
            </a:r>
            <a:r>
              <a:rPr lang="en-US" sz="2400" dirty="0" err="1">
                <a:solidFill>
                  <a:schemeClr val="tx1"/>
                </a:solidFill>
              </a:rPr>
              <a:t>wakaf</a:t>
            </a:r>
            <a:r>
              <a:rPr lang="en-US" sz="2400" dirty="0">
                <a:solidFill>
                  <a:schemeClr val="tx1"/>
                </a:solidFill>
              </a:rPr>
              <a:t> dengan pasar modal</a:t>
            </a:r>
            <a:endParaRPr lang="id-ID" sz="2400" dirty="0">
              <a:solidFill>
                <a:schemeClr val="tx1"/>
              </a:solidFill>
            </a:endParaRPr>
          </a:p>
        </p:txBody>
      </p:sp>
      <p:sp>
        <p:nvSpPr>
          <p:cNvPr id="9" name="Persegi Panjang: Sudut Lengkung 8">
            <a:extLst>
              <a:ext uri="{FF2B5EF4-FFF2-40B4-BE49-F238E27FC236}">
                <a16:creationId xmlns:a16="http://schemas.microsoft.com/office/drawing/2014/main" xmlns="" id="{4D1F2267-BC69-0204-CB5C-24D5233704C6}"/>
              </a:ext>
            </a:extLst>
          </p:cNvPr>
          <p:cNvSpPr/>
          <p:nvPr/>
        </p:nvSpPr>
        <p:spPr>
          <a:xfrm>
            <a:off x="5283200" y="3006415"/>
            <a:ext cx="5588000" cy="50117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Pembayaran</a:t>
            </a:r>
            <a:r>
              <a:rPr lang="en-US" sz="2400" dirty="0">
                <a:solidFill>
                  <a:schemeClr val="tx1"/>
                </a:solidFill>
              </a:rPr>
              <a:t> </a:t>
            </a:r>
            <a:r>
              <a:rPr lang="en-US" sz="2400" i="1" dirty="0">
                <a:solidFill>
                  <a:schemeClr val="tx1"/>
                </a:solidFill>
              </a:rPr>
              <a:t>online</a:t>
            </a:r>
            <a:r>
              <a:rPr lang="en-US" sz="2400" dirty="0">
                <a:solidFill>
                  <a:schemeClr val="tx1"/>
                </a:solidFill>
              </a:rPr>
              <a:t> dan QR (QRIS)</a:t>
            </a:r>
            <a:endParaRPr lang="id-ID" sz="2400" dirty="0">
              <a:solidFill>
                <a:schemeClr val="tx1"/>
              </a:solidFill>
            </a:endParaRPr>
          </a:p>
        </p:txBody>
      </p:sp>
      <p:cxnSp>
        <p:nvCxnSpPr>
          <p:cNvPr id="12" name="Konektor Panah Lurus 11">
            <a:extLst>
              <a:ext uri="{FF2B5EF4-FFF2-40B4-BE49-F238E27FC236}">
                <a16:creationId xmlns:a16="http://schemas.microsoft.com/office/drawing/2014/main" xmlns="" id="{0BBF4D84-F6B1-AFB1-BCAD-F6D5FFF5BCFB}"/>
              </a:ext>
            </a:extLst>
          </p:cNvPr>
          <p:cNvCxnSpPr>
            <a:cxnSpLocks/>
            <a:stCxn id="5" idx="3"/>
            <a:endCxn id="7" idx="1"/>
          </p:cNvCxnSpPr>
          <p:nvPr/>
        </p:nvCxnSpPr>
        <p:spPr>
          <a:xfrm flipV="1">
            <a:off x="3581400" y="1959384"/>
            <a:ext cx="1701800" cy="1865869"/>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Konektor Panah Lurus 13">
            <a:extLst>
              <a:ext uri="{FF2B5EF4-FFF2-40B4-BE49-F238E27FC236}">
                <a16:creationId xmlns:a16="http://schemas.microsoft.com/office/drawing/2014/main" xmlns="" id="{4A534D1D-1E4A-8D5D-EDD3-B1B170D24C19}"/>
              </a:ext>
            </a:extLst>
          </p:cNvPr>
          <p:cNvCxnSpPr>
            <a:cxnSpLocks/>
            <a:stCxn id="5" idx="3"/>
            <a:endCxn id="8" idx="1"/>
          </p:cNvCxnSpPr>
          <p:nvPr/>
        </p:nvCxnSpPr>
        <p:spPr>
          <a:xfrm flipV="1">
            <a:off x="3581400" y="2608194"/>
            <a:ext cx="1701800" cy="1217059"/>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Konektor Panah Lurus 15">
            <a:extLst>
              <a:ext uri="{FF2B5EF4-FFF2-40B4-BE49-F238E27FC236}">
                <a16:creationId xmlns:a16="http://schemas.microsoft.com/office/drawing/2014/main" xmlns="" id="{9327AE10-31A5-CA52-760E-ECDDFB6C363B}"/>
              </a:ext>
            </a:extLst>
          </p:cNvPr>
          <p:cNvCxnSpPr>
            <a:cxnSpLocks/>
            <a:stCxn id="5" idx="3"/>
            <a:endCxn id="9" idx="1"/>
          </p:cNvCxnSpPr>
          <p:nvPr/>
        </p:nvCxnSpPr>
        <p:spPr>
          <a:xfrm flipV="1">
            <a:off x="3581400" y="3257004"/>
            <a:ext cx="1701800" cy="568249"/>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Persegi Panjang: Sudut Lengkung 23">
            <a:extLst>
              <a:ext uri="{FF2B5EF4-FFF2-40B4-BE49-F238E27FC236}">
                <a16:creationId xmlns:a16="http://schemas.microsoft.com/office/drawing/2014/main" xmlns="" id="{B819E86E-17E7-2313-43E2-4F7DC6BAE179}"/>
              </a:ext>
            </a:extLst>
          </p:cNvPr>
          <p:cNvSpPr/>
          <p:nvPr/>
        </p:nvSpPr>
        <p:spPr>
          <a:xfrm>
            <a:off x="5283200" y="3655225"/>
            <a:ext cx="5588000" cy="50117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Wakaf</a:t>
            </a:r>
            <a:r>
              <a:rPr lang="en-US" sz="2400" dirty="0">
                <a:solidFill>
                  <a:schemeClr val="tx1"/>
                </a:solidFill>
              </a:rPr>
              <a:t> blockchain</a:t>
            </a:r>
            <a:endParaRPr lang="id-ID" sz="2400" dirty="0">
              <a:solidFill>
                <a:schemeClr val="tx1"/>
              </a:solidFill>
            </a:endParaRPr>
          </a:p>
        </p:txBody>
      </p:sp>
      <p:sp>
        <p:nvSpPr>
          <p:cNvPr id="26" name="Persegi Panjang: Sudut Lengkung 25">
            <a:extLst>
              <a:ext uri="{FF2B5EF4-FFF2-40B4-BE49-F238E27FC236}">
                <a16:creationId xmlns:a16="http://schemas.microsoft.com/office/drawing/2014/main" xmlns="" id="{1F473051-F2CD-D489-B114-3CF61EB65A1A}"/>
              </a:ext>
            </a:extLst>
          </p:cNvPr>
          <p:cNvSpPr/>
          <p:nvPr/>
        </p:nvSpPr>
        <p:spPr>
          <a:xfrm>
            <a:off x="5283200" y="4304035"/>
            <a:ext cx="5588000" cy="50117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Aplikasi</a:t>
            </a:r>
            <a:r>
              <a:rPr lang="en-US" sz="2400" dirty="0">
                <a:solidFill>
                  <a:schemeClr val="tx1"/>
                </a:solidFill>
              </a:rPr>
              <a:t> </a:t>
            </a:r>
            <a:r>
              <a:rPr lang="en-US" sz="2400" i="1" dirty="0">
                <a:solidFill>
                  <a:schemeClr val="tx1"/>
                </a:solidFill>
              </a:rPr>
              <a:t>mobile</a:t>
            </a:r>
            <a:r>
              <a:rPr lang="en-US" sz="2400" dirty="0">
                <a:solidFill>
                  <a:schemeClr val="tx1"/>
                </a:solidFill>
              </a:rPr>
              <a:t> dan </a:t>
            </a:r>
            <a:r>
              <a:rPr lang="en-US" sz="2400" i="1" dirty="0">
                <a:solidFill>
                  <a:schemeClr val="tx1"/>
                </a:solidFill>
              </a:rPr>
              <a:t>website</a:t>
            </a:r>
            <a:endParaRPr lang="id-ID" sz="2400" i="1" dirty="0">
              <a:solidFill>
                <a:schemeClr val="tx1"/>
              </a:solidFill>
            </a:endParaRPr>
          </a:p>
        </p:txBody>
      </p:sp>
      <p:sp>
        <p:nvSpPr>
          <p:cNvPr id="27" name="Persegi Panjang: Sudut Lengkung 26">
            <a:extLst>
              <a:ext uri="{FF2B5EF4-FFF2-40B4-BE49-F238E27FC236}">
                <a16:creationId xmlns:a16="http://schemas.microsoft.com/office/drawing/2014/main" xmlns="" id="{8BAFDEF8-DCCD-AD99-B787-9BAD4806C6A6}"/>
              </a:ext>
            </a:extLst>
          </p:cNvPr>
          <p:cNvSpPr/>
          <p:nvPr/>
        </p:nvSpPr>
        <p:spPr>
          <a:xfrm>
            <a:off x="5283200" y="4952845"/>
            <a:ext cx="5588000" cy="50117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Wakaf</a:t>
            </a:r>
            <a:r>
              <a:rPr lang="en-US" sz="2400" dirty="0">
                <a:solidFill>
                  <a:schemeClr val="tx1"/>
                </a:solidFill>
              </a:rPr>
              <a:t> </a:t>
            </a:r>
            <a:r>
              <a:rPr lang="en-US" sz="2400" dirty="0" err="1">
                <a:solidFill>
                  <a:schemeClr val="tx1"/>
                </a:solidFill>
              </a:rPr>
              <a:t>untuk</a:t>
            </a:r>
            <a:r>
              <a:rPr lang="en-US" sz="2400" dirty="0">
                <a:solidFill>
                  <a:schemeClr val="tx1"/>
                </a:solidFill>
              </a:rPr>
              <a:t> SDGs</a:t>
            </a:r>
            <a:endParaRPr lang="id-ID" sz="2400" i="1" dirty="0">
              <a:solidFill>
                <a:schemeClr val="tx1"/>
              </a:solidFill>
            </a:endParaRPr>
          </a:p>
        </p:txBody>
      </p:sp>
      <p:cxnSp>
        <p:nvCxnSpPr>
          <p:cNvPr id="29" name="Konektor Panah Lurus 28">
            <a:extLst>
              <a:ext uri="{FF2B5EF4-FFF2-40B4-BE49-F238E27FC236}">
                <a16:creationId xmlns:a16="http://schemas.microsoft.com/office/drawing/2014/main" xmlns="" id="{E7E958D9-C886-3CD2-6613-7A0D17A32857}"/>
              </a:ext>
            </a:extLst>
          </p:cNvPr>
          <p:cNvCxnSpPr>
            <a:cxnSpLocks/>
            <a:stCxn id="5" idx="3"/>
            <a:endCxn id="24" idx="1"/>
          </p:cNvCxnSpPr>
          <p:nvPr/>
        </p:nvCxnSpPr>
        <p:spPr>
          <a:xfrm>
            <a:off x="3581400" y="3825253"/>
            <a:ext cx="1701800" cy="80561"/>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Konektor Panah Lurus 30">
            <a:extLst>
              <a:ext uri="{FF2B5EF4-FFF2-40B4-BE49-F238E27FC236}">
                <a16:creationId xmlns:a16="http://schemas.microsoft.com/office/drawing/2014/main" xmlns="" id="{D965260D-90C7-F0B6-D56B-E044157F9090}"/>
              </a:ext>
            </a:extLst>
          </p:cNvPr>
          <p:cNvCxnSpPr>
            <a:cxnSpLocks/>
            <a:stCxn id="5" idx="3"/>
            <a:endCxn id="26" idx="1"/>
          </p:cNvCxnSpPr>
          <p:nvPr/>
        </p:nvCxnSpPr>
        <p:spPr>
          <a:xfrm>
            <a:off x="3581400" y="3825253"/>
            <a:ext cx="1701800" cy="729371"/>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Konektor Panah Lurus 33">
            <a:extLst>
              <a:ext uri="{FF2B5EF4-FFF2-40B4-BE49-F238E27FC236}">
                <a16:creationId xmlns:a16="http://schemas.microsoft.com/office/drawing/2014/main" xmlns="" id="{DF4A5AE8-A76E-C25C-914C-6D180FDF0739}"/>
              </a:ext>
            </a:extLst>
          </p:cNvPr>
          <p:cNvCxnSpPr>
            <a:cxnSpLocks/>
            <a:stCxn id="5" idx="3"/>
            <a:endCxn id="27" idx="1"/>
          </p:cNvCxnSpPr>
          <p:nvPr/>
        </p:nvCxnSpPr>
        <p:spPr>
          <a:xfrm>
            <a:off x="3581400" y="3825253"/>
            <a:ext cx="1701800" cy="1378181"/>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Persegi Panjang: Sudut Lengkung 2">
            <a:extLst>
              <a:ext uri="{FF2B5EF4-FFF2-40B4-BE49-F238E27FC236}">
                <a16:creationId xmlns:a16="http://schemas.microsoft.com/office/drawing/2014/main" xmlns="" id="{89CA854A-2E4C-06B6-6680-F78E8990D022}"/>
              </a:ext>
            </a:extLst>
          </p:cNvPr>
          <p:cNvSpPr/>
          <p:nvPr/>
        </p:nvSpPr>
        <p:spPr>
          <a:xfrm>
            <a:off x="5283200" y="5601655"/>
            <a:ext cx="5588000" cy="50117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Dan </a:t>
            </a:r>
            <a:r>
              <a:rPr lang="en-US" sz="2400" dirty="0" err="1">
                <a:solidFill>
                  <a:schemeClr val="tx1"/>
                </a:solidFill>
              </a:rPr>
              <a:t>berbagai</a:t>
            </a:r>
            <a:r>
              <a:rPr lang="en-US" sz="2400" dirty="0">
                <a:solidFill>
                  <a:schemeClr val="tx1"/>
                </a:solidFill>
              </a:rPr>
              <a:t> </a:t>
            </a:r>
            <a:r>
              <a:rPr lang="en-US" sz="2400" dirty="0" err="1">
                <a:solidFill>
                  <a:schemeClr val="tx1"/>
                </a:solidFill>
              </a:rPr>
              <a:t>teknologi</a:t>
            </a:r>
            <a:r>
              <a:rPr lang="en-US" sz="2400" dirty="0">
                <a:solidFill>
                  <a:schemeClr val="tx1"/>
                </a:solidFill>
              </a:rPr>
              <a:t> </a:t>
            </a:r>
            <a:r>
              <a:rPr lang="en-US" sz="2400" dirty="0" err="1">
                <a:solidFill>
                  <a:schemeClr val="tx1"/>
                </a:solidFill>
              </a:rPr>
              <a:t>lainnya</a:t>
            </a:r>
            <a:endParaRPr lang="id-ID" sz="2400" i="1" dirty="0">
              <a:solidFill>
                <a:schemeClr val="tx1"/>
              </a:solidFill>
            </a:endParaRPr>
          </a:p>
        </p:txBody>
      </p:sp>
      <p:cxnSp>
        <p:nvCxnSpPr>
          <p:cNvPr id="4" name="Konektor Panah Lurus 3">
            <a:extLst>
              <a:ext uri="{FF2B5EF4-FFF2-40B4-BE49-F238E27FC236}">
                <a16:creationId xmlns:a16="http://schemas.microsoft.com/office/drawing/2014/main" xmlns="" id="{118B219C-4AEF-086A-DF9D-2DC49270C003}"/>
              </a:ext>
            </a:extLst>
          </p:cNvPr>
          <p:cNvCxnSpPr>
            <a:cxnSpLocks/>
            <a:stCxn id="5" idx="3"/>
            <a:endCxn id="3" idx="1"/>
          </p:cNvCxnSpPr>
          <p:nvPr/>
        </p:nvCxnSpPr>
        <p:spPr>
          <a:xfrm>
            <a:off x="3581400" y="3825253"/>
            <a:ext cx="1701800" cy="2026991"/>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Persegi Panjang: Sudut Lengkung 49">
            <a:extLst>
              <a:ext uri="{FF2B5EF4-FFF2-40B4-BE49-F238E27FC236}">
                <a16:creationId xmlns:a16="http://schemas.microsoft.com/office/drawing/2014/main" xmlns="" id="{92DEF680-B55C-0B61-C881-22D1FE55254B}"/>
              </a:ext>
            </a:extLst>
          </p:cNvPr>
          <p:cNvSpPr/>
          <p:nvPr/>
        </p:nvSpPr>
        <p:spPr>
          <a:xfrm>
            <a:off x="838200" y="4894372"/>
            <a:ext cx="2743200" cy="1149987"/>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Digital waqf database</a:t>
            </a:r>
            <a:endParaRPr lang="id-ID" sz="2400" i="1" dirty="0">
              <a:solidFill>
                <a:schemeClr val="tx1"/>
              </a:solidFill>
            </a:endParaRPr>
          </a:p>
        </p:txBody>
      </p:sp>
      <p:cxnSp>
        <p:nvCxnSpPr>
          <p:cNvPr id="51" name="Konektor Panah Lurus 50">
            <a:extLst>
              <a:ext uri="{FF2B5EF4-FFF2-40B4-BE49-F238E27FC236}">
                <a16:creationId xmlns:a16="http://schemas.microsoft.com/office/drawing/2014/main" xmlns="" id="{DDF4949B-11E7-30CA-E2CD-486D047AA0BE}"/>
              </a:ext>
            </a:extLst>
          </p:cNvPr>
          <p:cNvCxnSpPr>
            <a:cxnSpLocks/>
            <a:stCxn id="5" idx="2"/>
            <a:endCxn id="50" idx="0"/>
          </p:cNvCxnSpPr>
          <p:nvPr/>
        </p:nvCxnSpPr>
        <p:spPr>
          <a:xfrm>
            <a:off x="2209800" y="4325906"/>
            <a:ext cx="0" cy="568466"/>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Persegi Panjang: Sudut Lengkung 63">
            <a:extLst>
              <a:ext uri="{FF2B5EF4-FFF2-40B4-BE49-F238E27FC236}">
                <a16:creationId xmlns:a16="http://schemas.microsoft.com/office/drawing/2014/main" xmlns="" id="{1A6F5E1E-2E66-61CF-F94B-C1DE8E1C93C7}"/>
              </a:ext>
            </a:extLst>
          </p:cNvPr>
          <p:cNvSpPr/>
          <p:nvPr/>
        </p:nvSpPr>
        <p:spPr>
          <a:xfrm>
            <a:off x="838200" y="1643300"/>
            <a:ext cx="2743200" cy="1193612"/>
          </a:xfrm>
          <a:prstGeom prst="roundRect">
            <a:avLst>
              <a:gd name="adj" fmla="val 4062"/>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Tata Kelola LKS-PWU atau Bank </a:t>
            </a:r>
            <a:r>
              <a:rPr lang="en-US" sz="2400" dirty="0" err="1">
                <a:solidFill>
                  <a:schemeClr val="tx1"/>
                </a:solidFill>
              </a:rPr>
              <a:t>sebagai</a:t>
            </a:r>
            <a:r>
              <a:rPr lang="en-US" sz="2400" dirty="0">
                <a:solidFill>
                  <a:schemeClr val="tx1"/>
                </a:solidFill>
              </a:rPr>
              <a:t> </a:t>
            </a:r>
            <a:r>
              <a:rPr lang="en-US" sz="2400" dirty="0" err="1">
                <a:solidFill>
                  <a:schemeClr val="tx1"/>
                </a:solidFill>
              </a:rPr>
              <a:t>nazhir</a:t>
            </a:r>
            <a:endParaRPr lang="id-ID" sz="2400" i="1" dirty="0">
              <a:solidFill>
                <a:schemeClr val="tx1"/>
              </a:solidFill>
            </a:endParaRPr>
          </a:p>
        </p:txBody>
      </p:sp>
      <p:cxnSp>
        <p:nvCxnSpPr>
          <p:cNvPr id="98" name="Konektor Panah Lurus 97">
            <a:extLst>
              <a:ext uri="{FF2B5EF4-FFF2-40B4-BE49-F238E27FC236}">
                <a16:creationId xmlns:a16="http://schemas.microsoft.com/office/drawing/2014/main" xmlns="" id="{550830A6-A96B-FA9B-E29C-83C33AA23C44}"/>
              </a:ext>
            </a:extLst>
          </p:cNvPr>
          <p:cNvCxnSpPr>
            <a:cxnSpLocks/>
            <a:stCxn id="5" idx="0"/>
            <a:endCxn id="64" idx="2"/>
          </p:cNvCxnSpPr>
          <p:nvPr/>
        </p:nvCxnSpPr>
        <p:spPr>
          <a:xfrm flipV="1">
            <a:off x="2209800" y="2836912"/>
            <a:ext cx="0" cy="487687"/>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3990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fade">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4" grpId="0" animBg="1"/>
      <p:bldP spid="26" grpId="0" animBg="1"/>
      <p:bldP spid="27" grpId="0" animBg="1"/>
      <p:bldP spid="3" grpId="0" animBg="1"/>
      <p:bldP spid="50"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xmlns="" id="{3693714F-1013-AD59-DBE6-E51D67E3FEA8}"/>
              </a:ext>
            </a:extLst>
          </p:cNvPr>
          <p:cNvSpPr txBox="1"/>
          <p:nvPr/>
        </p:nvSpPr>
        <p:spPr>
          <a:xfrm>
            <a:off x="1675052" y="3679983"/>
            <a:ext cx="8841897" cy="1107996"/>
          </a:xfrm>
          <a:prstGeom prst="rect">
            <a:avLst/>
          </a:prstGeom>
          <a:noFill/>
        </p:spPr>
        <p:txBody>
          <a:bodyPr wrap="square" rtlCol="0">
            <a:spAutoFit/>
          </a:bodyPr>
          <a:lstStyle/>
          <a:p>
            <a:pPr algn="ctr"/>
            <a:r>
              <a:rPr lang="en-US" sz="6600" b="1" dirty="0" err="1">
                <a:latin typeface="+mj-lt"/>
              </a:rPr>
              <a:t>Terima</a:t>
            </a:r>
            <a:r>
              <a:rPr lang="en-US" sz="6600" b="1" dirty="0">
                <a:latin typeface="+mj-lt"/>
              </a:rPr>
              <a:t> Kasih Banyak</a:t>
            </a:r>
            <a:endParaRPr lang="id-ID" sz="6600" b="1" dirty="0">
              <a:latin typeface="+mj-lt"/>
            </a:endParaRPr>
          </a:p>
        </p:txBody>
      </p:sp>
      <p:pic>
        <p:nvPicPr>
          <p:cNvPr id="8" name="Picture 2">
            <a:extLst>
              <a:ext uri="{FF2B5EF4-FFF2-40B4-BE49-F238E27FC236}">
                <a16:creationId xmlns:a16="http://schemas.microsoft.com/office/drawing/2014/main" xmlns="" id="{CEE35685-2D0E-0AF8-C251-20CAD6ED2A6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30161" b="30161"/>
          <a:stretch/>
        </p:blipFill>
        <p:spPr bwMode="auto">
          <a:xfrm>
            <a:off x="1" y="0"/>
            <a:ext cx="12192000" cy="2721798"/>
          </a:xfrm>
          <a:prstGeom prst="rect">
            <a:avLst/>
          </a:prstGeom>
          <a:noFill/>
          <a:extLst>
            <a:ext uri="{909E8E84-426E-40dd-AFC4-6F175D3DCCD1}">
              <a14:hiddenFill xmlns:a14="http://schemas.microsoft.com/office/drawing/2010/main">
                <a:solidFill>
                  <a:srgbClr val="FFFFFF"/>
                </a:solidFill>
              </a14:hiddenFill>
            </a:ext>
          </a:extLst>
        </p:spPr>
      </p:pic>
      <p:sp>
        <p:nvSpPr>
          <p:cNvPr id="15" name="Kotak Teks 14">
            <a:extLst>
              <a:ext uri="{FF2B5EF4-FFF2-40B4-BE49-F238E27FC236}">
                <a16:creationId xmlns:a16="http://schemas.microsoft.com/office/drawing/2014/main" xmlns="" id="{80400684-B346-99EE-DB52-DEAA964350DB}"/>
              </a:ext>
            </a:extLst>
          </p:cNvPr>
          <p:cNvSpPr txBox="1"/>
          <p:nvPr/>
        </p:nvSpPr>
        <p:spPr>
          <a:xfrm>
            <a:off x="2374740" y="5888276"/>
            <a:ext cx="7442520" cy="400110"/>
          </a:xfrm>
          <a:prstGeom prst="rect">
            <a:avLst/>
          </a:prstGeom>
          <a:noFill/>
        </p:spPr>
        <p:txBody>
          <a:bodyPr wrap="square" rtlCol="0">
            <a:spAutoFit/>
          </a:bodyPr>
          <a:lstStyle/>
          <a:p>
            <a:pPr algn="ctr"/>
            <a:r>
              <a:rPr lang="en-US" sz="2000" i="1" dirty="0" err="1"/>
              <a:t>Assalamu’alaikum</a:t>
            </a:r>
            <a:r>
              <a:rPr lang="en-US" sz="2000" i="1" dirty="0"/>
              <a:t> </a:t>
            </a:r>
            <a:r>
              <a:rPr lang="en-US" sz="2000" i="1" dirty="0" err="1"/>
              <a:t>warahmatullah</a:t>
            </a:r>
            <a:r>
              <a:rPr lang="en-US" sz="2000" i="1" dirty="0"/>
              <a:t> </a:t>
            </a:r>
            <a:r>
              <a:rPr lang="en-US" sz="2000" i="1" dirty="0" err="1"/>
              <a:t>wabarakatuh</a:t>
            </a:r>
            <a:endParaRPr lang="id-ID" sz="2000" i="1" dirty="0"/>
          </a:p>
        </p:txBody>
      </p:sp>
      <p:sp>
        <p:nvSpPr>
          <p:cNvPr id="3" name="Kotak Teks 2">
            <a:extLst>
              <a:ext uri="{FF2B5EF4-FFF2-40B4-BE49-F238E27FC236}">
                <a16:creationId xmlns:a16="http://schemas.microsoft.com/office/drawing/2014/main" xmlns="" id="{BDF8A968-6215-4543-1518-5D7665B2DC6A}"/>
              </a:ext>
            </a:extLst>
          </p:cNvPr>
          <p:cNvSpPr txBox="1"/>
          <p:nvPr/>
        </p:nvSpPr>
        <p:spPr>
          <a:xfrm>
            <a:off x="4377610" y="3228945"/>
            <a:ext cx="3436780" cy="400110"/>
          </a:xfrm>
          <a:prstGeom prst="rect">
            <a:avLst/>
          </a:prstGeom>
          <a:noFill/>
        </p:spPr>
        <p:txBody>
          <a:bodyPr wrap="square" rtlCol="0">
            <a:spAutoFit/>
          </a:bodyPr>
          <a:lstStyle/>
          <a:p>
            <a:pPr algn="ctr"/>
            <a:r>
              <a:rPr lang="en-US" sz="2000" dirty="0" err="1"/>
              <a:t>Sekian</a:t>
            </a:r>
            <a:r>
              <a:rPr lang="en-US" sz="2000" dirty="0"/>
              <a:t>,</a:t>
            </a:r>
            <a:endParaRPr lang="id-ID" sz="2000" dirty="0"/>
          </a:p>
        </p:txBody>
      </p:sp>
      <p:sp>
        <p:nvSpPr>
          <p:cNvPr id="4" name="Kotak Teks 3">
            <a:extLst>
              <a:ext uri="{FF2B5EF4-FFF2-40B4-BE49-F238E27FC236}">
                <a16:creationId xmlns:a16="http://schemas.microsoft.com/office/drawing/2014/main" xmlns="" id="{2B4D6E42-0CE0-38ED-6BCF-8E68346948B1}"/>
              </a:ext>
            </a:extLst>
          </p:cNvPr>
          <p:cNvSpPr txBox="1"/>
          <p:nvPr/>
        </p:nvSpPr>
        <p:spPr>
          <a:xfrm>
            <a:off x="4377610" y="4838907"/>
            <a:ext cx="3436780" cy="400110"/>
          </a:xfrm>
          <a:prstGeom prst="rect">
            <a:avLst/>
          </a:prstGeom>
          <a:noFill/>
        </p:spPr>
        <p:txBody>
          <a:bodyPr wrap="square" rtlCol="0">
            <a:spAutoFit/>
          </a:bodyPr>
          <a:lstStyle/>
          <a:p>
            <a:pPr algn="ctr"/>
            <a:r>
              <a:rPr lang="en-US" sz="2000" i="1" dirty="0" err="1"/>
              <a:t>Barakallah</a:t>
            </a:r>
            <a:r>
              <a:rPr lang="en-US" sz="2000" i="1" dirty="0"/>
              <a:t> </a:t>
            </a:r>
            <a:r>
              <a:rPr lang="en-US" sz="2000" i="1" dirty="0" err="1"/>
              <a:t>fiikum</a:t>
            </a:r>
            <a:endParaRPr lang="id-ID" sz="2000" i="1" dirty="0"/>
          </a:p>
        </p:txBody>
      </p:sp>
    </p:spTree>
    <p:extLst>
      <p:ext uri="{BB962C8B-B14F-4D97-AF65-F5344CB8AC3E}">
        <p14:creationId xmlns:p14="http://schemas.microsoft.com/office/powerpoint/2010/main" val="26597856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segi Panjang 4">
            <a:extLst>
              <a:ext uri="{FF2B5EF4-FFF2-40B4-BE49-F238E27FC236}">
                <a16:creationId xmlns:a16="http://schemas.microsoft.com/office/drawing/2014/main" xmlns="" id="{44C9AE5C-DCEC-80D7-B198-C8E01B530970}"/>
              </a:ext>
            </a:extLst>
          </p:cNvPr>
          <p:cNvSpPr/>
          <p:nvPr/>
        </p:nvSpPr>
        <p:spPr>
          <a:xfrm>
            <a:off x="690880" y="0"/>
            <a:ext cx="4155440" cy="6553200"/>
          </a:xfrm>
          <a:prstGeom prst="rect">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sz="7200" b="1" dirty="0"/>
          </a:p>
        </p:txBody>
      </p:sp>
      <p:sp>
        <p:nvSpPr>
          <p:cNvPr id="2" name="Kotak Teks 1">
            <a:extLst>
              <a:ext uri="{FF2B5EF4-FFF2-40B4-BE49-F238E27FC236}">
                <a16:creationId xmlns:a16="http://schemas.microsoft.com/office/drawing/2014/main" xmlns="" id="{B3B534C4-9082-C460-506A-660A7DE77958}"/>
              </a:ext>
            </a:extLst>
          </p:cNvPr>
          <p:cNvSpPr txBox="1"/>
          <p:nvPr/>
        </p:nvSpPr>
        <p:spPr>
          <a:xfrm>
            <a:off x="5547360" y="522402"/>
            <a:ext cx="5679440" cy="461665"/>
          </a:xfrm>
          <a:prstGeom prst="rect">
            <a:avLst/>
          </a:prstGeom>
          <a:noFill/>
        </p:spPr>
        <p:txBody>
          <a:bodyPr wrap="square" rtlCol="0">
            <a:spAutoFit/>
          </a:bodyPr>
          <a:lstStyle/>
          <a:p>
            <a:r>
              <a:rPr lang="en-US" sz="2400" b="1" dirty="0">
                <a:latin typeface="+mj-lt"/>
              </a:rPr>
              <a:t>Prof. Dr. Tika </a:t>
            </a:r>
            <a:r>
              <a:rPr lang="en-US" sz="2400" b="1" dirty="0" err="1">
                <a:latin typeface="+mj-lt"/>
              </a:rPr>
              <a:t>Widiastuti</a:t>
            </a:r>
            <a:r>
              <a:rPr lang="en-US" sz="2400" b="1" dirty="0">
                <a:latin typeface="+mj-lt"/>
              </a:rPr>
              <a:t>, S.E., </a:t>
            </a:r>
            <a:r>
              <a:rPr lang="en-US" sz="2400" b="1" dirty="0" err="1">
                <a:latin typeface="+mj-lt"/>
              </a:rPr>
              <a:t>M.Si</a:t>
            </a:r>
            <a:r>
              <a:rPr lang="en-US" sz="2400" b="1" dirty="0">
                <a:latin typeface="+mj-lt"/>
              </a:rPr>
              <a:t>.</a:t>
            </a:r>
            <a:endParaRPr lang="id-ID" sz="2400" b="1" dirty="0">
              <a:latin typeface="+mj-lt"/>
            </a:endParaRPr>
          </a:p>
        </p:txBody>
      </p:sp>
      <p:sp>
        <p:nvSpPr>
          <p:cNvPr id="3" name="Persegi Panjang: Sudut Lengkung 2">
            <a:extLst>
              <a:ext uri="{FF2B5EF4-FFF2-40B4-BE49-F238E27FC236}">
                <a16:creationId xmlns:a16="http://schemas.microsoft.com/office/drawing/2014/main" xmlns="" id="{98566373-CB04-8ECC-3B43-6EE746861AAE}"/>
              </a:ext>
            </a:extLst>
          </p:cNvPr>
          <p:cNvSpPr/>
          <p:nvPr/>
        </p:nvSpPr>
        <p:spPr>
          <a:xfrm>
            <a:off x="5821680" y="3291840"/>
            <a:ext cx="6553200" cy="614214"/>
          </a:xfrm>
          <a:prstGeom prst="roundRect">
            <a:avLst>
              <a:gd name="adj" fmla="val 10278"/>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Tetap</a:t>
            </a:r>
            <a:r>
              <a:rPr lang="en-US" sz="2400" b="1" dirty="0">
                <a:solidFill>
                  <a:schemeClr val="tx1"/>
                </a:solidFill>
              </a:rPr>
              <a:t> </a:t>
            </a:r>
            <a:r>
              <a:rPr lang="en-US" sz="2400" b="1" dirty="0" err="1">
                <a:solidFill>
                  <a:schemeClr val="tx1"/>
                </a:solidFill>
              </a:rPr>
              <a:t>Terhubung</a:t>
            </a:r>
            <a:endParaRPr lang="id-ID" sz="2400" b="1" dirty="0">
              <a:solidFill>
                <a:schemeClr val="tx1"/>
              </a:solidFill>
            </a:endParaRPr>
          </a:p>
        </p:txBody>
      </p:sp>
      <p:sp>
        <p:nvSpPr>
          <p:cNvPr id="4" name="Kotak Teks 3">
            <a:extLst>
              <a:ext uri="{FF2B5EF4-FFF2-40B4-BE49-F238E27FC236}">
                <a16:creationId xmlns:a16="http://schemas.microsoft.com/office/drawing/2014/main" xmlns="" id="{8B5157D9-BFD7-DF7C-1F23-51A3C93E3B0D}"/>
              </a:ext>
            </a:extLst>
          </p:cNvPr>
          <p:cNvSpPr txBox="1"/>
          <p:nvPr/>
        </p:nvSpPr>
        <p:spPr>
          <a:xfrm>
            <a:off x="5821680" y="1136477"/>
            <a:ext cx="5405120" cy="1708160"/>
          </a:xfrm>
          <a:prstGeom prst="rect">
            <a:avLst/>
          </a:prstGeom>
          <a:noFill/>
        </p:spPr>
        <p:txBody>
          <a:bodyPr wrap="square" rtlCol="0">
            <a:spAutoFit/>
          </a:bodyPr>
          <a:lstStyle/>
          <a:p>
            <a:pPr marL="342900" indent="-342900">
              <a:buFont typeface="Arial" panose="020B0604020202020204" pitchFamily="34" charset="0"/>
              <a:buChar char="•"/>
            </a:pPr>
            <a:r>
              <a:rPr lang="en-US" sz="2100" b="1" dirty="0"/>
              <a:t>Wakil </a:t>
            </a:r>
            <a:r>
              <a:rPr lang="en-US" sz="2100" b="1" dirty="0" err="1"/>
              <a:t>Dekan</a:t>
            </a:r>
            <a:r>
              <a:rPr lang="en-US" sz="2100" b="1" dirty="0"/>
              <a:t> </a:t>
            </a:r>
            <a:r>
              <a:rPr lang="en-US" sz="2100" b="1" dirty="0" smtClean="0"/>
              <a:t>I </a:t>
            </a:r>
            <a:r>
              <a:rPr lang="en-US" sz="2100" b="1" dirty="0" err="1"/>
              <a:t>Fakultas</a:t>
            </a:r>
            <a:r>
              <a:rPr lang="en-US" sz="2100" b="1" dirty="0"/>
              <a:t> </a:t>
            </a:r>
            <a:r>
              <a:rPr lang="en-US" sz="2100" b="1" dirty="0" err="1"/>
              <a:t>Vokasi</a:t>
            </a:r>
            <a:r>
              <a:rPr lang="en-US" sz="2100" dirty="0"/>
              <a:t>, Universitas </a:t>
            </a:r>
            <a:r>
              <a:rPr lang="en-US" sz="2100" dirty="0" err="1"/>
              <a:t>Airlangga</a:t>
            </a:r>
            <a:endParaRPr lang="en-US" sz="2100" dirty="0"/>
          </a:p>
          <a:p>
            <a:pPr marL="342900" indent="-342900">
              <a:buFont typeface="Arial" panose="020B0604020202020204" pitchFamily="34" charset="0"/>
              <a:buChar char="•"/>
            </a:pPr>
            <a:r>
              <a:rPr lang="en-US" sz="2100" b="1" dirty="0" err="1"/>
              <a:t>Dosen</a:t>
            </a:r>
            <a:r>
              <a:rPr lang="en-US" sz="2100" b="1" dirty="0"/>
              <a:t> </a:t>
            </a:r>
            <a:r>
              <a:rPr lang="en-US" sz="2100" b="1" dirty="0" err="1"/>
              <a:t>Departemen</a:t>
            </a:r>
            <a:r>
              <a:rPr lang="en-US" sz="2100" b="1" dirty="0"/>
              <a:t> Ekonomi Syariah</a:t>
            </a:r>
            <a:r>
              <a:rPr lang="en-US" sz="2100" dirty="0"/>
              <a:t>, </a:t>
            </a:r>
            <a:r>
              <a:rPr lang="en-US" sz="2100" dirty="0" err="1"/>
              <a:t>Fakultas</a:t>
            </a:r>
            <a:r>
              <a:rPr lang="en-US" sz="2100" dirty="0"/>
              <a:t> Ekonomi dan </a:t>
            </a:r>
            <a:r>
              <a:rPr lang="en-US" sz="2100" dirty="0" err="1"/>
              <a:t>Bisnis</a:t>
            </a:r>
            <a:r>
              <a:rPr lang="en-US" sz="2100" dirty="0"/>
              <a:t>, Universitas </a:t>
            </a:r>
            <a:r>
              <a:rPr lang="en-US" sz="2100" dirty="0" err="1"/>
              <a:t>Airlangga</a:t>
            </a:r>
            <a:endParaRPr lang="id-ID" sz="2100" dirty="0"/>
          </a:p>
        </p:txBody>
      </p:sp>
      <p:pic>
        <p:nvPicPr>
          <p:cNvPr id="9218" name="Picture 2">
            <a:extLst>
              <a:ext uri="{FF2B5EF4-FFF2-40B4-BE49-F238E27FC236}">
                <a16:creationId xmlns:a16="http://schemas.microsoft.com/office/drawing/2014/main" xmlns="" id="{077BD4A1-5849-857F-055B-7328D5742612}"/>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943833" y="4170610"/>
            <a:ext cx="477054" cy="477054"/>
          </a:xfrm>
          <a:prstGeom prst="rect">
            <a:avLst/>
          </a:prstGeom>
          <a:noFill/>
          <a:extLst>
            <a:ext uri="{909E8E84-426E-40dd-AFC4-6F175D3DCCD1}">
              <a14:hiddenFill xmlns:a14="http://schemas.microsoft.com/office/drawing/2010/main">
                <a:solidFill>
                  <a:srgbClr val="FFFFFF"/>
                </a:solidFill>
              </a14:hiddenFill>
            </a:ext>
          </a:extLst>
        </p:spPr>
      </p:pic>
      <p:pic>
        <p:nvPicPr>
          <p:cNvPr id="8" name="Gambar 7">
            <a:extLst>
              <a:ext uri="{FF2B5EF4-FFF2-40B4-BE49-F238E27FC236}">
                <a16:creationId xmlns:a16="http://schemas.microsoft.com/office/drawing/2014/main" xmlns="" id="{010DD029-B66D-C075-FDE0-BE6702A903FB}"/>
              </a:ext>
            </a:extLst>
          </p:cNvPr>
          <p:cNvPicPr>
            <a:picLocks noChangeAspect="1"/>
          </p:cNvPicPr>
          <p:nvPr/>
        </p:nvPicPr>
        <p:blipFill rotWithShape="1">
          <a:blip r:embed="rId3">
            <a:grayscl/>
          </a:blip>
          <a:srcRect l="21654" t="7260" r="23630" b="6518"/>
          <a:stretch/>
        </p:blipFill>
        <p:spPr>
          <a:xfrm>
            <a:off x="5821680" y="4800460"/>
            <a:ext cx="721360" cy="757819"/>
          </a:xfrm>
          <a:prstGeom prst="rect">
            <a:avLst/>
          </a:prstGeom>
        </p:spPr>
      </p:pic>
      <p:pic>
        <p:nvPicPr>
          <p:cNvPr id="9222" name="Picture 6">
            <a:extLst>
              <a:ext uri="{FF2B5EF4-FFF2-40B4-BE49-F238E27FC236}">
                <a16:creationId xmlns:a16="http://schemas.microsoft.com/office/drawing/2014/main" xmlns="" id="{C1E6D114-F17E-2A0C-73BD-C432FF47F2D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965218" y="5755968"/>
            <a:ext cx="434285" cy="325714"/>
          </a:xfrm>
          <a:prstGeom prst="rect">
            <a:avLst/>
          </a:prstGeom>
          <a:noFill/>
          <a:extLst>
            <a:ext uri="{909E8E84-426E-40dd-AFC4-6F175D3DCCD1}">
              <a14:hiddenFill xmlns:a14="http://schemas.microsoft.com/office/drawing/2010/main">
                <a:solidFill>
                  <a:srgbClr val="FFFFFF"/>
                </a:solidFill>
              </a14:hiddenFill>
            </a:ext>
          </a:extLst>
        </p:spPr>
      </p:pic>
      <p:sp>
        <p:nvSpPr>
          <p:cNvPr id="9" name="Kotak Teks 8">
            <a:extLst>
              <a:ext uri="{FF2B5EF4-FFF2-40B4-BE49-F238E27FC236}">
                <a16:creationId xmlns:a16="http://schemas.microsoft.com/office/drawing/2014/main" xmlns="" id="{62CC755A-FB77-5D3B-A64C-2528D9B46324}"/>
              </a:ext>
            </a:extLst>
          </p:cNvPr>
          <p:cNvSpPr txBox="1"/>
          <p:nvPr/>
        </p:nvSpPr>
        <p:spPr>
          <a:xfrm>
            <a:off x="6543040" y="4178305"/>
            <a:ext cx="2957026" cy="461665"/>
          </a:xfrm>
          <a:prstGeom prst="rect">
            <a:avLst/>
          </a:prstGeom>
          <a:noFill/>
        </p:spPr>
        <p:txBody>
          <a:bodyPr wrap="square" rtlCol="0">
            <a:spAutoFit/>
          </a:bodyPr>
          <a:lstStyle/>
          <a:p>
            <a:r>
              <a:rPr lang="en-US" sz="2400" dirty="0"/>
              <a:t>@tikawidiastuti</a:t>
            </a:r>
            <a:endParaRPr lang="id-ID" sz="2400" dirty="0"/>
          </a:p>
        </p:txBody>
      </p:sp>
      <p:sp>
        <p:nvSpPr>
          <p:cNvPr id="10" name="Kotak Teks 9">
            <a:extLst>
              <a:ext uri="{FF2B5EF4-FFF2-40B4-BE49-F238E27FC236}">
                <a16:creationId xmlns:a16="http://schemas.microsoft.com/office/drawing/2014/main" xmlns="" id="{05E1D8CF-CF52-69A3-8D0C-775A485FD083}"/>
              </a:ext>
            </a:extLst>
          </p:cNvPr>
          <p:cNvSpPr txBox="1"/>
          <p:nvPr/>
        </p:nvSpPr>
        <p:spPr>
          <a:xfrm>
            <a:off x="6543040" y="4948537"/>
            <a:ext cx="2957026" cy="461665"/>
          </a:xfrm>
          <a:prstGeom prst="rect">
            <a:avLst/>
          </a:prstGeom>
          <a:noFill/>
        </p:spPr>
        <p:txBody>
          <a:bodyPr wrap="square" rtlCol="0">
            <a:spAutoFit/>
          </a:bodyPr>
          <a:lstStyle/>
          <a:p>
            <a:r>
              <a:rPr lang="en-US" sz="2400" dirty="0" smtClean="0"/>
              <a:t>081233834897</a:t>
            </a:r>
            <a:endParaRPr lang="id-ID" sz="2400" dirty="0"/>
          </a:p>
        </p:txBody>
      </p:sp>
      <p:sp>
        <p:nvSpPr>
          <p:cNvPr id="11" name="Kotak Teks 10">
            <a:extLst>
              <a:ext uri="{FF2B5EF4-FFF2-40B4-BE49-F238E27FC236}">
                <a16:creationId xmlns:a16="http://schemas.microsoft.com/office/drawing/2014/main" xmlns="" id="{27286476-47A9-EC13-38F1-76759F3ECDA4}"/>
              </a:ext>
            </a:extLst>
          </p:cNvPr>
          <p:cNvSpPr txBox="1"/>
          <p:nvPr/>
        </p:nvSpPr>
        <p:spPr>
          <a:xfrm>
            <a:off x="6543040" y="5718770"/>
            <a:ext cx="4511040" cy="400110"/>
          </a:xfrm>
          <a:prstGeom prst="rect">
            <a:avLst/>
          </a:prstGeom>
          <a:noFill/>
        </p:spPr>
        <p:txBody>
          <a:bodyPr wrap="square" rtlCol="0">
            <a:spAutoFit/>
          </a:bodyPr>
          <a:lstStyle/>
          <a:p>
            <a:r>
              <a:rPr lang="en-US" sz="2000" dirty="0" err="1"/>
              <a:t>t</a:t>
            </a:r>
            <a:r>
              <a:rPr lang="en-US" sz="2000" dirty="0" err="1" smtClean="0"/>
              <a:t>ika.widiastuti</a:t>
            </a:r>
            <a:r>
              <a:rPr lang="en-US" sz="2000" dirty="0" err="1" smtClean="0"/>
              <a:t>@</a:t>
            </a:r>
            <a:r>
              <a:rPr lang="en-US" sz="2000" dirty="0" err="1"/>
              <a:t>feb.unair.ac.id</a:t>
            </a:r>
            <a:endParaRPr lang="id-ID" sz="2000" dirty="0"/>
          </a:p>
        </p:txBody>
      </p:sp>
    </p:spTree>
    <p:extLst>
      <p:ext uri="{BB962C8B-B14F-4D97-AF65-F5344CB8AC3E}">
        <p14:creationId xmlns:p14="http://schemas.microsoft.com/office/powerpoint/2010/main" val="30749960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fade">
                                      <p:cBhvr>
                                        <p:cTn id="26" dur="500"/>
                                        <p:tgtEl>
                                          <p:spTgt spid="92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9222"/>
                                        </p:tgtEl>
                                        <p:attrNameLst>
                                          <p:attrName>style.visibility</p:attrName>
                                        </p:attrNameLst>
                                      </p:cBhvr>
                                      <p:to>
                                        <p:strVal val="visible"/>
                                      </p:to>
                                    </p:set>
                                    <p:animEffect transition="in" filter="fade">
                                      <p:cBhvr>
                                        <p:cTn id="32" dur="500"/>
                                        <p:tgtEl>
                                          <p:spTgt spid="92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C765EC43-AD59-174D-8436-BCC488AF705F}"/>
              </a:ext>
            </a:extLst>
          </p:cNvPr>
          <p:cNvSpPr>
            <a:spLocks noGrp="1"/>
          </p:cNvSpPr>
          <p:nvPr>
            <p:ph type="title"/>
          </p:nvPr>
        </p:nvSpPr>
        <p:spPr/>
        <p:txBody>
          <a:bodyPr/>
          <a:lstStyle/>
          <a:p>
            <a:r>
              <a:rPr lang="en-US" b="1" dirty="0" err="1"/>
              <a:t>Topik</a:t>
            </a:r>
            <a:r>
              <a:rPr lang="en-US" b="1" dirty="0"/>
              <a:t> </a:t>
            </a:r>
            <a:r>
              <a:rPr lang="en-US" b="1" dirty="0" err="1"/>
              <a:t>Diskusi</a:t>
            </a:r>
            <a:endParaRPr lang="id-ID" b="1" dirty="0"/>
          </a:p>
        </p:txBody>
      </p:sp>
      <p:grpSp>
        <p:nvGrpSpPr>
          <p:cNvPr id="23" name="Grup 22">
            <a:extLst>
              <a:ext uri="{FF2B5EF4-FFF2-40B4-BE49-F238E27FC236}">
                <a16:creationId xmlns:a16="http://schemas.microsoft.com/office/drawing/2014/main" xmlns="" id="{00D0D895-0C31-50CB-9586-E33894DAC44C}"/>
              </a:ext>
            </a:extLst>
          </p:cNvPr>
          <p:cNvGrpSpPr/>
          <p:nvPr/>
        </p:nvGrpSpPr>
        <p:grpSpPr>
          <a:xfrm>
            <a:off x="848360" y="1690687"/>
            <a:ext cx="10175240" cy="1480513"/>
            <a:chOff x="838200" y="1879600"/>
            <a:chExt cx="8864600" cy="1005840"/>
          </a:xfrm>
        </p:grpSpPr>
        <p:sp>
          <p:nvSpPr>
            <p:cNvPr id="3" name="Persegi Panjang 2">
              <a:extLst>
                <a:ext uri="{FF2B5EF4-FFF2-40B4-BE49-F238E27FC236}">
                  <a16:creationId xmlns:a16="http://schemas.microsoft.com/office/drawing/2014/main" xmlns="" id="{A3B0416D-F1F0-6337-AC76-9EE1B9628FCE}"/>
                </a:ext>
              </a:extLst>
            </p:cNvPr>
            <p:cNvSpPr/>
            <p:nvPr/>
          </p:nvSpPr>
          <p:spPr>
            <a:xfrm>
              <a:off x="838200" y="1879600"/>
              <a:ext cx="1005840" cy="1005840"/>
            </a:xfrm>
            <a:prstGeom prst="rect">
              <a:avLst/>
            </a:prstGeom>
            <a:solidFill>
              <a:srgbClr val="FFD44B"/>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rPr>
                <a:t>1</a:t>
              </a:r>
              <a:endParaRPr lang="id-ID" sz="5000" b="1" dirty="0">
                <a:solidFill>
                  <a:schemeClr val="tx1"/>
                </a:solidFill>
              </a:endParaRPr>
            </a:p>
          </p:txBody>
        </p:sp>
        <p:sp>
          <p:nvSpPr>
            <p:cNvPr id="4" name="Persegi Panjang 3">
              <a:extLst>
                <a:ext uri="{FF2B5EF4-FFF2-40B4-BE49-F238E27FC236}">
                  <a16:creationId xmlns:a16="http://schemas.microsoft.com/office/drawing/2014/main" xmlns="" id="{7B486285-7788-A114-6606-CC66F57B414D}"/>
                </a:ext>
              </a:extLst>
            </p:cNvPr>
            <p:cNvSpPr/>
            <p:nvPr/>
          </p:nvSpPr>
          <p:spPr>
            <a:xfrm>
              <a:off x="1844040" y="1879600"/>
              <a:ext cx="7858760" cy="1005840"/>
            </a:xfrm>
            <a:prstGeom prst="rect">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5" name="Kotak Teks 4">
              <a:extLst>
                <a:ext uri="{FF2B5EF4-FFF2-40B4-BE49-F238E27FC236}">
                  <a16:creationId xmlns:a16="http://schemas.microsoft.com/office/drawing/2014/main" xmlns="" id="{5E9BAE72-8980-4A12-7C2D-D2E5012DBADA}"/>
                </a:ext>
              </a:extLst>
            </p:cNvPr>
            <p:cNvSpPr txBox="1"/>
            <p:nvPr/>
          </p:nvSpPr>
          <p:spPr>
            <a:xfrm>
              <a:off x="2004000" y="1996721"/>
              <a:ext cx="7549499" cy="794577"/>
            </a:xfrm>
            <a:prstGeom prst="rect">
              <a:avLst/>
            </a:prstGeom>
            <a:noFill/>
          </p:spPr>
          <p:txBody>
            <a:bodyPr wrap="square" rtlCol="0">
              <a:spAutoFit/>
            </a:bodyPr>
            <a:lstStyle/>
            <a:p>
              <a:r>
                <a:rPr lang="en-US" sz="3500" b="1" i="1" dirty="0">
                  <a:latin typeface="+mj-lt"/>
                </a:rPr>
                <a:t>Best Practice </a:t>
              </a:r>
              <a:r>
                <a:rPr lang="en-US" sz="3500" b="1" dirty="0">
                  <a:latin typeface="+mj-lt"/>
                </a:rPr>
                <a:t>Tata Kelola </a:t>
              </a:r>
              <a:r>
                <a:rPr lang="en-US" sz="3500" b="1" dirty="0" err="1">
                  <a:latin typeface="+mj-lt"/>
                </a:rPr>
                <a:t>Wakaf</a:t>
              </a:r>
              <a:r>
                <a:rPr lang="en-US" sz="3500" b="1" dirty="0">
                  <a:latin typeface="+mj-lt"/>
                </a:rPr>
                <a:t> di Indonesia dan di </a:t>
              </a:r>
              <a:r>
                <a:rPr lang="en-US" sz="3500" b="1" dirty="0" err="1">
                  <a:latin typeface="+mj-lt"/>
                </a:rPr>
                <a:t>Luar</a:t>
              </a:r>
              <a:r>
                <a:rPr lang="en-US" sz="3500" b="1" dirty="0">
                  <a:latin typeface="+mj-lt"/>
                </a:rPr>
                <a:t> Negeri</a:t>
              </a:r>
              <a:endParaRPr lang="id-ID" sz="3500" b="1" dirty="0">
                <a:latin typeface="+mj-lt"/>
              </a:endParaRPr>
            </a:p>
          </p:txBody>
        </p:sp>
      </p:grpSp>
      <p:sp>
        <p:nvSpPr>
          <p:cNvPr id="8" name="Persegi Panjang 7">
            <a:extLst>
              <a:ext uri="{FF2B5EF4-FFF2-40B4-BE49-F238E27FC236}">
                <a16:creationId xmlns:a16="http://schemas.microsoft.com/office/drawing/2014/main" xmlns="" id="{436A5272-3865-6DAA-04C0-892057932E72}"/>
              </a:ext>
            </a:extLst>
          </p:cNvPr>
          <p:cNvSpPr/>
          <p:nvPr/>
        </p:nvSpPr>
        <p:spPr>
          <a:xfrm>
            <a:off x="838200" y="3343590"/>
            <a:ext cx="1155707" cy="1356999"/>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lumMod val="65000"/>
                  </a:schemeClr>
                </a:solidFill>
              </a:rPr>
              <a:t>2</a:t>
            </a:r>
            <a:endParaRPr lang="id-ID" sz="5000" b="1" dirty="0">
              <a:solidFill>
                <a:schemeClr val="bg1">
                  <a:lumMod val="65000"/>
                </a:schemeClr>
              </a:solidFill>
            </a:endParaRPr>
          </a:p>
        </p:txBody>
      </p:sp>
      <p:sp>
        <p:nvSpPr>
          <p:cNvPr id="9" name="Persegi Panjang 8">
            <a:extLst>
              <a:ext uri="{FF2B5EF4-FFF2-40B4-BE49-F238E27FC236}">
                <a16:creationId xmlns:a16="http://schemas.microsoft.com/office/drawing/2014/main" xmlns="" id="{04373F0E-65DC-BA81-E83F-ED71CCB500DE}"/>
              </a:ext>
            </a:extLst>
          </p:cNvPr>
          <p:cNvSpPr/>
          <p:nvPr/>
        </p:nvSpPr>
        <p:spPr>
          <a:xfrm>
            <a:off x="1993907" y="3343591"/>
            <a:ext cx="9029693" cy="1357000"/>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10" name="Kotak Teks 9">
            <a:extLst>
              <a:ext uri="{FF2B5EF4-FFF2-40B4-BE49-F238E27FC236}">
                <a16:creationId xmlns:a16="http://schemas.microsoft.com/office/drawing/2014/main" xmlns="" id="{A72D3C45-3A30-57B1-8C6B-34C11C35020C}"/>
              </a:ext>
            </a:extLst>
          </p:cNvPr>
          <p:cNvSpPr txBox="1"/>
          <p:nvPr/>
        </p:nvSpPr>
        <p:spPr>
          <a:xfrm>
            <a:off x="2186525" y="3437315"/>
            <a:ext cx="8486861" cy="1169551"/>
          </a:xfrm>
          <a:prstGeom prst="rect">
            <a:avLst/>
          </a:prstGeom>
          <a:noFill/>
        </p:spPr>
        <p:txBody>
          <a:bodyPr wrap="square" rtlCol="0">
            <a:spAutoFit/>
          </a:bodyPr>
          <a:lstStyle/>
          <a:p>
            <a:r>
              <a:rPr lang="en-US" sz="3500" b="1" dirty="0" err="1">
                <a:solidFill>
                  <a:schemeClr val="bg1">
                    <a:lumMod val="65000"/>
                  </a:schemeClr>
                </a:solidFill>
                <a:latin typeface="+mj-lt"/>
              </a:rPr>
              <a:t>Pengawasan</a:t>
            </a:r>
            <a:r>
              <a:rPr lang="en-US" sz="3500" b="1" dirty="0">
                <a:solidFill>
                  <a:schemeClr val="bg1">
                    <a:lumMod val="65000"/>
                  </a:schemeClr>
                </a:solidFill>
                <a:latin typeface="+mj-lt"/>
              </a:rPr>
              <a:t> </a:t>
            </a:r>
            <a:r>
              <a:rPr lang="en-US" sz="3500" b="1" dirty="0" err="1">
                <a:solidFill>
                  <a:schemeClr val="bg1">
                    <a:lumMod val="65000"/>
                  </a:schemeClr>
                </a:solidFill>
                <a:latin typeface="+mj-lt"/>
              </a:rPr>
              <a:t>Wakaf</a:t>
            </a:r>
            <a:r>
              <a:rPr lang="en-US" sz="3500" b="1" dirty="0">
                <a:solidFill>
                  <a:schemeClr val="bg1">
                    <a:lumMod val="65000"/>
                  </a:schemeClr>
                </a:solidFill>
                <a:latin typeface="+mj-lt"/>
              </a:rPr>
              <a:t> (Syariah, Internal, dan </a:t>
            </a:r>
            <a:r>
              <a:rPr lang="en-US" sz="3500" b="1" dirty="0" err="1">
                <a:solidFill>
                  <a:schemeClr val="bg1">
                    <a:lumMod val="65000"/>
                  </a:schemeClr>
                </a:solidFill>
                <a:latin typeface="+mj-lt"/>
              </a:rPr>
              <a:t>Eksternal</a:t>
            </a:r>
            <a:r>
              <a:rPr lang="en-US" sz="3500" b="1" dirty="0">
                <a:solidFill>
                  <a:schemeClr val="bg1">
                    <a:lumMod val="65000"/>
                  </a:schemeClr>
                </a:solidFill>
                <a:latin typeface="+mj-lt"/>
              </a:rPr>
              <a:t>)</a:t>
            </a:r>
            <a:endParaRPr lang="id-ID" sz="3500" b="1" dirty="0">
              <a:solidFill>
                <a:schemeClr val="bg1">
                  <a:lumMod val="65000"/>
                </a:schemeClr>
              </a:solidFill>
              <a:latin typeface="+mj-lt"/>
            </a:endParaRPr>
          </a:p>
        </p:txBody>
      </p:sp>
      <p:sp>
        <p:nvSpPr>
          <p:cNvPr id="11" name="Persegi Panjang 10">
            <a:extLst>
              <a:ext uri="{FF2B5EF4-FFF2-40B4-BE49-F238E27FC236}">
                <a16:creationId xmlns:a16="http://schemas.microsoft.com/office/drawing/2014/main" xmlns="" id="{D2524B11-248B-493E-FA29-059609C883B2}"/>
              </a:ext>
            </a:extLst>
          </p:cNvPr>
          <p:cNvSpPr/>
          <p:nvPr/>
        </p:nvSpPr>
        <p:spPr>
          <a:xfrm>
            <a:off x="848360" y="4876800"/>
            <a:ext cx="1154554" cy="1005839"/>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lumMod val="65000"/>
                  </a:schemeClr>
                </a:solidFill>
              </a:rPr>
              <a:t>3</a:t>
            </a:r>
            <a:endParaRPr lang="id-ID" sz="5000" b="1" dirty="0">
              <a:solidFill>
                <a:schemeClr val="bg1">
                  <a:lumMod val="65000"/>
                </a:schemeClr>
              </a:solidFill>
            </a:endParaRPr>
          </a:p>
        </p:txBody>
      </p:sp>
      <p:sp>
        <p:nvSpPr>
          <p:cNvPr id="19" name="Persegi Panjang 18">
            <a:extLst>
              <a:ext uri="{FF2B5EF4-FFF2-40B4-BE49-F238E27FC236}">
                <a16:creationId xmlns:a16="http://schemas.microsoft.com/office/drawing/2014/main" xmlns="" id="{FF26678B-D853-00F6-1374-A2486C3D12B9}"/>
              </a:ext>
            </a:extLst>
          </p:cNvPr>
          <p:cNvSpPr/>
          <p:nvPr/>
        </p:nvSpPr>
        <p:spPr>
          <a:xfrm>
            <a:off x="2002914" y="4876800"/>
            <a:ext cx="9020686" cy="1005839"/>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20" name="Kotak Teks 19">
            <a:extLst>
              <a:ext uri="{FF2B5EF4-FFF2-40B4-BE49-F238E27FC236}">
                <a16:creationId xmlns:a16="http://schemas.microsoft.com/office/drawing/2014/main" xmlns="" id="{48C4C502-60BF-1E7E-D779-BAB113834F01}"/>
              </a:ext>
            </a:extLst>
          </p:cNvPr>
          <p:cNvSpPr txBox="1"/>
          <p:nvPr/>
        </p:nvSpPr>
        <p:spPr>
          <a:xfrm>
            <a:off x="2260129" y="5003992"/>
            <a:ext cx="8478395" cy="630942"/>
          </a:xfrm>
          <a:prstGeom prst="rect">
            <a:avLst/>
          </a:prstGeom>
          <a:noFill/>
        </p:spPr>
        <p:txBody>
          <a:bodyPr wrap="square" rtlCol="0">
            <a:spAutoFit/>
          </a:bodyPr>
          <a:lstStyle/>
          <a:p>
            <a:r>
              <a:rPr lang="en-US" sz="3500" b="1" dirty="0" err="1">
                <a:solidFill>
                  <a:schemeClr val="bg1">
                    <a:lumMod val="65000"/>
                  </a:schemeClr>
                </a:solidFill>
                <a:latin typeface="+mj-lt"/>
              </a:rPr>
              <a:t>Isu</a:t>
            </a:r>
            <a:r>
              <a:rPr lang="en-US" sz="3500" b="1" dirty="0">
                <a:solidFill>
                  <a:schemeClr val="bg1">
                    <a:lumMod val="65000"/>
                  </a:schemeClr>
                </a:solidFill>
                <a:latin typeface="+mj-lt"/>
              </a:rPr>
              <a:t> </a:t>
            </a:r>
            <a:r>
              <a:rPr lang="en-US" sz="3500" b="1" dirty="0" err="1">
                <a:solidFill>
                  <a:schemeClr val="bg1">
                    <a:lumMod val="65000"/>
                  </a:schemeClr>
                </a:solidFill>
                <a:latin typeface="+mj-lt"/>
              </a:rPr>
              <a:t>Kontemporer</a:t>
            </a:r>
            <a:r>
              <a:rPr lang="en-US" sz="3500" b="1" dirty="0">
                <a:solidFill>
                  <a:schemeClr val="bg1">
                    <a:lumMod val="65000"/>
                  </a:schemeClr>
                </a:solidFill>
                <a:latin typeface="+mj-lt"/>
              </a:rPr>
              <a:t> Tata Kelola </a:t>
            </a:r>
            <a:r>
              <a:rPr lang="en-US" sz="3500" b="1" dirty="0" err="1">
                <a:solidFill>
                  <a:schemeClr val="bg1">
                    <a:lumMod val="65000"/>
                  </a:schemeClr>
                </a:solidFill>
                <a:latin typeface="+mj-lt"/>
              </a:rPr>
              <a:t>Wakaf</a:t>
            </a:r>
            <a:endParaRPr lang="id-ID" sz="3500" b="1" dirty="0">
              <a:solidFill>
                <a:schemeClr val="bg1">
                  <a:lumMod val="65000"/>
                </a:schemeClr>
              </a:solidFill>
              <a:latin typeface="+mj-lt"/>
            </a:endParaRPr>
          </a:p>
        </p:txBody>
      </p:sp>
      <p:sp>
        <p:nvSpPr>
          <p:cNvPr id="24" name="Persegi Panjang 23">
            <a:extLst>
              <a:ext uri="{FF2B5EF4-FFF2-40B4-BE49-F238E27FC236}">
                <a16:creationId xmlns:a16="http://schemas.microsoft.com/office/drawing/2014/main" xmlns="" id="{139E4917-A6DE-A41D-8230-B24F6E2B936D}"/>
              </a:ext>
            </a:extLst>
          </p:cNvPr>
          <p:cNvSpPr/>
          <p:nvPr/>
        </p:nvSpPr>
        <p:spPr>
          <a:xfrm>
            <a:off x="0" y="6546715"/>
            <a:ext cx="12192000" cy="311285"/>
          </a:xfrm>
          <a:prstGeom prst="rect">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334878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D6A11316-9A3A-4FE9-7934-20A3F9A1ACF4}"/>
              </a:ext>
            </a:extLst>
          </p:cNvPr>
          <p:cNvSpPr>
            <a:spLocks noGrp="1"/>
          </p:cNvSpPr>
          <p:nvPr>
            <p:ph type="title"/>
          </p:nvPr>
        </p:nvSpPr>
        <p:spPr/>
        <p:txBody>
          <a:bodyPr>
            <a:normAutofit/>
          </a:bodyPr>
          <a:lstStyle/>
          <a:p>
            <a:r>
              <a:rPr lang="en-US" sz="4000" b="1" i="1" dirty="0"/>
              <a:t>Best Practice </a:t>
            </a:r>
            <a:r>
              <a:rPr lang="en-US" sz="4000" b="1" dirty="0"/>
              <a:t>Tata Kelola </a:t>
            </a:r>
            <a:r>
              <a:rPr lang="en-US" sz="4000" b="1" dirty="0" err="1"/>
              <a:t>Wakaf</a:t>
            </a:r>
            <a:r>
              <a:rPr lang="en-US" sz="4000" b="1" dirty="0"/>
              <a:t> di Indonesia</a:t>
            </a:r>
            <a:endParaRPr lang="id-ID" sz="4000" b="1" dirty="0"/>
          </a:p>
        </p:txBody>
      </p:sp>
      <p:sp>
        <p:nvSpPr>
          <p:cNvPr id="32" name="Kotak Teks 31">
            <a:extLst>
              <a:ext uri="{FF2B5EF4-FFF2-40B4-BE49-F238E27FC236}">
                <a16:creationId xmlns:a16="http://schemas.microsoft.com/office/drawing/2014/main" xmlns="" id="{CE3EB3E8-3B5E-EF35-E0A4-8EF4EEF59709}"/>
              </a:ext>
            </a:extLst>
          </p:cNvPr>
          <p:cNvSpPr txBox="1"/>
          <p:nvPr/>
        </p:nvSpPr>
        <p:spPr>
          <a:xfrm>
            <a:off x="940700" y="5770075"/>
            <a:ext cx="9524100" cy="307777"/>
          </a:xfrm>
          <a:prstGeom prst="rect">
            <a:avLst/>
          </a:prstGeom>
          <a:noFill/>
        </p:spPr>
        <p:txBody>
          <a:bodyPr wrap="square" rtlCol="0">
            <a:spAutoFit/>
          </a:bodyPr>
          <a:lstStyle/>
          <a:p>
            <a:r>
              <a:rPr lang="en-US" sz="1400" b="0" i="0" strike="noStrike" dirty="0" err="1">
                <a:effectLst/>
              </a:rPr>
              <a:t>Referensi</a:t>
            </a:r>
            <a:r>
              <a:rPr lang="en-US" sz="1400" b="0" i="0" strike="noStrike" dirty="0">
                <a:effectLst/>
              </a:rPr>
              <a:t>:</a:t>
            </a:r>
            <a:r>
              <a:rPr lang="en-US" sz="1400" dirty="0"/>
              <a:t> UU No. 41 </a:t>
            </a:r>
            <a:r>
              <a:rPr lang="en-US" sz="1400" dirty="0" err="1"/>
              <a:t>Tahun</a:t>
            </a:r>
            <a:r>
              <a:rPr lang="en-US" sz="1400" dirty="0"/>
              <a:t> 2004 </a:t>
            </a:r>
            <a:r>
              <a:rPr lang="en-US" sz="1400" dirty="0" err="1"/>
              <a:t>Tentang</a:t>
            </a:r>
            <a:r>
              <a:rPr lang="en-US" sz="1400" dirty="0"/>
              <a:t> </a:t>
            </a:r>
            <a:r>
              <a:rPr lang="en-US" sz="1400" dirty="0" err="1"/>
              <a:t>Wakaf</a:t>
            </a:r>
            <a:r>
              <a:rPr lang="en-US" sz="1400" dirty="0"/>
              <a:t>, </a:t>
            </a:r>
            <a:r>
              <a:rPr lang="en-US" sz="1400" dirty="0" err="1"/>
              <a:t>Peraturan</a:t>
            </a:r>
            <a:r>
              <a:rPr lang="en-US" sz="1400" dirty="0"/>
              <a:t> BWI </a:t>
            </a:r>
            <a:r>
              <a:rPr lang="en-US" sz="1400" dirty="0" err="1"/>
              <a:t>Nomor</a:t>
            </a:r>
            <a:r>
              <a:rPr lang="en-US" sz="1400" dirty="0"/>
              <a:t> 2 </a:t>
            </a:r>
            <a:r>
              <a:rPr lang="en-US" sz="1400" dirty="0" err="1"/>
              <a:t>Tahun</a:t>
            </a:r>
            <a:r>
              <a:rPr lang="en-US" sz="1400" dirty="0"/>
              <a:t> 2012 </a:t>
            </a:r>
            <a:r>
              <a:rPr lang="en-US" sz="1400" dirty="0" err="1"/>
              <a:t>tentang</a:t>
            </a:r>
            <a:r>
              <a:rPr lang="en-US" sz="1400" dirty="0"/>
              <a:t> </a:t>
            </a:r>
            <a:r>
              <a:rPr lang="en-US" sz="1400" dirty="0" err="1"/>
              <a:t>Perwakilan</a:t>
            </a:r>
            <a:r>
              <a:rPr lang="en-US" sz="1400" dirty="0"/>
              <a:t> BWI</a:t>
            </a:r>
            <a:endParaRPr lang="id-ID" sz="1400" dirty="0"/>
          </a:p>
        </p:txBody>
      </p:sp>
      <p:sp>
        <p:nvSpPr>
          <p:cNvPr id="5" name="Persegi Panjang: Sudut Lengkung 4">
            <a:extLst>
              <a:ext uri="{FF2B5EF4-FFF2-40B4-BE49-F238E27FC236}">
                <a16:creationId xmlns:a16="http://schemas.microsoft.com/office/drawing/2014/main" xmlns="" id="{4C8FEBAE-F75C-3482-D358-B4AF1671E6C5}"/>
              </a:ext>
            </a:extLst>
          </p:cNvPr>
          <p:cNvSpPr/>
          <p:nvPr/>
        </p:nvSpPr>
        <p:spPr>
          <a:xfrm>
            <a:off x="7885684" y="1564640"/>
            <a:ext cx="2711196" cy="228600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b="1" dirty="0">
              <a:solidFill>
                <a:sysClr val="windowText" lastClr="000000"/>
              </a:solidFill>
            </a:endParaRPr>
          </a:p>
        </p:txBody>
      </p:sp>
      <p:sp>
        <p:nvSpPr>
          <p:cNvPr id="7" name="Persegi Panjang: Sudut Lengkung 6">
            <a:extLst>
              <a:ext uri="{FF2B5EF4-FFF2-40B4-BE49-F238E27FC236}">
                <a16:creationId xmlns:a16="http://schemas.microsoft.com/office/drawing/2014/main" xmlns="" id="{05BB3941-1546-64F9-116F-A98E90C2CF9D}"/>
              </a:ext>
            </a:extLst>
          </p:cNvPr>
          <p:cNvSpPr/>
          <p:nvPr/>
        </p:nvSpPr>
        <p:spPr>
          <a:xfrm>
            <a:off x="944880" y="1574800"/>
            <a:ext cx="2042160" cy="955040"/>
          </a:xfrm>
          <a:prstGeom prst="roundRect">
            <a:avLst>
              <a:gd name="adj" fmla="val 0"/>
            </a:avLst>
          </a:prstGeom>
          <a:solidFill>
            <a:srgbClr val="FFD44B"/>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Badan </a:t>
            </a:r>
            <a:r>
              <a:rPr lang="en-US" b="1" dirty="0" err="1">
                <a:solidFill>
                  <a:sysClr val="windowText" lastClr="000000"/>
                </a:solidFill>
              </a:rPr>
              <a:t>Wakaf</a:t>
            </a:r>
            <a:r>
              <a:rPr lang="en-US" b="1" dirty="0">
                <a:solidFill>
                  <a:sysClr val="windowText" lastClr="000000"/>
                </a:solidFill>
              </a:rPr>
              <a:t> Indonesia (BWI)</a:t>
            </a:r>
            <a:endParaRPr lang="id-ID" b="1" dirty="0">
              <a:solidFill>
                <a:sysClr val="windowText" lastClr="000000"/>
              </a:solidFill>
            </a:endParaRPr>
          </a:p>
        </p:txBody>
      </p:sp>
      <p:sp>
        <p:nvSpPr>
          <p:cNvPr id="20" name="Persegi Panjang: Sudut Lengkung 19">
            <a:extLst>
              <a:ext uri="{FF2B5EF4-FFF2-40B4-BE49-F238E27FC236}">
                <a16:creationId xmlns:a16="http://schemas.microsoft.com/office/drawing/2014/main" xmlns="" id="{257BA430-BE52-0E3F-96A9-A6B083DF9DDC}"/>
              </a:ext>
            </a:extLst>
          </p:cNvPr>
          <p:cNvSpPr/>
          <p:nvPr/>
        </p:nvSpPr>
        <p:spPr>
          <a:xfrm>
            <a:off x="946404" y="3335274"/>
            <a:ext cx="2042160" cy="48006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Regulator</a:t>
            </a:r>
            <a:endParaRPr lang="id-ID" dirty="0">
              <a:solidFill>
                <a:sysClr val="windowText" lastClr="000000"/>
              </a:solidFill>
            </a:endParaRPr>
          </a:p>
        </p:txBody>
      </p:sp>
      <p:sp>
        <p:nvSpPr>
          <p:cNvPr id="21" name="Persegi Panjang: Sudut Lengkung 20">
            <a:extLst>
              <a:ext uri="{FF2B5EF4-FFF2-40B4-BE49-F238E27FC236}">
                <a16:creationId xmlns:a16="http://schemas.microsoft.com/office/drawing/2014/main" xmlns="" id="{8B514841-646E-9549-EEF2-838491D0A250}"/>
              </a:ext>
            </a:extLst>
          </p:cNvPr>
          <p:cNvSpPr/>
          <p:nvPr/>
        </p:nvSpPr>
        <p:spPr>
          <a:xfrm>
            <a:off x="946404" y="2857500"/>
            <a:ext cx="2042160" cy="48818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Nazhir</a:t>
            </a:r>
            <a:endParaRPr lang="id-ID" dirty="0">
              <a:solidFill>
                <a:sysClr val="windowText" lastClr="000000"/>
              </a:solidFill>
            </a:endParaRPr>
          </a:p>
        </p:txBody>
      </p:sp>
      <p:cxnSp>
        <p:nvCxnSpPr>
          <p:cNvPr id="22" name="Konektor Panah Lurus 21">
            <a:extLst>
              <a:ext uri="{FF2B5EF4-FFF2-40B4-BE49-F238E27FC236}">
                <a16:creationId xmlns:a16="http://schemas.microsoft.com/office/drawing/2014/main" xmlns="" id="{643955E2-795F-3292-EA3D-AF2F4CA8E684}"/>
              </a:ext>
            </a:extLst>
          </p:cNvPr>
          <p:cNvCxnSpPr>
            <a:cxnSpLocks/>
            <a:stCxn id="7" idx="2"/>
            <a:endCxn id="21" idx="0"/>
          </p:cNvCxnSpPr>
          <p:nvPr/>
        </p:nvCxnSpPr>
        <p:spPr>
          <a:xfrm>
            <a:off x="1965960" y="2529840"/>
            <a:ext cx="1524" cy="32766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Persegi Panjang: Sudut Lengkung 29">
            <a:extLst>
              <a:ext uri="{FF2B5EF4-FFF2-40B4-BE49-F238E27FC236}">
                <a16:creationId xmlns:a16="http://schemas.microsoft.com/office/drawing/2014/main" xmlns="" id="{706455E0-94A2-C1A1-71D7-286EB8B1D01C}"/>
              </a:ext>
            </a:extLst>
          </p:cNvPr>
          <p:cNvSpPr/>
          <p:nvPr/>
        </p:nvSpPr>
        <p:spPr>
          <a:xfrm>
            <a:off x="3969003" y="2214880"/>
            <a:ext cx="2948051" cy="48818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Perwakilan</a:t>
            </a:r>
            <a:r>
              <a:rPr lang="en-US" dirty="0">
                <a:solidFill>
                  <a:sysClr val="windowText" lastClr="000000"/>
                </a:solidFill>
              </a:rPr>
              <a:t> </a:t>
            </a:r>
            <a:r>
              <a:rPr lang="en-US" dirty="0" err="1">
                <a:solidFill>
                  <a:sysClr val="windowText" lastClr="000000"/>
                </a:solidFill>
              </a:rPr>
              <a:t>Provinsi</a:t>
            </a:r>
            <a:endParaRPr lang="id-ID" dirty="0">
              <a:solidFill>
                <a:sysClr val="windowText" lastClr="000000"/>
              </a:solidFill>
            </a:endParaRPr>
          </a:p>
        </p:txBody>
      </p:sp>
      <p:sp>
        <p:nvSpPr>
          <p:cNvPr id="31" name="Persegi Panjang: Sudut Lengkung 30">
            <a:extLst>
              <a:ext uri="{FF2B5EF4-FFF2-40B4-BE49-F238E27FC236}">
                <a16:creationId xmlns:a16="http://schemas.microsoft.com/office/drawing/2014/main" xmlns="" id="{6EB307EC-161A-D953-38CC-3752F0AE1B37}"/>
              </a:ext>
            </a:extLst>
          </p:cNvPr>
          <p:cNvSpPr/>
          <p:nvPr/>
        </p:nvSpPr>
        <p:spPr>
          <a:xfrm>
            <a:off x="3969004" y="1579880"/>
            <a:ext cx="2934716" cy="48818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BWI Nasional</a:t>
            </a:r>
            <a:endParaRPr lang="id-ID" dirty="0">
              <a:solidFill>
                <a:sysClr val="windowText" lastClr="000000"/>
              </a:solidFill>
            </a:endParaRPr>
          </a:p>
        </p:txBody>
      </p:sp>
      <p:sp>
        <p:nvSpPr>
          <p:cNvPr id="33" name="Persegi Panjang: Sudut Lengkung 32">
            <a:extLst>
              <a:ext uri="{FF2B5EF4-FFF2-40B4-BE49-F238E27FC236}">
                <a16:creationId xmlns:a16="http://schemas.microsoft.com/office/drawing/2014/main" xmlns="" id="{1D2338DC-B6D8-E919-EF02-A90D0DF544C9}"/>
              </a:ext>
            </a:extLst>
          </p:cNvPr>
          <p:cNvSpPr/>
          <p:nvPr/>
        </p:nvSpPr>
        <p:spPr>
          <a:xfrm>
            <a:off x="3969004" y="2849880"/>
            <a:ext cx="2949956" cy="48818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Perwakilan</a:t>
            </a:r>
            <a:r>
              <a:rPr lang="en-US" sz="1600" dirty="0">
                <a:solidFill>
                  <a:sysClr val="windowText" lastClr="000000"/>
                </a:solidFill>
              </a:rPr>
              <a:t> </a:t>
            </a:r>
            <a:r>
              <a:rPr lang="en-US" sz="1600" dirty="0" err="1">
                <a:solidFill>
                  <a:sysClr val="windowText" lastClr="000000"/>
                </a:solidFill>
              </a:rPr>
              <a:t>Kabupaten</a:t>
            </a:r>
            <a:r>
              <a:rPr lang="en-US" sz="1600" dirty="0">
                <a:solidFill>
                  <a:sysClr val="windowText" lastClr="000000"/>
                </a:solidFill>
              </a:rPr>
              <a:t>/Kota</a:t>
            </a:r>
            <a:endParaRPr lang="id-ID" sz="1600" dirty="0">
              <a:solidFill>
                <a:sysClr val="windowText" lastClr="000000"/>
              </a:solidFill>
            </a:endParaRPr>
          </a:p>
        </p:txBody>
      </p:sp>
      <p:sp>
        <p:nvSpPr>
          <p:cNvPr id="34" name="Persegi Panjang: Sudut Lengkung 33">
            <a:extLst>
              <a:ext uri="{FF2B5EF4-FFF2-40B4-BE49-F238E27FC236}">
                <a16:creationId xmlns:a16="http://schemas.microsoft.com/office/drawing/2014/main" xmlns="" id="{92F02731-2031-6C1E-DD0B-1D514CDE82EC}"/>
              </a:ext>
            </a:extLst>
          </p:cNvPr>
          <p:cNvSpPr/>
          <p:nvPr/>
        </p:nvSpPr>
        <p:spPr>
          <a:xfrm>
            <a:off x="8099044" y="2214880"/>
            <a:ext cx="2320036" cy="48818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Pengumpulan</a:t>
            </a:r>
            <a:endParaRPr lang="id-ID" dirty="0">
              <a:solidFill>
                <a:sysClr val="windowText" lastClr="000000"/>
              </a:solidFill>
            </a:endParaRPr>
          </a:p>
        </p:txBody>
      </p:sp>
      <p:sp>
        <p:nvSpPr>
          <p:cNvPr id="35" name="Persegi Panjang: Sudut Lengkung 34">
            <a:extLst>
              <a:ext uri="{FF2B5EF4-FFF2-40B4-BE49-F238E27FC236}">
                <a16:creationId xmlns:a16="http://schemas.microsoft.com/office/drawing/2014/main" xmlns="" id="{E63870F1-3254-BBD0-0A2A-52914FCD44AF}"/>
              </a:ext>
            </a:extLst>
          </p:cNvPr>
          <p:cNvSpPr/>
          <p:nvPr/>
        </p:nvSpPr>
        <p:spPr>
          <a:xfrm>
            <a:off x="8099044" y="2692400"/>
            <a:ext cx="2320036" cy="48818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Pendistribusian</a:t>
            </a:r>
            <a:endParaRPr lang="id-ID" dirty="0">
              <a:solidFill>
                <a:sysClr val="windowText" lastClr="000000"/>
              </a:solidFill>
            </a:endParaRPr>
          </a:p>
        </p:txBody>
      </p:sp>
      <p:sp>
        <p:nvSpPr>
          <p:cNvPr id="36" name="Persegi Panjang: Sudut Lengkung 35">
            <a:extLst>
              <a:ext uri="{FF2B5EF4-FFF2-40B4-BE49-F238E27FC236}">
                <a16:creationId xmlns:a16="http://schemas.microsoft.com/office/drawing/2014/main" xmlns="" id="{E6B1276D-A9A1-D5B1-96D2-135F2FF739AF}"/>
              </a:ext>
            </a:extLst>
          </p:cNvPr>
          <p:cNvSpPr/>
          <p:nvPr/>
        </p:nvSpPr>
        <p:spPr>
          <a:xfrm>
            <a:off x="8099044" y="3169920"/>
            <a:ext cx="2320036" cy="48818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Pendayagunaan</a:t>
            </a:r>
            <a:endParaRPr lang="id-ID" dirty="0">
              <a:solidFill>
                <a:sysClr val="windowText" lastClr="000000"/>
              </a:solidFill>
            </a:endParaRPr>
          </a:p>
        </p:txBody>
      </p:sp>
      <p:sp>
        <p:nvSpPr>
          <p:cNvPr id="37" name="Persegi Panjang: Sudut Lengkung 36">
            <a:extLst>
              <a:ext uri="{FF2B5EF4-FFF2-40B4-BE49-F238E27FC236}">
                <a16:creationId xmlns:a16="http://schemas.microsoft.com/office/drawing/2014/main" xmlns="" id="{7DF08628-B43D-C2C8-313B-065D01B3C8BB}"/>
              </a:ext>
            </a:extLst>
          </p:cNvPr>
          <p:cNvSpPr/>
          <p:nvPr/>
        </p:nvSpPr>
        <p:spPr>
          <a:xfrm>
            <a:off x="7885684" y="1574800"/>
            <a:ext cx="2711196" cy="488188"/>
          </a:xfrm>
          <a:prstGeom prst="roundRect">
            <a:avLst>
              <a:gd name="adj" fmla="val 0"/>
            </a:avLst>
          </a:prstGeom>
          <a:solidFill>
            <a:srgbClr val="FFE697"/>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ysClr val="windowText" lastClr="000000"/>
                </a:solidFill>
              </a:rPr>
              <a:t>Aktivitas</a:t>
            </a:r>
            <a:endParaRPr lang="id-ID" b="1" dirty="0">
              <a:solidFill>
                <a:sysClr val="windowText" lastClr="000000"/>
              </a:solidFill>
            </a:endParaRPr>
          </a:p>
        </p:txBody>
      </p:sp>
      <p:cxnSp>
        <p:nvCxnSpPr>
          <p:cNvPr id="38" name="Konektor Panah Lurus 37">
            <a:extLst>
              <a:ext uri="{FF2B5EF4-FFF2-40B4-BE49-F238E27FC236}">
                <a16:creationId xmlns:a16="http://schemas.microsoft.com/office/drawing/2014/main" xmlns="" id="{15B991B6-3428-1C0C-A27A-EACBC5A7B7E7}"/>
              </a:ext>
            </a:extLst>
          </p:cNvPr>
          <p:cNvCxnSpPr>
            <a:cxnSpLocks/>
            <a:stCxn id="21" idx="3"/>
            <a:endCxn id="31" idx="1"/>
          </p:cNvCxnSpPr>
          <p:nvPr/>
        </p:nvCxnSpPr>
        <p:spPr>
          <a:xfrm flipV="1">
            <a:off x="2988564" y="1823974"/>
            <a:ext cx="980440" cy="127762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Konektor Panah Lurus 38">
            <a:extLst>
              <a:ext uri="{FF2B5EF4-FFF2-40B4-BE49-F238E27FC236}">
                <a16:creationId xmlns:a16="http://schemas.microsoft.com/office/drawing/2014/main" xmlns="" id="{ACE500DE-15F4-9AD6-23C7-72759E4D3DD7}"/>
              </a:ext>
            </a:extLst>
          </p:cNvPr>
          <p:cNvCxnSpPr>
            <a:cxnSpLocks/>
            <a:stCxn id="21" idx="3"/>
            <a:endCxn id="30" idx="1"/>
          </p:cNvCxnSpPr>
          <p:nvPr/>
        </p:nvCxnSpPr>
        <p:spPr>
          <a:xfrm flipV="1">
            <a:off x="2988564" y="2458974"/>
            <a:ext cx="980439" cy="64262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Konektor Panah Lurus 39">
            <a:extLst>
              <a:ext uri="{FF2B5EF4-FFF2-40B4-BE49-F238E27FC236}">
                <a16:creationId xmlns:a16="http://schemas.microsoft.com/office/drawing/2014/main" xmlns="" id="{5699D5B2-CAA5-840B-9D8C-F08646D9C93D}"/>
              </a:ext>
            </a:extLst>
          </p:cNvPr>
          <p:cNvCxnSpPr>
            <a:cxnSpLocks/>
            <a:stCxn id="21" idx="3"/>
            <a:endCxn id="33" idx="1"/>
          </p:cNvCxnSpPr>
          <p:nvPr/>
        </p:nvCxnSpPr>
        <p:spPr>
          <a:xfrm flipV="1">
            <a:off x="2988564" y="3093974"/>
            <a:ext cx="980440" cy="762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Konektor Panah Lurus 40">
            <a:extLst>
              <a:ext uri="{FF2B5EF4-FFF2-40B4-BE49-F238E27FC236}">
                <a16:creationId xmlns:a16="http://schemas.microsoft.com/office/drawing/2014/main" xmlns="" id="{14083298-F4DC-04F7-9E00-014E1C60F60F}"/>
              </a:ext>
            </a:extLst>
          </p:cNvPr>
          <p:cNvCxnSpPr>
            <a:cxnSpLocks/>
            <a:stCxn id="31" idx="3"/>
            <a:endCxn id="37" idx="1"/>
          </p:cNvCxnSpPr>
          <p:nvPr/>
        </p:nvCxnSpPr>
        <p:spPr>
          <a:xfrm flipV="1">
            <a:off x="6903720" y="1818894"/>
            <a:ext cx="981964" cy="508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Konektor Panah Lurus 41">
            <a:extLst>
              <a:ext uri="{FF2B5EF4-FFF2-40B4-BE49-F238E27FC236}">
                <a16:creationId xmlns:a16="http://schemas.microsoft.com/office/drawing/2014/main" xmlns="" id="{2E6EC130-2BF1-C948-51A8-78AAC174817E}"/>
              </a:ext>
            </a:extLst>
          </p:cNvPr>
          <p:cNvCxnSpPr>
            <a:cxnSpLocks/>
            <a:stCxn id="30" idx="3"/>
            <a:endCxn id="37" idx="1"/>
          </p:cNvCxnSpPr>
          <p:nvPr/>
        </p:nvCxnSpPr>
        <p:spPr>
          <a:xfrm flipV="1">
            <a:off x="6917054" y="1818894"/>
            <a:ext cx="968630" cy="64008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Konektor Panah Lurus 42">
            <a:extLst>
              <a:ext uri="{FF2B5EF4-FFF2-40B4-BE49-F238E27FC236}">
                <a16:creationId xmlns:a16="http://schemas.microsoft.com/office/drawing/2014/main" xmlns="" id="{B8F36920-E97E-DFD7-DF34-14D9AB4F61E4}"/>
              </a:ext>
            </a:extLst>
          </p:cNvPr>
          <p:cNvCxnSpPr>
            <a:cxnSpLocks/>
            <a:stCxn id="33" idx="3"/>
            <a:endCxn id="37" idx="1"/>
          </p:cNvCxnSpPr>
          <p:nvPr/>
        </p:nvCxnSpPr>
        <p:spPr>
          <a:xfrm flipV="1">
            <a:off x="6918960" y="1818894"/>
            <a:ext cx="966724" cy="127508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Konektor Panah Lurus 43">
            <a:extLst>
              <a:ext uri="{FF2B5EF4-FFF2-40B4-BE49-F238E27FC236}">
                <a16:creationId xmlns:a16="http://schemas.microsoft.com/office/drawing/2014/main" xmlns="" id="{35BAA90B-C47C-0BC1-31B9-3DE24EDBF2B2}"/>
              </a:ext>
            </a:extLst>
          </p:cNvPr>
          <p:cNvCxnSpPr>
            <a:cxnSpLocks/>
          </p:cNvCxnSpPr>
          <p:nvPr/>
        </p:nvCxnSpPr>
        <p:spPr>
          <a:xfrm>
            <a:off x="2988564" y="3575304"/>
            <a:ext cx="4898136"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Persegi Panjang: Sudut Lengkung 44">
            <a:extLst>
              <a:ext uri="{FF2B5EF4-FFF2-40B4-BE49-F238E27FC236}">
                <a16:creationId xmlns:a16="http://schemas.microsoft.com/office/drawing/2014/main" xmlns="" id="{3AB6195E-09A6-C6F6-63AD-E45B07BE67B7}"/>
              </a:ext>
            </a:extLst>
          </p:cNvPr>
          <p:cNvSpPr/>
          <p:nvPr/>
        </p:nvSpPr>
        <p:spPr>
          <a:xfrm>
            <a:off x="1095190" y="4411688"/>
            <a:ext cx="1741540" cy="992653"/>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Izin</a:t>
            </a:r>
            <a:r>
              <a:rPr lang="en-US" dirty="0">
                <a:solidFill>
                  <a:sysClr val="windowText" lastClr="000000"/>
                </a:solidFill>
              </a:rPr>
              <a:t> </a:t>
            </a:r>
            <a:r>
              <a:rPr lang="en-US" dirty="0" err="1">
                <a:solidFill>
                  <a:sysClr val="windowText" lastClr="000000"/>
                </a:solidFill>
              </a:rPr>
              <a:t>Nazhir</a:t>
            </a:r>
            <a:r>
              <a:rPr lang="en-US" dirty="0">
                <a:solidFill>
                  <a:sysClr val="windowText" lastClr="000000"/>
                </a:solidFill>
              </a:rPr>
              <a:t> </a:t>
            </a:r>
            <a:r>
              <a:rPr lang="en-US" dirty="0" err="1">
                <a:solidFill>
                  <a:sysClr val="windowText" lastClr="000000"/>
                </a:solidFill>
              </a:rPr>
              <a:t>Perseorangan</a:t>
            </a:r>
            <a:r>
              <a:rPr lang="en-US" dirty="0">
                <a:solidFill>
                  <a:sysClr val="windowText" lastClr="000000"/>
                </a:solidFill>
              </a:rPr>
              <a:t>/Lembaga</a:t>
            </a:r>
            <a:endParaRPr lang="id-ID" dirty="0">
              <a:solidFill>
                <a:sysClr val="windowText" lastClr="000000"/>
              </a:solidFill>
            </a:endParaRPr>
          </a:p>
        </p:txBody>
      </p:sp>
      <p:sp>
        <p:nvSpPr>
          <p:cNvPr id="46" name="Persegi Panjang: Sudut Lengkung 45">
            <a:extLst>
              <a:ext uri="{FF2B5EF4-FFF2-40B4-BE49-F238E27FC236}">
                <a16:creationId xmlns:a16="http://schemas.microsoft.com/office/drawing/2014/main" xmlns="" id="{CBBA05BF-E2D5-C132-6C05-5D0A11F6E3E5}"/>
              </a:ext>
            </a:extLst>
          </p:cNvPr>
          <p:cNvSpPr/>
          <p:nvPr/>
        </p:nvSpPr>
        <p:spPr>
          <a:xfrm>
            <a:off x="2987040" y="4411688"/>
            <a:ext cx="2042160" cy="992653"/>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Pengelolaan</a:t>
            </a:r>
            <a:r>
              <a:rPr lang="en-US" dirty="0">
                <a:solidFill>
                  <a:sysClr val="windowText" lastClr="000000"/>
                </a:solidFill>
              </a:rPr>
              <a:t> </a:t>
            </a:r>
            <a:r>
              <a:rPr lang="en-US" dirty="0" err="1">
                <a:solidFill>
                  <a:sysClr val="windowText" lastClr="000000"/>
                </a:solidFill>
              </a:rPr>
              <a:t>harta</a:t>
            </a:r>
            <a:r>
              <a:rPr lang="en-US" dirty="0">
                <a:solidFill>
                  <a:sysClr val="windowText" lastClr="000000"/>
                </a:solidFill>
              </a:rPr>
              <a:t> </a:t>
            </a:r>
            <a:r>
              <a:rPr lang="en-US" dirty="0" err="1">
                <a:solidFill>
                  <a:sysClr val="windowText" lastClr="000000"/>
                </a:solidFill>
              </a:rPr>
              <a:t>benda</a:t>
            </a:r>
            <a:r>
              <a:rPr lang="en-US" dirty="0">
                <a:solidFill>
                  <a:sysClr val="windowText" lastClr="000000"/>
                </a:solidFill>
              </a:rPr>
              <a:t> </a:t>
            </a:r>
            <a:r>
              <a:rPr lang="en-US" dirty="0" err="1">
                <a:solidFill>
                  <a:sysClr val="windowText" lastClr="000000"/>
                </a:solidFill>
              </a:rPr>
              <a:t>wakaf</a:t>
            </a:r>
            <a:endParaRPr lang="id-ID" dirty="0">
              <a:solidFill>
                <a:sysClr val="windowText" lastClr="000000"/>
              </a:solidFill>
            </a:endParaRPr>
          </a:p>
        </p:txBody>
      </p:sp>
      <p:sp>
        <p:nvSpPr>
          <p:cNvPr id="47" name="Persegi Panjang: Sudut Lengkung 46">
            <a:extLst>
              <a:ext uri="{FF2B5EF4-FFF2-40B4-BE49-F238E27FC236}">
                <a16:creationId xmlns:a16="http://schemas.microsoft.com/office/drawing/2014/main" xmlns="" id="{E8B5D8F8-8B6E-9C0F-FA76-BF068FF512E1}"/>
              </a:ext>
            </a:extLst>
          </p:cNvPr>
          <p:cNvSpPr/>
          <p:nvPr/>
        </p:nvSpPr>
        <p:spPr>
          <a:xfrm>
            <a:off x="5182502" y="4411688"/>
            <a:ext cx="1541330" cy="992653"/>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Pelaporan</a:t>
            </a:r>
            <a:endParaRPr lang="id-ID" dirty="0">
              <a:solidFill>
                <a:sysClr val="windowText" lastClr="000000"/>
              </a:solidFill>
            </a:endParaRPr>
          </a:p>
        </p:txBody>
      </p:sp>
      <p:cxnSp>
        <p:nvCxnSpPr>
          <p:cNvPr id="48" name="Konektor Panah Lurus 47">
            <a:extLst>
              <a:ext uri="{FF2B5EF4-FFF2-40B4-BE49-F238E27FC236}">
                <a16:creationId xmlns:a16="http://schemas.microsoft.com/office/drawing/2014/main" xmlns="" id="{6F741BED-B62D-6A89-624A-A13CD3A58891}"/>
              </a:ext>
            </a:extLst>
          </p:cNvPr>
          <p:cNvCxnSpPr>
            <a:cxnSpLocks/>
            <a:stCxn id="20" idx="2"/>
            <a:endCxn id="45" idx="0"/>
          </p:cNvCxnSpPr>
          <p:nvPr/>
        </p:nvCxnSpPr>
        <p:spPr>
          <a:xfrm flipH="1">
            <a:off x="1965960" y="3815334"/>
            <a:ext cx="1524" cy="59635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Konektor Panah Lurus 50">
            <a:extLst>
              <a:ext uri="{FF2B5EF4-FFF2-40B4-BE49-F238E27FC236}">
                <a16:creationId xmlns:a16="http://schemas.microsoft.com/office/drawing/2014/main" xmlns="" id="{2501011B-DE8A-E5E2-FD00-9586780CD1B4}"/>
              </a:ext>
            </a:extLst>
          </p:cNvPr>
          <p:cNvCxnSpPr>
            <a:cxnSpLocks/>
            <a:stCxn id="20" idx="2"/>
            <a:endCxn id="46" idx="0"/>
          </p:cNvCxnSpPr>
          <p:nvPr/>
        </p:nvCxnSpPr>
        <p:spPr>
          <a:xfrm>
            <a:off x="1967484" y="3815334"/>
            <a:ext cx="2040636" cy="59635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Konektor Panah Lurus 53">
            <a:extLst>
              <a:ext uri="{FF2B5EF4-FFF2-40B4-BE49-F238E27FC236}">
                <a16:creationId xmlns:a16="http://schemas.microsoft.com/office/drawing/2014/main" xmlns="" id="{92DC119A-1248-711B-D666-CCF46FEA56D1}"/>
              </a:ext>
            </a:extLst>
          </p:cNvPr>
          <p:cNvCxnSpPr>
            <a:cxnSpLocks/>
            <a:stCxn id="20" idx="2"/>
            <a:endCxn id="47" idx="0"/>
          </p:cNvCxnSpPr>
          <p:nvPr/>
        </p:nvCxnSpPr>
        <p:spPr>
          <a:xfrm>
            <a:off x="1967484" y="3815334"/>
            <a:ext cx="3985683" cy="59635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Badan Wakaf Indonesia - Wikipedia bahasa Indonesia, ensiklopedia bebas">
            <a:extLst>
              <a:ext uri="{FF2B5EF4-FFF2-40B4-BE49-F238E27FC236}">
                <a16:creationId xmlns:a16="http://schemas.microsoft.com/office/drawing/2014/main" xmlns="" id="{C79A088A-E01C-7F52-5513-DCA7A25EF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129" y="4299028"/>
            <a:ext cx="1157662" cy="110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607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par>
                                <p:cTn id="88" presetID="10" presetClass="entr" presetSubtype="0"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animBg="1"/>
      <p:bldP spid="7" grpId="0" animBg="1"/>
      <p:bldP spid="20" grpId="0" animBg="1"/>
      <p:bldP spid="21" grpId="0" animBg="1"/>
      <p:bldP spid="30" grpId="0" animBg="1"/>
      <p:bldP spid="31" grpId="0" animBg="1"/>
      <p:bldP spid="33" grpId="0" animBg="1"/>
      <p:bldP spid="34" grpId="0" animBg="1"/>
      <p:bldP spid="35" grpId="0" animBg="1"/>
      <p:bldP spid="36" grpId="0" animBg="1"/>
      <p:bldP spid="37"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D6A11316-9A3A-4FE9-7934-20A3F9A1ACF4}"/>
              </a:ext>
            </a:extLst>
          </p:cNvPr>
          <p:cNvSpPr>
            <a:spLocks noGrp="1"/>
          </p:cNvSpPr>
          <p:nvPr>
            <p:ph type="title"/>
          </p:nvPr>
        </p:nvSpPr>
        <p:spPr/>
        <p:txBody>
          <a:bodyPr>
            <a:normAutofit/>
          </a:bodyPr>
          <a:lstStyle/>
          <a:p>
            <a:r>
              <a:rPr lang="en-US" sz="4000" b="1" i="1" dirty="0"/>
              <a:t>Best Practice </a:t>
            </a:r>
            <a:r>
              <a:rPr lang="en-US" sz="4000" b="1" dirty="0"/>
              <a:t>Tata Kelola </a:t>
            </a:r>
            <a:r>
              <a:rPr lang="en-US" sz="4000" b="1" dirty="0" err="1"/>
              <a:t>Wakaf</a:t>
            </a:r>
            <a:r>
              <a:rPr lang="en-US" sz="4000" b="1" dirty="0"/>
              <a:t> di Malaysia</a:t>
            </a:r>
            <a:endParaRPr lang="id-ID" sz="4000" b="1" dirty="0"/>
          </a:p>
        </p:txBody>
      </p:sp>
      <p:sp>
        <p:nvSpPr>
          <p:cNvPr id="32" name="Kotak Teks 31">
            <a:extLst>
              <a:ext uri="{FF2B5EF4-FFF2-40B4-BE49-F238E27FC236}">
                <a16:creationId xmlns:a16="http://schemas.microsoft.com/office/drawing/2014/main" xmlns="" id="{CE3EB3E8-3B5E-EF35-E0A4-8EF4EEF59709}"/>
              </a:ext>
            </a:extLst>
          </p:cNvPr>
          <p:cNvSpPr txBox="1"/>
          <p:nvPr/>
        </p:nvSpPr>
        <p:spPr>
          <a:xfrm>
            <a:off x="940700" y="5770075"/>
            <a:ext cx="9524100" cy="523220"/>
          </a:xfrm>
          <a:prstGeom prst="rect">
            <a:avLst/>
          </a:prstGeom>
          <a:noFill/>
        </p:spPr>
        <p:txBody>
          <a:bodyPr wrap="square" rtlCol="0">
            <a:spAutoFit/>
          </a:bodyPr>
          <a:lstStyle/>
          <a:p>
            <a:r>
              <a:rPr lang="en-US" sz="1400" b="0" i="0" strike="noStrike" dirty="0" err="1">
                <a:effectLst/>
              </a:rPr>
              <a:t>Referensi</a:t>
            </a:r>
            <a:r>
              <a:rPr lang="en-US" sz="1400" b="0" i="0" strike="noStrike" dirty="0">
                <a:effectLst/>
              </a:rPr>
              <a:t>:</a:t>
            </a:r>
            <a:r>
              <a:rPr lang="en-US" sz="1400" dirty="0"/>
              <a:t> </a:t>
            </a:r>
            <a:r>
              <a:rPr lang="en-US" sz="1400" dirty="0" err="1"/>
              <a:t>Norzilan</a:t>
            </a:r>
            <a:r>
              <a:rPr lang="en-US" sz="1400" dirty="0"/>
              <a:t>, N. I. (2018). Waqf in Malaysia and Its New Waves in the Twenty-First Century. </a:t>
            </a:r>
            <a:r>
              <a:rPr lang="en-US" sz="1400" i="1" dirty="0"/>
              <a:t>Kyoto</a:t>
            </a:r>
          </a:p>
          <a:p>
            <a:r>
              <a:rPr lang="en-US" sz="1400" i="1" dirty="0"/>
              <a:t>Bulletin of Islamic Area Studies, 11,</a:t>
            </a:r>
            <a:r>
              <a:rPr lang="en-US" sz="1400" dirty="0"/>
              <a:t> 140–157. </a:t>
            </a:r>
            <a:endParaRPr lang="id-ID" sz="1400" dirty="0"/>
          </a:p>
        </p:txBody>
      </p:sp>
      <p:sp>
        <p:nvSpPr>
          <p:cNvPr id="4" name="Persegi Panjang: Sudut Lengkung 3">
            <a:extLst>
              <a:ext uri="{FF2B5EF4-FFF2-40B4-BE49-F238E27FC236}">
                <a16:creationId xmlns:a16="http://schemas.microsoft.com/office/drawing/2014/main" xmlns="" id="{B7E09257-224B-6E18-7AA4-A7D925A9A44E}"/>
              </a:ext>
            </a:extLst>
          </p:cNvPr>
          <p:cNvSpPr/>
          <p:nvPr/>
        </p:nvSpPr>
        <p:spPr>
          <a:xfrm>
            <a:off x="2930624" y="1722551"/>
            <a:ext cx="2042160" cy="680720"/>
          </a:xfrm>
          <a:prstGeom prst="roundRect">
            <a:avLst>
              <a:gd name="adj" fmla="val 0"/>
            </a:avLst>
          </a:prstGeom>
          <a:solidFill>
            <a:srgbClr val="FFD44B"/>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Sultan</a:t>
            </a:r>
            <a:endParaRPr lang="id-ID" sz="2000" b="1" dirty="0">
              <a:solidFill>
                <a:sysClr val="windowText" lastClr="000000"/>
              </a:solidFill>
            </a:endParaRPr>
          </a:p>
        </p:txBody>
      </p:sp>
      <p:sp>
        <p:nvSpPr>
          <p:cNvPr id="6" name="Persegi Panjang: Sudut Lengkung 5">
            <a:extLst>
              <a:ext uri="{FF2B5EF4-FFF2-40B4-BE49-F238E27FC236}">
                <a16:creationId xmlns:a16="http://schemas.microsoft.com/office/drawing/2014/main" xmlns="" id="{6432B391-781F-CB34-7DCC-535BB0ECD0AC}"/>
              </a:ext>
            </a:extLst>
          </p:cNvPr>
          <p:cNvSpPr/>
          <p:nvPr/>
        </p:nvSpPr>
        <p:spPr>
          <a:xfrm>
            <a:off x="2666971" y="3003339"/>
            <a:ext cx="2569465" cy="93218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Majelis</a:t>
            </a:r>
            <a:r>
              <a:rPr lang="en-US" dirty="0">
                <a:solidFill>
                  <a:sysClr val="windowText" lastClr="000000"/>
                </a:solidFill>
              </a:rPr>
              <a:t> Agama Islam Negeri (MAIN)</a:t>
            </a:r>
            <a:endParaRPr lang="id-ID" dirty="0">
              <a:solidFill>
                <a:sysClr val="windowText" lastClr="000000"/>
              </a:solidFill>
            </a:endParaRPr>
          </a:p>
        </p:txBody>
      </p:sp>
      <p:sp>
        <p:nvSpPr>
          <p:cNvPr id="8" name="Persegi Panjang: Sudut Lengkung 7">
            <a:extLst>
              <a:ext uri="{FF2B5EF4-FFF2-40B4-BE49-F238E27FC236}">
                <a16:creationId xmlns:a16="http://schemas.microsoft.com/office/drawing/2014/main" xmlns="" id="{D853A098-6F64-D782-8621-A744F3D44E78}"/>
              </a:ext>
            </a:extLst>
          </p:cNvPr>
          <p:cNvSpPr/>
          <p:nvPr/>
        </p:nvSpPr>
        <p:spPr>
          <a:xfrm>
            <a:off x="6873719" y="3100530"/>
            <a:ext cx="2905760" cy="74954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Yayasan </a:t>
            </a:r>
            <a:r>
              <a:rPr lang="en-US" dirty="0" err="1">
                <a:solidFill>
                  <a:sysClr val="windowText" lastClr="000000"/>
                </a:solidFill>
              </a:rPr>
              <a:t>Wakaf</a:t>
            </a:r>
            <a:r>
              <a:rPr lang="en-US" dirty="0">
                <a:solidFill>
                  <a:sysClr val="windowText" lastClr="000000"/>
                </a:solidFill>
              </a:rPr>
              <a:t> Malaysia (YWM)</a:t>
            </a:r>
            <a:endParaRPr lang="id-ID" dirty="0">
              <a:solidFill>
                <a:sysClr val="windowText" lastClr="000000"/>
              </a:solidFill>
            </a:endParaRPr>
          </a:p>
        </p:txBody>
      </p:sp>
      <p:sp>
        <p:nvSpPr>
          <p:cNvPr id="9" name="Persegi Panjang: Sudut Lengkung 8">
            <a:extLst>
              <a:ext uri="{FF2B5EF4-FFF2-40B4-BE49-F238E27FC236}">
                <a16:creationId xmlns:a16="http://schemas.microsoft.com/office/drawing/2014/main" xmlns="" id="{032D03B6-68F7-2BD0-9E1F-5DEEF8E4B4C7}"/>
              </a:ext>
            </a:extLst>
          </p:cNvPr>
          <p:cNvSpPr/>
          <p:nvPr/>
        </p:nvSpPr>
        <p:spPr>
          <a:xfrm>
            <a:off x="6873719" y="1621100"/>
            <a:ext cx="2905760" cy="93218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Jabatan</a:t>
            </a:r>
            <a:r>
              <a:rPr lang="en-US" dirty="0">
                <a:solidFill>
                  <a:sysClr val="windowText" lastClr="000000"/>
                </a:solidFill>
              </a:rPr>
              <a:t> </a:t>
            </a:r>
            <a:r>
              <a:rPr lang="en-US" dirty="0" err="1">
                <a:solidFill>
                  <a:sysClr val="windowText" lastClr="000000"/>
                </a:solidFill>
              </a:rPr>
              <a:t>Wakaf</a:t>
            </a:r>
            <a:r>
              <a:rPr lang="en-US" dirty="0">
                <a:solidFill>
                  <a:sysClr val="windowText" lastClr="000000"/>
                </a:solidFill>
              </a:rPr>
              <a:t>, Zakat, dan Haji (JAWHAR)</a:t>
            </a:r>
            <a:endParaRPr lang="id-ID" dirty="0">
              <a:solidFill>
                <a:sysClr val="windowText" lastClr="000000"/>
              </a:solidFill>
            </a:endParaRPr>
          </a:p>
        </p:txBody>
      </p:sp>
      <p:sp>
        <p:nvSpPr>
          <p:cNvPr id="10" name="Persegi Panjang: Sudut Lengkung 9">
            <a:extLst>
              <a:ext uri="{FF2B5EF4-FFF2-40B4-BE49-F238E27FC236}">
                <a16:creationId xmlns:a16="http://schemas.microsoft.com/office/drawing/2014/main" xmlns="" id="{28100CF3-A511-66F4-8305-0B374122667D}"/>
              </a:ext>
            </a:extLst>
          </p:cNvPr>
          <p:cNvSpPr/>
          <p:nvPr/>
        </p:nvSpPr>
        <p:spPr>
          <a:xfrm>
            <a:off x="2170148" y="4637038"/>
            <a:ext cx="1520952" cy="692462"/>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Lembaga Zakat</a:t>
            </a:r>
            <a:endParaRPr lang="id-ID" dirty="0">
              <a:solidFill>
                <a:sysClr val="windowText" lastClr="000000"/>
              </a:solidFill>
            </a:endParaRPr>
          </a:p>
        </p:txBody>
      </p:sp>
      <p:sp>
        <p:nvSpPr>
          <p:cNvPr id="11" name="Persegi Panjang: Sudut Lengkung 10">
            <a:extLst>
              <a:ext uri="{FF2B5EF4-FFF2-40B4-BE49-F238E27FC236}">
                <a16:creationId xmlns:a16="http://schemas.microsoft.com/office/drawing/2014/main" xmlns="" id="{2A989A37-D92D-CC9F-F556-039DEBC9E043}"/>
              </a:ext>
            </a:extLst>
          </p:cNvPr>
          <p:cNvSpPr/>
          <p:nvPr/>
        </p:nvSpPr>
        <p:spPr>
          <a:xfrm>
            <a:off x="4291048" y="4621036"/>
            <a:ext cx="1363472" cy="692462"/>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Lembaga </a:t>
            </a:r>
            <a:r>
              <a:rPr lang="en-US" dirty="0" err="1">
                <a:solidFill>
                  <a:sysClr val="windowText" lastClr="000000"/>
                </a:solidFill>
              </a:rPr>
              <a:t>Wakaf</a:t>
            </a:r>
            <a:endParaRPr lang="id-ID" dirty="0">
              <a:solidFill>
                <a:sysClr val="windowText" lastClr="000000"/>
              </a:solidFill>
            </a:endParaRPr>
          </a:p>
        </p:txBody>
      </p:sp>
      <p:cxnSp>
        <p:nvCxnSpPr>
          <p:cNvPr id="13" name="Konektor Panah Lurus 12">
            <a:extLst>
              <a:ext uri="{FF2B5EF4-FFF2-40B4-BE49-F238E27FC236}">
                <a16:creationId xmlns:a16="http://schemas.microsoft.com/office/drawing/2014/main" xmlns="" id="{F787283B-9581-A24F-227C-E7175BD70A32}"/>
              </a:ext>
            </a:extLst>
          </p:cNvPr>
          <p:cNvCxnSpPr>
            <a:cxnSpLocks/>
          </p:cNvCxnSpPr>
          <p:nvPr/>
        </p:nvCxnSpPr>
        <p:spPr>
          <a:xfrm flipV="1">
            <a:off x="3894808" y="2403271"/>
            <a:ext cx="0" cy="600068"/>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Konektor Panah Lurus 13">
            <a:extLst>
              <a:ext uri="{FF2B5EF4-FFF2-40B4-BE49-F238E27FC236}">
                <a16:creationId xmlns:a16="http://schemas.microsoft.com/office/drawing/2014/main" xmlns="" id="{97A37090-B411-9F36-6C6B-7698AE6C223E}"/>
              </a:ext>
            </a:extLst>
          </p:cNvPr>
          <p:cNvCxnSpPr>
            <a:cxnSpLocks/>
            <a:stCxn id="6" idx="2"/>
            <a:endCxn id="10" idx="0"/>
          </p:cNvCxnSpPr>
          <p:nvPr/>
        </p:nvCxnSpPr>
        <p:spPr>
          <a:xfrm flipH="1">
            <a:off x="2930624" y="3935519"/>
            <a:ext cx="1021080" cy="701519"/>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Konektor Panah Lurus 17">
            <a:extLst>
              <a:ext uri="{FF2B5EF4-FFF2-40B4-BE49-F238E27FC236}">
                <a16:creationId xmlns:a16="http://schemas.microsoft.com/office/drawing/2014/main" xmlns="" id="{DBAB9B2F-FD30-65A4-C4C2-EAE3EDAAC484}"/>
              </a:ext>
            </a:extLst>
          </p:cNvPr>
          <p:cNvCxnSpPr>
            <a:cxnSpLocks/>
            <a:stCxn id="6" idx="2"/>
            <a:endCxn id="11" idx="0"/>
          </p:cNvCxnSpPr>
          <p:nvPr/>
        </p:nvCxnSpPr>
        <p:spPr>
          <a:xfrm>
            <a:off x="3951704" y="3935519"/>
            <a:ext cx="1021080" cy="68551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Konektor Panah Lurus 28">
            <a:extLst>
              <a:ext uri="{FF2B5EF4-FFF2-40B4-BE49-F238E27FC236}">
                <a16:creationId xmlns:a16="http://schemas.microsoft.com/office/drawing/2014/main" xmlns="" id="{32D00CE1-0A1D-ECA7-BEC6-0AE9382782A1}"/>
              </a:ext>
            </a:extLst>
          </p:cNvPr>
          <p:cNvCxnSpPr>
            <a:cxnSpLocks/>
            <a:endCxn id="6" idx="3"/>
          </p:cNvCxnSpPr>
          <p:nvPr/>
        </p:nvCxnSpPr>
        <p:spPr>
          <a:xfrm flipH="1">
            <a:off x="5236436" y="3459703"/>
            <a:ext cx="824483" cy="9726"/>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Konektor Panah Lurus 55">
            <a:extLst>
              <a:ext uri="{FF2B5EF4-FFF2-40B4-BE49-F238E27FC236}">
                <a16:creationId xmlns:a16="http://schemas.microsoft.com/office/drawing/2014/main" xmlns="" id="{FFDF884B-723C-A7FB-CDFC-7CF25A422527}"/>
              </a:ext>
            </a:extLst>
          </p:cNvPr>
          <p:cNvCxnSpPr>
            <a:cxnSpLocks/>
            <a:endCxn id="9" idx="1"/>
          </p:cNvCxnSpPr>
          <p:nvPr/>
        </p:nvCxnSpPr>
        <p:spPr>
          <a:xfrm>
            <a:off x="6046949" y="2087190"/>
            <a:ext cx="826770"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Konektor Lurus 62">
            <a:extLst>
              <a:ext uri="{FF2B5EF4-FFF2-40B4-BE49-F238E27FC236}">
                <a16:creationId xmlns:a16="http://schemas.microsoft.com/office/drawing/2014/main" xmlns="" id="{3663F913-0F3F-EFE3-BC76-EB6572C0A35E}"/>
              </a:ext>
            </a:extLst>
          </p:cNvPr>
          <p:cNvCxnSpPr>
            <a:cxnSpLocks/>
          </p:cNvCxnSpPr>
          <p:nvPr/>
        </p:nvCxnSpPr>
        <p:spPr>
          <a:xfrm flipV="1">
            <a:off x="6060919" y="2087190"/>
            <a:ext cx="0" cy="138811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8" name="Konektor Panah Lurus 1027">
            <a:extLst>
              <a:ext uri="{FF2B5EF4-FFF2-40B4-BE49-F238E27FC236}">
                <a16:creationId xmlns:a16="http://schemas.microsoft.com/office/drawing/2014/main" xmlns="" id="{3A7D6848-EE5A-BD41-04C3-6C8E0DAF92C8}"/>
              </a:ext>
            </a:extLst>
          </p:cNvPr>
          <p:cNvCxnSpPr>
            <a:cxnSpLocks/>
            <a:stCxn id="8" idx="0"/>
            <a:endCxn id="9" idx="2"/>
          </p:cNvCxnSpPr>
          <p:nvPr/>
        </p:nvCxnSpPr>
        <p:spPr>
          <a:xfrm flipV="1">
            <a:off x="8326599" y="2553280"/>
            <a:ext cx="0" cy="54725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1" name="Konektor Panah Lurus 1030">
            <a:extLst>
              <a:ext uri="{FF2B5EF4-FFF2-40B4-BE49-F238E27FC236}">
                <a16:creationId xmlns:a16="http://schemas.microsoft.com/office/drawing/2014/main" xmlns="" id="{EB76AB95-3E90-980D-E8D7-68E7A9067D3A}"/>
              </a:ext>
            </a:extLst>
          </p:cNvPr>
          <p:cNvCxnSpPr>
            <a:cxnSpLocks/>
            <a:endCxn id="8" idx="2"/>
          </p:cNvCxnSpPr>
          <p:nvPr/>
        </p:nvCxnSpPr>
        <p:spPr>
          <a:xfrm flipV="1">
            <a:off x="8326599" y="3850070"/>
            <a:ext cx="0" cy="1133199"/>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4" name="Konektor Panah Lurus 1033">
            <a:extLst>
              <a:ext uri="{FF2B5EF4-FFF2-40B4-BE49-F238E27FC236}">
                <a16:creationId xmlns:a16="http://schemas.microsoft.com/office/drawing/2014/main" xmlns="" id="{91003E92-33D8-9E3D-1644-5DCE625042B3}"/>
              </a:ext>
            </a:extLst>
          </p:cNvPr>
          <p:cNvCxnSpPr>
            <a:cxnSpLocks/>
            <a:endCxn id="11" idx="3"/>
          </p:cNvCxnSpPr>
          <p:nvPr/>
        </p:nvCxnSpPr>
        <p:spPr>
          <a:xfrm flipH="1">
            <a:off x="5654520" y="4967267"/>
            <a:ext cx="2689859"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9" name="Konektor Lurus 1038">
            <a:extLst>
              <a:ext uri="{FF2B5EF4-FFF2-40B4-BE49-F238E27FC236}">
                <a16:creationId xmlns:a16="http://schemas.microsoft.com/office/drawing/2014/main" xmlns="" id="{3C89FD4D-6758-2512-4F1A-66ADB25C4C76}"/>
              </a:ext>
            </a:extLst>
          </p:cNvPr>
          <p:cNvCxnSpPr/>
          <p:nvPr/>
        </p:nvCxnSpPr>
        <p:spPr>
          <a:xfrm>
            <a:off x="6264119" y="1621100"/>
            <a:ext cx="0" cy="3692398"/>
          </a:xfrm>
          <a:prstGeom prst="line">
            <a:avLst/>
          </a:prstGeom>
          <a:ln w="571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0" name="Kotak Teks 1039">
            <a:extLst>
              <a:ext uri="{FF2B5EF4-FFF2-40B4-BE49-F238E27FC236}">
                <a16:creationId xmlns:a16="http://schemas.microsoft.com/office/drawing/2014/main" xmlns="" id="{46131503-F8AC-3207-A4A9-95603FDFB6D4}"/>
              </a:ext>
            </a:extLst>
          </p:cNvPr>
          <p:cNvSpPr txBox="1"/>
          <p:nvPr/>
        </p:nvSpPr>
        <p:spPr>
          <a:xfrm rot="16200000">
            <a:off x="425530" y="3247806"/>
            <a:ext cx="2702442" cy="369332"/>
          </a:xfrm>
          <a:prstGeom prst="rect">
            <a:avLst/>
          </a:prstGeom>
          <a:noFill/>
        </p:spPr>
        <p:txBody>
          <a:bodyPr wrap="square" rtlCol="0">
            <a:spAutoFit/>
          </a:bodyPr>
          <a:lstStyle/>
          <a:p>
            <a:pPr algn="ctr"/>
            <a:r>
              <a:rPr lang="en-US" dirty="0"/>
              <a:t>Tingkat Negara Bagian</a:t>
            </a:r>
            <a:endParaRPr lang="id-ID" dirty="0"/>
          </a:p>
        </p:txBody>
      </p:sp>
      <p:sp>
        <p:nvSpPr>
          <p:cNvPr id="1041" name="Kotak Teks 1040">
            <a:extLst>
              <a:ext uri="{FF2B5EF4-FFF2-40B4-BE49-F238E27FC236}">
                <a16:creationId xmlns:a16="http://schemas.microsoft.com/office/drawing/2014/main" xmlns="" id="{178DD912-BF60-883B-9E30-2032B2FE18BF}"/>
              </a:ext>
            </a:extLst>
          </p:cNvPr>
          <p:cNvSpPr txBox="1"/>
          <p:nvPr/>
        </p:nvSpPr>
        <p:spPr>
          <a:xfrm rot="5400000">
            <a:off x="9064029" y="3290634"/>
            <a:ext cx="2702442" cy="369332"/>
          </a:xfrm>
          <a:prstGeom prst="rect">
            <a:avLst/>
          </a:prstGeom>
          <a:noFill/>
        </p:spPr>
        <p:txBody>
          <a:bodyPr wrap="square" rtlCol="0">
            <a:spAutoFit/>
          </a:bodyPr>
          <a:lstStyle/>
          <a:p>
            <a:pPr algn="ctr"/>
            <a:r>
              <a:rPr lang="en-US" dirty="0"/>
              <a:t>Tingkat Nasional</a:t>
            </a:r>
            <a:endParaRPr lang="id-ID" dirty="0"/>
          </a:p>
        </p:txBody>
      </p:sp>
    </p:spTree>
    <p:extLst>
      <p:ext uri="{BB962C8B-B14F-4D97-AF65-F5344CB8AC3E}">
        <p14:creationId xmlns:p14="http://schemas.microsoft.com/office/powerpoint/2010/main" val="34469435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34"/>
                                        </p:tgtEl>
                                        <p:attrNameLst>
                                          <p:attrName>style.visibility</p:attrName>
                                        </p:attrNameLst>
                                      </p:cBhvr>
                                      <p:to>
                                        <p:strVal val="visible"/>
                                      </p:to>
                                    </p:set>
                                    <p:animEffect transition="in" filter="fade">
                                      <p:cBhvr>
                                        <p:cTn id="51" dur="500"/>
                                        <p:tgtEl>
                                          <p:spTgt spid="1034"/>
                                        </p:tgtEl>
                                      </p:cBhvr>
                                    </p:animEffect>
                                  </p:childTnLst>
                                </p:cTn>
                              </p:par>
                              <p:par>
                                <p:cTn id="52" presetID="10" presetClass="entr" presetSubtype="0" fill="hold" nodeType="withEffect">
                                  <p:stCondLst>
                                    <p:cond delay="0"/>
                                  </p:stCondLst>
                                  <p:childTnLst>
                                    <p:set>
                                      <p:cBhvr>
                                        <p:cTn id="53" dur="1" fill="hold">
                                          <p:stCondLst>
                                            <p:cond delay="0"/>
                                          </p:stCondLst>
                                        </p:cTn>
                                        <p:tgtEl>
                                          <p:spTgt spid="1031"/>
                                        </p:tgtEl>
                                        <p:attrNameLst>
                                          <p:attrName>style.visibility</p:attrName>
                                        </p:attrNameLst>
                                      </p:cBhvr>
                                      <p:to>
                                        <p:strVal val="visible"/>
                                      </p:to>
                                    </p:set>
                                    <p:animEffect transition="in" filter="fade">
                                      <p:cBhvr>
                                        <p:cTn id="54" dur="500"/>
                                        <p:tgtEl>
                                          <p:spTgt spid="10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nodeType="withEffect">
                                  <p:stCondLst>
                                    <p:cond delay="0"/>
                                  </p:stCondLst>
                                  <p:childTnLst>
                                    <p:set>
                                      <p:cBhvr>
                                        <p:cTn id="59" dur="1" fill="hold">
                                          <p:stCondLst>
                                            <p:cond delay="0"/>
                                          </p:stCondLst>
                                        </p:cTn>
                                        <p:tgtEl>
                                          <p:spTgt spid="1028"/>
                                        </p:tgtEl>
                                        <p:attrNameLst>
                                          <p:attrName>style.visibility</p:attrName>
                                        </p:attrNameLst>
                                      </p:cBhvr>
                                      <p:to>
                                        <p:strVal val="visible"/>
                                      </p:to>
                                    </p:set>
                                    <p:animEffect transition="in" filter="fade">
                                      <p:cBhvr>
                                        <p:cTn id="60" dur="500"/>
                                        <p:tgtEl>
                                          <p:spTgt spid="10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9"/>
                                        </p:tgtEl>
                                        <p:attrNameLst>
                                          <p:attrName>style.visibility</p:attrName>
                                        </p:attrNameLst>
                                      </p:cBhvr>
                                      <p:to>
                                        <p:strVal val="visible"/>
                                      </p:to>
                                    </p:set>
                                    <p:animEffect transition="in" filter="fade">
                                      <p:cBhvr>
                                        <p:cTn id="65" dur="500"/>
                                        <p:tgtEl>
                                          <p:spTgt spid="10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40"/>
                                        </p:tgtEl>
                                        <p:attrNameLst>
                                          <p:attrName>style.visibility</p:attrName>
                                        </p:attrNameLst>
                                      </p:cBhvr>
                                      <p:to>
                                        <p:strVal val="visible"/>
                                      </p:to>
                                    </p:set>
                                    <p:animEffect transition="in" filter="fade">
                                      <p:cBhvr>
                                        <p:cTn id="70" dur="500"/>
                                        <p:tgtEl>
                                          <p:spTgt spid="10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41"/>
                                        </p:tgtEl>
                                        <p:attrNameLst>
                                          <p:attrName>style.visibility</p:attrName>
                                        </p:attrNameLst>
                                      </p:cBhvr>
                                      <p:to>
                                        <p:strVal val="visible"/>
                                      </p:to>
                                    </p:set>
                                    <p:animEffect transition="in" filter="fade">
                                      <p:cBhvr>
                                        <p:cTn id="73" dur="5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 grpId="0" animBg="1"/>
      <p:bldP spid="6" grpId="0" animBg="1"/>
      <p:bldP spid="8" grpId="0" animBg="1"/>
      <p:bldP spid="9" grpId="0" animBg="1"/>
      <p:bldP spid="10" grpId="0" animBg="1"/>
      <p:bldP spid="11" grpId="0" animBg="1"/>
      <p:bldP spid="1040" grpId="0"/>
      <p:bldP spid="10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D654E5D1-52BE-4733-D8C4-CC8C63091406}"/>
              </a:ext>
            </a:extLst>
          </p:cNvPr>
          <p:cNvSpPr>
            <a:spLocks noGrp="1"/>
          </p:cNvSpPr>
          <p:nvPr>
            <p:ph type="title"/>
          </p:nvPr>
        </p:nvSpPr>
        <p:spPr/>
        <p:txBody>
          <a:bodyPr>
            <a:normAutofit/>
          </a:bodyPr>
          <a:lstStyle/>
          <a:p>
            <a:r>
              <a:rPr lang="en-US" sz="4000" b="1" i="1" dirty="0"/>
              <a:t>Best Practice </a:t>
            </a:r>
            <a:r>
              <a:rPr lang="en-US" sz="4000" b="1" dirty="0"/>
              <a:t>Tata Kelola </a:t>
            </a:r>
            <a:r>
              <a:rPr lang="en-US" sz="4000" b="1" dirty="0" err="1"/>
              <a:t>Wakaf</a:t>
            </a:r>
            <a:r>
              <a:rPr lang="en-US" sz="4000" b="1" dirty="0"/>
              <a:t> di Arab Saudi </a:t>
            </a:r>
            <a:endParaRPr lang="id-ID" sz="4000" b="1" dirty="0"/>
          </a:p>
        </p:txBody>
      </p:sp>
      <p:sp>
        <p:nvSpPr>
          <p:cNvPr id="4" name="Persegi Panjang: Sudut Lengkung 3">
            <a:extLst>
              <a:ext uri="{FF2B5EF4-FFF2-40B4-BE49-F238E27FC236}">
                <a16:creationId xmlns:a16="http://schemas.microsoft.com/office/drawing/2014/main" xmlns="" id="{D2A14453-14EC-09A2-7A09-F1A24313A205}"/>
              </a:ext>
            </a:extLst>
          </p:cNvPr>
          <p:cNvSpPr/>
          <p:nvPr/>
        </p:nvSpPr>
        <p:spPr>
          <a:xfrm>
            <a:off x="966469" y="1668245"/>
            <a:ext cx="2569463" cy="680720"/>
          </a:xfrm>
          <a:prstGeom prst="roundRect">
            <a:avLst>
              <a:gd name="adj" fmla="val 0"/>
            </a:avLst>
          </a:prstGeom>
          <a:solidFill>
            <a:srgbClr val="FFD44B"/>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rPr>
              <a:t>Pemerintah</a:t>
            </a:r>
            <a:endParaRPr lang="id-ID" sz="2000" b="1" dirty="0">
              <a:solidFill>
                <a:sysClr val="windowText" lastClr="000000"/>
              </a:solidFill>
            </a:endParaRPr>
          </a:p>
        </p:txBody>
      </p:sp>
      <p:sp>
        <p:nvSpPr>
          <p:cNvPr id="5" name="Persegi Panjang: Sudut Lengkung 4">
            <a:extLst>
              <a:ext uri="{FF2B5EF4-FFF2-40B4-BE49-F238E27FC236}">
                <a16:creationId xmlns:a16="http://schemas.microsoft.com/office/drawing/2014/main" xmlns="" id="{3E20BAAC-7B50-E991-DFA0-5E677E7183F9}"/>
              </a:ext>
            </a:extLst>
          </p:cNvPr>
          <p:cNvSpPr/>
          <p:nvPr/>
        </p:nvSpPr>
        <p:spPr>
          <a:xfrm>
            <a:off x="966470" y="2818153"/>
            <a:ext cx="2569465" cy="93218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Kementerian Haji dan </a:t>
            </a:r>
            <a:r>
              <a:rPr lang="en-US" sz="2000" b="1" dirty="0" err="1">
                <a:solidFill>
                  <a:sysClr val="windowText" lastClr="000000"/>
                </a:solidFill>
              </a:rPr>
              <a:t>Wakaf</a:t>
            </a:r>
            <a:endParaRPr lang="id-ID" sz="2000" b="1" dirty="0">
              <a:solidFill>
                <a:sysClr val="windowText" lastClr="000000"/>
              </a:solidFill>
            </a:endParaRPr>
          </a:p>
        </p:txBody>
      </p:sp>
      <p:cxnSp>
        <p:nvCxnSpPr>
          <p:cNvPr id="6" name="Konektor Panah Lurus 5">
            <a:extLst>
              <a:ext uri="{FF2B5EF4-FFF2-40B4-BE49-F238E27FC236}">
                <a16:creationId xmlns:a16="http://schemas.microsoft.com/office/drawing/2014/main" xmlns="" id="{E90C1946-7516-4AEC-EBAD-0B394AFD0155}"/>
              </a:ext>
            </a:extLst>
          </p:cNvPr>
          <p:cNvCxnSpPr>
            <a:cxnSpLocks/>
            <a:stCxn id="4" idx="2"/>
            <a:endCxn id="5" idx="0"/>
          </p:cNvCxnSpPr>
          <p:nvPr/>
        </p:nvCxnSpPr>
        <p:spPr>
          <a:xfrm>
            <a:off x="2251201" y="2348965"/>
            <a:ext cx="2" cy="469188"/>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Persegi Panjang: Sudut Lengkung 9">
            <a:extLst>
              <a:ext uri="{FF2B5EF4-FFF2-40B4-BE49-F238E27FC236}">
                <a16:creationId xmlns:a16="http://schemas.microsoft.com/office/drawing/2014/main" xmlns="" id="{44C146EF-BA6A-DBA6-C1A4-456CA7915D29}"/>
              </a:ext>
            </a:extLst>
          </p:cNvPr>
          <p:cNvSpPr/>
          <p:nvPr/>
        </p:nvSpPr>
        <p:spPr>
          <a:xfrm>
            <a:off x="966466" y="4204589"/>
            <a:ext cx="2569465" cy="68656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ysClr val="windowText" lastClr="000000"/>
                </a:solidFill>
              </a:rPr>
              <a:t>Meregulasi</a:t>
            </a:r>
            <a:r>
              <a:rPr lang="en-US" sz="2000" dirty="0">
                <a:solidFill>
                  <a:sysClr val="windowText" lastClr="000000"/>
                </a:solidFill>
              </a:rPr>
              <a:t> </a:t>
            </a:r>
            <a:r>
              <a:rPr lang="en-US" sz="2000" dirty="0" err="1">
                <a:solidFill>
                  <a:sysClr val="windowText" lastClr="000000"/>
                </a:solidFill>
              </a:rPr>
              <a:t>Wakaf</a:t>
            </a:r>
            <a:endParaRPr lang="id-ID" sz="2000" dirty="0">
              <a:solidFill>
                <a:sysClr val="windowText" lastClr="000000"/>
              </a:solidFill>
            </a:endParaRPr>
          </a:p>
        </p:txBody>
      </p:sp>
      <p:cxnSp>
        <p:nvCxnSpPr>
          <p:cNvPr id="11" name="Konektor Panah Lurus 10">
            <a:extLst>
              <a:ext uri="{FF2B5EF4-FFF2-40B4-BE49-F238E27FC236}">
                <a16:creationId xmlns:a16="http://schemas.microsoft.com/office/drawing/2014/main" xmlns="" id="{B7408FA3-C1C0-D3B1-5E64-BD9EAAC18B6B}"/>
              </a:ext>
            </a:extLst>
          </p:cNvPr>
          <p:cNvCxnSpPr>
            <a:cxnSpLocks/>
            <a:stCxn id="5" idx="2"/>
            <a:endCxn id="10" idx="0"/>
          </p:cNvCxnSpPr>
          <p:nvPr/>
        </p:nvCxnSpPr>
        <p:spPr>
          <a:xfrm flipH="1">
            <a:off x="2251199" y="3750333"/>
            <a:ext cx="4" cy="454256"/>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Persegi Panjang: Sudut Lengkung 13">
            <a:extLst>
              <a:ext uri="{FF2B5EF4-FFF2-40B4-BE49-F238E27FC236}">
                <a16:creationId xmlns:a16="http://schemas.microsoft.com/office/drawing/2014/main" xmlns="" id="{8D1478B1-A183-686B-065B-B5316BB75EE6}"/>
              </a:ext>
            </a:extLst>
          </p:cNvPr>
          <p:cNvSpPr/>
          <p:nvPr/>
        </p:nvSpPr>
        <p:spPr>
          <a:xfrm>
            <a:off x="4820663" y="1671615"/>
            <a:ext cx="2760029" cy="67398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rPr>
              <a:t>Majelis</a:t>
            </a:r>
            <a:r>
              <a:rPr lang="en-US" sz="2000" b="1" dirty="0">
                <a:solidFill>
                  <a:sysClr val="windowText" lastClr="000000"/>
                </a:solidFill>
              </a:rPr>
              <a:t> Tinggi </a:t>
            </a:r>
            <a:r>
              <a:rPr lang="en-US" sz="2000" b="1" dirty="0" err="1">
                <a:solidFill>
                  <a:sysClr val="windowText" lastClr="000000"/>
                </a:solidFill>
              </a:rPr>
              <a:t>Wakaf</a:t>
            </a:r>
            <a:endParaRPr lang="id-ID" sz="2000" b="1" dirty="0">
              <a:solidFill>
                <a:sysClr val="windowText" lastClr="000000"/>
              </a:solidFill>
            </a:endParaRPr>
          </a:p>
        </p:txBody>
      </p:sp>
      <p:sp>
        <p:nvSpPr>
          <p:cNvPr id="15" name="Persegi Panjang: Sudut Lengkung 14">
            <a:extLst>
              <a:ext uri="{FF2B5EF4-FFF2-40B4-BE49-F238E27FC236}">
                <a16:creationId xmlns:a16="http://schemas.microsoft.com/office/drawing/2014/main" xmlns="" id="{C81C2EF4-194A-2F5C-B7C8-CD591D4E6A89}"/>
              </a:ext>
            </a:extLst>
          </p:cNvPr>
          <p:cNvSpPr/>
          <p:nvPr/>
        </p:nvSpPr>
        <p:spPr>
          <a:xfrm>
            <a:off x="4230416" y="2818153"/>
            <a:ext cx="2332490" cy="93218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ysClr val="windowText" lastClr="000000"/>
                </a:solidFill>
              </a:rPr>
              <a:t>Mengawal</a:t>
            </a:r>
            <a:r>
              <a:rPr lang="en-US" sz="2000" dirty="0">
                <a:solidFill>
                  <a:sysClr val="windowText" lastClr="000000"/>
                </a:solidFill>
              </a:rPr>
              <a:t> </a:t>
            </a:r>
            <a:r>
              <a:rPr lang="en-US" sz="2000" dirty="0" err="1">
                <a:solidFill>
                  <a:sysClr val="windowText" lastClr="000000"/>
                </a:solidFill>
              </a:rPr>
              <a:t>kebijakan</a:t>
            </a:r>
            <a:r>
              <a:rPr lang="en-US" sz="2000" dirty="0">
                <a:solidFill>
                  <a:sysClr val="windowText" lastClr="000000"/>
                </a:solidFill>
              </a:rPr>
              <a:t> </a:t>
            </a:r>
            <a:r>
              <a:rPr lang="en-US" sz="2000" dirty="0" err="1">
                <a:solidFill>
                  <a:sysClr val="windowText" lastClr="000000"/>
                </a:solidFill>
              </a:rPr>
              <a:t>wakaf</a:t>
            </a:r>
            <a:endParaRPr lang="id-ID" sz="2000" dirty="0">
              <a:solidFill>
                <a:sysClr val="windowText" lastClr="000000"/>
              </a:solidFill>
            </a:endParaRPr>
          </a:p>
        </p:txBody>
      </p:sp>
      <p:sp>
        <p:nvSpPr>
          <p:cNvPr id="16" name="Persegi Panjang: Sudut Lengkung 15">
            <a:extLst>
              <a:ext uri="{FF2B5EF4-FFF2-40B4-BE49-F238E27FC236}">
                <a16:creationId xmlns:a16="http://schemas.microsoft.com/office/drawing/2014/main" xmlns="" id="{23C63879-779A-040F-322B-ADB3A688508A}"/>
              </a:ext>
            </a:extLst>
          </p:cNvPr>
          <p:cNvSpPr/>
          <p:nvPr/>
        </p:nvSpPr>
        <p:spPr>
          <a:xfrm>
            <a:off x="6878412" y="2813113"/>
            <a:ext cx="3090439" cy="932180"/>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ysClr val="windowText" lastClr="000000"/>
                </a:solidFill>
              </a:rPr>
              <a:t>Menentukan</a:t>
            </a:r>
            <a:r>
              <a:rPr lang="en-US" sz="2000" dirty="0">
                <a:solidFill>
                  <a:sysClr val="windowText" lastClr="000000"/>
                </a:solidFill>
              </a:rPr>
              <a:t> Langkah </a:t>
            </a:r>
            <a:r>
              <a:rPr lang="en-US" sz="2000" dirty="0" err="1">
                <a:solidFill>
                  <a:sysClr val="windowText" lastClr="000000"/>
                </a:solidFill>
              </a:rPr>
              <a:t>pengembangan</a:t>
            </a:r>
            <a:r>
              <a:rPr lang="en-US" sz="2000" dirty="0">
                <a:solidFill>
                  <a:sysClr val="windowText" lastClr="000000"/>
                </a:solidFill>
              </a:rPr>
              <a:t> </a:t>
            </a:r>
            <a:r>
              <a:rPr lang="en-US" sz="2000" dirty="0" err="1">
                <a:solidFill>
                  <a:sysClr val="windowText" lastClr="000000"/>
                </a:solidFill>
              </a:rPr>
              <a:t>wakaf</a:t>
            </a:r>
            <a:endParaRPr lang="id-ID" sz="2000" dirty="0">
              <a:solidFill>
                <a:sysClr val="windowText" lastClr="000000"/>
              </a:solidFill>
            </a:endParaRPr>
          </a:p>
        </p:txBody>
      </p:sp>
      <p:sp>
        <p:nvSpPr>
          <p:cNvPr id="17" name="Persegi Panjang: Sudut Lengkung 16">
            <a:extLst>
              <a:ext uri="{FF2B5EF4-FFF2-40B4-BE49-F238E27FC236}">
                <a16:creationId xmlns:a16="http://schemas.microsoft.com/office/drawing/2014/main" xmlns="" id="{E432434E-A296-AFF7-BE44-C347F251AD04}"/>
              </a:ext>
            </a:extLst>
          </p:cNvPr>
          <p:cNvSpPr/>
          <p:nvPr/>
        </p:nvSpPr>
        <p:spPr>
          <a:xfrm>
            <a:off x="966465" y="5194935"/>
            <a:ext cx="2569465" cy="817875"/>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ysClr val="windowText" lastClr="000000"/>
                </a:solidFill>
              </a:rPr>
              <a:t>Produktif</a:t>
            </a:r>
            <a:r>
              <a:rPr lang="en-US" sz="2000" dirty="0">
                <a:solidFill>
                  <a:sysClr val="windowText" lastClr="000000"/>
                </a:solidFill>
              </a:rPr>
              <a:t> dan </a:t>
            </a:r>
            <a:r>
              <a:rPr lang="en-US" sz="2000" dirty="0" err="1">
                <a:solidFill>
                  <a:sysClr val="windowText" lastClr="000000"/>
                </a:solidFill>
              </a:rPr>
              <a:t>Nonproduktif</a:t>
            </a:r>
            <a:endParaRPr lang="id-ID" sz="2000" dirty="0">
              <a:solidFill>
                <a:sysClr val="windowText" lastClr="000000"/>
              </a:solidFill>
            </a:endParaRPr>
          </a:p>
        </p:txBody>
      </p:sp>
      <p:cxnSp>
        <p:nvCxnSpPr>
          <p:cNvPr id="18" name="Konektor Panah Lurus 17">
            <a:extLst>
              <a:ext uri="{FF2B5EF4-FFF2-40B4-BE49-F238E27FC236}">
                <a16:creationId xmlns:a16="http://schemas.microsoft.com/office/drawing/2014/main" xmlns="" id="{5D24303F-DE33-AEAA-418F-9CC7C7276BDD}"/>
              </a:ext>
            </a:extLst>
          </p:cNvPr>
          <p:cNvCxnSpPr>
            <a:cxnSpLocks/>
            <a:stCxn id="10" idx="2"/>
            <a:endCxn id="17" idx="0"/>
          </p:cNvCxnSpPr>
          <p:nvPr/>
        </p:nvCxnSpPr>
        <p:spPr>
          <a:xfrm flipH="1">
            <a:off x="2251198" y="4891149"/>
            <a:ext cx="1" cy="303786"/>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Konektor Panah Lurus 26">
            <a:extLst>
              <a:ext uri="{FF2B5EF4-FFF2-40B4-BE49-F238E27FC236}">
                <a16:creationId xmlns:a16="http://schemas.microsoft.com/office/drawing/2014/main" xmlns="" id="{ACCEE972-E6C7-F05A-2F4D-45163617CD88}"/>
              </a:ext>
            </a:extLst>
          </p:cNvPr>
          <p:cNvCxnSpPr>
            <a:cxnSpLocks/>
            <a:stCxn id="4" idx="3"/>
            <a:endCxn id="14" idx="1"/>
          </p:cNvCxnSpPr>
          <p:nvPr/>
        </p:nvCxnSpPr>
        <p:spPr>
          <a:xfrm>
            <a:off x="3535932" y="2008605"/>
            <a:ext cx="1284731"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Konektor Panah Lurus 29">
            <a:extLst>
              <a:ext uri="{FF2B5EF4-FFF2-40B4-BE49-F238E27FC236}">
                <a16:creationId xmlns:a16="http://schemas.microsoft.com/office/drawing/2014/main" xmlns="" id="{063E4A86-D4DB-159E-BF7A-8DDBFC239001}"/>
              </a:ext>
            </a:extLst>
          </p:cNvPr>
          <p:cNvCxnSpPr>
            <a:cxnSpLocks/>
            <a:stCxn id="14" idx="2"/>
            <a:endCxn id="15" idx="0"/>
          </p:cNvCxnSpPr>
          <p:nvPr/>
        </p:nvCxnSpPr>
        <p:spPr>
          <a:xfrm flipH="1">
            <a:off x="5396661" y="2345595"/>
            <a:ext cx="804017" cy="472558"/>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Konektor Panah Lurus 32">
            <a:extLst>
              <a:ext uri="{FF2B5EF4-FFF2-40B4-BE49-F238E27FC236}">
                <a16:creationId xmlns:a16="http://schemas.microsoft.com/office/drawing/2014/main" xmlns="" id="{B0392612-B8F5-62B8-6AB8-B02BAE6D4597}"/>
              </a:ext>
            </a:extLst>
          </p:cNvPr>
          <p:cNvCxnSpPr>
            <a:cxnSpLocks/>
            <a:stCxn id="14" idx="2"/>
            <a:endCxn id="16" idx="0"/>
          </p:cNvCxnSpPr>
          <p:nvPr/>
        </p:nvCxnSpPr>
        <p:spPr>
          <a:xfrm>
            <a:off x="6200678" y="2345595"/>
            <a:ext cx="2222954" cy="467518"/>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Kotak Teks 39">
            <a:extLst>
              <a:ext uri="{FF2B5EF4-FFF2-40B4-BE49-F238E27FC236}">
                <a16:creationId xmlns:a16="http://schemas.microsoft.com/office/drawing/2014/main" xmlns="" id="{BF3F28F9-D580-DE78-DE61-8FF23304F2C7}"/>
              </a:ext>
            </a:extLst>
          </p:cNvPr>
          <p:cNvSpPr txBox="1"/>
          <p:nvPr/>
        </p:nvSpPr>
        <p:spPr>
          <a:xfrm>
            <a:off x="4230416" y="4152485"/>
            <a:ext cx="5738435" cy="830997"/>
          </a:xfrm>
          <a:prstGeom prst="rect">
            <a:avLst/>
          </a:prstGeom>
          <a:noFill/>
        </p:spPr>
        <p:txBody>
          <a:bodyPr wrap="square" rtlCol="0">
            <a:spAutoFit/>
          </a:bodyPr>
          <a:lstStyle/>
          <a:p>
            <a:r>
              <a:rPr lang="en-US" sz="1600" b="0" i="0" strike="noStrike" dirty="0" err="1">
                <a:effectLst/>
              </a:rPr>
              <a:t>Referensi</a:t>
            </a:r>
            <a:r>
              <a:rPr lang="en-US" sz="1600" b="0" i="0" strike="noStrike" dirty="0">
                <a:effectLst/>
              </a:rPr>
              <a:t>:</a:t>
            </a:r>
            <a:r>
              <a:rPr lang="en-US" sz="1600" dirty="0"/>
              <a:t> </a:t>
            </a:r>
            <a:r>
              <a:rPr lang="en-US" sz="1600" dirty="0" err="1"/>
              <a:t>Kasdi</a:t>
            </a:r>
            <a:r>
              <a:rPr lang="en-US" sz="1600" dirty="0"/>
              <a:t>, A. (2018). </a:t>
            </a:r>
            <a:r>
              <a:rPr lang="en-US" sz="1600" dirty="0" err="1"/>
              <a:t>Dinamika</a:t>
            </a:r>
            <a:r>
              <a:rPr lang="en-US" sz="1600" dirty="0"/>
              <a:t> </a:t>
            </a:r>
            <a:r>
              <a:rPr lang="en-US" sz="1600" dirty="0" err="1"/>
              <a:t>Pengelolaan</a:t>
            </a:r>
            <a:r>
              <a:rPr lang="en-US" sz="1600" dirty="0"/>
              <a:t> </a:t>
            </a:r>
            <a:r>
              <a:rPr lang="en-US" sz="1600" dirty="0" err="1"/>
              <a:t>Wakaf</a:t>
            </a:r>
            <a:r>
              <a:rPr lang="en-US" sz="1600" dirty="0"/>
              <a:t> Di Negara-Negara Muslim. </a:t>
            </a:r>
            <a:r>
              <a:rPr lang="en-US" sz="1600" i="1" dirty="0"/>
              <a:t>ZISWAF: </a:t>
            </a:r>
            <a:r>
              <a:rPr lang="en-US" sz="1600" i="1" dirty="0" err="1"/>
              <a:t>Jurnal</a:t>
            </a:r>
            <a:r>
              <a:rPr lang="en-US" sz="1600" i="1" dirty="0"/>
              <a:t> Zakat dan </a:t>
            </a:r>
            <a:r>
              <a:rPr lang="en-US" sz="1600" i="1" dirty="0" err="1"/>
              <a:t>Wakaf</a:t>
            </a:r>
            <a:r>
              <a:rPr lang="en-US" sz="1600" i="1" dirty="0"/>
              <a:t>, 4</a:t>
            </a:r>
            <a:r>
              <a:rPr lang="en-US" sz="1600" dirty="0"/>
              <a:t>(1), 73-86.</a:t>
            </a:r>
            <a:endParaRPr lang="id-ID" sz="1600" dirty="0"/>
          </a:p>
        </p:txBody>
      </p:sp>
    </p:spTree>
    <p:extLst>
      <p:ext uri="{BB962C8B-B14F-4D97-AF65-F5344CB8AC3E}">
        <p14:creationId xmlns:p14="http://schemas.microsoft.com/office/powerpoint/2010/main" val="402165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4" grpId="0" animBg="1"/>
      <p:bldP spid="15" grpId="0" animBg="1"/>
      <p:bldP spid="16" grpId="0" animBg="1"/>
      <p:bldP spid="17"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C765EC43-AD59-174D-8436-BCC488AF705F}"/>
              </a:ext>
            </a:extLst>
          </p:cNvPr>
          <p:cNvSpPr>
            <a:spLocks noGrp="1"/>
          </p:cNvSpPr>
          <p:nvPr>
            <p:ph type="title"/>
          </p:nvPr>
        </p:nvSpPr>
        <p:spPr/>
        <p:txBody>
          <a:bodyPr/>
          <a:lstStyle/>
          <a:p>
            <a:r>
              <a:rPr lang="en-US" b="1" dirty="0" err="1"/>
              <a:t>Topik</a:t>
            </a:r>
            <a:r>
              <a:rPr lang="en-US" b="1" dirty="0"/>
              <a:t> </a:t>
            </a:r>
            <a:r>
              <a:rPr lang="en-US" b="1" dirty="0" err="1"/>
              <a:t>Diskusi</a:t>
            </a:r>
            <a:endParaRPr lang="id-ID" b="1" dirty="0"/>
          </a:p>
        </p:txBody>
      </p:sp>
      <p:sp>
        <p:nvSpPr>
          <p:cNvPr id="24" name="Persegi Panjang 23">
            <a:extLst>
              <a:ext uri="{FF2B5EF4-FFF2-40B4-BE49-F238E27FC236}">
                <a16:creationId xmlns:a16="http://schemas.microsoft.com/office/drawing/2014/main" xmlns="" id="{139E4917-A6DE-A41D-8230-B24F6E2B936D}"/>
              </a:ext>
            </a:extLst>
          </p:cNvPr>
          <p:cNvSpPr/>
          <p:nvPr/>
        </p:nvSpPr>
        <p:spPr>
          <a:xfrm>
            <a:off x="0" y="6546715"/>
            <a:ext cx="12192000" cy="311285"/>
          </a:xfrm>
          <a:prstGeom prst="rect">
            <a:avLst/>
          </a:prstGeom>
          <a:solidFill>
            <a:srgbClr val="FFD4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ersegi Panjang 2">
            <a:extLst>
              <a:ext uri="{FF2B5EF4-FFF2-40B4-BE49-F238E27FC236}">
                <a16:creationId xmlns:a16="http://schemas.microsoft.com/office/drawing/2014/main" xmlns="" id="{AFA9ABF9-FCAF-54F5-3FEA-8B7D4D441FC6}"/>
              </a:ext>
            </a:extLst>
          </p:cNvPr>
          <p:cNvSpPr/>
          <p:nvPr/>
        </p:nvSpPr>
        <p:spPr>
          <a:xfrm>
            <a:off x="848360" y="1690687"/>
            <a:ext cx="1154554" cy="1480513"/>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lumMod val="65000"/>
                  </a:schemeClr>
                </a:solidFill>
              </a:rPr>
              <a:t>1</a:t>
            </a:r>
            <a:endParaRPr lang="id-ID" sz="5000" b="1" dirty="0">
              <a:solidFill>
                <a:schemeClr val="bg1">
                  <a:lumMod val="65000"/>
                </a:schemeClr>
              </a:solidFill>
            </a:endParaRPr>
          </a:p>
        </p:txBody>
      </p:sp>
      <p:sp>
        <p:nvSpPr>
          <p:cNvPr id="4" name="Persegi Panjang 3">
            <a:extLst>
              <a:ext uri="{FF2B5EF4-FFF2-40B4-BE49-F238E27FC236}">
                <a16:creationId xmlns:a16="http://schemas.microsoft.com/office/drawing/2014/main" xmlns="" id="{D0E41696-A0A4-C7AE-48A9-C57A35AAB86B}"/>
              </a:ext>
            </a:extLst>
          </p:cNvPr>
          <p:cNvSpPr/>
          <p:nvPr/>
        </p:nvSpPr>
        <p:spPr>
          <a:xfrm>
            <a:off x="2002914" y="1690687"/>
            <a:ext cx="9020686" cy="1480513"/>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5" name="Kotak Teks 4">
            <a:extLst>
              <a:ext uri="{FF2B5EF4-FFF2-40B4-BE49-F238E27FC236}">
                <a16:creationId xmlns:a16="http://schemas.microsoft.com/office/drawing/2014/main" xmlns="" id="{212F0749-2853-C201-95EC-0A23390B8FFC}"/>
              </a:ext>
            </a:extLst>
          </p:cNvPr>
          <p:cNvSpPr txBox="1"/>
          <p:nvPr/>
        </p:nvSpPr>
        <p:spPr>
          <a:xfrm>
            <a:off x="2186525" y="1863079"/>
            <a:ext cx="8665700" cy="1169551"/>
          </a:xfrm>
          <a:prstGeom prst="rect">
            <a:avLst/>
          </a:prstGeom>
          <a:noFill/>
        </p:spPr>
        <p:txBody>
          <a:bodyPr wrap="square" rtlCol="0">
            <a:spAutoFit/>
          </a:bodyPr>
          <a:lstStyle/>
          <a:p>
            <a:r>
              <a:rPr lang="en-US" sz="3500" b="1" dirty="0">
                <a:solidFill>
                  <a:schemeClr val="bg1">
                    <a:lumMod val="65000"/>
                  </a:schemeClr>
                </a:solidFill>
                <a:latin typeface="+mj-lt"/>
              </a:rPr>
              <a:t>Best Practice Tata Kelola </a:t>
            </a:r>
            <a:r>
              <a:rPr lang="en-US" sz="3500" b="1" dirty="0" err="1">
                <a:solidFill>
                  <a:schemeClr val="bg1">
                    <a:lumMod val="65000"/>
                  </a:schemeClr>
                </a:solidFill>
                <a:latin typeface="+mj-lt"/>
              </a:rPr>
              <a:t>Wakaf</a:t>
            </a:r>
            <a:r>
              <a:rPr lang="en-US" sz="3500" b="1" dirty="0">
                <a:solidFill>
                  <a:schemeClr val="bg1">
                    <a:lumMod val="65000"/>
                  </a:schemeClr>
                </a:solidFill>
                <a:latin typeface="+mj-lt"/>
              </a:rPr>
              <a:t> di Indonesia dan di </a:t>
            </a:r>
            <a:r>
              <a:rPr lang="en-US" sz="3500" b="1" dirty="0" err="1">
                <a:solidFill>
                  <a:schemeClr val="bg1">
                    <a:lumMod val="65000"/>
                  </a:schemeClr>
                </a:solidFill>
                <a:latin typeface="+mj-lt"/>
              </a:rPr>
              <a:t>Luar</a:t>
            </a:r>
            <a:r>
              <a:rPr lang="en-US" sz="3500" b="1" dirty="0">
                <a:solidFill>
                  <a:schemeClr val="bg1">
                    <a:lumMod val="65000"/>
                  </a:schemeClr>
                </a:solidFill>
                <a:latin typeface="+mj-lt"/>
              </a:rPr>
              <a:t> Negeri</a:t>
            </a:r>
            <a:endParaRPr lang="id-ID" sz="3500" b="1" dirty="0">
              <a:solidFill>
                <a:schemeClr val="bg1">
                  <a:lumMod val="65000"/>
                </a:schemeClr>
              </a:solidFill>
              <a:latin typeface="+mj-lt"/>
            </a:endParaRPr>
          </a:p>
        </p:txBody>
      </p:sp>
      <p:sp>
        <p:nvSpPr>
          <p:cNvPr id="6" name="Persegi Panjang 5">
            <a:extLst>
              <a:ext uri="{FF2B5EF4-FFF2-40B4-BE49-F238E27FC236}">
                <a16:creationId xmlns:a16="http://schemas.microsoft.com/office/drawing/2014/main" xmlns="" id="{D180F6A4-0F9B-52FC-0871-B40B307F3459}"/>
              </a:ext>
            </a:extLst>
          </p:cNvPr>
          <p:cNvSpPr/>
          <p:nvPr/>
        </p:nvSpPr>
        <p:spPr>
          <a:xfrm>
            <a:off x="838200" y="3343590"/>
            <a:ext cx="1155707" cy="1356999"/>
          </a:xfrm>
          <a:prstGeom prst="rect">
            <a:avLst/>
          </a:prstGeom>
          <a:solidFill>
            <a:srgbClr val="FFD44B"/>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rPr>
              <a:t>2</a:t>
            </a:r>
            <a:endParaRPr lang="id-ID" sz="5000" b="1" dirty="0">
              <a:solidFill>
                <a:schemeClr val="tx1"/>
              </a:solidFill>
            </a:endParaRPr>
          </a:p>
        </p:txBody>
      </p:sp>
      <p:sp>
        <p:nvSpPr>
          <p:cNvPr id="7" name="Persegi Panjang 6">
            <a:extLst>
              <a:ext uri="{FF2B5EF4-FFF2-40B4-BE49-F238E27FC236}">
                <a16:creationId xmlns:a16="http://schemas.microsoft.com/office/drawing/2014/main" xmlns="" id="{B92F0F74-12B7-9270-4923-0B8305B7587C}"/>
              </a:ext>
            </a:extLst>
          </p:cNvPr>
          <p:cNvSpPr/>
          <p:nvPr/>
        </p:nvSpPr>
        <p:spPr>
          <a:xfrm>
            <a:off x="1993907" y="3343591"/>
            <a:ext cx="9029693" cy="1357000"/>
          </a:xfrm>
          <a:prstGeom prst="rect">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8" name="Kotak Teks 7">
            <a:extLst>
              <a:ext uri="{FF2B5EF4-FFF2-40B4-BE49-F238E27FC236}">
                <a16:creationId xmlns:a16="http://schemas.microsoft.com/office/drawing/2014/main" xmlns="" id="{47B36B7D-C9F0-13DC-92CF-D28F1A5EFAA1}"/>
              </a:ext>
            </a:extLst>
          </p:cNvPr>
          <p:cNvSpPr txBox="1"/>
          <p:nvPr/>
        </p:nvSpPr>
        <p:spPr>
          <a:xfrm>
            <a:off x="2186525" y="3437315"/>
            <a:ext cx="8486861" cy="1169551"/>
          </a:xfrm>
          <a:prstGeom prst="rect">
            <a:avLst/>
          </a:prstGeom>
          <a:noFill/>
        </p:spPr>
        <p:txBody>
          <a:bodyPr wrap="square" rtlCol="0">
            <a:spAutoFit/>
          </a:bodyPr>
          <a:lstStyle/>
          <a:p>
            <a:r>
              <a:rPr lang="en-US" sz="3500" b="1" dirty="0" err="1">
                <a:latin typeface="+mj-lt"/>
              </a:rPr>
              <a:t>Pengawasan</a:t>
            </a:r>
            <a:r>
              <a:rPr lang="en-US" sz="3500" b="1" dirty="0">
                <a:latin typeface="+mj-lt"/>
              </a:rPr>
              <a:t> </a:t>
            </a:r>
            <a:r>
              <a:rPr lang="en-US" sz="3500" b="1" dirty="0" err="1">
                <a:latin typeface="+mj-lt"/>
              </a:rPr>
              <a:t>Wakaf</a:t>
            </a:r>
            <a:r>
              <a:rPr lang="en-US" sz="3500" b="1" dirty="0">
                <a:latin typeface="+mj-lt"/>
              </a:rPr>
              <a:t> (Syariah, Internal, dan </a:t>
            </a:r>
            <a:r>
              <a:rPr lang="en-US" sz="3500" b="1" dirty="0" err="1">
                <a:latin typeface="+mj-lt"/>
              </a:rPr>
              <a:t>Eksternal</a:t>
            </a:r>
            <a:r>
              <a:rPr lang="en-US" sz="3500" b="1" dirty="0">
                <a:latin typeface="+mj-lt"/>
              </a:rPr>
              <a:t>)</a:t>
            </a:r>
            <a:endParaRPr lang="id-ID" sz="3500" b="1" dirty="0">
              <a:latin typeface="+mj-lt"/>
            </a:endParaRPr>
          </a:p>
        </p:txBody>
      </p:sp>
      <p:sp>
        <p:nvSpPr>
          <p:cNvPr id="9" name="Persegi Panjang 8">
            <a:extLst>
              <a:ext uri="{FF2B5EF4-FFF2-40B4-BE49-F238E27FC236}">
                <a16:creationId xmlns:a16="http://schemas.microsoft.com/office/drawing/2014/main" xmlns="" id="{0F9EDA67-D4AD-0194-77DF-838C761912B0}"/>
              </a:ext>
            </a:extLst>
          </p:cNvPr>
          <p:cNvSpPr/>
          <p:nvPr/>
        </p:nvSpPr>
        <p:spPr>
          <a:xfrm>
            <a:off x="848360" y="4876800"/>
            <a:ext cx="1154554" cy="1005839"/>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lumMod val="65000"/>
                  </a:schemeClr>
                </a:solidFill>
              </a:rPr>
              <a:t>3</a:t>
            </a:r>
            <a:endParaRPr lang="id-ID" sz="5000" b="1" dirty="0">
              <a:solidFill>
                <a:schemeClr val="bg1">
                  <a:lumMod val="65000"/>
                </a:schemeClr>
              </a:solidFill>
            </a:endParaRPr>
          </a:p>
        </p:txBody>
      </p:sp>
      <p:sp>
        <p:nvSpPr>
          <p:cNvPr id="10" name="Persegi Panjang 9">
            <a:extLst>
              <a:ext uri="{FF2B5EF4-FFF2-40B4-BE49-F238E27FC236}">
                <a16:creationId xmlns:a16="http://schemas.microsoft.com/office/drawing/2014/main" xmlns="" id="{BFC26EF3-4B7E-3888-8EC0-38F419AE3AE8}"/>
              </a:ext>
            </a:extLst>
          </p:cNvPr>
          <p:cNvSpPr/>
          <p:nvPr/>
        </p:nvSpPr>
        <p:spPr>
          <a:xfrm>
            <a:off x="2002914" y="4876800"/>
            <a:ext cx="9020686" cy="1005839"/>
          </a:xfrm>
          <a:prstGeom prst="rect">
            <a:avLst/>
          </a:prstGeom>
          <a:solidFill>
            <a:schemeClr val="bg1">
              <a:lumMod val="95000"/>
            </a:schemeClr>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latin typeface="+mj-lt"/>
            </a:endParaRPr>
          </a:p>
        </p:txBody>
      </p:sp>
      <p:sp>
        <p:nvSpPr>
          <p:cNvPr id="11" name="Kotak Teks 10">
            <a:extLst>
              <a:ext uri="{FF2B5EF4-FFF2-40B4-BE49-F238E27FC236}">
                <a16:creationId xmlns:a16="http://schemas.microsoft.com/office/drawing/2014/main" xmlns="" id="{48DAE341-7CF5-15E4-50D3-EEB663B2F02F}"/>
              </a:ext>
            </a:extLst>
          </p:cNvPr>
          <p:cNvSpPr txBox="1"/>
          <p:nvPr/>
        </p:nvSpPr>
        <p:spPr>
          <a:xfrm>
            <a:off x="2260129" y="5003992"/>
            <a:ext cx="8478395" cy="630942"/>
          </a:xfrm>
          <a:prstGeom prst="rect">
            <a:avLst/>
          </a:prstGeom>
          <a:noFill/>
        </p:spPr>
        <p:txBody>
          <a:bodyPr wrap="square" rtlCol="0">
            <a:spAutoFit/>
          </a:bodyPr>
          <a:lstStyle/>
          <a:p>
            <a:r>
              <a:rPr lang="en-US" sz="3500" b="1" dirty="0" err="1">
                <a:solidFill>
                  <a:schemeClr val="bg1">
                    <a:lumMod val="65000"/>
                  </a:schemeClr>
                </a:solidFill>
                <a:latin typeface="+mj-lt"/>
              </a:rPr>
              <a:t>Isu</a:t>
            </a:r>
            <a:r>
              <a:rPr lang="en-US" sz="3500" b="1" dirty="0">
                <a:solidFill>
                  <a:schemeClr val="bg1">
                    <a:lumMod val="65000"/>
                  </a:schemeClr>
                </a:solidFill>
                <a:latin typeface="+mj-lt"/>
              </a:rPr>
              <a:t> </a:t>
            </a:r>
            <a:r>
              <a:rPr lang="en-US" sz="3500" b="1" dirty="0" err="1">
                <a:solidFill>
                  <a:schemeClr val="bg1">
                    <a:lumMod val="65000"/>
                  </a:schemeClr>
                </a:solidFill>
                <a:latin typeface="+mj-lt"/>
              </a:rPr>
              <a:t>Kontemporer</a:t>
            </a:r>
            <a:r>
              <a:rPr lang="en-US" sz="3500" b="1" dirty="0">
                <a:solidFill>
                  <a:schemeClr val="bg1">
                    <a:lumMod val="65000"/>
                  </a:schemeClr>
                </a:solidFill>
                <a:latin typeface="+mj-lt"/>
              </a:rPr>
              <a:t> Tata Kelola </a:t>
            </a:r>
            <a:r>
              <a:rPr lang="en-US" sz="3500" b="1" dirty="0" err="1">
                <a:solidFill>
                  <a:schemeClr val="bg1">
                    <a:lumMod val="65000"/>
                  </a:schemeClr>
                </a:solidFill>
                <a:latin typeface="+mj-lt"/>
              </a:rPr>
              <a:t>Wakaf</a:t>
            </a:r>
            <a:endParaRPr lang="id-ID" sz="3500" b="1" dirty="0">
              <a:solidFill>
                <a:schemeClr val="bg1">
                  <a:lumMod val="65000"/>
                </a:schemeClr>
              </a:solidFill>
              <a:latin typeface="+mj-lt"/>
            </a:endParaRPr>
          </a:p>
        </p:txBody>
      </p:sp>
    </p:spTree>
    <p:extLst>
      <p:ext uri="{BB962C8B-B14F-4D97-AF65-F5344CB8AC3E}">
        <p14:creationId xmlns:p14="http://schemas.microsoft.com/office/powerpoint/2010/main" val="36534046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D2BA8D2A-CF15-55CA-F809-128615849DD8}"/>
              </a:ext>
            </a:extLst>
          </p:cNvPr>
          <p:cNvSpPr>
            <a:spLocks noGrp="1"/>
          </p:cNvSpPr>
          <p:nvPr>
            <p:ph type="title"/>
          </p:nvPr>
        </p:nvSpPr>
        <p:spPr/>
        <p:txBody>
          <a:bodyPr/>
          <a:lstStyle/>
          <a:p>
            <a:r>
              <a:rPr lang="en-US" b="1" dirty="0" err="1"/>
              <a:t>Pengawasan</a:t>
            </a:r>
            <a:r>
              <a:rPr lang="en-US" b="1" dirty="0"/>
              <a:t> Zakat Berdasarkan </a:t>
            </a:r>
            <a:r>
              <a:rPr lang="en-US" b="1" dirty="0" err="1"/>
              <a:t>Regulasi</a:t>
            </a:r>
            <a:endParaRPr lang="id-ID" b="1" dirty="0"/>
          </a:p>
        </p:txBody>
      </p:sp>
      <p:sp>
        <p:nvSpPr>
          <p:cNvPr id="8" name="Persegi Panjang: Sudut Lengkung 7">
            <a:extLst>
              <a:ext uri="{FF2B5EF4-FFF2-40B4-BE49-F238E27FC236}">
                <a16:creationId xmlns:a16="http://schemas.microsoft.com/office/drawing/2014/main" xmlns="" id="{F64D5569-F999-EB1F-4192-A5CA692F1EC1}"/>
              </a:ext>
            </a:extLst>
          </p:cNvPr>
          <p:cNvSpPr/>
          <p:nvPr/>
        </p:nvSpPr>
        <p:spPr>
          <a:xfrm>
            <a:off x="838201" y="1881671"/>
            <a:ext cx="2275390" cy="612674"/>
          </a:xfrm>
          <a:prstGeom prst="roundRect">
            <a:avLst>
              <a:gd name="adj" fmla="val 0"/>
            </a:avLst>
          </a:prstGeom>
          <a:solidFill>
            <a:srgbClr val="FFD44B"/>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rPr>
              <a:t>Pengawasan</a:t>
            </a:r>
            <a:endParaRPr lang="id-ID" sz="2000" b="1" dirty="0">
              <a:solidFill>
                <a:sysClr val="windowText" lastClr="000000"/>
              </a:solidFill>
            </a:endParaRPr>
          </a:p>
        </p:txBody>
      </p:sp>
      <p:sp>
        <p:nvSpPr>
          <p:cNvPr id="9" name="Persegi Panjang: Sudut Lengkung 8">
            <a:extLst>
              <a:ext uri="{FF2B5EF4-FFF2-40B4-BE49-F238E27FC236}">
                <a16:creationId xmlns:a16="http://schemas.microsoft.com/office/drawing/2014/main" xmlns="" id="{1944346E-F223-4DAD-E758-0F62E771220C}"/>
              </a:ext>
            </a:extLst>
          </p:cNvPr>
          <p:cNvSpPr/>
          <p:nvPr/>
        </p:nvSpPr>
        <p:spPr>
          <a:xfrm>
            <a:off x="1778000" y="2902343"/>
            <a:ext cx="1335589" cy="53099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rPr>
              <a:t>Aktif</a:t>
            </a:r>
            <a:endParaRPr lang="id-ID" sz="2000" b="1" dirty="0">
              <a:solidFill>
                <a:sysClr val="windowText" lastClr="000000"/>
              </a:solidFill>
            </a:endParaRPr>
          </a:p>
        </p:txBody>
      </p:sp>
      <p:sp>
        <p:nvSpPr>
          <p:cNvPr id="10" name="Persegi Panjang: Sudut Lengkung 9">
            <a:extLst>
              <a:ext uri="{FF2B5EF4-FFF2-40B4-BE49-F238E27FC236}">
                <a16:creationId xmlns:a16="http://schemas.microsoft.com/office/drawing/2014/main" xmlns="" id="{8F00D2F4-7AA6-8471-0F20-819438690134}"/>
              </a:ext>
            </a:extLst>
          </p:cNvPr>
          <p:cNvSpPr/>
          <p:nvPr/>
        </p:nvSpPr>
        <p:spPr>
          <a:xfrm>
            <a:off x="1778000" y="4358081"/>
            <a:ext cx="1335590" cy="53099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rPr>
              <a:t>Pasif</a:t>
            </a:r>
            <a:endParaRPr lang="id-ID" sz="2000" b="1" dirty="0">
              <a:solidFill>
                <a:sysClr val="windowText" lastClr="000000"/>
              </a:solidFill>
            </a:endParaRPr>
          </a:p>
        </p:txBody>
      </p:sp>
      <p:sp>
        <p:nvSpPr>
          <p:cNvPr id="11" name="Persegi Panjang: Sudut Lengkung 10">
            <a:extLst>
              <a:ext uri="{FF2B5EF4-FFF2-40B4-BE49-F238E27FC236}">
                <a16:creationId xmlns:a16="http://schemas.microsoft.com/office/drawing/2014/main" xmlns="" id="{B7704B8B-2E08-0926-B7FA-034FB8C8CAD9}"/>
              </a:ext>
            </a:extLst>
          </p:cNvPr>
          <p:cNvSpPr/>
          <p:nvPr/>
        </p:nvSpPr>
        <p:spPr>
          <a:xfrm>
            <a:off x="3771263" y="2902344"/>
            <a:ext cx="4522962" cy="1180494"/>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err="1">
                <a:solidFill>
                  <a:sysClr val="windowText" lastClr="000000"/>
                </a:solidFill>
              </a:rPr>
              <a:t>Pemeriksaan</a:t>
            </a:r>
            <a:r>
              <a:rPr lang="en-US" sz="2000" dirty="0">
                <a:solidFill>
                  <a:sysClr val="windowText" lastClr="000000"/>
                </a:solidFill>
              </a:rPr>
              <a:t> </a:t>
            </a:r>
            <a:r>
              <a:rPr lang="en-US" sz="2000" b="1" dirty="0" err="1">
                <a:solidFill>
                  <a:sysClr val="windowText" lastClr="000000"/>
                </a:solidFill>
              </a:rPr>
              <a:t>langsung</a:t>
            </a:r>
            <a:r>
              <a:rPr lang="en-US" sz="2000" dirty="0">
                <a:solidFill>
                  <a:sysClr val="windowText" lastClr="000000"/>
                </a:solidFill>
              </a:rPr>
              <a:t> </a:t>
            </a:r>
            <a:r>
              <a:rPr lang="en-US" sz="2000" dirty="0" err="1">
                <a:solidFill>
                  <a:sysClr val="windowText" lastClr="000000"/>
                </a:solidFill>
              </a:rPr>
              <a:t>terhadap</a:t>
            </a:r>
            <a:r>
              <a:rPr lang="en-US" sz="2000" dirty="0">
                <a:solidFill>
                  <a:sysClr val="windowText" lastClr="000000"/>
                </a:solidFill>
              </a:rPr>
              <a:t> </a:t>
            </a:r>
            <a:r>
              <a:rPr lang="en-US" sz="2000" dirty="0" err="1">
                <a:solidFill>
                  <a:sysClr val="windowText" lastClr="000000"/>
                </a:solidFill>
              </a:rPr>
              <a:t>Nazhir</a:t>
            </a:r>
            <a:r>
              <a:rPr lang="en-US" sz="2000" dirty="0">
                <a:solidFill>
                  <a:sysClr val="windowText" lastClr="000000"/>
                </a:solidFill>
              </a:rPr>
              <a:t> </a:t>
            </a:r>
            <a:r>
              <a:rPr lang="en-US" sz="2000" dirty="0" err="1">
                <a:solidFill>
                  <a:sysClr val="windowText" lastClr="000000"/>
                </a:solidFill>
              </a:rPr>
              <a:t>atas</a:t>
            </a:r>
            <a:r>
              <a:rPr lang="en-US" sz="2000" dirty="0">
                <a:solidFill>
                  <a:sysClr val="windowText" lastClr="000000"/>
                </a:solidFill>
              </a:rPr>
              <a:t> </a:t>
            </a:r>
            <a:r>
              <a:rPr lang="en-US" sz="2000" dirty="0" err="1">
                <a:solidFill>
                  <a:sysClr val="windowText" lastClr="000000"/>
                </a:solidFill>
              </a:rPr>
              <a:t>pengelolaan</a:t>
            </a:r>
            <a:r>
              <a:rPr lang="en-US" sz="2000" dirty="0">
                <a:solidFill>
                  <a:sysClr val="windowText" lastClr="000000"/>
                </a:solidFill>
              </a:rPr>
              <a:t> </a:t>
            </a:r>
            <a:r>
              <a:rPr lang="en-US" sz="2000" dirty="0" err="1">
                <a:solidFill>
                  <a:sysClr val="windowText" lastClr="000000"/>
                </a:solidFill>
              </a:rPr>
              <a:t>wakaf</a:t>
            </a:r>
            <a:r>
              <a:rPr lang="en-US" sz="2000" dirty="0">
                <a:solidFill>
                  <a:sysClr val="windowText" lastClr="000000"/>
                </a:solidFill>
              </a:rPr>
              <a:t>, </a:t>
            </a:r>
            <a:r>
              <a:rPr lang="en-US" sz="2000" dirty="0" err="1">
                <a:solidFill>
                  <a:sysClr val="windowText" lastClr="000000"/>
                </a:solidFill>
              </a:rPr>
              <a:t>sedikitnya</a:t>
            </a:r>
            <a:r>
              <a:rPr lang="en-US" sz="2000" dirty="0">
                <a:solidFill>
                  <a:sysClr val="windowText" lastClr="000000"/>
                </a:solidFill>
              </a:rPr>
              <a:t> </a:t>
            </a:r>
            <a:r>
              <a:rPr lang="en-US" sz="2000" dirty="0" err="1">
                <a:solidFill>
                  <a:sysClr val="windowText" lastClr="000000"/>
                </a:solidFill>
              </a:rPr>
              <a:t>sekali</a:t>
            </a:r>
            <a:r>
              <a:rPr lang="en-US" sz="2000" dirty="0">
                <a:solidFill>
                  <a:sysClr val="windowText" lastClr="000000"/>
                </a:solidFill>
              </a:rPr>
              <a:t> </a:t>
            </a:r>
            <a:r>
              <a:rPr lang="en-US" sz="2000" dirty="0" err="1">
                <a:solidFill>
                  <a:sysClr val="windowText" lastClr="000000"/>
                </a:solidFill>
              </a:rPr>
              <a:t>setahun</a:t>
            </a:r>
            <a:r>
              <a:rPr lang="en-US" sz="2000" dirty="0">
                <a:solidFill>
                  <a:sysClr val="windowText" lastClr="000000"/>
                </a:solidFill>
              </a:rPr>
              <a:t>.</a:t>
            </a:r>
            <a:endParaRPr lang="id-ID" sz="2000" dirty="0">
              <a:solidFill>
                <a:sysClr val="windowText" lastClr="000000"/>
              </a:solidFill>
            </a:endParaRPr>
          </a:p>
        </p:txBody>
      </p:sp>
      <p:sp>
        <p:nvSpPr>
          <p:cNvPr id="12" name="Persegi Panjang: Sudut Lengkung 11">
            <a:extLst>
              <a:ext uri="{FF2B5EF4-FFF2-40B4-BE49-F238E27FC236}">
                <a16:creationId xmlns:a16="http://schemas.microsoft.com/office/drawing/2014/main" xmlns="" id="{D62EFB70-4039-7FFF-E9AC-012ED78764EC}"/>
              </a:ext>
            </a:extLst>
          </p:cNvPr>
          <p:cNvSpPr/>
          <p:nvPr/>
        </p:nvSpPr>
        <p:spPr>
          <a:xfrm>
            <a:off x="3771263" y="4358081"/>
            <a:ext cx="4522962" cy="108780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err="1">
                <a:solidFill>
                  <a:sysClr val="windowText" lastClr="000000"/>
                </a:solidFill>
              </a:rPr>
              <a:t>Pengamatan</a:t>
            </a:r>
            <a:r>
              <a:rPr lang="en-US" sz="2000" dirty="0">
                <a:solidFill>
                  <a:sysClr val="windowText" lastClr="000000"/>
                </a:solidFill>
              </a:rPr>
              <a:t> </a:t>
            </a:r>
            <a:r>
              <a:rPr lang="en-US" sz="2000" dirty="0" err="1">
                <a:solidFill>
                  <a:sysClr val="windowText" lastClr="000000"/>
                </a:solidFill>
              </a:rPr>
              <a:t>atas</a:t>
            </a:r>
            <a:r>
              <a:rPr lang="en-US" sz="2000" dirty="0">
                <a:solidFill>
                  <a:sysClr val="windowText" lastClr="000000"/>
                </a:solidFill>
              </a:rPr>
              <a:t> </a:t>
            </a:r>
            <a:r>
              <a:rPr lang="en-US" sz="2000" dirty="0" err="1">
                <a:solidFill>
                  <a:sysClr val="windowText" lastClr="000000"/>
                </a:solidFill>
              </a:rPr>
              <a:t>berbagai</a:t>
            </a:r>
            <a:r>
              <a:rPr lang="en-US" sz="2000" dirty="0">
                <a:solidFill>
                  <a:sysClr val="windowText" lastClr="000000"/>
                </a:solidFill>
              </a:rPr>
              <a:t> </a:t>
            </a:r>
            <a:r>
              <a:rPr lang="en-US" sz="2000" dirty="0" err="1">
                <a:solidFill>
                  <a:sysClr val="windowText" lastClr="000000"/>
                </a:solidFill>
              </a:rPr>
              <a:t>laporan</a:t>
            </a:r>
            <a:r>
              <a:rPr lang="en-US" sz="2000" dirty="0">
                <a:solidFill>
                  <a:sysClr val="windowText" lastClr="000000"/>
                </a:solidFill>
              </a:rPr>
              <a:t> </a:t>
            </a:r>
            <a:r>
              <a:rPr lang="en-US" sz="2000" dirty="0" err="1">
                <a:solidFill>
                  <a:sysClr val="windowText" lastClr="000000"/>
                </a:solidFill>
              </a:rPr>
              <a:t>dari</a:t>
            </a:r>
            <a:r>
              <a:rPr lang="en-US" sz="2000" dirty="0">
                <a:solidFill>
                  <a:sysClr val="windowText" lastClr="000000"/>
                </a:solidFill>
              </a:rPr>
              <a:t> </a:t>
            </a:r>
            <a:r>
              <a:rPr lang="en-US" sz="2000" dirty="0" err="1">
                <a:solidFill>
                  <a:sysClr val="windowText" lastClr="000000"/>
                </a:solidFill>
              </a:rPr>
              <a:t>Nazhir</a:t>
            </a:r>
            <a:r>
              <a:rPr lang="en-US" sz="2000" dirty="0">
                <a:solidFill>
                  <a:sysClr val="windowText" lastClr="000000"/>
                </a:solidFill>
              </a:rPr>
              <a:t> </a:t>
            </a:r>
            <a:r>
              <a:rPr lang="en-US" sz="2000" dirty="0" err="1">
                <a:solidFill>
                  <a:sysClr val="windowText" lastClr="000000"/>
                </a:solidFill>
              </a:rPr>
              <a:t>berkaitan</a:t>
            </a:r>
            <a:r>
              <a:rPr lang="en-US" sz="2000" dirty="0">
                <a:solidFill>
                  <a:sysClr val="windowText" lastClr="000000"/>
                </a:solidFill>
              </a:rPr>
              <a:t> dengan </a:t>
            </a:r>
            <a:r>
              <a:rPr lang="en-US" sz="2000" dirty="0" err="1">
                <a:solidFill>
                  <a:sysClr val="windowText" lastClr="000000"/>
                </a:solidFill>
              </a:rPr>
              <a:t>pengelolaan</a:t>
            </a:r>
            <a:r>
              <a:rPr lang="en-US" sz="2000" dirty="0">
                <a:solidFill>
                  <a:sysClr val="windowText" lastClr="000000"/>
                </a:solidFill>
              </a:rPr>
              <a:t> </a:t>
            </a:r>
            <a:r>
              <a:rPr lang="en-US" sz="2000" dirty="0" err="1">
                <a:solidFill>
                  <a:sysClr val="windowText" lastClr="000000"/>
                </a:solidFill>
              </a:rPr>
              <a:t>wakaf</a:t>
            </a:r>
            <a:endParaRPr lang="id-ID" sz="2000" dirty="0">
              <a:solidFill>
                <a:sysClr val="windowText" lastClr="000000"/>
              </a:solidFill>
            </a:endParaRPr>
          </a:p>
        </p:txBody>
      </p:sp>
      <p:sp>
        <p:nvSpPr>
          <p:cNvPr id="13" name="Persegi Panjang: Sudut Lengkung 12">
            <a:extLst>
              <a:ext uri="{FF2B5EF4-FFF2-40B4-BE49-F238E27FC236}">
                <a16:creationId xmlns:a16="http://schemas.microsoft.com/office/drawing/2014/main" xmlns="" id="{0221213A-E676-B6C3-D263-B661FCCE54B1}"/>
              </a:ext>
            </a:extLst>
          </p:cNvPr>
          <p:cNvSpPr/>
          <p:nvPr/>
        </p:nvSpPr>
        <p:spPr>
          <a:xfrm>
            <a:off x="3771263" y="1881670"/>
            <a:ext cx="4522962" cy="612674"/>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Oleh </a:t>
            </a:r>
            <a:r>
              <a:rPr lang="en-US" sz="2000" b="1" dirty="0" err="1">
                <a:solidFill>
                  <a:sysClr val="windowText" lastClr="000000"/>
                </a:solidFill>
              </a:rPr>
              <a:t>Pemerintah</a:t>
            </a:r>
            <a:r>
              <a:rPr lang="en-US" sz="2000" b="1" dirty="0">
                <a:solidFill>
                  <a:sysClr val="windowText" lastClr="000000"/>
                </a:solidFill>
              </a:rPr>
              <a:t> dan Masyarakat</a:t>
            </a:r>
            <a:endParaRPr lang="id-ID" sz="2000" b="1" dirty="0">
              <a:solidFill>
                <a:sysClr val="windowText" lastClr="000000"/>
              </a:solidFill>
            </a:endParaRPr>
          </a:p>
        </p:txBody>
      </p:sp>
      <p:sp>
        <p:nvSpPr>
          <p:cNvPr id="14" name="Persegi Panjang: Sudut Lengkung 13">
            <a:extLst>
              <a:ext uri="{FF2B5EF4-FFF2-40B4-BE49-F238E27FC236}">
                <a16:creationId xmlns:a16="http://schemas.microsoft.com/office/drawing/2014/main" xmlns="" id="{8C66D518-EA60-5034-22EF-C7CDA74FAFD2}"/>
              </a:ext>
            </a:extLst>
          </p:cNvPr>
          <p:cNvSpPr/>
          <p:nvPr/>
        </p:nvSpPr>
        <p:spPr>
          <a:xfrm>
            <a:off x="8951899" y="1881670"/>
            <a:ext cx="2275389" cy="2201168"/>
          </a:xfrm>
          <a:prstGeom prst="roundRect">
            <a:avLst>
              <a:gd name="adj" fmla="val 0"/>
            </a:avLst>
          </a:prstGeom>
          <a:solidFill>
            <a:schemeClr val="bg1"/>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ysClr val="windowText" lastClr="000000"/>
                </a:solidFill>
              </a:rPr>
              <a:t>Pemerintah</a:t>
            </a:r>
            <a:r>
              <a:rPr lang="en-US" sz="2000" dirty="0">
                <a:solidFill>
                  <a:sysClr val="windowText" lastClr="000000"/>
                </a:solidFill>
              </a:rPr>
              <a:t> dan Masyarakat </a:t>
            </a:r>
            <a:r>
              <a:rPr lang="en-US" sz="2000" dirty="0" err="1">
                <a:solidFill>
                  <a:sysClr val="windowText" lastClr="000000"/>
                </a:solidFill>
              </a:rPr>
              <a:t>dapat</a:t>
            </a:r>
            <a:r>
              <a:rPr lang="en-US" sz="2000" dirty="0">
                <a:solidFill>
                  <a:sysClr val="windowText" lastClr="000000"/>
                </a:solidFill>
              </a:rPr>
              <a:t> </a:t>
            </a:r>
            <a:r>
              <a:rPr lang="en-US" sz="2000" dirty="0" err="1">
                <a:solidFill>
                  <a:sysClr val="windowText" lastClr="000000"/>
                </a:solidFill>
              </a:rPr>
              <a:t>meminta</a:t>
            </a:r>
            <a:r>
              <a:rPr lang="en-US" sz="2000" dirty="0">
                <a:solidFill>
                  <a:sysClr val="windowText" lastClr="000000"/>
                </a:solidFill>
              </a:rPr>
              <a:t> </a:t>
            </a:r>
            <a:r>
              <a:rPr lang="en-US" sz="2000" dirty="0" err="1">
                <a:solidFill>
                  <a:sysClr val="windowText" lastClr="000000"/>
                </a:solidFill>
              </a:rPr>
              <a:t>bantuan</a:t>
            </a:r>
            <a:r>
              <a:rPr lang="en-US" sz="2000" dirty="0">
                <a:solidFill>
                  <a:sysClr val="windowText" lastClr="000000"/>
                </a:solidFill>
              </a:rPr>
              <a:t> </a:t>
            </a:r>
            <a:r>
              <a:rPr lang="en-US" sz="2000" b="1" dirty="0" err="1">
                <a:solidFill>
                  <a:sysClr val="windowText" lastClr="000000"/>
                </a:solidFill>
              </a:rPr>
              <a:t>jasa</a:t>
            </a:r>
            <a:r>
              <a:rPr lang="en-US" sz="2000" b="1" dirty="0">
                <a:solidFill>
                  <a:sysClr val="windowText" lastClr="000000"/>
                </a:solidFill>
              </a:rPr>
              <a:t> </a:t>
            </a:r>
            <a:r>
              <a:rPr lang="en-US" sz="2000" b="1" dirty="0" err="1">
                <a:solidFill>
                  <a:sysClr val="windowText" lastClr="000000"/>
                </a:solidFill>
              </a:rPr>
              <a:t>akuntan</a:t>
            </a:r>
            <a:r>
              <a:rPr lang="en-US" sz="2000" b="1" dirty="0">
                <a:solidFill>
                  <a:sysClr val="windowText" lastClr="000000"/>
                </a:solidFill>
              </a:rPr>
              <a:t> </a:t>
            </a:r>
            <a:r>
              <a:rPr lang="en-US" sz="2000" b="1" dirty="0" err="1">
                <a:solidFill>
                  <a:sysClr val="windowText" lastClr="000000"/>
                </a:solidFill>
              </a:rPr>
              <a:t>publik</a:t>
            </a:r>
            <a:r>
              <a:rPr lang="en-US" sz="2000" b="1" dirty="0">
                <a:solidFill>
                  <a:sysClr val="windowText" lastClr="000000"/>
                </a:solidFill>
              </a:rPr>
              <a:t> </a:t>
            </a:r>
            <a:r>
              <a:rPr lang="en-US" sz="2000" b="1" dirty="0" err="1">
                <a:solidFill>
                  <a:sysClr val="windowText" lastClr="000000"/>
                </a:solidFill>
              </a:rPr>
              <a:t>independen</a:t>
            </a:r>
            <a:r>
              <a:rPr lang="en-US" sz="2000" dirty="0">
                <a:solidFill>
                  <a:sysClr val="windowText" lastClr="000000"/>
                </a:solidFill>
              </a:rPr>
              <a:t>.</a:t>
            </a:r>
            <a:endParaRPr lang="id-ID" sz="2000" dirty="0">
              <a:solidFill>
                <a:sysClr val="windowText" lastClr="000000"/>
              </a:solidFill>
            </a:endParaRPr>
          </a:p>
        </p:txBody>
      </p:sp>
      <p:cxnSp>
        <p:nvCxnSpPr>
          <p:cNvPr id="16" name="Konektor Panah Lurus 15">
            <a:extLst>
              <a:ext uri="{FF2B5EF4-FFF2-40B4-BE49-F238E27FC236}">
                <a16:creationId xmlns:a16="http://schemas.microsoft.com/office/drawing/2014/main" xmlns="" id="{A36AB52C-F1E8-715E-9432-B59BEC2BE86E}"/>
              </a:ext>
            </a:extLst>
          </p:cNvPr>
          <p:cNvCxnSpPr>
            <a:stCxn id="8" idx="3"/>
            <a:endCxn id="13" idx="1"/>
          </p:cNvCxnSpPr>
          <p:nvPr/>
        </p:nvCxnSpPr>
        <p:spPr>
          <a:xfrm flipV="1">
            <a:off x="3113591" y="2188007"/>
            <a:ext cx="657672" cy="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Konektor Panah Lurus 16">
            <a:extLst>
              <a:ext uri="{FF2B5EF4-FFF2-40B4-BE49-F238E27FC236}">
                <a16:creationId xmlns:a16="http://schemas.microsoft.com/office/drawing/2014/main" xmlns="" id="{4D04DDFD-C01A-714E-65EA-A73BAEE8F11E}"/>
              </a:ext>
            </a:extLst>
          </p:cNvPr>
          <p:cNvCxnSpPr>
            <a:cxnSpLocks/>
            <a:stCxn id="13" idx="3"/>
          </p:cNvCxnSpPr>
          <p:nvPr/>
        </p:nvCxnSpPr>
        <p:spPr>
          <a:xfrm flipV="1">
            <a:off x="8294225" y="2182235"/>
            <a:ext cx="657672" cy="5772"/>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Konektor Panah Lurus 19">
            <a:extLst>
              <a:ext uri="{FF2B5EF4-FFF2-40B4-BE49-F238E27FC236}">
                <a16:creationId xmlns:a16="http://schemas.microsoft.com/office/drawing/2014/main" xmlns="" id="{F326E56E-3123-A3B1-3BCF-649A328D059A}"/>
              </a:ext>
            </a:extLst>
          </p:cNvPr>
          <p:cNvCxnSpPr>
            <a:cxnSpLocks/>
            <a:endCxn id="9" idx="1"/>
          </p:cNvCxnSpPr>
          <p:nvPr/>
        </p:nvCxnSpPr>
        <p:spPr>
          <a:xfrm>
            <a:off x="1257704" y="3167841"/>
            <a:ext cx="520296" cy="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Konektor Panah Lurus 20">
            <a:extLst>
              <a:ext uri="{FF2B5EF4-FFF2-40B4-BE49-F238E27FC236}">
                <a16:creationId xmlns:a16="http://schemas.microsoft.com/office/drawing/2014/main" xmlns="" id="{8A6CE596-FE33-A43A-AAA1-8A5CE094759C}"/>
              </a:ext>
            </a:extLst>
          </p:cNvPr>
          <p:cNvCxnSpPr>
            <a:cxnSpLocks/>
            <a:endCxn id="10" idx="1"/>
          </p:cNvCxnSpPr>
          <p:nvPr/>
        </p:nvCxnSpPr>
        <p:spPr>
          <a:xfrm>
            <a:off x="1257704" y="4623580"/>
            <a:ext cx="520296"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Konektor Lurus 24">
            <a:extLst>
              <a:ext uri="{FF2B5EF4-FFF2-40B4-BE49-F238E27FC236}">
                <a16:creationId xmlns:a16="http://schemas.microsoft.com/office/drawing/2014/main" xmlns="" id="{6FFA3DB8-6A13-DB99-DA5E-D64108438D1D}"/>
              </a:ext>
            </a:extLst>
          </p:cNvPr>
          <p:cNvCxnSpPr>
            <a:cxnSpLocks/>
          </p:cNvCxnSpPr>
          <p:nvPr/>
        </p:nvCxnSpPr>
        <p:spPr>
          <a:xfrm>
            <a:off x="1257704" y="2494344"/>
            <a:ext cx="0" cy="2148623"/>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Konektor Panah Lurus 28">
            <a:extLst>
              <a:ext uri="{FF2B5EF4-FFF2-40B4-BE49-F238E27FC236}">
                <a16:creationId xmlns:a16="http://schemas.microsoft.com/office/drawing/2014/main" xmlns="" id="{5F880168-43FD-F4DA-2E0E-18916902A27C}"/>
              </a:ext>
            </a:extLst>
          </p:cNvPr>
          <p:cNvCxnSpPr>
            <a:cxnSpLocks/>
            <a:stCxn id="9" idx="3"/>
          </p:cNvCxnSpPr>
          <p:nvPr/>
        </p:nvCxnSpPr>
        <p:spPr>
          <a:xfrm>
            <a:off x="3113589" y="3167842"/>
            <a:ext cx="657673"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Konektor Panah Lurus 31">
            <a:extLst>
              <a:ext uri="{FF2B5EF4-FFF2-40B4-BE49-F238E27FC236}">
                <a16:creationId xmlns:a16="http://schemas.microsoft.com/office/drawing/2014/main" xmlns="" id="{0FD8662E-9A43-22B0-5177-E991C7A0A395}"/>
              </a:ext>
            </a:extLst>
          </p:cNvPr>
          <p:cNvCxnSpPr>
            <a:cxnSpLocks/>
            <a:stCxn id="10" idx="3"/>
          </p:cNvCxnSpPr>
          <p:nvPr/>
        </p:nvCxnSpPr>
        <p:spPr>
          <a:xfrm>
            <a:off x="3113590" y="4623580"/>
            <a:ext cx="657672"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Konektor Panah Lurus 40">
            <a:extLst>
              <a:ext uri="{FF2B5EF4-FFF2-40B4-BE49-F238E27FC236}">
                <a16:creationId xmlns:a16="http://schemas.microsoft.com/office/drawing/2014/main" xmlns="" id="{2A32E8F4-BA6E-7185-2047-D0F547AE357F}"/>
              </a:ext>
            </a:extLst>
          </p:cNvPr>
          <p:cNvCxnSpPr>
            <a:cxnSpLocks/>
            <a:endCxn id="11" idx="3"/>
          </p:cNvCxnSpPr>
          <p:nvPr/>
        </p:nvCxnSpPr>
        <p:spPr>
          <a:xfrm flipH="1">
            <a:off x="8294225" y="3486819"/>
            <a:ext cx="657672" cy="5772"/>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Kotak Teks 45">
            <a:extLst>
              <a:ext uri="{FF2B5EF4-FFF2-40B4-BE49-F238E27FC236}">
                <a16:creationId xmlns:a16="http://schemas.microsoft.com/office/drawing/2014/main" xmlns="" id="{D474E745-4CDD-F5E9-EE14-356BD46C802D}"/>
              </a:ext>
            </a:extLst>
          </p:cNvPr>
          <p:cNvSpPr txBox="1"/>
          <p:nvPr/>
        </p:nvSpPr>
        <p:spPr>
          <a:xfrm>
            <a:off x="1257704" y="5636871"/>
            <a:ext cx="4274995" cy="612673"/>
          </a:xfrm>
          <a:prstGeom prst="rect">
            <a:avLst/>
          </a:prstGeom>
          <a:noFill/>
        </p:spPr>
        <p:txBody>
          <a:bodyPr wrap="square" rtlCol="0">
            <a:spAutoFit/>
          </a:bodyPr>
          <a:lstStyle/>
          <a:p>
            <a:endParaRPr lang="id-ID" dirty="0"/>
          </a:p>
        </p:txBody>
      </p:sp>
      <p:sp>
        <p:nvSpPr>
          <p:cNvPr id="47" name="Kotak Teks 46">
            <a:extLst>
              <a:ext uri="{FF2B5EF4-FFF2-40B4-BE49-F238E27FC236}">
                <a16:creationId xmlns:a16="http://schemas.microsoft.com/office/drawing/2014/main" xmlns="" id="{6F62F817-8F59-92C3-904A-3963620218CC}"/>
              </a:ext>
            </a:extLst>
          </p:cNvPr>
          <p:cNvSpPr txBox="1"/>
          <p:nvPr/>
        </p:nvSpPr>
        <p:spPr>
          <a:xfrm>
            <a:off x="838200" y="5889173"/>
            <a:ext cx="9125676" cy="323165"/>
          </a:xfrm>
          <a:prstGeom prst="rect">
            <a:avLst/>
          </a:prstGeom>
          <a:noFill/>
        </p:spPr>
        <p:txBody>
          <a:bodyPr wrap="square">
            <a:spAutoFit/>
          </a:bodyPr>
          <a:lstStyle/>
          <a:p>
            <a:r>
              <a:rPr lang="en-US" sz="1500" b="0" i="0" strike="noStrike" dirty="0" err="1">
                <a:effectLst/>
              </a:rPr>
              <a:t>Referensi</a:t>
            </a:r>
            <a:r>
              <a:rPr lang="en-US" sz="1500" b="0" i="0" strike="noStrike" dirty="0">
                <a:effectLst/>
              </a:rPr>
              <a:t>:</a:t>
            </a:r>
            <a:r>
              <a:rPr lang="en-US" sz="1500" dirty="0"/>
              <a:t> PP No. 42 </a:t>
            </a:r>
            <a:r>
              <a:rPr lang="en-US" sz="1500" dirty="0" err="1"/>
              <a:t>Tahun</a:t>
            </a:r>
            <a:r>
              <a:rPr lang="en-US" sz="1500" dirty="0"/>
              <a:t> 2006 </a:t>
            </a:r>
            <a:r>
              <a:rPr lang="en-US" sz="1500" dirty="0" err="1"/>
              <a:t>Tentang</a:t>
            </a:r>
            <a:r>
              <a:rPr lang="en-US" sz="1500" dirty="0"/>
              <a:t> </a:t>
            </a:r>
            <a:r>
              <a:rPr lang="en-US" sz="1500" dirty="0" err="1"/>
              <a:t>Pelaksanaan</a:t>
            </a:r>
            <a:r>
              <a:rPr lang="en-US" sz="1500" dirty="0"/>
              <a:t> UU No. 41 </a:t>
            </a:r>
            <a:r>
              <a:rPr lang="en-US" sz="1500" dirty="0" err="1"/>
              <a:t>Tahun</a:t>
            </a:r>
            <a:r>
              <a:rPr lang="en-US" sz="1500" dirty="0"/>
              <a:t> 2004 </a:t>
            </a:r>
            <a:r>
              <a:rPr lang="en-US" sz="1500" dirty="0" err="1"/>
              <a:t>Tentang</a:t>
            </a:r>
            <a:r>
              <a:rPr lang="en-US" sz="1500" dirty="0"/>
              <a:t> </a:t>
            </a:r>
            <a:r>
              <a:rPr lang="en-US" sz="1500" dirty="0" err="1"/>
              <a:t>Wakaf</a:t>
            </a:r>
            <a:endParaRPr lang="id-ID" sz="1500" dirty="0"/>
          </a:p>
        </p:txBody>
      </p:sp>
    </p:spTree>
    <p:extLst>
      <p:ext uri="{BB962C8B-B14F-4D97-AF65-F5344CB8AC3E}">
        <p14:creationId xmlns:p14="http://schemas.microsoft.com/office/powerpoint/2010/main" val="720311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70F4EAB3-617E-652B-1265-0A0A27C8D8EE}"/>
              </a:ext>
            </a:extLst>
          </p:cNvPr>
          <p:cNvSpPr>
            <a:spLocks noGrp="1"/>
          </p:cNvSpPr>
          <p:nvPr>
            <p:ph type="title"/>
          </p:nvPr>
        </p:nvSpPr>
        <p:spPr/>
        <p:txBody>
          <a:bodyPr>
            <a:normAutofit/>
          </a:bodyPr>
          <a:lstStyle/>
          <a:p>
            <a:r>
              <a:rPr lang="en-US" sz="3600" b="1" dirty="0" err="1">
                <a:latin typeface="+mj-lt"/>
              </a:rPr>
              <a:t>Pengawasan</a:t>
            </a:r>
            <a:r>
              <a:rPr lang="en-US" sz="3600" b="1" dirty="0">
                <a:latin typeface="+mj-lt"/>
              </a:rPr>
              <a:t> </a:t>
            </a:r>
            <a:r>
              <a:rPr lang="en-US" sz="3600" b="1" dirty="0" err="1">
                <a:latin typeface="+mj-lt"/>
              </a:rPr>
              <a:t>Wakaf</a:t>
            </a:r>
            <a:r>
              <a:rPr lang="en-US" sz="3600" b="1" dirty="0">
                <a:latin typeface="+mj-lt"/>
              </a:rPr>
              <a:t> (Syariah, Internal, dan </a:t>
            </a:r>
            <a:r>
              <a:rPr lang="en-US" sz="3600" b="1" dirty="0" err="1">
                <a:latin typeface="+mj-lt"/>
              </a:rPr>
              <a:t>Eksternal</a:t>
            </a:r>
            <a:r>
              <a:rPr lang="en-US" sz="3600" b="1" dirty="0">
                <a:latin typeface="+mj-lt"/>
              </a:rPr>
              <a:t>)</a:t>
            </a:r>
            <a:endParaRPr lang="id-ID" sz="3600" b="1" dirty="0">
              <a:latin typeface="+mj-lt"/>
            </a:endParaRPr>
          </a:p>
        </p:txBody>
      </p:sp>
      <p:sp>
        <p:nvSpPr>
          <p:cNvPr id="6" name="Kotak Teks 5">
            <a:extLst>
              <a:ext uri="{FF2B5EF4-FFF2-40B4-BE49-F238E27FC236}">
                <a16:creationId xmlns:a16="http://schemas.microsoft.com/office/drawing/2014/main" xmlns="" id="{9A753258-DCEE-2868-4398-2F730C474CA2}"/>
              </a:ext>
            </a:extLst>
          </p:cNvPr>
          <p:cNvSpPr txBox="1"/>
          <p:nvPr/>
        </p:nvSpPr>
        <p:spPr>
          <a:xfrm>
            <a:off x="838199" y="1503680"/>
            <a:ext cx="4497729" cy="461665"/>
          </a:xfrm>
          <a:prstGeom prst="rect">
            <a:avLst/>
          </a:prstGeom>
          <a:noFill/>
        </p:spPr>
        <p:txBody>
          <a:bodyPr wrap="square" rtlCol="0">
            <a:spAutoFit/>
          </a:bodyPr>
          <a:lstStyle/>
          <a:p>
            <a:r>
              <a:rPr lang="en-US" sz="2400" b="1" dirty="0" err="1"/>
              <a:t>Wakaf</a:t>
            </a:r>
            <a:r>
              <a:rPr lang="en-US" sz="2400" b="1" dirty="0"/>
              <a:t> Core Principles (WCP)</a:t>
            </a:r>
            <a:endParaRPr lang="id-ID" sz="2400" b="1" dirty="0"/>
          </a:p>
        </p:txBody>
      </p:sp>
      <p:sp>
        <p:nvSpPr>
          <p:cNvPr id="3" name="Persegi Panjang: Sudut Lengkung 2">
            <a:extLst>
              <a:ext uri="{FF2B5EF4-FFF2-40B4-BE49-F238E27FC236}">
                <a16:creationId xmlns:a16="http://schemas.microsoft.com/office/drawing/2014/main" xmlns="" id="{3BAC6611-619D-618B-5157-2E6DD8AA2880}"/>
              </a:ext>
            </a:extLst>
          </p:cNvPr>
          <p:cNvSpPr/>
          <p:nvPr/>
        </p:nvSpPr>
        <p:spPr>
          <a:xfrm>
            <a:off x="979023" y="3951221"/>
            <a:ext cx="4218009" cy="1412112"/>
          </a:xfrm>
          <a:prstGeom prst="roundRect">
            <a:avLst>
              <a:gd name="adj" fmla="val 6350"/>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ersegi Panjang: Sudut Lengkung 10">
            <a:extLst>
              <a:ext uri="{FF2B5EF4-FFF2-40B4-BE49-F238E27FC236}">
                <a16:creationId xmlns:a16="http://schemas.microsoft.com/office/drawing/2014/main" xmlns="" id="{992D7A5B-3AC5-1DC6-24CD-725AF9BF8AAE}"/>
              </a:ext>
            </a:extLst>
          </p:cNvPr>
          <p:cNvSpPr/>
          <p:nvPr/>
        </p:nvSpPr>
        <p:spPr>
          <a:xfrm>
            <a:off x="979024" y="2141314"/>
            <a:ext cx="4218009" cy="1412112"/>
          </a:xfrm>
          <a:prstGeom prst="roundRect">
            <a:avLst>
              <a:gd name="adj" fmla="val 6350"/>
            </a:avLst>
          </a:prstGeom>
          <a:solidFill>
            <a:srgbClr val="FFD4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ampungan Konten 2">
            <a:extLst>
              <a:ext uri="{FF2B5EF4-FFF2-40B4-BE49-F238E27FC236}">
                <a16:creationId xmlns:a16="http://schemas.microsoft.com/office/drawing/2014/main" xmlns="" id="{C05E3F7E-7B88-40EE-08AB-66984E1411FE}"/>
              </a:ext>
            </a:extLst>
          </p:cNvPr>
          <p:cNvSpPr>
            <a:spLocks noGrp="1"/>
          </p:cNvSpPr>
          <p:nvPr>
            <p:ph idx="1"/>
          </p:nvPr>
        </p:nvSpPr>
        <p:spPr>
          <a:xfrm>
            <a:off x="1240660" y="4101692"/>
            <a:ext cx="3692806" cy="1149069"/>
          </a:xfrm>
        </p:spPr>
        <p:txBody>
          <a:bodyPr>
            <a:normAutofit/>
          </a:bodyPr>
          <a:lstStyle/>
          <a:p>
            <a:pPr marL="0" indent="0">
              <a:buNone/>
            </a:pPr>
            <a:r>
              <a:rPr lang="en-US" sz="2400" dirty="0"/>
              <a:t>WCP </a:t>
            </a:r>
            <a:r>
              <a:rPr lang="en-US" sz="2400" dirty="0" err="1"/>
              <a:t>berisi</a:t>
            </a:r>
            <a:r>
              <a:rPr lang="en-US" sz="2400" dirty="0"/>
              <a:t> 29 </a:t>
            </a:r>
            <a:r>
              <a:rPr lang="en-US" sz="2400" dirty="0" err="1"/>
              <a:t>prinsip</a:t>
            </a:r>
            <a:r>
              <a:rPr lang="en-US" sz="2400" dirty="0"/>
              <a:t> </a:t>
            </a:r>
            <a:r>
              <a:rPr lang="en-US" sz="2400" dirty="0" err="1"/>
              <a:t>pokok</a:t>
            </a:r>
            <a:r>
              <a:rPr lang="en-US" sz="2400" dirty="0"/>
              <a:t> dengan lima </a:t>
            </a:r>
            <a:r>
              <a:rPr lang="en-US" sz="2400" dirty="0" err="1"/>
              <a:t>dimensi</a:t>
            </a:r>
            <a:r>
              <a:rPr lang="en-US" sz="2400" dirty="0"/>
              <a:t>.</a:t>
            </a:r>
            <a:endParaRPr lang="id-ID" sz="2400" dirty="0"/>
          </a:p>
        </p:txBody>
      </p:sp>
      <p:sp>
        <p:nvSpPr>
          <p:cNvPr id="14" name="Tampungan Konten 2">
            <a:extLst>
              <a:ext uri="{FF2B5EF4-FFF2-40B4-BE49-F238E27FC236}">
                <a16:creationId xmlns:a16="http://schemas.microsoft.com/office/drawing/2014/main" xmlns="" id="{C9683232-5B33-A8EE-C679-F5CDDB4838DC}"/>
              </a:ext>
            </a:extLst>
          </p:cNvPr>
          <p:cNvSpPr txBox="1">
            <a:spLocks/>
          </p:cNvSpPr>
          <p:nvPr/>
        </p:nvSpPr>
        <p:spPr>
          <a:xfrm>
            <a:off x="1100559" y="2272836"/>
            <a:ext cx="3974939" cy="1130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a:t>Adalah</a:t>
            </a:r>
            <a:r>
              <a:rPr lang="en-US" sz="2400" dirty="0"/>
              <a:t> </a:t>
            </a:r>
            <a:r>
              <a:rPr lang="en-US" sz="2400" i="1" dirty="0"/>
              <a:t>joint initiatives </a:t>
            </a:r>
            <a:r>
              <a:rPr lang="en-US" sz="2400" dirty="0" err="1"/>
              <a:t>dari</a:t>
            </a:r>
            <a:r>
              <a:rPr lang="en-US" sz="2400" dirty="0"/>
              <a:t> Bank Indonesia, BWI, dan IRTI-ISDB pada 2018.</a:t>
            </a:r>
            <a:endParaRPr lang="id-ID" sz="2400" dirty="0"/>
          </a:p>
        </p:txBody>
      </p:sp>
      <p:cxnSp>
        <p:nvCxnSpPr>
          <p:cNvPr id="15" name="Konektor Panah Lurus 14">
            <a:extLst>
              <a:ext uri="{FF2B5EF4-FFF2-40B4-BE49-F238E27FC236}">
                <a16:creationId xmlns:a16="http://schemas.microsoft.com/office/drawing/2014/main" xmlns="" id="{32FA28F9-86A5-0D58-ED88-AF527000B868}"/>
              </a:ext>
            </a:extLst>
          </p:cNvPr>
          <p:cNvCxnSpPr>
            <a:cxnSpLocks/>
            <a:stCxn id="11" idx="2"/>
            <a:endCxn id="3" idx="0"/>
          </p:cNvCxnSpPr>
          <p:nvPr/>
        </p:nvCxnSpPr>
        <p:spPr>
          <a:xfrm flipH="1">
            <a:off x="3088028" y="3553426"/>
            <a:ext cx="1" cy="397795"/>
          </a:xfrm>
          <a:prstGeom prst="straightConnector1">
            <a:avLst/>
          </a:prstGeom>
          <a:ln w="28575">
            <a:solidFill>
              <a:schemeClr val="tx1">
                <a:lumMod val="85000"/>
                <a:lumOff val="15000"/>
              </a:schemeClr>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16" name="Tabel 15">
            <a:extLst>
              <a:ext uri="{FF2B5EF4-FFF2-40B4-BE49-F238E27FC236}">
                <a16:creationId xmlns:a16="http://schemas.microsoft.com/office/drawing/2014/main" xmlns="" id="{D42B2AB3-6115-CF06-D2FA-6B83C414F89B}"/>
              </a:ext>
            </a:extLst>
          </p:cNvPr>
          <p:cNvGraphicFramePr>
            <a:graphicFrameLocks noGrp="1"/>
          </p:cNvGraphicFramePr>
          <p:nvPr>
            <p:extLst>
              <p:ext uri="{D42A27DB-BD31-4B8C-83A1-F6EECF244321}">
                <p14:modId xmlns:p14="http://schemas.microsoft.com/office/powerpoint/2010/main" val="4156448453"/>
              </p:ext>
            </p:extLst>
          </p:nvPr>
        </p:nvGraphicFramePr>
        <p:xfrm>
          <a:off x="6192455" y="2141314"/>
          <a:ext cx="4997367" cy="3108960"/>
        </p:xfrm>
        <a:graphic>
          <a:graphicData uri="http://schemas.openxmlformats.org/drawingml/2006/table">
            <a:tbl>
              <a:tblPr firstRow="1" bandRow="1">
                <a:tableStyleId>{5940675A-B579-460E-94D1-54222C63F5DA}</a:tableStyleId>
              </a:tblPr>
              <a:tblGrid>
                <a:gridCol w="671332">
                  <a:extLst>
                    <a:ext uri="{9D8B030D-6E8A-4147-A177-3AD203B41FA5}">
                      <a16:colId xmlns:a16="http://schemas.microsoft.com/office/drawing/2014/main" xmlns="" val="4203871631"/>
                    </a:ext>
                  </a:extLst>
                </a:gridCol>
                <a:gridCol w="2997843">
                  <a:extLst>
                    <a:ext uri="{9D8B030D-6E8A-4147-A177-3AD203B41FA5}">
                      <a16:colId xmlns:a16="http://schemas.microsoft.com/office/drawing/2014/main" xmlns="" val="1835733080"/>
                    </a:ext>
                  </a:extLst>
                </a:gridCol>
                <a:gridCol w="1328192">
                  <a:extLst>
                    <a:ext uri="{9D8B030D-6E8A-4147-A177-3AD203B41FA5}">
                      <a16:colId xmlns:a16="http://schemas.microsoft.com/office/drawing/2014/main" xmlns="" val="1521146825"/>
                    </a:ext>
                  </a:extLst>
                </a:gridCol>
              </a:tblGrid>
              <a:tr h="0">
                <a:tc>
                  <a:txBody>
                    <a:bodyPr/>
                    <a:lstStyle/>
                    <a:p>
                      <a:r>
                        <a:rPr lang="en-US" sz="2400" b="1" dirty="0"/>
                        <a:t>No.</a:t>
                      </a:r>
                      <a:endParaRPr lang="id-ID" sz="2400" b="1" dirty="0"/>
                    </a:p>
                  </a:txBody>
                  <a:tcPr>
                    <a:solidFill>
                      <a:srgbClr val="FFD44B"/>
                    </a:solidFill>
                  </a:tcPr>
                </a:tc>
                <a:tc>
                  <a:txBody>
                    <a:bodyPr/>
                    <a:lstStyle/>
                    <a:p>
                      <a:r>
                        <a:rPr lang="en-US" sz="2400" b="1" dirty="0" err="1"/>
                        <a:t>Dimensi</a:t>
                      </a:r>
                      <a:endParaRPr lang="id-ID" sz="2400" b="1" dirty="0"/>
                    </a:p>
                  </a:txBody>
                  <a:tcPr>
                    <a:solidFill>
                      <a:srgbClr val="FFD44B"/>
                    </a:solidFill>
                  </a:tcPr>
                </a:tc>
                <a:tc>
                  <a:txBody>
                    <a:bodyPr/>
                    <a:lstStyle/>
                    <a:p>
                      <a:r>
                        <a:rPr lang="en-US" sz="2400" b="1" dirty="0"/>
                        <a:t>WCP</a:t>
                      </a:r>
                      <a:endParaRPr lang="id-ID" sz="2400" b="1" dirty="0"/>
                    </a:p>
                  </a:txBody>
                  <a:tcPr>
                    <a:solidFill>
                      <a:srgbClr val="FFD44B"/>
                    </a:solidFill>
                  </a:tcPr>
                </a:tc>
                <a:extLst>
                  <a:ext uri="{0D108BD9-81ED-4DB2-BD59-A6C34878D82A}">
                    <a16:rowId xmlns:a16="http://schemas.microsoft.com/office/drawing/2014/main" xmlns="" val="2276124553"/>
                  </a:ext>
                </a:extLst>
              </a:tr>
              <a:tr h="0">
                <a:tc>
                  <a:txBody>
                    <a:bodyPr/>
                    <a:lstStyle/>
                    <a:p>
                      <a:r>
                        <a:rPr lang="en-US" sz="2400" dirty="0"/>
                        <a:t>1.</a:t>
                      </a:r>
                      <a:endParaRPr lang="id-ID" sz="2400" dirty="0"/>
                    </a:p>
                  </a:txBody>
                  <a:tcPr/>
                </a:tc>
                <a:tc>
                  <a:txBody>
                    <a:bodyPr/>
                    <a:lstStyle/>
                    <a:p>
                      <a:r>
                        <a:rPr lang="en-US" sz="2400" dirty="0" err="1"/>
                        <a:t>Fondasi</a:t>
                      </a:r>
                      <a:r>
                        <a:rPr lang="en-US" sz="2400" dirty="0"/>
                        <a:t> Hukum</a:t>
                      </a:r>
                      <a:endParaRPr lang="id-ID" sz="2400" dirty="0"/>
                    </a:p>
                  </a:txBody>
                  <a:tcPr/>
                </a:tc>
                <a:tc>
                  <a:txBody>
                    <a:bodyPr/>
                    <a:lstStyle/>
                    <a:p>
                      <a:r>
                        <a:rPr lang="en-US" sz="2400" dirty="0"/>
                        <a:t>1-6</a:t>
                      </a:r>
                      <a:endParaRPr lang="id-ID" sz="2400" dirty="0"/>
                    </a:p>
                  </a:txBody>
                  <a:tcPr/>
                </a:tc>
                <a:extLst>
                  <a:ext uri="{0D108BD9-81ED-4DB2-BD59-A6C34878D82A}">
                    <a16:rowId xmlns:a16="http://schemas.microsoft.com/office/drawing/2014/main" xmlns="" val="2190510449"/>
                  </a:ext>
                </a:extLst>
              </a:tr>
              <a:tr h="0">
                <a:tc>
                  <a:txBody>
                    <a:bodyPr/>
                    <a:lstStyle/>
                    <a:p>
                      <a:r>
                        <a:rPr lang="en-US" sz="2400" dirty="0"/>
                        <a:t>2.</a:t>
                      </a:r>
                      <a:endParaRPr lang="id-ID" sz="2400" dirty="0"/>
                    </a:p>
                  </a:txBody>
                  <a:tcPr>
                    <a:solidFill>
                      <a:srgbClr val="FFD44B"/>
                    </a:solidFill>
                  </a:tcPr>
                </a:tc>
                <a:tc>
                  <a:txBody>
                    <a:bodyPr/>
                    <a:lstStyle/>
                    <a:p>
                      <a:r>
                        <a:rPr lang="en-US" sz="2400" dirty="0" err="1"/>
                        <a:t>Pengawasan</a:t>
                      </a:r>
                      <a:r>
                        <a:rPr lang="en-US" sz="2400" dirty="0"/>
                        <a:t> </a:t>
                      </a:r>
                      <a:r>
                        <a:rPr lang="en-US" sz="2400" dirty="0" err="1"/>
                        <a:t>Wakaf</a:t>
                      </a:r>
                      <a:endParaRPr lang="id-ID" sz="2400" dirty="0"/>
                    </a:p>
                  </a:txBody>
                  <a:tcPr>
                    <a:solidFill>
                      <a:srgbClr val="FFD44B"/>
                    </a:solidFill>
                  </a:tcPr>
                </a:tc>
                <a:tc>
                  <a:txBody>
                    <a:bodyPr/>
                    <a:lstStyle/>
                    <a:p>
                      <a:r>
                        <a:rPr lang="en-US" sz="2400" dirty="0"/>
                        <a:t>7-12</a:t>
                      </a:r>
                      <a:endParaRPr lang="id-ID" sz="2400" dirty="0"/>
                    </a:p>
                  </a:txBody>
                  <a:tcPr>
                    <a:solidFill>
                      <a:srgbClr val="FFD44B"/>
                    </a:solidFill>
                  </a:tcPr>
                </a:tc>
                <a:extLst>
                  <a:ext uri="{0D108BD9-81ED-4DB2-BD59-A6C34878D82A}">
                    <a16:rowId xmlns:a16="http://schemas.microsoft.com/office/drawing/2014/main" xmlns="" val="3256811936"/>
                  </a:ext>
                </a:extLst>
              </a:tr>
              <a:tr h="0">
                <a:tc>
                  <a:txBody>
                    <a:bodyPr/>
                    <a:lstStyle/>
                    <a:p>
                      <a:r>
                        <a:rPr lang="en-US" sz="2400" dirty="0"/>
                        <a:t>3.</a:t>
                      </a:r>
                      <a:endParaRPr lang="id-ID" sz="2400" dirty="0"/>
                    </a:p>
                  </a:txBody>
                  <a:tcPr/>
                </a:tc>
                <a:tc>
                  <a:txBody>
                    <a:bodyPr/>
                    <a:lstStyle/>
                    <a:p>
                      <a:r>
                        <a:rPr lang="en-US" sz="2400" i="0" dirty="0"/>
                        <a:t>Tata Kelola </a:t>
                      </a:r>
                      <a:r>
                        <a:rPr lang="en-US" sz="2400" i="0" dirty="0" err="1"/>
                        <a:t>Nazhir</a:t>
                      </a:r>
                      <a:r>
                        <a:rPr lang="en-US" sz="2400" i="0" dirty="0"/>
                        <a:t> yang </a:t>
                      </a:r>
                      <a:r>
                        <a:rPr lang="en-US" sz="2400" i="0" dirty="0" err="1"/>
                        <a:t>Baik</a:t>
                      </a:r>
                      <a:endParaRPr lang="id-ID" sz="2400" i="0" dirty="0"/>
                    </a:p>
                  </a:txBody>
                  <a:tcPr/>
                </a:tc>
                <a:tc>
                  <a:txBody>
                    <a:bodyPr/>
                    <a:lstStyle/>
                    <a:p>
                      <a:r>
                        <a:rPr lang="en-US" sz="2400" dirty="0"/>
                        <a:t>13</a:t>
                      </a:r>
                      <a:endParaRPr lang="id-ID" sz="2400" dirty="0"/>
                    </a:p>
                  </a:txBody>
                  <a:tcPr/>
                </a:tc>
                <a:extLst>
                  <a:ext uri="{0D108BD9-81ED-4DB2-BD59-A6C34878D82A}">
                    <a16:rowId xmlns:a16="http://schemas.microsoft.com/office/drawing/2014/main" xmlns="" val="4245864374"/>
                  </a:ext>
                </a:extLst>
              </a:tr>
              <a:tr h="0">
                <a:tc>
                  <a:txBody>
                    <a:bodyPr/>
                    <a:lstStyle/>
                    <a:p>
                      <a:r>
                        <a:rPr lang="en-US" sz="2400" dirty="0"/>
                        <a:t>4.</a:t>
                      </a:r>
                      <a:endParaRPr lang="id-ID" sz="2400" dirty="0"/>
                    </a:p>
                  </a:txBody>
                  <a:tcPr/>
                </a:tc>
                <a:tc>
                  <a:txBody>
                    <a:bodyPr/>
                    <a:lstStyle/>
                    <a:p>
                      <a:r>
                        <a:rPr lang="en-US" sz="2400" dirty="0" err="1"/>
                        <a:t>Manajemen</a:t>
                      </a:r>
                      <a:r>
                        <a:rPr lang="en-US" sz="2400" dirty="0"/>
                        <a:t> </a:t>
                      </a:r>
                      <a:r>
                        <a:rPr lang="en-US" sz="2400" dirty="0" err="1"/>
                        <a:t>Risiko</a:t>
                      </a:r>
                      <a:endParaRPr lang="id-ID" sz="2400" dirty="0"/>
                    </a:p>
                  </a:txBody>
                  <a:tcPr/>
                </a:tc>
                <a:tc>
                  <a:txBody>
                    <a:bodyPr/>
                    <a:lstStyle/>
                    <a:p>
                      <a:r>
                        <a:rPr lang="en-US" sz="2400" dirty="0"/>
                        <a:t>14-24</a:t>
                      </a:r>
                      <a:endParaRPr lang="id-ID" sz="2400" dirty="0"/>
                    </a:p>
                  </a:txBody>
                  <a:tcPr/>
                </a:tc>
                <a:extLst>
                  <a:ext uri="{0D108BD9-81ED-4DB2-BD59-A6C34878D82A}">
                    <a16:rowId xmlns:a16="http://schemas.microsoft.com/office/drawing/2014/main" xmlns="" val="1732156228"/>
                  </a:ext>
                </a:extLst>
              </a:tr>
              <a:tr h="0">
                <a:tc>
                  <a:txBody>
                    <a:bodyPr/>
                    <a:lstStyle/>
                    <a:p>
                      <a:r>
                        <a:rPr lang="en-US" sz="2400" dirty="0"/>
                        <a:t>5.</a:t>
                      </a:r>
                      <a:endParaRPr lang="id-ID" sz="2400" dirty="0"/>
                    </a:p>
                  </a:txBody>
                  <a:tcPr/>
                </a:tc>
                <a:tc>
                  <a:txBody>
                    <a:bodyPr/>
                    <a:lstStyle/>
                    <a:p>
                      <a:r>
                        <a:rPr lang="en-US" sz="2400" dirty="0"/>
                        <a:t>Tata Kelola Syariah</a:t>
                      </a:r>
                      <a:endParaRPr lang="id-ID" sz="2400" dirty="0"/>
                    </a:p>
                  </a:txBody>
                  <a:tcPr/>
                </a:tc>
                <a:tc>
                  <a:txBody>
                    <a:bodyPr/>
                    <a:lstStyle/>
                    <a:p>
                      <a:r>
                        <a:rPr lang="en-US" sz="2400" dirty="0"/>
                        <a:t>26-29</a:t>
                      </a:r>
                      <a:endParaRPr lang="id-ID" sz="2400" dirty="0"/>
                    </a:p>
                  </a:txBody>
                  <a:tcPr/>
                </a:tc>
                <a:extLst>
                  <a:ext uri="{0D108BD9-81ED-4DB2-BD59-A6C34878D82A}">
                    <a16:rowId xmlns:a16="http://schemas.microsoft.com/office/drawing/2014/main" xmlns="" val="2993776468"/>
                  </a:ext>
                </a:extLst>
              </a:tr>
            </a:tbl>
          </a:graphicData>
        </a:graphic>
      </p:graphicFrame>
      <p:sp>
        <p:nvSpPr>
          <p:cNvPr id="17" name="Kotak Teks 16">
            <a:extLst>
              <a:ext uri="{FF2B5EF4-FFF2-40B4-BE49-F238E27FC236}">
                <a16:creationId xmlns:a16="http://schemas.microsoft.com/office/drawing/2014/main" xmlns="" id="{AED97548-DF27-504E-344C-24EA3A6CF971}"/>
              </a:ext>
            </a:extLst>
          </p:cNvPr>
          <p:cNvSpPr txBox="1"/>
          <p:nvPr/>
        </p:nvSpPr>
        <p:spPr>
          <a:xfrm>
            <a:off x="979023" y="5660098"/>
            <a:ext cx="4218009" cy="553998"/>
          </a:xfrm>
          <a:prstGeom prst="rect">
            <a:avLst/>
          </a:prstGeom>
          <a:noFill/>
        </p:spPr>
        <p:txBody>
          <a:bodyPr wrap="square">
            <a:spAutoFit/>
          </a:bodyPr>
          <a:lstStyle/>
          <a:p>
            <a:r>
              <a:rPr lang="en-US" sz="1500" b="0" i="0" strike="noStrike" dirty="0" err="1">
                <a:effectLst/>
              </a:rPr>
              <a:t>Referensi</a:t>
            </a:r>
            <a:r>
              <a:rPr lang="en-US" sz="1500" b="0" i="0" strike="noStrike" dirty="0">
                <a:effectLst/>
              </a:rPr>
              <a:t>:</a:t>
            </a:r>
            <a:r>
              <a:rPr lang="en-US" sz="1500" dirty="0"/>
              <a:t> BI, BWI, dan IRTI-ISDB. (2018). </a:t>
            </a:r>
            <a:r>
              <a:rPr lang="en-US" sz="1500" i="1" dirty="0"/>
              <a:t>Waqf Core Principles</a:t>
            </a:r>
            <a:r>
              <a:rPr lang="en-US" sz="1500" dirty="0"/>
              <a:t>.</a:t>
            </a:r>
            <a:endParaRPr lang="id-ID" sz="1500" dirty="0"/>
          </a:p>
        </p:txBody>
      </p:sp>
      <p:sp>
        <p:nvSpPr>
          <p:cNvPr id="19" name="Tampungan Konten 2">
            <a:extLst>
              <a:ext uri="{FF2B5EF4-FFF2-40B4-BE49-F238E27FC236}">
                <a16:creationId xmlns:a16="http://schemas.microsoft.com/office/drawing/2014/main" xmlns="" id="{1D9DDF74-4614-BBE7-2E95-3B38574617B8}"/>
              </a:ext>
            </a:extLst>
          </p:cNvPr>
          <p:cNvSpPr txBox="1">
            <a:spLocks/>
          </p:cNvSpPr>
          <p:nvPr/>
        </p:nvSpPr>
        <p:spPr>
          <a:xfrm>
            <a:off x="6192454" y="5397660"/>
            <a:ext cx="4997367" cy="805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a:t>Pengawasan</a:t>
            </a:r>
            <a:r>
              <a:rPr lang="en-US" sz="2400" dirty="0"/>
              <a:t> </a:t>
            </a:r>
            <a:r>
              <a:rPr lang="en-US" sz="2400" dirty="0" err="1"/>
              <a:t>Wakaf</a:t>
            </a:r>
            <a:r>
              <a:rPr lang="en-US" sz="2400" dirty="0"/>
              <a:t> </a:t>
            </a:r>
            <a:r>
              <a:rPr lang="en-US" sz="2400" dirty="0" err="1"/>
              <a:t>berada</a:t>
            </a:r>
            <a:r>
              <a:rPr lang="en-US" sz="2400" dirty="0"/>
              <a:t> pada </a:t>
            </a:r>
            <a:r>
              <a:rPr lang="en-US" sz="2400" dirty="0" err="1"/>
              <a:t>dimensi</a:t>
            </a:r>
            <a:r>
              <a:rPr lang="en-US" sz="2400" dirty="0"/>
              <a:t> 2 dengan WCP 7-12.</a:t>
            </a:r>
            <a:endParaRPr lang="id-ID" sz="2400" dirty="0"/>
          </a:p>
        </p:txBody>
      </p:sp>
    </p:spTree>
    <p:extLst>
      <p:ext uri="{BB962C8B-B14F-4D97-AF65-F5344CB8AC3E}">
        <p14:creationId xmlns:p14="http://schemas.microsoft.com/office/powerpoint/2010/main" val="1888093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1" grpId="0" animBg="1"/>
      <p:bldP spid="13" grpId="0" build="p"/>
      <p:bldP spid="14" grpId="0"/>
      <p:bldP spid="17" grpId="0"/>
      <p:bldP spid="19" grpId="0" build="p"/>
    </p:bldLst>
  </p:timing>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ustom 3">
      <a:majorFont>
        <a:latin typeface="Wremena"/>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3059</TotalTime>
  <Words>1788</Words>
  <Application>Microsoft Macintosh PowerPoint</Application>
  <PresentationFormat>Custom</PresentationFormat>
  <Paragraphs>191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Tema Office</vt:lpstr>
      <vt:lpstr>Tata Kelola Wakaf</vt:lpstr>
      <vt:lpstr>Topik Diskusi</vt:lpstr>
      <vt:lpstr>Topik Diskusi</vt:lpstr>
      <vt:lpstr>Best Practice Tata Kelola Wakaf di Indonesia</vt:lpstr>
      <vt:lpstr>Best Practice Tata Kelola Wakaf di Malaysia</vt:lpstr>
      <vt:lpstr>Best Practice Tata Kelola Wakaf di Arab Saudi </vt:lpstr>
      <vt:lpstr>Topik Diskusi</vt:lpstr>
      <vt:lpstr>Pengawasan Zakat Berdasarkan Regulasi</vt:lpstr>
      <vt:lpstr>Pengawasan Wakaf (Syariah, Internal, dan Eksternal)</vt:lpstr>
      <vt:lpstr>Pendekatan Pengawasan Zakat – WCP 7</vt:lpstr>
      <vt:lpstr>Alat dan Teknik Pengawasan – WCP 8</vt:lpstr>
      <vt:lpstr>Alat dan Teknik Pengawasan – WCP 8</vt:lpstr>
      <vt:lpstr>Pelaporan Pengawasan Wakaf – WCP 9</vt:lpstr>
      <vt:lpstr>Pelaporan Pengawasan Wakaf – WCP 9</vt:lpstr>
      <vt:lpstr>Wewenang Korektif dan Pemberian Sanksi bagi Pengawas Wakaf – WCP 10</vt:lpstr>
      <vt:lpstr>Konsolidasi Supervisi – WCP 11</vt:lpstr>
      <vt:lpstr>Konsolidasi Supervisi – WCP 11</vt:lpstr>
      <vt:lpstr>Home-Host Relationship – WCP 12</vt:lpstr>
      <vt:lpstr>Home-Host Relationship – WCP 12</vt:lpstr>
      <vt:lpstr>Home-Host Relationship – WCP 12</vt:lpstr>
      <vt:lpstr>Topik Diskusi</vt:lpstr>
      <vt:lpstr>Isu Kontemporer Tata Kelola Wakaf</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Tata Kelola Zakat</dc:title>
  <dc:creator>Diaz Tulus Anandri</dc:creator>
  <cp:lastModifiedBy>Tika Widiastuti</cp:lastModifiedBy>
  <cp:revision>8</cp:revision>
  <dcterms:created xsi:type="dcterms:W3CDTF">2024-03-14T13:23:46Z</dcterms:created>
  <dcterms:modified xsi:type="dcterms:W3CDTF">2024-03-27T01:05:41Z</dcterms:modified>
</cp:coreProperties>
</file>