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61" r:id="rId4"/>
    <p:sldId id="258" r:id="rId5"/>
    <p:sldId id="259" r:id="rId6"/>
    <p:sldId id="262" r:id="rId7"/>
    <p:sldId id="263" r:id="rId8"/>
    <p:sldId id="264" r:id="rId9"/>
    <p:sldId id="265" r:id="rId10"/>
    <p:sldId id="266" r:id="rId11"/>
    <p:sldId id="267" r:id="rId12"/>
    <p:sldId id="268" r:id="rId13"/>
    <p:sldId id="270" r:id="rId14"/>
    <p:sldId id="26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2" d="100"/>
          <a:sy n="62" d="100"/>
        </p:scale>
        <p:origin x="828" y="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65759" y="2166364"/>
            <a:ext cx="11471565" cy="1739347"/>
          </a:xfrm>
        </p:spPr>
        <p:txBody>
          <a:bodyPr tIns="45720" bIns="45720" anchor="ctr">
            <a:normAutofit/>
          </a:bodyPr>
          <a:lstStyle>
            <a:lvl1pPr algn="ctr">
              <a:lnSpc>
                <a:spcPct val="80000"/>
              </a:lnSpc>
              <a:defRPr sz="6000" spc="150" baseline="0"/>
            </a:lvl1pPr>
          </a:lstStyle>
          <a:p>
            <a:r>
              <a:rPr lang="en-US" smtClean="0"/>
              <a:t>Click to edit Master title style</a:t>
            </a:r>
            <a:endParaRPr lang="en-US" dirty="0"/>
          </a:p>
        </p:txBody>
      </p:sp>
      <p:sp>
        <p:nvSpPr>
          <p:cNvPr id="3" name="Subtitle 2"/>
          <p:cNvSpPr>
            <a:spLocks noGrp="1"/>
          </p:cNvSpPr>
          <p:nvPr>
            <p:ph type="subTitle" idx="1"/>
          </p:nvPr>
        </p:nvSpPr>
        <p:spPr>
          <a:xfrm>
            <a:off x="1524000" y="3996250"/>
            <a:ext cx="9144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FEF2178-6767-419D-A4D5-C8AF9AECE8F5}" type="datetimeFigureOut">
              <a:rPr lang="en-US" smtClean="0"/>
              <a:t>5/27/2024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E63454-B9D5-4407-9B75-A8C87673CF99}" type="slidenum">
              <a:rPr lang="en-US" smtClean="0"/>
              <a:t>‹#›</a:t>
            </a:fld>
            <a:endParaRPr lang="en-US"/>
          </a:p>
        </p:txBody>
      </p:sp>
    </p:spTree>
    <p:extLst>
      <p:ext uri="{BB962C8B-B14F-4D97-AF65-F5344CB8AC3E}">
        <p14:creationId xmlns:p14="http://schemas.microsoft.com/office/powerpoint/2010/main" val="6544620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FEF2178-6767-419D-A4D5-C8AF9AECE8F5}" type="datetimeFigureOut">
              <a:rPr lang="en-US" smtClean="0"/>
              <a:t>5/27/2024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E63454-B9D5-4407-9B75-A8C87673CF99}" type="slidenum">
              <a:rPr lang="en-US" smtClean="0"/>
              <a:t>‹#›</a:t>
            </a:fld>
            <a:endParaRPr lang="en-US"/>
          </a:p>
        </p:txBody>
      </p:sp>
    </p:spTree>
    <p:extLst>
      <p:ext uri="{BB962C8B-B14F-4D97-AF65-F5344CB8AC3E}">
        <p14:creationId xmlns:p14="http://schemas.microsoft.com/office/powerpoint/2010/main" val="37956976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38200" y="6422854"/>
            <a:ext cx="2743196" cy="365125"/>
          </a:xfrm>
        </p:spPr>
        <p:txBody>
          <a:bodyPr/>
          <a:lstStyle/>
          <a:p>
            <a:fld id="{FFEF2178-6767-419D-A4D5-C8AF9AECE8F5}" type="datetimeFigureOut">
              <a:rPr lang="en-US" smtClean="0"/>
              <a:t>5/27/2024</a:t>
            </a:fld>
            <a:endParaRPr lang="en-US"/>
          </a:p>
        </p:txBody>
      </p:sp>
      <p:sp>
        <p:nvSpPr>
          <p:cNvPr id="5" name="Footer Placeholder 4"/>
          <p:cNvSpPr>
            <a:spLocks noGrp="1"/>
          </p:cNvSpPr>
          <p:nvPr>
            <p:ph type="ftr" sz="quarter" idx="11"/>
          </p:nvPr>
        </p:nvSpPr>
        <p:spPr>
          <a:xfrm>
            <a:off x="3776135" y="6422854"/>
            <a:ext cx="4279669" cy="365125"/>
          </a:xfrm>
        </p:spPr>
        <p:txBody>
          <a:bodyPr/>
          <a:lstStyle/>
          <a:p>
            <a:endParaRPr lang="en-US"/>
          </a:p>
        </p:txBody>
      </p:sp>
      <p:sp>
        <p:nvSpPr>
          <p:cNvPr id="6" name="Slide Number Placeholder 5"/>
          <p:cNvSpPr>
            <a:spLocks noGrp="1"/>
          </p:cNvSpPr>
          <p:nvPr>
            <p:ph type="sldNum" sz="quarter" idx="12"/>
          </p:nvPr>
        </p:nvSpPr>
        <p:spPr>
          <a:xfrm>
            <a:off x="8073048" y="6422854"/>
            <a:ext cx="879759" cy="365125"/>
          </a:xfrm>
        </p:spPr>
        <p:txBody>
          <a:bodyPr/>
          <a:lstStyle/>
          <a:p>
            <a:fld id="{3EE63454-B9D5-4407-9B75-A8C87673CF99}" type="slidenum">
              <a:rPr lang="en-US" smtClean="0"/>
              <a:t>‹#›</a:t>
            </a:fld>
            <a:endParaRPr lang="en-US"/>
          </a:p>
        </p:txBody>
      </p:sp>
    </p:spTree>
    <p:extLst>
      <p:ext uri="{BB962C8B-B14F-4D97-AF65-F5344CB8AC3E}">
        <p14:creationId xmlns:p14="http://schemas.microsoft.com/office/powerpoint/2010/main" val="37354409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FEF2178-6767-419D-A4D5-C8AF9AECE8F5}" type="datetimeFigureOut">
              <a:rPr lang="en-US" smtClean="0"/>
              <a:t>5/27/2024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E63454-B9D5-4407-9B75-A8C87673CF99}" type="slidenum">
              <a:rPr lang="en-US" smtClean="0"/>
              <a:t>‹#›</a:t>
            </a:fld>
            <a:endParaRPr lang="en-US"/>
          </a:p>
        </p:txBody>
      </p:sp>
    </p:spTree>
    <p:extLst>
      <p:ext uri="{BB962C8B-B14F-4D97-AF65-F5344CB8AC3E}">
        <p14:creationId xmlns:p14="http://schemas.microsoft.com/office/powerpoint/2010/main" val="24271059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191" y="2208879"/>
            <a:ext cx="10515600" cy="1676400"/>
          </a:xfrm>
        </p:spPr>
        <p:txBody>
          <a:bodyPr anchor="ctr">
            <a:noAutofit/>
          </a:bodyPr>
          <a:lstStyle>
            <a:lvl1pPr algn="ctr">
              <a:lnSpc>
                <a:spcPct val="80000"/>
              </a:lnSpc>
              <a:defRPr sz="6000" b="0" spc="150" baseline="0">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33191" y="4010334"/>
            <a:ext cx="105156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FFEF2178-6767-419D-A4D5-C8AF9AECE8F5}" type="datetimeFigureOut">
              <a:rPr lang="en-US" smtClean="0"/>
              <a:t>5/27/2024</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3EE63454-B9D5-4407-9B75-A8C87673CF99}" type="slidenum">
              <a:rPr lang="en-US" smtClean="0"/>
              <a:t>‹#›</a:t>
            </a:fld>
            <a:endParaRPr lang="en-US"/>
          </a:p>
        </p:txBody>
      </p:sp>
    </p:spTree>
    <p:extLst>
      <p:ext uri="{BB962C8B-B14F-4D97-AF65-F5344CB8AC3E}">
        <p14:creationId xmlns:p14="http://schemas.microsoft.com/office/powerpoint/2010/main" val="39126831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FEF2178-6767-419D-A4D5-C8AF9AECE8F5}" type="datetimeFigureOut">
              <a:rPr lang="en-US" smtClean="0"/>
              <a:t>5/27/2024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E63454-B9D5-4407-9B75-A8C87673CF99}" type="slidenum">
              <a:rPr lang="en-US" smtClean="0"/>
              <a:t>‹#›</a:t>
            </a:fld>
            <a:endParaRPr lang="en-US"/>
          </a:p>
        </p:txBody>
      </p:sp>
    </p:spTree>
    <p:extLst>
      <p:ext uri="{BB962C8B-B14F-4D97-AF65-F5344CB8AC3E}">
        <p14:creationId xmlns:p14="http://schemas.microsoft.com/office/powerpoint/2010/main" val="985305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FEF2178-6767-419D-A4D5-C8AF9AECE8F5}" type="datetimeFigureOut">
              <a:rPr lang="en-US" smtClean="0"/>
              <a:t>5/27/2024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EE63454-B9D5-4407-9B75-A8C87673CF99}" type="slidenum">
              <a:rPr lang="en-US" smtClean="0"/>
              <a:t>‹#›</a:t>
            </a:fld>
            <a:endParaRPr lang="en-US"/>
          </a:p>
        </p:txBody>
      </p:sp>
    </p:spTree>
    <p:extLst>
      <p:ext uri="{BB962C8B-B14F-4D97-AF65-F5344CB8AC3E}">
        <p14:creationId xmlns:p14="http://schemas.microsoft.com/office/powerpoint/2010/main" val="2345582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FEF2178-6767-419D-A4D5-C8AF9AECE8F5}" type="datetimeFigureOut">
              <a:rPr lang="en-US" smtClean="0"/>
              <a:t>5/27/2024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EE63454-B9D5-4407-9B75-A8C87673CF99}" type="slidenum">
              <a:rPr lang="en-US" smtClean="0"/>
              <a:t>‹#›</a:t>
            </a:fld>
            <a:endParaRPr lang="en-US"/>
          </a:p>
        </p:txBody>
      </p:sp>
    </p:spTree>
    <p:extLst>
      <p:ext uri="{BB962C8B-B14F-4D97-AF65-F5344CB8AC3E}">
        <p14:creationId xmlns:p14="http://schemas.microsoft.com/office/powerpoint/2010/main" val="37620622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EF2178-6767-419D-A4D5-C8AF9AECE8F5}" type="datetimeFigureOut">
              <a:rPr lang="en-US" smtClean="0"/>
              <a:t>5/27/2024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EE63454-B9D5-4407-9B75-A8C87673CF99}" type="slidenum">
              <a:rPr lang="en-US" smtClean="0"/>
              <a:t>‹#›</a:t>
            </a:fld>
            <a:endParaRPr lang="en-US"/>
          </a:p>
        </p:txBody>
      </p:sp>
    </p:spTree>
    <p:extLst>
      <p:ext uri="{BB962C8B-B14F-4D97-AF65-F5344CB8AC3E}">
        <p14:creationId xmlns:p14="http://schemas.microsoft.com/office/powerpoint/2010/main" val="2560514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FFEF2178-6767-419D-A4D5-C8AF9AECE8F5}" type="datetimeFigureOut">
              <a:rPr lang="en-US" smtClean="0"/>
              <a:t>5/27/2024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E63454-B9D5-4407-9B75-A8C87673CF99}" type="slidenum">
              <a:rPr lang="en-US" smtClean="0"/>
              <a:t>‹#›</a:t>
            </a:fld>
            <a:endParaRPr lang="en-US"/>
          </a:p>
        </p:txBody>
      </p:sp>
    </p:spTree>
    <p:extLst>
      <p:ext uri="{BB962C8B-B14F-4D97-AF65-F5344CB8AC3E}">
        <p14:creationId xmlns:p14="http://schemas.microsoft.com/office/powerpoint/2010/main" val="26076945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FFEF2178-6767-419D-A4D5-C8AF9AECE8F5}" type="datetimeFigureOut">
              <a:rPr lang="en-US" smtClean="0"/>
              <a:t>5/27/2024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E63454-B9D5-4407-9B75-A8C87673CF99}" type="slidenum">
              <a:rPr lang="en-US" smtClean="0"/>
              <a:t>‹#›</a:t>
            </a:fld>
            <a:endParaRPr lang="en-US"/>
          </a:p>
        </p:txBody>
      </p:sp>
    </p:spTree>
    <p:extLst>
      <p:ext uri="{BB962C8B-B14F-4D97-AF65-F5344CB8AC3E}">
        <p14:creationId xmlns:p14="http://schemas.microsoft.com/office/powerpoint/2010/main" val="21247211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fld id="{FFEF2178-6767-419D-A4D5-C8AF9AECE8F5}" type="datetimeFigureOut">
              <a:rPr lang="en-US" smtClean="0"/>
              <a:t>5/27/2024</a:t>
            </a:fld>
            <a:endParaRPr lang="en-US"/>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endParaRPr lang="en-US"/>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3EE63454-B9D5-4407-9B75-A8C87673CF99}" type="slidenum">
              <a:rPr lang="en-US" smtClean="0"/>
              <a:t>‹#›</a:t>
            </a:fld>
            <a:endParaRPr lang="en-US"/>
          </a:p>
        </p:txBody>
      </p:sp>
    </p:spTree>
    <p:extLst>
      <p:ext uri="{BB962C8B-B14F-4D97-AF65-F5344CB8AC3E}">
        <p14:creationId xmlns:p14="http://schemas.microsoft.com/office/powerpoint/2010/main" val="3430418751"/>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s://databoks.katadata.co.id/" TargetMode="External"/><Relationship Id="rId1" Type="http://schemas.openxmlformats.org/officeDocument/2006/relationships/slideLayout" Target="../slideLayouts/slideLayout2.xml"/><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9430" y="2264335"/>
            <a:ext cx="11471565" cy="1739347"/>
          </a:xfrm>
        </p:spPr>
        <p:txBody>
          <a:bodyPr>
            <a:normAutofit/>
          </a:bodyPr>
          <a:lstStyle/>
          <a:p>
            <a:r>
              <a:rPr lang="en-US" sz="6600" dirty="0" err="1" smtClean="0">
                <a:solidFill>
                  <a:schemeClr val="bg1"/>
                </a:solidFill>
                <a:effectLst>
                  <a:outerShdw blurRad="38100" dist="38100" dir="2700000" algn="tl">
                    <a:srgbClr val="000000">
                      <a:alpha val="43137"/>
                    </a:srgbClr>
                  </a:outerShdw>
                </a:effectLst>
                <a:latin typeface="Adobe Heiti Std R" panose="020B0400000000000000" pitchFamily="34" charset="-128"/>
                <a:ea typeface="Adobe Heiti Std R" panose="020B0400000000000000" pitchFamily="34" charset="-128"/>
              </a:rPr>
              <a:t>Peluang</a:t>
            </a:r>
            <a:r>
              <a:rPr lang="en-US" sz="6600" dirty="0" smtClean="0">
                <a:solidFill>
                  <a:schemeClr val="bg1"/>
                </a:solidFill>
                <a:effectLst>
                  <a:outerShdw blurRad="38100" dist="38100" dir="2700000" algn="tl">
                    <a:srgbClr val="000000">
                      <a:alpha val="43137"/>
                    </a:srgbClr>
                  </a:outerShdw>
                </a:effectLst>
                <a:latin typeface="Adobe Heiti Std R" panose="020B0400000000000000" pitchFamily="34" charset="-128"/>
                <a:ea typeface="Adobe Heiti Std R" panose="020B0400000000000000" pitchFamily="34" charset="-128"/>
              </a:rPr>
              <a:t> </a:t>
            </a:r>
            <a:r>
              <a:rPr lang="en-US" sz="6600" dirty="0" err="1" smtClean="0">
                <a:solidFill>
                  <a:schemeClr val="bg1"/>
                </a:solidFill>
                <a:effectLst>
                  <a:outerShdw blurRad="38100" dist="38100" dir="2700000" algn="tl">
                    <a:srgbClr val="000000">
                      <a:alpha val="43137"/>
                    </a:srgbClr>
                  </a:outerShdw>
                </a:effectLst>
                <a:latin typeface="Adobe Heiti Std R" panose="020B0400000000000000" pitchFamily="34" charset="-128"/>
                <a:ea typeface="Adobe Heiti Std R" panose="020B0400000000000000" pitchFamily="34" charset="-128"/>
              </a:rPr>
              <a:t>usaha</a:t>
            </a:r>
            <a:endParaRPr lang="en-US" sz="6600" dirty="0">
              <a:solidFill>
                <a:schemeClr val="bg1"/>
              </a:solidFill>
              <a:effectLst>
                <a:outerShdw blurRad="38100" dist="38100" dir="2700000" algn="tl">
                  <a:srgbClr val="000000">
                    <a:alpha val="43137"/>
                  </a:srgbClr>
                </a:outerShdw>
              </a:effectLst>
              <a:latin typeface="Adobe Heiti Std R" panose="020B0400000000000000" pitchFamily="34" charset="-128"/>
              <a:ea typeface="Adobe Heiti Std R" panose="020B0400000000000000" pitchFamily="34" charset="-128"/>
            </a:endParaRPr>
          </a:p>
        </p:txBody>
      </p:sp>
      <p:sp>
        <p:nvSpPr>
          <p:cNvPr id="3" name="Subtitle 2"/>
          <p:cNvSpPr>
            <a:spLocks noGrp="1"/>
          </p:cNvSpPr>
          <p:nvPr>
            <p:ph type="subTitle" idx="1"/>
          </p:nvPr>
        </p:nvSpPr>
        <p:spPr>
          <a:xfrm>
            <a:off x="1817914" y="4810352"/>
            <a:ext cx="9144000" cy="692376"/>
          </a:xfrm>
        </p:spPr>
        <p:txBody>
          <a:bodyPr/>
          <a:lstStyle/>
          <a:p>
            <a:r>
              <a:rPr lang="en-US" dirty="0" smtClean="0"/>
              <a:t>Dr. </a:t>
            </a:r>
            <a:r>
              <a:rPr lang="en-US" dirty="0"/>
              <a:t> </a:t>
            </a:r>
            <a:r>
              <a:rPr lang="en-US" dirty="0" smtClean="0"/>
              <a:t>Tri Siwi </a:t>
            </a:r>
            <a:r>
              <a:rPr lang="en-US" dirty="0" err="1" smtClean="0"/>
              <a:t>Agustina</a:t>
            </a:r>
            <a:r>
              <a:rPr lang="en-US" dirty="0" smtClean="0"/>
              <a:t>, SE., </a:t>
            </a:r>
            <a:r>
              <a:rPr lang="en-US" dirty="0" err="1" smtClean="0"/>
              <a:t>MSi</a:t>
            </a:r>
            <a:endParaRPr lang="en-US" dirty="0"/>
          </a:p>
        </p:txBody>
      </p:sp>
      <p:sp>
        <p:nvSpPr>
          <p:cNvPr id="5" name="Subtitle 2"/>
          <p:cNvSpPr txBox="1">
            <a:spLocks/>
          </p:cNvSpPr>
          <p:nvPr/>
        </p:nvSpPr>
        <p:spPr>
          <a:xfrm>
            <a:off x="1622705" y="1168624"/>
            <a:ext cx="9144000" cy="69237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200"/>
              </a:spcBef>
              <a:spcAft>
                <a:spcPts val="200"/>
              </a:spcAft>
              <a:buClr>
                <a:schemeClr val="tx1"/>
              </a:buClr>
              <a:buFont typeface="Wingdings" pitchFamily="2" charset="2"/>
              <a:buNone/>
              <a:defRPr sz="2000" kern="1200">
                <a:solidFill>
                  <a:schemeClr val="tx1"/>
                </a:solidFill>
                <a:latin typeface="+mn-lt"/>
                <a:ea typeface="+mn-ea"/>
                <a:cs typeface="+mn-cs"/>
              </a:defRPr>
            </a:lvl1pPr>
            <a:lvl2pPr marL="4572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9pPr>
          </a:lstStyle>
          <a:p>
            <a:r>
              <a:rPr lang="en-US" sz="2800" i="1" dirty="0" smtClean="0"/>
              <a:t>Entrepreneurship for a Starting A New Business</a:t>
            </a:r>
            <a:endParaRPr lang="en-US" sz="2800" i="1" dirty="0"/>
          </a:p>
        </p:txBody>
      </p:sp>
    </p:spTree>
    <p:extLst>
      <p:ext uri="{BB962C8B-B14F-4D97-AF65-F5344CB8AC3E}">
        <p14:creationId xmlns:p14="http://schemas.microsoft.com/office/powerpoint/2010/main" val="30496118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514350" indent="-514350" algn="ctr"/>
            <a:r>
              <a:rPr lang="en-US" b="1" dirty="0">
                <a:solidFill>
                  <a:schemeClr val="bg1"/>
                </a:solidFill>
                <a:latin typeface="Adobe Fan Heiti Std B" panose="020B0700000000000000" pitchFamily="34" charset="-128"/>
                <a:ea typeface="Adobe Fan Heiti Std B" panose="020B0700000000000000" pitchFamily="34" charset="-128"/>
              </a:rPr>
              <a:t>Maker </a:t>
            </a:r>
            <a:r>
              <a:rPr lang="en-US" b="1" dirty="0" smtClean="0">
                <a:solidFill>
                  <a:schemeClr val="bg1"/>
                </a:solidFill>
                <a:latin typeface="Adobe Fan Heiti Std B" panose="020B0700000000000000" pitchFamily="34" charset="-128"/>
                <a:ea typeface="Adobe Fan Heiti Std B" panose="020B0700000000000000" pitchFamily="34" charset="-128"/>
              </a:rPr>
              <a:t>Trend</a:t>
            </a:r>
            <a:br>
              <a:rPr lang="en-US" b="1" dirty="0" smtClean="0">
                <a:solidFill>
                  <a:schemeClr val="bg1"/>
                </a:solidFill>
                <a:latin typeface="Adobe Fan Heiti Std B" panose="020B0700000000000000" pitchFamily="34" charset="-128"/>
                <a:ea typeface="Adobe Fan Heiti Std B" panose="020B0700000000000000" pitchFamily="34" charset="-128"/>
              </a:rPr>
            </a:br>
            <a:endParaRPr lang="en-US" b="1" dirty="0">
              <a:solidFill>
                <a:schemeClr val="bg1"/>
              </a:solidFill>
              <a:latin typeface="Adobe Fan Heiti Std B" panose="020B0700000000000000" pitchFamily="34" charset="-128"/>
              <a:ea typeface="Adobe Fan Heiti Std B" panose="020B0700000000000000" pitchFamily="34" charset="-128"/>
            </a:endParaRPr>
          </a:p>
        </p:txBody>
      </p:sp>
      <p:sp>
        <p:nvSpPr>
          <p:cNvPr id="3" name="Content Placeholder 2"/>
          <p:cNvSpPr>
            <a:spLocks noGrp="1"/>
          </p:cNvSpPr>
          <p:nvPr>
            <p:ph idx="1"/>
          </p:nvPr>
        </p:nvSpPr>
        <p:spPr>
          <a:xfrm>
            <a:off x="770562" y="6306277"/>
            <a:ext cx="5506949" cy="459255"/>
          </a:xfrm>
        </p:spPr>
        <p:txBody>
          <a:bodyPr>
            <a:noAutofit/>
          </a:bodyPr>
          <a:lstStyle/>
          <a:p>
            <a:r>
              <a:rPr lang="en-US" sz="1200" dirty="0"/>
              <a:t>https://bisnismuda.id/read/1391-myeong/mengenal-tren-do-it-yourself-diy-seperti-para-hipster</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8369" y="1858690"/>
            <a:ext cx="5506948" cy="4381833"/>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1623" y="1858689"/>
            <a:ext cx="5318589" cy="4381833"/>
          </a:xfrm>
          <a:prstGeom prst="rect">
            <a:avLst/>
          </a:prstGeom>
        </p:spPr>
      </p:pic>
      <p:sp>
        <p:nvSpPr>
          <p:cNvPr id="6" name="Content Placeholder 2"/>
          <p:cNvSpPr txBox="1">
            <a:spLocks/>
          </p:cNvSpPr>
          <p:nvPr/>
        </p:nvSpPr>
        <p:spPr>
          <a:xfrm>
            <a:off x="6873411" y="6306277"/>
            <a:ext cx="5587429" cy="459255"/>
          </a:xfrm>
          <a:prstGeom prst="rect">
            <a:avLst/>
          </a:prstGeom>
        </p:spPr>
        <p:txBody>
          <a:bodyPr vert="horz" lIns="91440" tIns="45720" rIns="91440" bIns="45720" rtlCol="0">
            <a:noAutofit/>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r>
              <a:rPr lang="en-US" sz="1200" dirty="0" smtClean="0"/>
              <a:t>https</a:t>
            </a:r>
            <a:r>
              <a:rPr lang="en-US" sz="1200" dirty="0"/>
              <a:t>://www.tokopedia.com/sampoernapot/benih-bibit-paket-sayuran-lengkap-siap-pakai-paket-berkebun-lengkap</a:t>
            </a:r>
          </a:p>
        </p:txBody>
      </p:sp>
      <p:sp>
        <p:nvSpPr>
          <p:cNvPr id="7" name="TextBox 6"/>
          <p:cNvSpPr txBox="1"/>
          <p:nvPr/>
        </p:nvSpPr>
        <p:spPr>
          <a:xfrm>
            <a:off x="536640" y="1015097"/>
            <a:ext cx="11116638" cy="646331"/>
          </a:xfrm>
          <a:prstGeom prst="rect">
            <a:avLst/>
          </a:prstGeom>
          <a:noFill/>
        </p:spPr>
        <p:txBody>
          <a:bodyPr wrap="square" rtlCol="0">
            <a:spAutoFit/>
          </a:bodyPr>
          <a:lstStyle/>
          <a:p>
            <a:r>
              <a:rPr lang="en-US" dirty="0" err="1">
                <a:solidFill>
                  <a:schemeClr val="bg1"/>
                </a:solidFill>
              </a:rPr>
              <a:t>Berawal</a:t>
            </a:r>
            <a:r>
              <a:rPr lang="id-ID" dirty="0">
                <a:solidFill>
                  <a:schemeClr val="bg1"/>
                </a:solidFill>
              </a:rPr>
              <a:t> dari hobi, apakah itu kerajinan tangan atau pertukangan membuat </a:t>
            </a:r>
            <a:r>
              <a:rPr lang="en-US" dirty="0" err="1">
                <a:solidFill>
                  <a:schemeClr val="bg1"/>
                </a:solidFill>
              </a:rPr>
              <a:t>perlengkapan</a:t>
            </a:r>
            <a:r>
              <a:rPr lang="en-US" dirty="0">
                <a:solidFill>
                  <a:schemeClr val="bg1"/>
                </a:solidFill>
              </a:rPr>
              <a:t> </a:t>
            </a:r>
            <a:r>
              <a:rPr lang="en-US" dirty="0" err="1">
                <a:solidFill>
                  <a:schemeClr val="bg1"/>
                </a:solidFill>
              </a:rPr>
              <a:t>rumah</a:t>
            </a:r>
            <a:r>
              <a:rPr lang="en-US" dirty="0">
                <a:solidFill>
                  <a:schemeClr val="bg1"/>
                </a:solidFill>
              </a:rPr>
              <a:t> </a:t>
            </a:r>
            <a:r>
              <a:rPr lang="en-US" dirty="0" err="1">
                <a:solidFill>
                  <a:schemeClr val="bg1"/>
                </a:solidFill>
              </a:rPr>
              <a:t>tangga</a:t>
            </a:r>
            <a:r>
              <a:rPr lang="en-US" dirty="0">
                <a:solidFill>
                  <a:schemeClr val="bg1"/>
                </a:solidFill>
              </a:rPr>
              <a:t>, </a:t>
            </a:r>
            <a:r>
              <a:rPr lang="en-US" dirty="0" err="1">
                <a:solidFill>
                  <a:schemeClr val="bg1"/>
                </a:solidFill>
              </a:rPr>
              <a:t>fesyen</a:t>
            </a:r>
            <a:r>
              <a:rPr lang="en-US" dirty="0">
                <a:solidFill>
                  <a:schemeClr val="bg1"/>
                </a:solidFill>
              </a:rPr>
              <a:t> hingga </a:t>
            </a:r>
            <a:r>
              <a:rPr lang="en-US" dirty="0" err="1">
                <a:solidFill>
                  <a:schemeClr val="bg1"/>
                </a:solidFill>
              </a:rPr>
              <a:t>furnitur</a:t>
            </a:r>
            <a:r>
              <a:rPr lang="id-ID" dirty="0">
                <a:solidFill>
                  <a:schemeClr val="bg1"/>
                </a:solidFill>
              </a:rPr>
              <a:t> sederhana,  semuanya dikerjakan sendiri tanpa mengikutsertakan pekerja </a:t>
            </a:r>
            <a:r>
              <a:rPr lang="id-ID" dirty="0" smtClean="0">
                <a:solidFill>
                  <a:schemeClr val="bg1"/>
                </a:solidFill>
              </a:rPr>
              <a:t>profesional</a:t>
            </a:r>
            <a:r>
              <a:rPr lang="en-US" dirty="0" smtClean="0">
                <a:solidFill>
                  <a:schemeClr val="bg1"/>
                </a:solidFill>
              </a:rPr>
              <a:t>. </a:t>
            </a:r>
            <a:endParaRPr lang="en-US" dirty="0">
              <a:solidFill>
                <a:schemeClr val="bg1"/>
              </a:solidFill>
            </a:endParaRPr>
          </a:p>
        </p:txBody>
      </p:sp>
    </p:spTree>
    <p:extLst>
      <p:ext uri="{BB962C8B-B14F-4D97-AF65-F5344CB8AC3E}">
        <p14:creationId xmlns:p14="http://schemas.microsoft.com/office/powerpoint/2010/main" val="4623414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0692" y="1099334"/>
            <a:ext cx="11691991" cy="626723"/>
          </a:xfrm>
        </p:spPr>
        <p:txBody>
          <a:bodyPr>
            <a:normAutofit fontScale="90000"/>
          </a:bodyPr>
          <a:lstStyle/>
          <a:p>
            <a:pPr lvl="3" algn="ctr"/>
            <a:r>
              <a:rPr lang="en-US" sz="1800" dirty="0"/>
              <a:t>P</a:t>
            </a:r>
            <a:r>
              <a:rPr lang="id-ID" sz="1800" dirty="0"/>
              <a:t>engembangan aplikasi</a:t>
            </a:r>
            <a:r>
              <a:rPr lang="en-US" sz="1800" dirty="0"/>
              <a:t> </a:t>
            </a:r>
            <a:r>
              <a:rPr lang="en-US" sz="1800" dirty="0" err="1"/>
              <a:t>seluler</a:t>
            </a:r>
            <a:r>
              <a:rPr lang="en-US" sz="1800" dirty="0"/>
              <a:t> </a:t>
            </a:r>
            <a:r>
              <a:rPr lang="en-US" sz="1800" dirty="0" err="1"/>
              <a:t>dari</a:t>
            </a:r>
            <a:r>
              <a:rPr lang="en-US" sz="1800" dirty="0"/>
              <a:t> </a:t>
            </a:r>
            <a:r>
              <a:rPr lang="en-US" sz="1800" dirty="0" err="1"/>
              <a:t>tahun</a:t>
            </a:r>
            <a:r>
              <a:rPr lang="en-US" sz="1800" dirty="0"/>
              <a:t>  </a:t>
            </a:r>
            <a:r>
              <a:rPr lang="en-US" sz="1800" dirty="0" err="1"/>
              <a:t>ke</a:t>
            </a:r>
            <a:r>
              <a:rPr lang="en-US" sz="1800" dirty="0"/>
              <a:t> </a:t>
            </a:r>
            <a:r>
              <a:rPr lang="en-US" sz="1800" dirty="0" err="1"/>
              <a:t>tahun</a:t>
            </a:r>
            <a:r>
              <a:rPr lang="en-US" sz="1800" dirty="0"/>
              <a:t> </a:t>
            </a:r>
            <a:r>
              <a:rPr lang="en-US" sz="1800" dirty="0" err="1"/>
              <a:t>semakin</a:t>
            </a:r>
            <a:r>
              <a:rPr lang="id-ID" sz="1800" dirty="0"/>
              <a:t> dinamis, penuh potensi dan peluang. Mulai dari </a:t>
            </a:r>
            <a:r>
              <a:rPr lang="en-US" sz="1800" dirty="0"/>
              <a:t>Artificial Intelligence (</a:t>
            </a:r>
            <a:r>
              <a:rPr lang="id-ID" sz="1800" i="1" dirty="0"/>
              <a:t>AI</a:t>
            </a:r>
            <a:r>
              <a:rPr lang="en-US" sz="1800" i="1" dirty="0"/>
              <a:t>)</a:t>
            </a:r>
            <a:r>
              <a:rPr lang="id-ID" sz="1800" dirty="0"/>
              <a:t> dan </a:t>
            </a:r>
            <a:r>
              <a:rPr lang="id-ID" sz="1800" i="1" dirty="0"/>
              <a:t>Machine Learning</a:t>
            </a:r>
            <a:r>
              <a:rPr lang="id-ID" sz="1800" dirty="0"/>
              <a:t> hingga teknologi </a:t>
            </a:r>
            <a:r>
              <a:rPr lang="id-ID" sz="1800" i="1" dirty="0"/>
              <a:t>cloud</a:t>
            </a:r>
            <a:r>
              <a:rPr lang="id-ID" sz="1800" dirty="0"/>
              <a:t>, pengalaman metaverse, gamifikasi, dan integrasi dengan perangkat dan platform </a:t>
            </a:r>
            <a:r>
              <a:rPr lang="id-ID" sz="1800" dirty="0" smtClean="0"/>
              <a:t>lain</a:t>
            </a:r>
            <a:r>
              <a:rPr lang="en-US" sz="1800" dirty="0" smtClean="0"/>
              <a:t/>
            </a:r>
            <a:br>
              <a:rPr lang="en-US" sz="1800" dirty="0" smtClean="0"/>
            </a:br>
            <a:r>
              <a:rPr lang="id-ID" sz="1800" dirty="0" smtClean="0"/>
              <a:t>.</a:t>
            </a:r>
            <a:endParaRPr lang="en-US" sz="1800"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805880"/>
            <a:ext cx="12192000" cy="5170273"/>
          </a:xfrm>
        </p:spPr>
      </p:pic>
      <p:sp>
        <p:nvSpPr>
          <p:cNvPr id="4" name="Title 1"/>
          <p:cNvSpPr txBox="1">
            <a:spLocks/>
          </p:cNvSpPr>
          <p:nvPr/>
        </p:nvSpPr>
        <p:spPr>
          <a:xfrm>
            <a:off x="1202919" y="284176"/>
            <a:ext cx="9784080" cy="1154206"/>
          </a:xfrm>
          <a:prstGeom prst="rect">
            <a:avLst/>
          </a:prstGeom>
        </p:spPr>
        <p:txBody>
          <a:bodyPr vert="horz" lIns="91440" tIns="45720" rIns="91440" bIns="45720" rtlCol="0" anchor="ctr">
            <a:normAutofit/>
          </a:bodyPr>
          <a:lst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a:lstStyle>
          <a:p>
            <a:pPr marL="514350" indent="-514350" algn="ctr"/>
            <a:r>
              <a:rPr lang="en-US" b="1" dirty="0" smtClean="0">
                <a:solidFill>
                  <a:schemeClr val="bg1"/>
                </a:solidFill>
                <a:latin typeface="Adobe Fan Heiti Std B" panose="020B0700000000000000" pitchFamily="34" charset="-128"/>
                <a:ea typeface="Adobe Fan Heiti Std B" panose="020B0700000000000000" pitchFamily="34" charset="-128"/>
              </a:rPr>
              <a:t>Mobile Trend</a:t>
            </a:r>
            <a:br>
              <a:rPr lang="en-US" b="1" dirty="0" smtClean="0">
                <a:solidFill>
                  <a:schemeClr val="bg1"/>
                </a:solidFill>
                <a:latin typeface="Adobe Fan Heiti Std B" panose="020B0700000000000000" pitchFamily="34" charset="-128"/>
                <a:ea typeface="Adobe Fan Heiti Std B" panose="020B0700000000000000" pitchFamily="34" charset="-128"/>
              </a:rPr>
            </a:br>
            <a:endParaRPr lang="en-US" b="1" dirty="0">
              <a:solidFill>
                <a:schemeClr val="bg1"/>
              </a:solidFill>
              <a:latin typeface="Adobe Fan Heiti Std B" panose="020B0700000000000000" pitchFamily="34" charset="-128"/>
              <a:ea typeface="Adobe Fan Heiti Std B" panose="020B0700000000000000" pitchFamily="34" charset="-128"/>
            </a:endParaRPr>
          </a:p>
        </p:txBody>
      </p:sp>
    </p:spTree>
    <p:extLst>
      <p:ext uri="{BB962C8B-B14F-4D97-AF65-F5344CB8AC3E}">
        <p14:creationId xmlns:p14="http://schemas.microsoft.com/office/powerpoint/2010/main" val="28216290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6470" y="284176"/>
            <a:ext cx="9784080" cy="1508760"/>
          </a:xfrm>
        </p:spPr>
        <p:txBody>
          <a:bodyPr/>
          <a:lstStyle/>
          <a:p>
            <a:r>
              <a:rPr lang="en-US" b="1" dirty="0">
                <a:effectLst>
                  <a:outerShdw blurRad="38100" dist="38100" dir="2700000" algn="tl">
                    <a:srgbClr val="000000">
                      <a:alpha val="43137"/>
                    </a:srgbClr>
                  </a:outerShdw>
                </a:effectLst>
                <a:latin typeface="+mn-lt"/>
              </a:rPr>
              <a:t>Health and Beauty Trends</a:t>
            </a:r>
            <a:endParaRPr lang="en-US" dirty="0">
              <a:effectLst>
                <a:outerShdw blurRad="38100" dist="38100" dir="2700000" algn="tl">
                  <a:srgbClr val="000000">
                    <a:alpha val="43137"/>
                  </a:srgbClr>
                </a:outerShdw>
              </a:effectLst>
              <a:latin typeface="+mn-lt"/>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792936"/>
            <a:ext cx="11681718" cy="5065064"/>
          </a:xfrm>
        </p:spPr>
      </p:pic>
      <p:sp>
        <p:nvSpPr>
          <p:cNvPr id="5" name="TextBox 4"/>
          <p:cNvSpPr txBox="1"/>
          <p:nvPr/>
        </p:nvSpPr>
        <p:spPr>
          <a:xfrm>
            <a:off x="873303" y="2239765"/>
            <a:ext cx="5280917" cy="3785652"/>
          </a:xfrm>
          <a:prstGeom prst="rect">
            <a:avLst/>
          </a:prstGeom>
          <a:noFill/>
        </p:spPr>
        <p:txBody>
          <a:bodyPr wrap="square" rtlCol="0">
            <a:spAutoFit/>
          </a:bodyPr>
          <a:lstStyle/>
          <a:p>
            <a:pPr algn="just"/>
            <a:r>
              <a:rPr lang="id-ID" sz="2400" dirty="0">
                <a:solidFill>
                  <a:schemeClr val="bg1"/>
                </a:solidFill>
              </a:rPr>
              <a:t>Ke</a:t>
            </a:r>
            <a:r>
              <a:rPr lang="en-US" sz="2400" dirty="0" err="1">
                <a:solidFill>
                  <a:schemeClr val="bg1"/>
                </a:solidFill>
              </a:rPr>
              <a:t>pedulian</a:t>
            </a:r>
            <a:r>
              <a:rPr lang="en-US" sz="2400" dirty="0">
                <a:solidFill>
                  <a:schemeClr val="bg1"/>
                </a:solidFill>
              </a:rPr>
              <a:t> </a:t>
            </a:r>
            <a:r>
              <a:rPr lang="en-US" sz="2400" dirty="0" err="1">
                <a:solidFill>
                  <a:schemeClr val="bg1"/>
                </a:solidFill>
              </a:rPr>
              <a:t>pada</a:t>
            </a:r>
            <a:r>
              <a:rPr lang="en-US" sz="2400" dirty="0">
                <a:solidFill>
                  <a:schemeClr val="bg1"/>
                </a:solidFill>
              </a:rPr>
              <a:t> </a:t>
            </a:r>
            <a:r>
              <a:rPr lang="en-US" sz="2400" dirty="0" err="1">
                <a:solidFill>
                  <a:schemeClr val="bg1"/>
                </a:solidFill>
              </a:rPr>
              <a:t>kesehatan</a:t>
            </a:r>
            <a:r>
              <a:rPr lang="en-US" sz="2400" dirty="0">
                <a:solidFill>
                  <a:schemeClr val="bg1"/>
                </a:solidFill>
              </a:rPr>
              <a:t> dan </a:t>
            </a:r>
            <a:r>
              <a:rPr lang="en-US" sz="2400" dirty="0" err="1">
                <a:solidFill>
                  <a:schemeClr val="bg1"/>
                </a:solidFill>
              </a:rPr>
              <a:t>kecantikan</a:t>
            </a:r>
            <a:r>
              <a:rPr lang="en-US" sz="2400" dirty="0">
                <a:solidFill>
                  <a:schemeClr val="bg1"/>
                </a:solidFill>
              </a:rPr>
              <a:t> </a:t>
            </a:r>
            <a:r>
              <a:rPr lang="en-US" sz="2400" dirty="0" err="1">
                <a:solidFill>
                  <a:schemeClr val="bg1"/>
                </a:solidFill>
              </a:rPr>
              <a:t>makin</a:t>
            </a:r>
            <a:r>
              <a:rPr lang="en-US" sz="2400" dirty="0">
                <a:solidFill>
                  <a:schemeClr val="bg1"/>
                </a:solidFill>
              </a:rPr>
              <a:t> lama </a:t>
            </a:r>
            <a:r>
              <a:rPr lang="en-US" sz="2400" dirty="0" err="1">
                <a:solidFill>
                  <a:schemeClr val="bg1"/>
                </a:solidFill>
              </a:rPr>
              <a:t>makin</a:t>
            </a:r>
            <a:r>
              <a:rPr lang="en-US" sz="2400" dirty="0">
                <a:solidFill>
                  <a:schemeClr val="bg1"/>
                </a:solidFill>
              </a:rPr>
              <a:t> </a:t>
            </a:r>
            <a:r>
              <a:rPr lang="en-US" sz="2400" dirty="0" err="1">
                <a:solidFill>
                  <a:schemeClr val="bg1"/>
                </a:solidFill>
              </a:rPr>
              <a:t>meningkat</a:t>
            </a:r>
            <a:r>
              <a:rPr lang="en-US" sz="2400" dirty="0">
                <a:solidFill>
                  <a:schemeClr val="bg1"/>
                </a:solidFill>
              </a:rPr>
              <a:t> dan </a:t>
            </a:r>
            <a:r>
              <a:rPr lang="en-US" sz="2400" dirty="0" err="1">
                <a:solidFill>
                  <a:schemeClr val="bg1"/>
                </a:solidFill>
              </a:rPr>
              <a:t>ini</a:t>
            </a:r>
            <a:r>
              <a:rPr lang="en-US" sz="2400" dirty="0">
                <a:solidFill>
                  <a:schemeClr val="bg1"/>
                </a:solidFill>
              </a:rPr>
              <a:t> </a:t>
            </a:r>
            <a:r>
              <a:rPr lang="en-US" sz="2400" dirty="0" err="1">
                <a:solidFill>
                  <a:schemeClr val="bg1"/>
                </a:solidFill>
              </a:rPr>
              <a:t>menghadirkan</a:t>
            </a:r>
            <a:r>
              <a:rPr lang="en-US" sz="2400" dirty="0">
                <a:solidFill>
                  <a:schemeClr val="bg1"/>
                </a:solidFill>
              </a:rPr>
              <a:t> </a:t>
            </a:r>
            <a:r>
              <a:rPr lang="en-US" sz="2400" dirty="0" err="1">
                <a:solidFill>
                  <a:schemeClr val="bg1"/>
                </a:solidFill>
              </a:rPr>
              <a:t>banyak</a:t>
            </a:r>
            <a:r>
              <a:rPr lang="id-ID" sz="2400" dirty="0">
                <a:solidFill>
                  <a:schemeClr val="bg1"/>
                </a:solidFill>
              </a:rPr>
              <a:t> peluang bagi </a:t>
            </a:r>
            <a:r>
              <a:rPr lang="en-US" sz="2400" dirty="0" err="1" smtClean="0">
                <a:solidFill>
                  <a:schemeClr val="bg1"/>
                </a:solidFill>
              </a:rPr>
              <a:t>wirausahawan</a:t>
            </a:r>
            <a:endParaRPr lang="en-US" sz="2400" dirty="0" smtClean="0">
              <a:solidFill>
                <a:schemeClr val="bg1"/>
              </a:solidFill>
            </a:endParaRPr>
          </a:p>
          <a:p>
            <a:pPr marL="342900" indent="-342900" algn="just">
              <a:buFont typeface="Wingdings" panose="05000000000000000000" pitchFamily="2" charset="2"/>
              <a:buChar char="ü"/>
            </a:pPr>
            <a:r>
              <a:rPr lang="id-ID" sz="2400" dirty="0" smtClean="0">
                <a:solidFill>
                  <a:schemeClr val="bg1"/>
                </a:solidFill>
              </a:rPr>
              <a:t>kosmetik</a:t>
            </a:r>
            <a:r>
              <a:rPr lang="id-ID" sz="2400" dirty="0">
                <a:solidFill>
                  <a:schemeClr val="bg1"/>
                </a:solidFill>
              </a:rPr>
              <a:t>, </a:t>
            </a:r>
            <a:endParaRPr lang="en-US" sz="2400" dirty="0" smtClean="0">
              <a:solidFill>
                <a:schemeClr val="bg1"/>
              </a:solidFill>
            </a:endParaRPr>
          </a:p>
          <a:p>
            <a:pPr marL="342900" indent="-342900" algn="just">
              <a:buFont typeface="Wingdings" panose="05000000000000000000" pitchFamily="2" charset="2"/>
              <a:buChar char="ü"/>
            </a:pPr>
            <a:r>
              <a:rPr lang="en-US" sz="2400" dirty="0" smtClean="0">
                <a:solidFill>
                  <a:schemeClr val="bg1"/>
                </a:solidFill>
              </a:rPr>
              <a:t>p</a:t>
            </a:r>
            <a:r>
              <a:rPr lang="id-ID" sz="2400" dirty="0">
                <a:solidFill>
                  <a:schemeClr val="bg1"/>
                </a:solidFill>
              </a:rPr>
              <a:t>usat kebugaran, </a:t>
            </a:r>
            <a:endParaRPr lang="en-US" sz="2400" dirty="0" smtClean="0">
              <a:solidFill>
                <a:schemeClr val="bg1"/>
              </a:solidFill>
            </a:endParaRPr>
          </a:p>
          <a:p>
            <a:pPr marL="342900" indent="-342900" algn="just">
              <a:buFont typeface="Wingdings" panose="05000000000000000000" pitchFamily="2" charset="2"/>
              <a:buChar char="ü"/>
            </a:pPr>
            <a:r>
              <a:rPr lang="en-US" sz="2400" dirty="0" err="1" smtClean="0">
                <a:solidFill>
                  <a:schemeClr val="bg1"/>
                </a:solidFill>
              </a:rPr>
              <a:t>peralatan</a:t>
            </a:r>
            <a:r>
              <a:rPr lang="en-US" sz="2400" dirty="0" smtClean="0">
                <a:solidFill>
                  <a:schemeClr val="bg1"/>
                </a:solidFill>
              </a:rPr>
              <a:t> </a:t>
            </a:r>
            <a:r>
              <a:rPr lang="en-US" sz="2400" dirty="0" err="1">
                <a:solidFill>
                  <a:schemeClr val="bg1"/>
                </a:solidFill>
              </a:rPr>
              <a:t>kesehatan</a:t>
            </a:r>
            <a:r>
              <a:rPr lang="en-US" sz="2400" dirty="0">
                <a:solidFill>
                  <a:schemeClr val="bg1"/>
                </a:solidFill>
              </a:rPr>
              <a:t> dan </a:t>
            </a:r>
            <a:r>
              <a:rPr lang="id-ID" sz="2400" dirty="0">
                <a:solidFill>
                  <a:schemeClr val="bg1"/>
                </a:solidFill>
              </a:rPr>
              <a:t>kebugaran</a:t>
            </a:r>
            <a:r>
              <a:rPr lang="en-US" sz="2400" dirty="0" smtClean="0">
                <a:solidFill>
                  <a:schemeClr val="bg1"/>
                </a:solidFill>
              </a:rPr>
              <a:t>,</a:t>
            </a:r>
          </a:p>
          <a:p>
            <a:pPr marL="342900" indent="-342900" algn="just">
              <a:buFont typeface="Wingdings" panose="05000000000000000000" pitchFamily="2" charset="2"/>
              <a:buChar char="ü"/>
            </a:pPr>
            <a:r>
              <a:rPr lang="en-US" sz="2400" dirty="0" err="1" smtClean="0">
                <a:solidFill>
                  <a:schemeClr val="bg1"/>
                </a:solidFill>
              </a:rPr>
              <a:t>minuman</a:t>
            </a:r>
            <a:r>
              <a:rPr lang="en-US" sz="2400" dirty="0" smtClean="0">
                <a:solidFill>
                  <a:schemeClr val="bg1"/>
                </a:solidFill>
              </a:rPr>
              <a:t> </a:t>
            </a:r>
            <a:r>
              <a:rPr lang="en-US" sz="2400" dirty="0">
                <a:solidFill>
                  <a:schemeClr val="bg1"/>
                </a:solidFill>
              </a:rPr>
              <a:t>dan </a:t>
            </a:r>
            <a:r>
              <a:rPr lang="en-US" sz="2400" dirty="0" err="1">
                <a:solidFill>
                  <a:schemeClr val="bg1"/>
                </a:solidFill>
              </a:rPr>
              <a:t>makanan</a:t>
            </a:r>
            <a:r>
              <a:rPr lang="en-US" sz="2400" dirty="0">
                <a:solidFill>
                  <a:schemeClr val="bg1"/>
                </a:solidFill>
              </a:rPr>
              <a:t> </a:t>
            </a:r>
            <a:r>
              <a:rPr lang="en-US" sz="2400" dirty="0" err="1">
                <a:solidFill>
                  <a:schemeClr val="bg1"/>
                </a:solidFill>
              </a:rPr>
              <a:t>kesehatan</a:t>
            </a:r>
            <a:r>
              <a:rPr lang="id-ID" sz="2400" dirty="0">
                <a:solidFill>
                  <a:schemeClr val="bg1"/>
                </a:solidFill>
              </a:rPr>
              <a:t>, </a:t>
            </a:r>
            <a:endParaRPr lang="en-US" sz="2400" dirty="0" smtClean="0">
              <a:solidFill>
                <a:schemeClr val="bg1"/>
              </a:solidFill>
            </a:endParaRPr>
          </a:p>
          <a:p>
            <a:pPr marL="342900" indent="-342900" algn="just">
              <a:buFont typeface="Wingdings" panose="05000000000000000000" pitchFamily="2" charset="2"/>
              <a:buChar char="ü"/>
            </a:pPr>
            <a:r>
              <a:rPr lang="id-ID" sz="2400" dirty="0" smtClean="0">
                <a:solidFill>
                  <a:schemeClr val="bg1"/>
                </a:solidFill>
              </a:rPr>
              <a:t>klinik </a:t>
            </a:r>
            <a:r>
              <a:rPr lang="id-ID" sz="2400" dirty="0">
                <a:solidFill>
                  <a:schemeClr val="bg1"/>
                </a:solidFill>
              </a:rPr>
              <a:t>perawatan, </a:t>
            </a:r>
            <a:endParaRPr lang="en-US" sz="2400" dirty="0" smtClean="0">
              <a:solidFill>
                <a:schemeClr val="bg1"/>
              </a:solidFill>
            </a:endParaRPr>
          </a:p>
          <a:p>
            <a:pPr marL="342900" indent="-342900" algn="just">
              <a:buFont typeface="Wingdings" panose="05000000000000000000" pitchFamily="2" charset="2"/>
              <a:buChar char="ü"/>
            </a:pPr>
            <a:r>
              <a:rPr lang="en-US" sz="2400" dirty="0" smtClean="0">
                <a:solidFill>
                  <a:schemeClr val="bg1"/>
                </a:solidFill>
              </a:rPr>
              <a:t>coach</a:t>
            </a:r>
            <a:r>
              <a:rPr lang="id-ID" sz="2400" dirty="0" smtClean="0">
                <a:solidFill>
                  <a:schemeClr val="bg1"/>
                </a:solidFill>
              </a:rPr>
              <a:t> </a:t>
            </a:r>
            <a:r>
              <a:rPr lang="id-ID" sz="2400" dirty="0">
                <a:solidFill>
                  <a:schemeClr val="bg1"/>
                </a:solidFill>
              </a:rPr>
              <a:t>kesehatan</a:t>
            </a:r>
            <a:endParaRPr lang="en-US" sz="2400" dirty="0">
              <a:solidFill>
                <a:schemeClr val="bg1"/>
              </a:solidFill>
            </a:endParaRPr>
          </a:p>
        </p:txBody>
      </p:sp>
      <p:sp>
        <p:nvSpPr>
          <p:cNvPr id="6" name="TextBox 5"/>
          <p:cNvSpPr txBox="1"/>
          <p:nvPr/>
        </p:nvSpPr>
        <p:spPr>
          <a:xfrm rot="16200000">
            <a:off x="9514774" y="4126598"/>
            <a:ext cx="4836480" cy="384721"/>
          </a:xfrm>
          <a:prstGeom prst="rect">
            <a:avLst/>
          </a:prstGeom>
          <a:noFill/>
        </p:spPr>
        <p:txBody>
          <a:bodyPr wrap="square" rtlCol="0">
            <a:spAutoFit/>
          </a:bodyPr>
          <a:lstStyle/>
          <a:p>
            <a:r>
              <a:rPr lang="en-US" sz="1000" dirty="0"/>
              <a:t>https://</a:t>
            </a:r>
            <a:r>
              <a:rPr lang="en-US" sz="900" i="1" dirty="0"/>
              <a:t>connect.in-cosmetics.com/regions/in-cosmetics-asia/global-data-exploring-clean-beauty-trends-in-the-beauty-landscape/</a:t>
            </a:r>
          </a:p>
        </p:txBody>
      </p:sp>
    </p:spTree>
    <p:extLst>
      <p:ext uri="{BB962C8B-B14F-4D97-AF65-F5344CB8AC3E}">
        <p14:creationId xmlns:p14="http://schemas.microsoft.com/office/powerpoint/2010/main" val="41371383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7854" y="169105"/>
            <a:ext cx="9784080" cy="794611"/>
          </a:xfrm>
        </p:spPr>
        <p:txBody>
          <a:bodyPr/>
          <a:lstStyle/>
          <a:p>
            <a:pPr algn="ctr"/>
            <a:r>
              <a:rPr lang="en-US" b="1" dirty="0"/>
              <a:t>The Internet of Things</a:t>
            </a:r>
            <a:endParaRPr lang="en-US" dirty="0"/>
          </a:p>
        </p:txBody>
      </p:sp>
      <p:sp>
        <p:nvSpPr>
          <p:cNvPr id="3" name="Content Placeholder 2"/>
          <p:cNvSpPr>
            <a:spLocks noGrp="1"/>
          </p:cNvSpPr>
          <p:nvPr>
            <p:ph idx="1"/>
          </p:nvPr>
        </p:nvSpPr>
        <p:spPr>
          <a:xfrm>
            <a:off x="1202919" y="963716"/>
            <a:ext cx="10550718" cy="803439"/>
          </a:xfrm>
        </p:spPr>
        <p:txBody>
          <a:bodyPr>
            <a:normAutofit fontScale="92500" lnSpcReduction="10000"/>
          </a:bodyPr>
          <a:lstStyle/>
          <a:p>
            <a:pPr algn="ctr"/>
            <a:r>
              <a:rPr lang="en-US" dirty="0" err="1">
                <a:solidFill>
                  <a:schemeClr val="bg1"/>
                </a:solidFill>
              </a:rPr>
              <a:t>Kehadiran</a:t>
            </a:r>
            <a:r>
              <a:rPr lang="en-US" dirty="0">
                <a:solidFill>
                  <a:schemeClr val="bg1"/>
                </a:solidFill>
              </a:rPr>
              <a:t> internet </a:t>
            </a:r>
            <a:r>
              <a:rPr lang="en-US" dirty="0" err="1">
                <a:solidFill>
                  <a:schemeClr val="bg1"/>
                </a:solidFill>
              </a:rPr>
              <a:t>semakin</a:t>
            </a:r>
            <a:r>
              <a:rPr lang="en-US" dirty="0">
                <a:solidFill>
                  <a:schemeClr val="bg1"/>
                </a:solidFill>
              </a:rPr>
              <a:t> lama </a:t>
            </a:r>
            <a:r>
              <a:rPr lang="en-US" dirty="0" err="1">
                <a:solidFill>
                  <a:schemeClr val="bg1"/>
                </a:solidFill>
              </a:rPr>
              <a:t>semakin</a:t>
            </a:r>
            <a:r>
              <a:rPr lang="en-US" dirty="0">
                <a:solidFill>
                  <a:schemeClr val="bg1"/>
                </a:solidFill>
              </a:rPr>
              <a:t> </a:t>
            </a:r>
            <a:r>
              <a:rPr lang="en-US" dirty="0" err="1">
                <a:solidFill>
                  <a:schemeClr val="bg1"/>
                </a:solidFill>
              </a:rPr>
              <a:t>mempermudah</a:t>
            </a:r>
            <a:r>
              <a:rPr lang="en-US" dirty="0">
                <a:solidFill>
                  <a:schemeClr val="bg1"/>
                </a:solidFill>
              </a:rPr>
              <a:t> </a:t>
            </a:r>
            <a:r>
              <a:rPr lang="en-US" dirty="0" err="1">
                <a:solidFill>
                  <a:schemeClr val="bg1"/>
                </a:solidFill>
              </a:rPr>
              <a:t>hidup</a:t>
            </a:r>
            <a:r>
              <a:rPr lang="en-US" dirty="0">
                <a:solidFill>
                  <a:schemeClr val="bg1"/>
                </a:solidFill>
              </a:rPr>
              <a:t> </a:t>
            </a:r>
            <a:r>
              <a:rPr lang="en-US" dirty="0" err="1">
                <a:solidFill>
                  <a:schemeClr val="bg1"/>
                </a:solidFill>
              </a:rPr>
              <a:t>manusia</a:t>
            </a:r>
            <a:r>
              <a:rPr lang="en-US" dirty="0" smtClean="0">
                <a:solidFill>
                  <a:schemeClr val="bg1"/>
                </a:solidFill>
              </a:rPr>
              <a:t>.</a:t>
            </a:r>
          </a:p>
          <a:p>
            <a:pPr algn="ctr"/>
            <a:r>
              <a:rPr lang="en-US" dirty="0" smtClean="0">
                <a:solidFill>
                  <a:schemeClr val="bg1"/>
                </a:solidFill>
              </a:rPr>
              <a:t> </a:t>
            </a:r>
            <a:r>
              <a:rPr lang="en-US" dirty="0" err="1">
                <a:solidFill>
                  <a:schemeClr val="bg1"/>
                </a:solidFill>
              </a:rPr>
              <a:t>Dampaknya</a:t>
            </a:r>
            <a:r>
              <a:rPr lang="en-US" dirty="0">
                <a:solidFill>
                  <a:schemeClr val="bg1"/>
                </a:solidFill>
              </a:rPr>
              <a:t> </a:t>
            </a:r>
            <a:r>
              <a:rPr lang="en-US" dirty="0" err="1">
                <a:solidFill>
                  <a:schemeClr val="bg1"/>
                </a:solidFill>
              </a:rPr>
              <a:t>adalah</a:t>
            </a:r>
            <a:r>
              <a:rPr lang="en-US" dirty="0">
                <a:solidFill>
                  <a:schemeClr val="bg1"/>
                </a:solidFill>
              </a:rPr>
              <a:t> </a:t>
            </a:r>
            <a:r>
              <a:rPr lang="en-US" dirty="0" err="1">
                <a:solidFill>
                  <a:schemeClr val="bg1"/>
                </a:solidFill>
              </a:rPr>
              <a:t>muncul</a:t>
            </a:r>
            <a:r>
              <a:rPr lang="en-US" dirty="0">
                <a:solidFill>
                  <a:schemeClr val="bg1"/>
                </a:solidFill>
              </a:rPr>
              <a:t> </a:t>
            </a:r>
            <a:r>
              <a:rPr lang="en-US" dirty="0" err="1">
                <a:solidFill>
                  <a:schemeClr val="bg1"/>
                </a:solidFill>
              </a:rPr>
              <a:t>keteraturan</a:t>
            </a:r>
            <a:r>
              <a:rPr lang="en-US" dirty="0">
                <a:solidFill>
                  <a:schemeClr val="bg1"/>
                </a:solidFill>
              </a:rPr>
              <a:t>.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67155"/>
            <a:ext cx="7027524" cy="5099673"/>
          </a:xfrm>
          <a:prstGeom prst="rect">
            <a:avLst/>
          </a:prstGeom>
        </p:spPr>
      </p:pic>
      <p:sp>
        <p:nvSpPr>
          <p:cNvPr id="5" name="TextBox 4"/>
          <p:cNvSpPr txBox="1"/>
          <p:nvPr/>
        </p:nvSpPr>
        <p:spPr>
          <a:xfrm>
            <a:off x="113015" y="6452171"/>
            <a:ext cx="3893905" cy="307777"/>
          </a:xfrm>
          <a:prstGeom prst="rect">
            <a:avLst/>
          </a:prstGeom>
          <a:noFill/>
        </p:spPr>
        <p:txBody>
          <a:bodyPr wrap="square" rtlCol="0">
            <a:spAutoFit/>
          </a:bodyPr>
          <a:lstStyle/>
          <a:p>
            <a:r>
              <a:rPr lang="en-US" sz="1400" dirty="0">
                <a:solidFill>
                  <a:schemeClr val="bg1"/>
                </a:solidFill>
              </a:rPr>
              <a:t>https://www.tiketkai.com/</a:t>
            </a:r>
          </a:p>
        </p:txBody>
      </p:sp>
    </p:spTree>
    <p:extLst>
      <p:ext uri="{BB962C8B-B14F-4D97-AF65-F5344CB8AC3E}">
        <p14:creationId xmlns:p14="http://schemas.microsoft.com/office/powerpoint/2010/main" val="31893714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Berbagai</a:t>
            </a:r>
            <a:r>
              <a:rPr lang="en-US" dirty="0" smtClean="0"/>
              <a:t> </a:t>
            </a:r>
            <a:r>
              <a:rPr lang="en-US" dirty="0" err="1" smtClean="0"/>
              <a:t>Teknik</a:t>
            </a:r>
            <a:r>
              <a:rPr lang="en-US" dirty="0" smtClean="0"/>
              <a:t> </a:t>
            </a:r>
            <a:r>
              <a:rPr lang="en-US" dirty="0" err="1" smtClean="0"/>
              <a:t>untuk</a:t>
            </a:r>
            <a:r>
              <a:rPr lang="en-US" dirty="0" smtClean="0"/>
              <a:t> </a:t>
            </a:r>
            <a:r>
              <a:rPr lang="en-US" b="1" dirty="0" err="1" smtClean="0">
                <a:effectLst>
                  <a:outerShdw blurRad="38100" dist="38100" dir="2700000" algn="tl">
                    <a:srgbClr val="000000">
                      <a:alpha val="43137"/>
                    </a:srgbClr>
                  </a:outerShdw>
                </a:effectLst>
              </a:rPr>
              <a:t>Mengidentikasi</a:t>
            </a:r>
            <a:r>
              <a:rPr lang="en-US" b="1" dirty="0" smtClean="0">
                <a:effectLst>
                  <a:outerShdw blurRad="38100" dist="38100" dir="2700000" algn="tl">
                    <a:srgbClr val="000000">
                      <a:alpha val="43137"/>
                    </a:srgbClr>
                  </a:outerShdw>
                </a:effectLst>
              </a:rPr>
              <a:t> </a:t>
            </a:r>
            <a:r>
              <a:rPr lang="en-US" b="1" dirty="0" err="1">
                <a:effectLst>
                  <a:outerShdw blurRad="38100" dist="38100" dir="2700000" algn="tl">
                    <a:srgbClr val="000000">
                      <a:alpha val="43137"/>
                    </a:srgbClr>
                  </a:outerShdw>
                </a:effectLst>
              </a:rPr>
              <a:t>Peluang</a:t>
            </a:r>
            <a:r>
              <a:rPr lang="en-US" b="1" dirty="0">
                <a:effectLst>
                  <a:outerShdw blurRad="38100" dist="38100" dir="2700000" algn="tl">
                    <a:srgbClr val="000000">
                      <a:alpha val="43137"/>
                    </a:srgbClr>
                  </a:outerShdw>
                </a:effectLst>
              </a:rPr>
              <a:t> </a:t>
            </a:r>
          </a:p>
        </p:txBody>
      </p:sp>
      <p:sp>
        <p:nvSpPr>
          <p:cNvPr id="3" name="Content Placeholder 2"/>
          <p:cNvSpPr>
            <a:spLocks noGrp="1"/>
          </p:cNvSpPr>
          <p:nvPr>
            <p:ph idx="1"/>
          </p:nvPr>
        </p:nvSpPr>
        <p:spPr>
          <a:xfrm>
            <a:off x="1007710" y="2651760"/>
            <a:ext cx="9784080" cy="4206240"/>
          </a:xfrm>
        </p:spPr>
        <p:txBody>
          <a:bodyPr/>
          <a:lstStyle/>
          <a:p>
            <a:pPr lvl="0"/>
            <a:r>
              <a:rPr lang="en-US" i="1" dirty="0" smtClean="0"/>
              <a:t>Brainstorming</a:t>
            </a:r>
            <a:r>
              <a:rPr lang="en-US" i="1" dirty="0"/>
              <a:t>, </a:t>
            </a:r>
            <a:endParaRPr lang="en-US" i="1" dirty="0" smtClean="0"/>
          </a:p>
          <a:p>
            <a:pPr lvl="0"/>
            <a:r>
              <a:rPr lang="en-US" i="1" dirty="0" err="1" smtClean="0"/>
              <a:t>Brainwriting</a:t>
            </a:r>
            <a:r>
              <a:rPr lang="en-US" i="1" dirty="0"/>
              <a:t>, </a:t>
            </a:r>
            <a:endParaRPr lang="en-US" i="1" dirty="0" smtClean="0"/>
          </a:p>
          <a:p>
            <a:pPr lvl="0"/>
            <a:r>
              <a:rPr lang="en-US" i="1" dirty="0" smtClean="0"/>
              <a:t>Focus </a:t>
            </a:r>
            <a:r>
              <a:rPr lang="en-US" i="1" dirty="0"/>
              <a:t>group discussion, </a:t>
            </a:r>
            <a:endParaRPr lang="en-US" i="1" dirty="0" smtClean="0"/>
          </a:p>
          <a:p>
            <a:pPr lvl="0"/>
            <a:r>
              <a:rPr lang="en-US" i="1" dirty="0" smtClean="0"/>
              <a:t>Mind </a:t>
            </a:r>
            <a:r>
              <a:rPr lang="en-US" i="1" dirty="0"/>
              <a:t>Mapping, </a:t>
            </a:r>
            <a:endParaRPr lang="en-US" i="1" dirty="0" smtClean="0"/>
          </a:p>
          <a:p>
            <a:pPr lvl="0"/>
            <a:r>
              <a:rPr lang="en-US" i="1" dirty="0" smtClean="0"/>
              <a:t>Heuristic </a:t>
            </a:r>
            <a:r>
              <a:rPr lang="en-US" i="1" dirty="0"/>
              <a:t>Ideation Technique</a:t>
            </a:r>
            <a:r>
              <a:rPr lang="en-US" dirty="0"/>
              <a:t> (HIT) </a:t>
            </a:r>
            <a:endParaRPr lang="en-US" dirty="0" smtClean="0"/>
          </a:p>
          <a:p>
            <a:pPr lvl="0"/>
            <a:r>
              <a:rPr lang="en-US" dirty="0" smtClean="0"/>
              <a:t>SCAMPER</a:t>
            </a:r>
            <a:r>
              <a:rPr lang="en-US" dirty="0"/>
              <a: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85968" y="2054832"/>
            <a:ext cx="5666908" cy="37808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1705160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solidFill>
                  <a:schemeClr val="bg1"/>
                </a:solidFill>
              </a:rPr>
              <a:t>Tujuan</a:t>
            </a:r>
            <a:r>
              <a:rPr lang="en-US" b="1" dirty="0" smtClean="0">
                <a:solidFill>
                  <a:schemeClr val="bg1"/>
                </a:solidFill>
              </a:rPr>
              <a:t> </a:t>
            </a:r>
            <a:r>
              <a:rPr lang="en-US" b="1" dirty="0" err="1" smtClean="0">
                <a:solidFill>
                  <a:schemeClr val="bg1"/>
                </a:solidFill>
              </a:rPr>
              <a:t>PEmbelajaran</a:t>
            </a:r>
            <a:endParaRPr lang="en-US" b="1" dirty="0">
              <a:solidFill>
                <a:schemeClr val="bg1"/>
              </a:solidFill>
            </a:endParaRPr>
          </a:p>
        </p:txBody>
      </p:sp>
      <p:sp>
        <p:nvSpPr>
          <p:cNvPr id="3" name="Content Placeholder 2"/>
          <p:cNvSpPr>
            <a:spLocks noGrp="1"/>
          </p:cNvSpPr>
          <p:nvPr>
            <p:ph idx="1"/>
          </p:nvPr>
        </p:nvSpPr>
        <p:spPr>
          <a:xfrm>
            <a:off x="1202919" y="2645228"/>
            <a:ext cx="9784080" cy="3572691"/>
          </a:xfrm>
        </p:spPr>
        <p:txBody>
          <a:bodyPr/>
          <a:lstStyle/>
          <a:p>
            <a:r>
              <a:rPr lang="en-US" dirty="0" err="1" smtClean="0">
                <a:latin typeface="Adobe Heiti Std R" panose="020B0400000000000000" pitchFamily="34" charset="-128"/>
                <a:ea typeface="Adobe Heiti Std R" panose="020B0400000000000000" pitchFamily="34" charset="-128"/>
              </a:rPr>
              <a:t>Setelah</a:t>
            </a:r>
            <a:r>
              <a:rPr lang="en-US" dirty="0" smtClean="0">
                <a:latin typeface="Adobe Heiti Std R" panose="020B0400000000000000" pitchFamily="34" charset="-128"/>
                <a:ea typeface="Adobe Heiti Std R" panose="020B0400000000000000" pitchFamily="34" charset="-128"/>
              </a:rPr>
              <a:t> </a:t>
            </a:r>
            <a:r>
              <a:rPr lang="en-US" dirty="0" err="1" smtClean="0">
                <a:latin typeface="Adobe Heiti Std R" panose="020B0400000000000000" pitchFamily="34" charset="-128"/>
                <a:ea typeface="Adobe Heiti Std R" panose="020B0400000000000000" pitchFamily="34" charset="-128"/>
              </a:rPr>
              <a:t>mengikuti</a:t>
            </a:r>
            <a:r>
              <a:rPr lang="en-US" dirty="0" smtClean="0">
                <a:latin typeface="Adobe Heiti Std R" panose="020B0400000000000000" pitchFamily="34" charset="-128"/>
                <a:ea typeface="Adobe Heiti Std R" panose="020B0400000000000000" pitchFamily="34" charset="-128"/>
              </a:rPr>
              <a:t> </a:t>
            </a:r>
            <a:r>
              <a:rPr lang="en-US" dirty="0" err="1" smtClean="0">
                <a:latin typeface="Adobe Heiti Std R" panose="020B0400000000000000" pitchFamily="34" charset="-128"/>
                <a:ea typeface="Adobe Heiti Std R" panose="020B0400000000000000" pitchFamily="34" charset="-128"/>
              </a:rPr>
              <a:t>pembelajaran</a:t>
            </a:r>
            <a:r>
              <a:rPr lang="en-US" dirty="0" smtClean="0">
                <a:latin typeface="Adobe Heiti Std R" panose="020B0400000000000000" pitchFamily="34" charset="-128"/>
                <a:ea typeface="Adobe Heiti Std R" panose="020B0400000000000000" pitchFamily="34" charset="-128"/>
              </a:rPr>
              <a:t> topik </a:t>
            </a:r>
            <a:r>
              <a:rPr lang="en-US" dirty="0" err="1" smtClean="0">
                <a:latin typeface="Adobe Heiti Std R" panose="020B0400000000000000" pitchFamily="34" charset="-128"/>
                <a:ea typeface="Adobe Heiti Std R" panose="020B0400000000000000" pitchFamily="34" charset="-128"/>
              </a:rPr>
              <a:t>ini</a:t>
            </a:r>
            <a:r>
              <a:rPr lang="en-US" dirty="0" smtClean="0">
                <a:latin typeface="Adobe Heiti Std R" panose="020B0400000000000000" pitchFamily="34" charset="-128"/>
                <a:ea typeface="Adobe Heiti Std R" panose="020B0400000000000000" pitchFamily="34" charset="-128"/>
              </a:rPr>
              <a:t>, </a:t>
            </a:r>
            <a:r>
              <a:rPr lang="en-US" dirty="0" err="1" smtClean="0">
                <a:latin typeface="Adobe Heiti Std R" panose="020B0400000000000000" pitchFamily="34" charset="-128"/>
                <a:ea typeface="Adobe Heiti Std R" panose="020B0400000000000000" pitchFamily="34" charset="-128"/>
              </a:rPr>
              <a:t>diharapkan</a:t>
            </a:r>
            <a:r>
              <a:rPr lang="en-US" dirty="0" smtClean="0">
                <a:latin typeface="Adobe Heiti Std R" panose="020B0400000000000000" pitchFamily="34" charset="-128"/>
                <a:ea typeface="Adobe Heiti Std R" panose="020B0400000000000000" pitchFamily="34" charset="-128"/>
              </a:rPr>
              <a:t> </a:t>
            </a:r>
            <a:r>
              <a:rPr lang="en-US" dirty="0" err="1" smtClean="0">
                <a:latin typeface="Adobe Heiti Std R" panose="020B0400000000000000" pitchFamily="34" charset="-128"/>
                <a:ea typeface="Adobe Heiti Std R" panose="020B0400000000000000" pitchFamily="34" charset="-128"/>
              </a:rPr>
              <a:t>pemirsa</a:t>
            </a:r>
            <a:r>
              <a:rPr lang="en-US" dirty="0" smtClean="0">
                <a:latin typeface="Adobe Heiti Std R" panose="020B0400000000000000" pitchFamily="34" charset="-128"/>
                <a:ea typeface="Adobe Heiti Std R" panose="020B0400000000000000" pitchFamily="34" charset="-128"/>
              </a:rPr>
              <a:t> </a:t>
            </a:r>
            <a:r>
              <a:rPr lang="en-US" dirty="0" err="1" smtClean="0">
                <a:latin typeface="Adobe Heiti Std R" panose="020B0400000000000000" pitchFamily="34" charset="-128"/>
                <a:ea typeface="Adobe Heiti Std R" panose="020B0400000000000000" pitchFamily="34" charset="-128"/>
              </a:rPr>
              <a:t>kursus</a:t>
            </a:r>
            <a:r>
              <a:rPr lang="en-US" dirty="0" smtClean="0">
                <a:latin typeface="Adobe Heiti Std R" panose="020B0400000000000000" pitchFamily="34" charset="-128"/>
                <a:ea typeface="Adobe Heiti Std R" panose="020B0400000000000000" pitchFamily="34" charset="-128"/>
              </a:rPr>
              <a:t> </a:t>
            </a:r>
            <a:r>
              <a:rPr lang="en-US" dirty="0" err="1" smtClean="0">
                <a:latin typeface="Adobe Heiti Std R" panose="020B0400000000000000" pitchFamily="34" charset="-128"/>
                <a:ea typeface="Adobe Heiti Std R" panose="020B0400000000000000" pitchFamily="34" charset="-128"/>
              </a:rPr>
              <a:t>microcredential</a:t>
            </a:r>
            <a:r>
              <a:rPr lang="en-US" dirty="0" smtClean="0">
                <a:latin typeface="Adobe Heiti Std R" panose="020B0400000000000000" pitchFamily="34" charset="-128"/>
                <a:ea typeface="Adobe Heiti Std R" panose="020B0400000000000000" pitchFamily="34" charset="-128"/>
              </a:rPr>
              <a:t> </a:t>
            </a:r>
            <a:r>
              <a:rPr lang="en-US" dirty="0" err="1" smtClean="0">
                <a:latin typeface="Adobe Heiti Std R" panose="020B0400000000000000" pitchFamily="34" charset="-128"/>
                <a:ea typeface="Adobe Heiti Std R" panose="020B0400000000000000" pitchFamily="34" charset="-128"/>
              </a:rPr>
              <a:t>ini</a:t>
            </a:r>
            <a:r>
              <a:rPr lang="en-US" dirty="0" smtClean="0">
                <a:latin typeface="Adobe Heiti Std R" panose="020B0400000000000000" pitchFamily="34" charset="-128"/>
                <a:ea typeface="Adobe Heiti Std R" panose="020B0400000000000000" pitchFamily="34" charset="-128"/>
              </a:rPr>
              <a:t> </a:t>
            </a:r>
            <a:r>
              <a:rPr lang="en-US" dirty="0" err="1" smtClean="0">
                <a:latin typeface="Adobe Heiti Std R" panose="020B0400000000000000" pitchFamily="34" charset="-128"/>
                <a:ea typeface="Adobe Heiti Std R" panose="020B0400000000000000" pitchFamily="34" charset="-128"/>
              </a:rPr>
              <a:t>dapat</a:t>
            </a:r>
            <a:r>
              <a:rPr lang="en-US" dirty="0" smtClean="0">
                <a:latin typeface="Adobe Heiti Std R" panose="020B0400000000000000" pitchFamily="34" charset="-128"/>
                <a:ea typeface="Adobe Heiti Std R" panose="020B0400000000000000" pitchFamily="34" charset="-128"/>
              </a:rPr>
              <a:t> : </a:t>
            </a:r>
          </a:p>
          <a:p>
            <a:r>
              <a:rPr lang="en-US" dirty="0" err="1" smtClean="0">
                <a:latin typeface="Adobe Heiti Std R" panose="020B0400000000000000" pitchFamily="34" charset="-128"/>
                <a:ea typeface="Adobe Heiti Std R" panose="020B0400000000000000" pitchFamily="34" charset="-128"/>
              </a:rPr>
              <a:t>Mengetahui</a:t>
            </a:r>
            <a:r>
              <a:rPr lang="en-US" dirty="0" smtClean="0">
                <a:latin typeface="Adobe Heiti Std R" panose="020B0400000000000000" pitchFamily="34" charset="-128"/>
                <a:ea typeface="Adobe Heiti Std R" panose="020B0400000000000000" pitchFamily="34" charset="-128"/>
              </a:rPr>
              <a:t> dan </a:t>
            </a:r>
            <a:r>
              <a:rPr lang="en-US" dirty="0" err="1" smtClean="0">
                <a:latin typeface="Adobe Heiti Std R" panose="020B0400000000000000" pitchFamily="34" charset="-128"/>
                <a:ea typeface="Adobe Heiti Std R" panose="020B0400000000000000" pitchFamily="34" charset="-128"/>
              </a:rPr>
              <a:t>menjelaskan</a:t>
            </a:r>
            <a:r>
              <a:rPr lang="en-US" dirty="0" smtClean="0">
                <a:latin typeface="Adobe Heiti Std R" panose="020B0400000000000000" pitchFamily="34" charset="-128"/>
                <a:ea typeface="Adobe Heiti Std R" panose="020B0400000000000000" pitchFamily="34" charset="-128"/>
              </a:rPr>
              <a:t> </a:t>
            </a:r>
            <a:r>
              <a:rPr lang="en-US" dirty="0" err="1" smtClean="0">
                <a:latin typeface="Adobe Heiti Std R" panose="020B0400000000000000" pitchFamily="34" charset="-128"/>
                <a:ea typeface="Adobe Heiti Std R" panose="020B0400000000000000" pitchFamily="34" charset="-128"/>
              </a:rPr>
              <a:t>kembali</a:t>
            </a:r>
            <a:r>
              <a:rPr lang="en-US" dirty="0" smtClean="0">
                <a:latin typeface="Adobe Heiti Std R" panose="020B0400000000000000" pitchFamily="34" charset="-128"/>
                <a:ea typeface="Adobe Heiti Std R" panose="020B0400000000000000" pitchFamily="34" charset="-128"/>
              </a:rPr>
              <a:t> </a:t>
            </a:r>
            <a:r>
              <a:rPr lang="en-US" dirty="0" err="1" smtClean="0">
                <a:solidFill>
                  <a:srgbClr val="FFFF00"/>
                </a:solidFill>
                <a:latin typeface="Adobe Heiti Std R" panose="020B0400000000000000" pitchFamily="34" charset="-128"/>
                <a:ea typeface="Adobe Heiti Std R" panose="020B0400000000000000" pitchFamily="34" charset="-128"/>
              </a:rPr>
              <a:t>faktor</a:t>
            </a:r>
            <a:r>
              <a:rPr lang="en-US" dirty="0" smtClean="0">
                <a:solidFill>
                  <a:srgbClr val="FFFF00"/>
                </a:solidFill>
                <a:latin typeface="Adobe Heiti Std R" panose="020B0400000000000000" pitchFamily="34" charset="-128"/>
                <a:ea typeface="Adobe Heiti Std R" panose="020B0400000000000000" pitchFamily="34" charset="-128"/>
              </a:rPr>
              <a:t> – </a:t>
            </a:r>
            <a:r>
              <a:rPr lang="en-US" dirty="0" err="1" smtClean="0">
                <a:solidFill>
                  <a:srgbClr val="FFFF00"/>
                </a:solidFill>
                <a:latin typeface="Adobe Heiti Std R" panose="020B0400000000000000" pitchFamily="34" charset="-128"/>
                <a:ea typeface="Adobe Heiti Std R" panose="020B0400000000000000" pitchFamily="34" charset="-128"/>
              </a:rPr>
              <a:t>faktor</a:t>
            </a:r>
            <a:r>
              <a:rPr lang="en-US" dirty="0" smtClean="0">
                <a:solidFill>
                  <a:srgbClr val="FFFF00"/>
                </a:solidFill>
                <a:latin typeface="Adobe Heiti Std R" panose="020B0400000000000000" pitchFamily="34" charset="-128"/>
                <a:ea typeface="Adobe Heiti Std R" panose="020B0400000000000000" pitchFamily="34" charset="-128"/>
              </a:rPr>
              <a:t> </a:t>
            </a:r>
            <a:r>
              <a:rPr lang="en-US" dirty="0" err="1" smtClean="0">
                <a:solidFill>
                  <a:srgbClr val="FFFF00"/>
                </a:solidFill>
                <a:latin typeface="Adobe Heiti Std R" panose="020B0400000000000000" pitchFamily="34" charset="-128"/>
                <a:ea typeface="Adobe Heiti Std R" panose="020B0400000000000000" pitchFamily="34" charset="-128"/>
              </a:rPr>
              <a:t>penyebab</a:t>
            </a:r>
            <a:r>
              <a:rPr lang="en-US" dirty="0" smtClean="0">
                <a:solidFill>
                  <a:srgbClr val="FFFF00"/>
                </a:solidFill>
                <a:latin typeface="Adobe Heiti Std R" panose="020B0400000000000000" pitchFamily="34" charset="-128"/>
                <a:ea typeface="Adobe Heiti Std R" panose="020B0400000000000000" pitchFamily="34" charset="-128"/>
              </a:rPr>
              <a:t> </a:t>
            </a:r>
            <a:r>
              <a:rPr lang="en-US" dirty="0" err="1" smtClean="0">
                <a:solidFill>
                  <a:srgbClr val="FFFF00"/>
                </a:solidFill>
                <a:latin typeface="Adobe Heiti Std R" panose="020B0400000000000000" pitchFamily="34" charset="-128"/>
                <a:ea typeface="Adobe Heiti Std R" panose="020B0400000000000000" pitchFamily="34" charset="-128"/>
              </a:rPr>
              <a:t>munculnya</a:t>
            </a:r>
            <a:r>
              <a:rPr lang="en-US" dirty="0" smtClean="0">
                <a:solidFill>
                  <a:srgbClr val="FFFF00"/>
                </a:solidFill>
                <a:latin typeface="Adobe Heiti Std R" panose="020B0400000000000000" pitchFamily="34" charset="-128"/>
                <a:ea typeface="Adobe Heiti Std R" panose="020B0400000000000000" pitchFamily="34" charset="-128"/>
              </a:rPr>
              <a:t> </a:t>
            </a:r>
            <a:r>
              <a:rPr lang="en-US" dirty="0" err="1" smtClean="0">
                <a:solidFill>
                  <a:srgbClr val="FFFF00"/>
                </a:solidFill>
                <a:latin typeface="Adobe Heiti Std R" panose="020B0400000000000000" pitchFamily="34" charset="-128"/>
                <a:ea typeface="Adobe Heiti Std R" panose="020B0400000000000000" pitchFamily="34" charset="-128"/>
              </a:rPr>
              <a:t>peluang</a:t>
            </a:r>
            <a:r>
              <a:rPr lang="en-US" dirty="0" smtClean="0">
                <a:solidFill>
                  <a:srgbClr val="FFFF00"/>
                </a:solidFill>
                <a:latin typeface="Adobe Heiti Std R" panose="020B0400000000000000" pitchFamily="34" charset="-128"/>
                <a:ea typeface="Adobe Heiti Std R" panose="020B0400000000000000" pitchFamily="34" charset="-128"/>
              </a:rPr>
              <a:t> </a:t>
            </a:r>
            <a:r>
              <a:rPr lang="en-US" dirty="0" err="1" smtClean="0">
                <a:solidFill>
                  <a:srgbClr val="FFFF00"/>
                </a:solidFill>
                <a:latin typeface="Adobe Heiti Std R" panose="020B0400000000000000" pitchFamily="34" charset="-128"/>
                <a:ea typeface="Adobe Heiti Std R" panose="020B0400000000000000" pitchFamily="34" charset="-128"/>
              </a:rPr>
              <a:t>usaha</a:t>
            </a:r>
            <a:endParaRPr lang="en-US" dirty="0" smtClean="0">
              <a:solidFill>
                <a:srgbClr val="FFFF00"/>
              </a:solidFill>
              <a:latin typeface="Adobe Heiti Std R" panose="020B0400000000000000" pitchFamily="34" charset="-128"/>
              <a:ea typeface="Adobe Heiti Std R" panose="020B0400000000000000" pitchFamily="34" charset="-128"/>
            </a:endParaRPr>
          </a:p>
          <a:p>
            <a:r>
              <a:rPr lang="en-US" dirty="0" err="1" smtClean="0">
                <a:latin typeface="Adobe Heiti Std R" panose="020B0400000000000000" pitchFamily="34" charset="-128"/>
                <a:ea typeface="Adobe Heiti Std R" panose="020B0400000000000000" pitchFamily="34" charset="-128"/>
              </a:rPr>
              <a:t>Mengetahui</a:t>
            </a:r>
            <a:r>
              <a:rPr lang="en-US" dirty="0" smtClean="0">
                <a:latin typeface="Adobe Heiti Std R" panose="020B0400000000000000" pitchFamily="34" charset="-128"/>
                <a:ea typeface="Adobe Heiti Std R" panose="020B0400000000000000" pitchFamily="34" charset="-128"/>
              </a:rPr>
              <a:t> dan </a:t>
            </a:r>
            <a:r>
              <a:rPr lang="en-US" dirty="0" err="1" smtClean="0">
                <a:latin typeface="Adobe Heiti Std R" panose="020B0400000000000000" pitchFamily="34" charset="-128"/>
                <a:ea typeface="Adobe Heiti Std R" panose="020B0400000000000000" pitchFamily="34" charset="-128"/>
              </a:rPr>
              <a:t>menjelaskan</a:t>
            </a:r>
            <a:r>
              <a:rPr lang="en-US" dirty="0" smtClean="0">
                <a:latin typeface="Adobe Heiti Std R" panose="020B0400000000000000" pitchFamily="34" charset="-128"/>
                <a:ea typeface="Adobe Heiti Std R" panose="020B0400000000000000" pitchFamily="34" charset="-128"/>
              </a:rPr>
              <a:t> </a:t>
            </a:r>
            <a:r>
              <a:rPr lang="en-US" dirty="0" err="1" smtClean="0">
                <a:latin typeface="Adobe Heiti Std R" panose="020B0400000000000000" pitchFamily="34" charset="-128"/>
                <a:ea typeface="Adobe Heiti Std R" panose="020B0400000000000000" pitchFamily="34" charset="-128"/>
              </a:rPr>
              <a:t>kembali</a:t>
            </a:r>
            <a:r>
              <a:rPr lang="en-US" dirty="0" smtClean="0">
                <a:latin typeface="Adobe Heiti Std R" panose="020B0400000000000000" pitchFamily="34" charset="-128"/>
                <a:ea typeface="Adobe Heiti Std R" panose="020B0400000000000000" pitchFamily="34" charset="-128"/>
              </a:rPr>
              <a:t> </a:t>
            </a:r>
            <a:r>
              <a:rPr lang="en-US" dirty="0" err="1" smtClean="0">
                <a:latin typeface="Adobe Heiti Std R" panose="020B0400000000000000" pitchFamily="34" charset="-128"/>
                <a:ea typeface="Adobe Heiti Std R" panose="020B0400000000000000" pitchFamily="34" charset="-128"/>
              </a:rPr>
              <a:t>tentang</a:t>
            </a:r>
            <a:r>
              <a:rPr lang="en-US" dirty="0" smtClean="0">
                <a:latin typeface="Adobe Heiti Std R" panose="020B0400000000000000" pitchFamily="34" charset="-128"/>
                <a:ea typeface="Adobe Heiti Std R" panose="020B0400000000000000" pitchFamily="34" charset="-128"/>
              </a:rPr>
              <a:t> </a:t>
            </a:r>
            <a:r>
              <a:rPr lang="en-US" dirty="0" err="1" smtClean="0">
                <a:solidFill>
                  <a:srgbClr val="FFFF00"/>
                </a:solidFill>
                <a:latin typeface="Adobe Heiti Std R" panose="020B0400000000000000" pitchFamily="34" charset="-128"/>
                <a:ea typeface="Adobe Heiti Std R" panose="020B0400000000000000" pitchFamily="34" charset="-128"/>
              </a:rPr>
              <a:t>tren</a:t>
            </a:r>
            <a:endParaRPr lang="en-US" dirty="0" smtClean="0">
              <a:solidFill>
                <a:srgbClr val="FFFF00"/>
              </a:solidFill>
              <a:latin typeface="Adobe Heiti Std R" panose="020B0400000000000000" pitchFamily="34" charset="-128"/>
              <a:ea typeface="Adobe Heiti Std R" panose="020B0400000000000000" pitchFamily="34" charset="-128"/>
            </a:endParaRPr>
          </a:p>
          <a:p>
            <a:r>
              <a:rPr lang="en-US" dirty="0" err="1" smtClean="0">
                <a:latin typeface="Adobe Heiti Std R" panose="020B0400000000000000" pitchFamily="34" charset="-128"/>
                <a:ea typeface="Adobe Heiti Std R" panose="020B0400000000000000" pitchFamily="34" charset="-128"/>
              </a:rPr>
              <a:t>Mengetahui</a:t>
            </a:r>
            <a:r>
              <a:rPr lang="en-US" dirty="0" smtClean="0">
                <a:latin typeface="Adobe Heiti Std R" panose="020B0400000000000000" pitchFamily="34" charset="-128"/>
                <a:ea typeface="Adobe Heiti Std R" panose="020B0400000000000000" pitchFamily="34" charset="-128"/>
              </a:rPr>
              <a:t> dan </a:t>
            </a:r>
            <a:r>
              <a:rPr lang="en-US" dirty="0" err="1" smtClean="0">
                <a:latin typeface="Adobe Heiti Std R" panose="020B0400000000000000" pitchFamily="34" charset="-128"/>
                <a:ea typeface="Adobe Heiti Std R" panose="020B0400000000000000" pitchFamily="34" charset="-128"/>
              </a:rPr>
              <a:t>menjelaskan</a:t>
            </a:r>
            <a:r>
              <a:rPr lang="en-US" dirty="0" smtClean="0">
                <a:latin typeface="Adobe Heiti Std R" panose="020B0400000000000000" pitchFamily="34" charset="-128"/>
                <a:ea typeface="Adobe Heiti Std R" panose="020B0400000000000000" pitchFamily="34" charset="-128"/>
              </a:rPr>
              <a:t>  </a:t>
            </a:r>
            <a:r>
              <a:rPr lang="en-US" dirty="0" err="1" smtClean="0">
                <a:latin typeface="Adobe Heiti Std R" panose="020B0400000000000000" pitchFamily="34" charset="-128"/>
                <a:ea typeface="Adobe Heiti Std R" panose="020B0400000000000000" pitchFamily="34" charset="-128"/>
              </a:rPr>
              <a:t>kembali</a:t>
            </a:r>
            <a:r>
              <a:rPr lang="en-US" dirty="0" smtClean="0">
                <a:latin typeface="Adobe Heiti Std R" panose="020B0400000000000000" pitchFamily="34" charset="-128"/>
                <a:ea typeface="Adobe Heiti Std R" panose="020B0400000000000000" pitchFamily="34" charset="-128"/>
              </a:rPr>
              <a:t> </a:t>
            </a:r>
            <a:r>
              <a:rPr lang="en-US" dirty="0" err="1" smtClean="0">
                <a:solidFill>
                  <a:srgbClr val="FFFF00"/>
                </a:solidFill>
                <a:latin typeface="Adobe Heiti Std R" panose="020B0400000000000000" pitchFamily="34" charset="-128"/>
                <a:ea typeface="Adobe Heiti Std R" panose="020B0400000000000000" pitchFamily="34" charset="-128"/>
              </a:rPr>
              <a:t>teknik</a:t>
            </a:r>
            <a:r>
              <a:rPr lang="en-US" dirty="0" smtClean="0">
                <a:solidFill>
                  <a:srgbClr val="FFFF00"/>
                </a:solidFill>
                <a:latin typeface="Adobe Heiti Std R" panose="020B0400000000000000" pitchFamily="34" charset="-128"/>
                <a:ea typeface="Adobe Heiti Std R" panose="020B0400000000000000" pitchFamily="34" charset="-128"/>
              </a:rPr>
              <a:t> </a:t>
            </a:r>
            <a:r>
              <a:rPr lang="en-US" dirty="0" err="1" smtClean="0">
                <a:solidFill>
                  <a:srgbClr val="FFFF00"/>
                </a:solidFill>
                <a:latin typeface="Adobe Heiti Std R" panose="020B0400000000000000" pitchFamily="34" charset="-128"/>
                <a:ea typeface="Adobe Heiti Std R" panose="020B0400000000000000" pitchFamily="34" charset="-128"/>
              </a:rPr>
              <a:t>mengidentifikasi</a:t>
            </a:r>
            <a:r>
              <a:rPr lang="en-US" dirty="0" smtClean="0">
                <a:solidFill>
                  <a:srgbClr val="FFFF00"/>
                </a:solidFill>
                <a:latin typeface="Adobe Heiti Std R" panose="020B0400000000000000" pitchFamily="34" charset="-128"/>
                <a:ea typeface="Adobe Heiti Std R" panose="020B0400000000000000" pitchFamily="34" charset="-128"/>
              </a:rPr>
              <a:t> </a:t>
            </a:r>
            <a:r>
              <a:rPr lang="en-US" dirty="0" err="1" smtClean="0">
                <a:solidFill>
                  <a:srgbClr val="FFFF00"/>
                </a:solidFill>
                <a:latin typeface="Adobe Heiti Std R" panose="020B0400000000000000" pitchFamily="34" charset="-128"/>
                <a:ea typeface="Adobe Heiti Std R" panose="020B0400000000000000" pitchFamily="34" charset="-128"/>
              </a:rPr>
              <a:t>peluang</a:t>
            </a:r>
            <a:endParaRPr lang="en-US" dirty="0">
              <a:solidFill>
                <a:srgbClr val="FFFF00"/>
              </a:solidFill>
              <a:latin typeface="Adobe Heiti Std R" panose="020B0400000000000000" pitchFamily="34" charset="-128"/>
              <a:ea typeface="Adobe Heiti Std R" panose="020B0400000000000000" pitchFamily="34" charset="-128"/>
            </a:endParaRPr>
          </a:p>
        </p:txBody>
      </p:sp>
    </p:spTree>
    <p:extLst>
      <p:ext uri="{BB962C8B-B14F-4D97-AF65-F5344CB8AC3E}">
        <p14:creationId xmlns:p14="http://schemas.microsoft.com/office/powerpoint/2010/main" val="11942420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effectLst>
                  <a:outerShdw blurRad="38100" dist="38100" dir="2700000" algn="tl">
                    <a:srgbClr val="000000">
                      <a:alpha val="43137"/>
                    </a:srgbClr>
                  </a:outerShdw>
                </a:effectLst>
              </a:rPr>
              <a:t>PELUANG USAHA</a:t>
            </a:r>
            <a:endParaRPr lang="en-US" sz="5400" b="1" dirty="0">
              <a:effectLst>
                <a:outerShdw blurRad="38100" dist="38100" dir="2700000" algn="tl">
                  <a:srgbClr val="000000">
                    <a:alpha val="43137"/>
                  </a:srgbClr>
                </a:outerShdw>
              </a:effectLst>
            </a:endParaRPr>
          </a:p>
        </p:txBody>
      </p:sp>
      <p:sp>
        <p:nvSpPr>
          <p:cNvPr id="4" name="Content Placeholder 2"/>
          <p:cNvSpPr txBox="1">
            <a:spLocks noGrp="1"/>
          </p:cNvSpPr>
          <p:nvPr>
            <p:ph idx="1"/>
          </p:nvPr>
        </p:nvSpPr>
        <p:spPr>
          <a:xfrm>
            <a:off x="1202918" y="2011680"/>
            <a:ext cx="10057557" cy="4206240"/>
          </a:xfrm>
          <a:prstGeom prst="rect">
            <a:avLst/>
          </a:prstGeom>
        </p:spPr>
        <p:txBody>
          <a:bodyPr vert="horz" lIns="91440" tIns="45720" rIns="91440" bIns="45720" rtlCol="0">
            <a:normAutofit/>
          </a:bodyPr>
          <a:lstStyle>
            <a:lvl1pPr marL="240030" indent="-240030" algn="l" defTabSz="685800" rtl="0" eaLnBrk="1" latinLnBrk="0" hangingPunct="1">
              <a:lnSpc>
                <a:spcPct val="111000"/>
              </a:lnSpc>
              <a:spcBef>
                <a:spcPts val="930"/>
              </a:spcBef>
              <a:buFont typeface="Corbel" panose="020B0503020204020204" pitchFamily="34" charset="0"/>
              <a:buChar char="–"/>
              <a:defRPr sz="2000" kern="1200">
                <a:solidFill>
                  <a:schemeClr val="tx2">
                    <a:lumMod val="75000"/>
                    <a:lumOff val="25000"/>
                  </a:schemeClr>
                </a:solidFill>
                <a:latin typeface="+mn-lt"/>
                <a:ea typeface="+mn-ea"/>
                <a:cs typeface="+mn-cs"/>
              </a:defRPr>
            </a:lvl1pPr>
            <a:lvl2pPr marL="480060" indent="-240030" algn="l" defTabSz="685800" rtl="0" eaLnBrk="1" latinLnBrk="0" hangingPunct="1">
              <a:lnSpc>
                <a:spcPct val="111000"/>
              </a:lnSpc>
              <a:spcBef>
                <a:spcPts val="930"/>
              </a:spcBef>
              <a:buFont typeface="Corbel" panose="020B0503020204020204" pitchFamily="34" charset="0"/>
              <a:buChar char="–"/>
              <a:defRPr sz="1800" kern="1200">
                <a:solidFill>
                  <a:schemeClr val="tx2">
                    <a:lumMod val="75000"/>
                    <a:lumOff val="25000"/>
                  </a:schemeClr>
                </a:solidFill>
                <a:latin typeface="+mn-lt"/>
                <a:ea typeface="+mn-ea"/>
                <a:cs typeface="+mn-cs"/>
              </a:defRPr>
            </a:lvl2pPr>
            <a:lvl3pPr marL="720090" indent="-240030" algn="l" defTabSz="685800" rtl="0" eaLnBrk="1" latinLnBrk="0" hangingPunct="1">
              <a:lnSpc>
                <a:spcPct val="111000"/>
              </a:lnSpc>
              <a:spcBef>
                <a:spcPts val="930"/>
              </a:spcBef>
              <a:buFont typeface="Corbel" panose="020B0503020204020204" pitchFamily="34" charset="0"/>
              <a:buChar char="–"/>
              <a:defRPr sz="1600" i="1" kern="1200">
                <a:solidFill>
                  <a:schemeClr val="tx2">
                    <a:lumMod val="75000"/>
                    <a:lumOff val="25000"/>
                  </a:schemeClr>
                </a:solidFill>
                <a:latin typeface="+mn-lt"/>
                <a:ea typeface="+mn-ea"/>
                <a:cs typeface="+mn-cs"/>
              </a:defRPr>
            </a:lvl3pPr>
            <a:lvl4pPr marL="960120" indent="-240030" algn="l" defTabSz="685800" rtl="0" eaLnBrk="1" latinLnBrk="0" hangingPunct="1">
              <a:lnSpc>
                <a:spcPct val="111000"/>
              </a:lnSpc>
              <a:spcBef>
                <a:spcPts val="930"/>
              </a:spcBef>
              <a:buFont typeface="Corbel" panose="020B0503020204020204" pitchFamily="34" charset="0"/>
              <a:buChar char="–"/>
              <a:defRPr sz="1400" kern="1200">
                <a:solidFill>
                  <a:schemeClr val="tx2">
                    <a:lumMod val="75000"/>
                    <a:lumOff val="25000"/>
                  </a:schemeClr>
                </a:solidFill>
                <a:latin typeface="+mn-lt"/>
                <a:ea typeface="+mn-ea"/>
                <a:cs typeface="+mn-cs"/>
              </a:defRPr>
            </a:lvl4pPr>
            <a:lvl5pPr marL="1200150" indent="-240030" algn="l" defTabSz="685800" rtl="0" eaLnBrk="1" latinLnBrk="0" hangingPunct="1">
              <a:lnSpc>
                <a:spcPct val="111000"/>
              </a:lnSpc>
              <a:spcBef>
                <a:spcPts val="930"/>
              </a:spcBef>
              <a:buFont typeface="Corbel" panose="020B0503020204020204" pitchFamily="34" charset="0"/>
              <a:buChar char="–"/>
              <a:defRPr sz="1400" i="1" kern="1200">
                <a:solidFill>
                  <a:schemeClr val="tx2">
                    <a:lumMod val="75000"/>
                    <a:lumOff val="25000"/>
                  </a:schemeClr>
                </a:solidFill>
                <a:latin typeface="+mn-lt"/>
                <a:ea typeface="+mn-ea"/>
                <a:cs typeface="+mn-cs"/>
              </a:defRPr>
            </a:lvl5pPr>
            <a:lvl6pPr marL="1440180" indent="-240030" algn="l" defTabSz="6858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1680210" indent="-240030" algn="l" defTabSz="6858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1920240" indent="-240030" algn="l" defTabSz="685800" rtl="0" eaLnBrk="1" latinLnBrk="0" hangingPunct="1">
              <a:lnSpc>
                <a:spcPct val="111000"/>
              </a:lnSpc>
              <a:spcBef>
                <a:spcPts val="930"/>
              </a:spcBef>
              <a:buFont typeface="Corbel" panose="020B0503020204020204" pitchFamily="34" charset="0"/>
              <a:buChar char="–"/>
              <a:defRPr sz="1400" kern="1200" baseline="0">
                <a:solidFill>
                  <a:schemeClr val="accent1">
                    <a:lumMod val="75000"/>
                  </a:schemeClr>
                </a:solidFill>
                <a:latin typeface="+mn-lt"/>
                <a:ea typeface="+mn-ea"/>
                <a:cs typeface="+mn-cs"/>
              </a:defRPr>
            </a:lvl8pPr>
            <a:lvl9pPr marL="2160270" indent="-240030" algn="l" defTabSz="685800" rtl="0" eaLnBrk="1" latinLnBrk="0" hangingPunct="1">
              <a:lnSpc>
                <a:spcPct val="111000"/>
              </a:lnSpc>
              <a:spcBef>
                <a:spcPts val="930"/>
              </a:spcBef>
              <a:buFont typeface="Corbel" panose="020B0503020204020204" pitchFamily="34" charset="0"/>
              <a:buChar char="–"/>
              <a:defRPr sz="1400" i="1" kern="1200" baseline="0">
                <a:solidFill>
                  <a:schemeClr val="accent1">
                    <a:lumMod val="75000"/>
                  </a:schemeClr>
                </a:solidFill>
                <a:latin typeface="+mn-lt"/>
                <a:ea typeface="+mn-ea"/>
                <a:cs typeface="+mn-cs"/>
              </a:defRPr>
            </a:lvl9pPr>
          </a:lstStyle>
          <a:p>
            <a:pPr marL="0" indent="0" algn="just">
              <a:buNone/>
            </a:pPr>
            <a:r>
              <a:rPr lang="en-US" sz="3600" i="1" dirty="0" err="1">
                <a:solidFill>
                  <a:schemeClr val="tx1"/>
                </a:solidFill>
                <a:latin typeface="Bahnschrift" pitchFamily="34" charset="0"/>
              </a:rPr>
              <a:t>Peluang</a:t>
            </a:r>
            <a:r>
              <a:rPr lang="en-US" sz="3600" i="1" dirty="0">
                <a:solidFill>
                  <a:schemeClr val="tx1"/>
                </a:solidFill>
                <a:latin typeface="Bahnschrift" pitchFamily="34" charset="0"/>
              </a:rPr>
              <a:t> = </a:t>
            </a:r>
            <a:r>
              <a:rPr lang="en-US" sz="3600" i="1" dirty="0" err="1">
                <a:solidFill>
                  <a:schemeClr val="tx1"/>
                </a:solidFill>
                <a:latin typeface="Bahnschrift" pitchFamily="34" charset="0"/>
              </a:rPr>
              <a:t>kesempatan</a:t>
            </a:r>
            <a:endParaRPr lang="en-US" sz="3600" i="1" dirty="0">
              <a:solidFill>
                <a:schemeClr val="tx1"/>
              </a:solidFill>
              <a:latin typeface="Bahnschrift" pitchFamily="34" charset="0"/>
            </a:endParaRPr>
          </a:p>
          <a:p>
            <a:pPr marL="0" indent="0" algn="just">
              <a:buNone/>
            </a:pPr>
            <a:r>
              <a:rPr lang="id-ID" sz="3200" dirty="0" smtClean="0"/>
              <a:t>adalah </a:t>
            </a:r>
            <a:r>
              <a:rPr lang="id-ID" sz="3200" dirty="0"/>
              <a:t>bentuk dari ide bisnis yang potensial bagi para  pelanggan dalam memenuhi kebutuhan ataupun </a:t>
            </a:r>
            <a:r>
              <a:rPr lang="id-ID" sz="3200" dirty="0" smtClean="0"/>
              <a:t>keinginannya</a:t>
            </a:r>
            <a:r>
              <a:rPr lang="en-US" sz="3200" dirty="0" smtClean="0"/>
              <a:t> </a:t>
            </a:r>
            <a:r>
              <a:rPr lang="en-US" sz="2400" dirty="0" smtClean="0"/>
              <a:t>(</a:t>
            </a:r>
            <a:r>
              <a:rPr lang="en-US" dirty="0" err="1"/>
              <a:t>Marrotti</a:t>
            </a:r>
            <a:r>
              <a:rPr lang="en-US" dirty="0"/>
              <a:t> </a:t>
            </a:r>
            <a:r>
              <a:rPr lang="en-US" dirty="0" smtClean="0"/>
              <a:t>; 2013)</a:t>
            </a:r>
            <a:endParaRPr lang="en-US" sz="4800" dirty="0">
              <a:solidFill>
                <a:srgbClr val="00B050"/>
              </a:solidFill>
              <a:latin typeface="Bahnschrift" pitchFamily="34" charset="0"/>
            </a:endParaRPr>
          </a:p>
          <a:p>
            <a:pPr marL="0" indent="0" algn="just">
              <a:buNone/>
            </a:pPr>
            <a:endParaRPr lang="id-ID" sz="3600" dirty="0">
              <a:solidFill>
                <a:srgbClr val="00B050"/>
              </a:solidFill>
              <a:latin typeface="Bahnschrift" pitchFamily="34" charset="0"/>
            </a:endParaRPr>
          </a:p>
          <a:p>
            <a:pPr algn="just"/>
            <a:endParaRPr lang="id-ID" i="1" dirty="0"/>
          </a:p>
        </p:txBody>
      </p:sp>
    </p:spTree>
    <p:extLst>
      <p:ext uri="{BB962C8B-B14F-4D97-AF65-F5344CB8AC3E}">
        <p14:creationId xmlns:p14="http://schemas.microsoft.com/office/powerpoint/2010/main" val="42233833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195" y="2887036"/>
            <a:ext cx="1982897" cy="3800729"/>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45487" y="2887037"/>
            <a:ext cx="2415298" cy="3970961"/>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72931" y="2247982"/>
            <a:ext cx="2528313" cy="4610017"/>
          </a:xfrm>
          <a:prstGeom prst="rect">
            <a:avLst/>
          </a:prstGeom>
        </p:spPr>
      </p:pic>
      <p:sp>
        <p:nvSpPr>
          <p:cNvPr id="2" name="Title 1"/>
          <p:cNvSpPr>
            <a:spLocks noGrp="1"/>
          </p:cNvSpPr>
          <p:nvPr>
            <p:ph type="title"/>
          </p:nvPr>
        </p:nvSpPr>
        <p:spPr>
          <a:xfrm>
            <a:off x="750013" y="316954"/>
            <a:ext cx="10407721" cy="1508760"/>
          </a:xfrm>
        </p:spPr>
        <p:txBody>
          <a:bodyPr>
            <a:normAutofit/>
          </a:bodyPr>
          <a:lstStyle/>
          <a:p>
            <a:pPr lvl="1" algn="ctr"/>
            <a:r>
              <a:rPr lang="en-US" sz="4000" b="1" dirty="0">
                <a:latin typeface="+mn-lt"/>
              </a:rPr>
              <a:t>FAKTOR – FAKTOR PENYEBAB MUNCULNYA PELUANG USAHA</a:t>
            </a:r>
            <a:endParaRPr lang="en-US" sz="4000" dirty="0">
              <a:latin typeface="+mn-lt"/>
            </a:endParaRPr>
          </a:p>
        </p:txBody>
      </p:sp>
      <p:sp>
        <p:nvSpPr>
          <p:cNvPr id="4" name="Content Placeholder 2"/>
          <p:cNvSpPr txBox="1">
            <a:spLocks/>
          </p:cNvSpPr>
          <p:nvPr/>
        </p:nvSpPr>
        <p:spPr>
          <a:xfrm>
            <a:off x="4699541" y="2268531"/>
            <a:ext cx="2232074" cy="885635"/>
          </a:xfrm>
          <a:prstGeom prst="rect">
            <a:avLst/>
          </a:prstGeom>
          <a:solidFill>
            <a:srgbClr val="FFC000"/>
          </a:solidFill>
        </p:spPr>
        <p:txBody>
          <a:bodyPr vert="horz" lIns="91440" tIns="45720" rIns="91440" bIns="45720" rtlCol="0">
            <a:normAutofit/>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pPr marL="0" indent="0" algn="ctr">
              <a:buNone/>
            </a:pPr>
            <a:r>
              <a:rPr lang="en-US" sz="2800" b="1" dirty="0" err="1" smtClean="0">
                <a:solidFill>
                  <a:schemeClr val="bg1"/>
                </a:solidFill>
                <a:effectLst>
                  <a:outerShdw blurRad="38100" dist="38100" dir="2700000" algn="tl">
                    <a:srgbClr val="000000">
                      <a:alpha val="43137"/>
                    </a:srgbClr>
                  </a:outerShdw>
                </a:effectLst>
              </a:rPr>
              <a:t>Pemasok</a:t>
            </a:r>
            <a:endParaRPr lang="en-US" sz="2800" b="1" dirty="0">
              <a:solidFill>
                <a:schemeClr val="bg1"/>
              </a:solidFill>
              <a:effectLst>
                <a:outerShdw blurRad="38100" dist="38100" dir="2700000" algn="tl">
                  <a:srgbClr val="000000">
                    <a:alpha val="43137"/>
                  </a:srgbClr>
                </a:outerShdw>
              </a:effectLst>
            </a:endParaRPr>
          </a:p>
        </p:txBody>
      </p:sp>
      <p:sp>
        <p:nvSpPr>
          <p:cNvPr id="5" name="Content Placeholder 2"/>
          <p:cNvSpPr txBox="1">
            <a:spLocks/>
          </p:cNvSpPr>
          <p:nvPr/>
        </p:nvSpPr>
        <p:spPr>
          <a:xfrm>
            <a:off x="2216622" y="2247983"/>
            <a:ext cx="2386201" cy="885635"/>
          </a:xfrm>
          <a:prstGeom prst="rect">
            <a:avLst/>
          </a:prstGeom>
          <a:solidFill>
            <a:schemeClr val="accent1"/>
          </a:solidFill>
        </p:spPr>
        <p:txBody>
          <a:bodyPr vert="horz" lIns="91440" tIns="45720" rIns="91440" bIns="45720" rtlCol="0">
            <a:normAutofit/>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pPr marL="0" indent="0" algn="ctr">
              <a:buFont typeface="Wingdings" pitchFamily="2" charset="2"/>
              <a:buNone/>
            </a:pPr>
            <a:r>
              <a:rPr lang="en-US" sz="2800" b="1" dirty="0" err="1" smtClean="0">
                <a:solidFill>
                  <a:schemeClr val="bg1"/>
                </a:solidFill>
                <a:effectLst>
                  <a:outerShdw blurRad="38100" dist="38100" dir="2700000" algn="tl">
                    <a:srgbClr val="000000">
                      <a:alpha val="43137"/>
                    </a:srgbClr>
                  </a:outerShdw>
                </a:effectLst>
              </a:rPr>
              <a:t>Pesaing</a:t>
            </a:r>
            <a:endParaRPr lang="en-US" sz="2800" b="1" dirty="0">
              <a:solidFill>
                <a:schemeClr val="bg1"/>
              </a:solidFill>
              <a:effectLst>
                <a:outerShdw blurRad="38100" dist="38100" dir="2700000" algn="tl">
                  <a:srgbClr val="000000">
                    <a:alpha val="43137"/>
                  </a:srgbClr>
                </a:outerShdw>
              </a:effectLst>
            </a:endParaRPr>
          </a:p>
        </p:txBody>
      </p:sp>
      <p:sp>
        <p:nvSpPr>
          <p:cNvPr id="6" name="Content Placeholder 2"/>
          <p:cNvSpPr txBox="1">
            <a:spLocks/>
          </p:cNvSpPr>
          <p:nvPr/>
        </p:nvSpPr>
        <p:spPr>
          <a:xfrm>
            <a:off x="7045488" y="2247983"/>
            <a:ext cx="2415297" cy="885635"/>
          </a:xfrm>
          <a:prstGeom prst="rect">
            <a:avLst/>
          </a:prstGeom>
          <a:solidFill>
            <a:schemeClr val="accent1"/>
          </a:solidFill>
        </p:spPr>
        <p:txBody>
          <a:bodyPr vert="horz" lIns="91440" tIns="45720" rIns="91440" bIns="45720" rtlCol="0">
            <a:normAutofit/>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pPr marL="0" indent="0" algn="ctr">
              <a:buNone/>
            </a:pPr>
            <a:r>
              <a:rPr lang="en-US" sz="2800" b="1" dirty="0" err="1">
                <a:solidFill>
                  <a:schemeClr val="bg1"/>
                </a:solidFill>
                <a:effectLst>
                  <a:outerShdw blurRad="38100" dist="38100" dir="2700000" algn="tl">
                    <a:srgbClr val="000000">
                      <a:alpha val="43137"/>
                    </a:srgbClr>
                  </a:outerShdw>
                </a:effectLst>
              </a:rPr>
              <a:t>Pemerintah</a:t>
            </a:r>
            <a:endParaRPr lang="en-US" sz="2800" b="1" dirty="0">
              <a:solidFill>
                <a:schemeClr val="bg1"/>
              </a:solidFill>
              <a:effectLst>
                <a:outerShdw blurRad="38100" dist="38100" dir="2700000" algn="tl">
                  <a:srgbClr val="000000">
                    <a:alpha val="43137"/>
                  </a:srgbClr>
                </a:outerShdw>
              </a:effectLst>
            </a:endParaRPr>
          </a:p>
          <a:p>
            <a:pPr marL="0" indent="0">
              <a:buNone/>
            </a:pPr>
            <a:endParaRPr lang="en-US" sz="3600" b="1" dirty="0"/>
          </a:p>
        </p:txBody>
      </p:sp>
      <p:sp>
        <p:nvSpPr>
          <p:cNvPr id="7" name="Content Placeholder 2"/>
          <p:cNvSpPr txBox="1">
            <a:spLocks/>
          </p:cNvSpPr>
          <p:nvPr/>
        </p:nvSpPr>
        <p:spPr>
          <a:xfrm>
            <a:off x="9572932" y="2247983"/>
            <a:ext cx="2528313" cy="885635"/>
          </a:xfrm>
          <a:prstGeom prst="rect">
            <a:avLst/>
          </a:prstGeom>
          <a:solidFill>
            <a:srgbClr val="FFC000"/>
          </a:solidFill>
        </p:spPr>
        <p:txBody>
          <a:bodyPr vert="horz" lIns="91440" tIns="45720" rIns="91440" bIns="45720" rtlCol="0">
            <a:normAutofit/>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pPr marL="0" indent="0" algn="ctr">
              <a:buFont typeface="Wingdings" pitchFamily="2" charset="2"/>
              <a:buNone/>
            </a:pPr>
            <a:r>
              <a:rPr lang="en-US" sz="2800" b="1" dirty="0" err="1" smtClean="0">
                <a:solidFill>
                  <a:schemeClr val="bg1"/>
                </a:solidFill>
                <a:effectLst>
                  <a:outerShdw blurRad="38100" dist="38100" dir="2700000" algn="tl">
                    <a:srgbClr val="000000">
                      <a:alpha val="43137"/>
                    </a:srgbClr>
                  </a:outerShdw>
                </a:effectLst>
              </a:rPr>
              <a:t>Lingkungan</a:t>
            </a:r>
            <a:r>
              <a:rPr lang="en-US" sz="2800" b="1" dirty="0" smtClean="0">
                <a:solidFill>
                  <a:schemeClr val="bg1"/>
                </a:solidFill>
                <a:effectLst>
                  <a:outerShdw blurRad="38100" dist="38100" dir="2700000" algn="tl">
                    <a:srgbClr val="000000">
                      <a:alpha val="43137"/>
                    </a:srgbClr>
                  </a:outerShdw>
                </a:effectLst>
              </a:rPr>
              <a:t> Global</a:t>
            </a:r>
            <a:endParaRPr lang="en-US" sz="2800" b="1" dirty="0">
              <a:solidFill>
                <a:schemeClr val="bg1"/>
              </a:solidFill>
              <a:effectLst>
                <a:outerShdw blurRad="38100" dist="38100" dir="2700000" algn="tl">
                  <a:srgbClr val="000000">
                    <a:alpha val="43137"/>
                  </a:srgbClr>
                </a:outerShdw>
              </a:effectLst>
            </a:endParaRPr>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37157" y="3133618"/>
            <a:ext cx="2365666" cy="3554147"/>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99540" y="3154164"/>
            <a:ext cx="2232075" cy="3571983"/>
          </a:xfrm>
          <a:prstGeom prst="rect">
            <a:avLst/>
          </a:prstGeom>
          <a:solidFill>
            <a:srgbClr val="FFC000"/>
          </a:solidFill>
        </p:spPr>
      </p:pic>
      <p:sp>
        <p:nvSpPr>
          <p:cNvPr id="15" name="Content Placeholder 2"/>
          <p:cNvSpPr txBox="1">
            <a:spLocks/>
          </p:cNvSpPr>
          <p:nvPr/>
        </p:nvSpPr>
        <p:spPr>
          <a:xfrm>
            <a:off x="82195" y="2247987"/>
            <a:ext cx="1962362" cy="885632"/>
          </a:xfrm>
          <a:prstGeom prst="rect">
            <a:avLst/>
          </a:prstGeom>
          <a:solidFill>
            <a:srgbClr val="FFC000"/>
          </a:solidFill>
        </p:spPr>
        <p:txBody>
          <a:bodyPr vert="horz" lIns="91440" tIns="45720" rIns="91440" bIns="45720" rtlCol="0">
            <a:normAutofit/>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pPr marL="0" indent="0" algn="ctr">
              <a:buFont typeface="Wingdings" pitchFamily="2" charset="2"/>
              <a:buNone/>
            </a:pPr>
            <a:r>
              <a:rPr lang="en-US" sz="2800" b="1" smtClean="0">
                <a:solidFill>
                  <a:schemeClr val="bg1"/>
                </a:solidFill>
                <a:effectLst>
                  <a:outerShdw blurRad="38100" dist="38100" dir="2700000" algn="tl">
                    <a:srgbClr val="000000">
                      <a:alpha val="43137"/>
                    </a:srgbClr>
                  </a:outerShdw>
                </a:effectLst>
              </a:rPr>
              <a:t>Pelanggan</a:t>
            </a:r>
            <a:endParaRPr lang="en-US" sz="28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148315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54344" y="243079"/>
            <a:ext cx="9784080" cy="1508760"/>
          </a:xfrm>
        </p:spPr>
        <p:txBody>
          <a:bodyPr>
            <a:normAutofit/>
          </a:bodyPr>
          <a:lstStyle/>
          <a:p>
            <a:r>
              <a:rPr lang="en-US" sz="6600" b="1" dirty="0"/>
              <a:t>Trend </a:t>
            </a:r>
          </a:p>
        </p:txBody>
      </p:sp>
      <p:sp>
        <p:nvSpPr>
          <p:cNvPr id="3" name="Content Placeholder 2"/>
          <p:cNvSpPr>
            <a:spLocks noGrp="1"/>
          </p:cNvSpPr>
          <p:nvPr>
            <p:ph idx="1"/>
          </p:nvPr>
        </p:nvSpPr>
        <p:spPr>
          <a:xfrm>
            <a:off x="874147" y="2095927"/>
            <a:ext cx="4848560" cy="2198670"/>
          </a:xfrm>
        </p:spPr>
        <p:txBody>
          <a:bodyPr>
            <a:noAutofit/>
          </a:bodyPr>
          <a:lstStyle/>
          <a:p>
            <a:pPr marL="514350" indent="-514350">
              <a:buFont typeface="+mj-lt"/>
              <a:buAutoNum type="arabicPeriod"/>
            </a:pPr>
            <a:r>
              <a:rPr lang="en-US" sz="3200" b="1" i="1" dirty="0" smtClean="0">
                <a:latin typeface="Adobe Fan Heiti Std B" panose="020B0700000000000000" pitchFamily="34" charset="-128"/>
                <a:ea typeface="Adobe Fan Heiti Std B" panose="020B0700000000000000" pitchFamily="34" charset="-128"/>
              </a:rPr>
              <a:t>Wearable Trend</a:t>
            </a:r>
          </a:p>
          <a:p>
            <a:pPr marL="514350" indent="-514350">
              <a:buFont typeface="+mj-lt"/>
              <a:buAutoNum type="arabicPeriod"/>
            </a:pPr>
            <a:r>
              <a:rPr lang="en-US" sz="3200" b="1" i="1" dirty="0" smtClean="0">
                <a:latin typeface="Adobe Fan Heiti Std B" panose="020B0700000000000000" pitchFamily="34" charset="-128"/>
                <a:ea typeface="Adobe Fan Heiti Std B" panose="020B0700000000000000" pitchFamily="34" charset="-128"/>
              </a:rPr>
              <a:t>Green Trend</a:t>
            </a:r>
          </a:p>
          <a:p>
            <a:pPr marL="514350" indent="-514350">
              <a:buFont typeface="+mj-lt"/>
              <a:buAutoNum type="arabicPeriod"/>
            </a:pPr>
            <a:r>
              <a:rPr lang="en-US" sz="3200" b="1" i="1" dirty="0" smtClean="0">
                <a:latin typeface="Adobe Fan Heiti Std B" panose="020B0700000000000000" pitchFamily="34" charset="-128"/>
                <a:ea typeface="Adobe Fan Heiti Std B" panose="020B0700000000000000" pitchFamily="34" charset="-128"/>
              </a:rPr>
              <a:t>Payments Trend</a:t>
            </a:r>
          </a:p>
        </p:txBody>
      </p:sp>
      <p:sp>
        <p:nvSpPr>
          <p:cNvPr id="4" name="Content Placeholder 2"/>
          <p:cNvSpPr txBox="1">
            <a:spLocks/>
          </p:cNvSpPr>
          <p:nvPr/>
        </p:nvSpPr>
        <p:spPr>
          <a:xfrm>
            <a:off x="6603701" y="4099388"/>
            <a:ext cx="5588299" cy="4206240"/>
          </a:xfrm>
          <a:prstGeom prst="rect">
            <a:avLst/>
          </a:prstGeom>
        </p:spPr>
        <p:txBody>
          <a:bodyPr vert="horz" lIns="91440" tIns="45720" rIns="91440" bIns="45720" rtlCol="0">
            <a:noAutofit/>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pPr marL="0" indent="0">
              <a:buNone/>
            </a:pPr>
            <a:r>
              <a:rPr lang="en-US" sz="3200" b="1" i="1" dirty="0" smtClean="0">
                <a:latin typeface="Adobe Fan Heiti Std B" panose="020B0700000000000000" pitchFamily="34" charset="-128"/>
                <a:ea typeface="Adobe Fan Heiti Std B" panose="020B0700000000000000" pitchFamily="34" charset="-128"/>
              </a:rPr>
              <a:t>4. Maker Trend</a:t>
            </a:r>
          </a:p>
          <a:p>
            <a:pPr marL="0" indent="0">
              <a:buNone/>
            </a:pPr>
            <a:r>
              <a:rPr lang="en-US" sz="3200" b="1" i="1" dirty="0" smtClean="0">
                <a:latin typeface="Adobe Fan Heiti Std B" panose="020B0700000000000000" pitchFamily="34" charset="-128"/>
                <a:ea typeface="Adobe Fan Heiti Std B" panose="020B0700000000000000" pitchFamily="34" charset="-128"/>
              </a:rPr>
              <a:t>5. Mobile Trend</a:t>
            </a:r>
          </a:p>
          <a:p>
            <a:pPr marL="0" indent="0">
              <a:buNone/>
            </a:pPr>
            <a:r>
              <a:rPr lang="en-US" sz="3200" b="1" i="1" dirty="0" smtClean="0">
                <a:latin typeface="Adobe Fan Heiti Std B" panose="020B0700000000000000" pitchFamily="34" charset="-128"/>
                <a:ea typeface="Adobe Fan Heiti Std B" panose="020B0700000000000000" pitchFamily="34" charset="-128"/>
              </a:rPr>
              <a:t>6. Health Trend</a:t>
            </a:r>
          </a:p>
          <a:p>
            <a:pPr marL="0" indent="0">
              <a:buNone/>
            </a:pPr>
            <a:r>
              <a:rPr lang="en-US" sz="3200" b="1" i="1" dirty="0" smtClean="0">
                <a:latin typeface="Adobe Fan Heiti Std B" panose="020B0700000000000000" pitchFamily="34" charset="-128"/>
                <a:ea typeface="Adobe Fan Heiti Std B" panose="020B0700000000000000" pitchFamily="34" charset="-128"/>
              </a:rPr>
              <a:t>7. The Internet of Things</a:t>
            </a:r>
            <a:endParaRPr lang="en-US" sz="3200" b="1" i="1" dirty="0">
              <a:latin typeface="Adobe Fan Heiti Std B" panose="020B0700000000000000" pitchFamily="34" charset="-128"/>
              <a:ea typeface="Adobe Fan Heiti Std B" panose="020B0700000000000000" pitchFamily="34" charset="-128"/>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03701" y="2095927"/>
            <a:ext cx="4975274" cy="163582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4258" y="4222676"/>
            <a:ext cx="5084784" cy="206510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254194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3394919" cy="6858000"/>
          </a:xfrm>
        </p:spPr>
      </p:pic>
      <p:sp>
        <p:nvSpPr>
          <p:cNvPr id="5" name="Title 4"/>
          <p:cNvSpPr>
            <a:spLocks noGrp="1"/>
          </p:cNvSpPr>
          <p:nvPr>
            <p:ph type="title"/>
          </p:nvPr>
        </p:nvSpPr>
        <p:spPr>
          <a:xfrm>
            <a:off x="1202919" y="284176"/>
            <a:ext cx="5655081" cy="1508760"/>
          </a:xfrm>
        </p:spPr>
        <p:txBody>
          <a:bodyPr>
            <a:normAutofit/>
          </a:bodyPr>
          <a:lstStyle/>
          <a:p>
            <a:r>
              <a:rPr lang="id-ID" sz="2800" dirty="0"/>
              <a:t>segala aspek yang terjadi pada kehidupan sehari – hari </a:t>
            </a:r>
            <a:r>
              <a:rPr lang="en-US" dirty="0" smtClean="0"/>
              <a:t/>
            </a:r>
            <a:br>
              <a:rPr lang="en-US" dirty="0" smtClean="0"/>
            </a:br>
            <a:endParaRPr lang="en-US" dirty="0"/>
          </a:p>
        </p:txBody>
      </p:sp>
      <p:sp>
        <p:nvSpPr>
          <p:cNvPr id="6" name="Rectangle 5"/>
          <p:cNvSpPr/>
          <p:nvPr/>
        </p:nvSpPr>
        <p:spPr>
          <a:xfrm>
            <a:off x="1069748" y="1552329"/>
            <a:ext cx="6096000" cy="3970318"/>
          </a:xfrm>
          <a:prstGeom prst="rect">
            <a:avLst/>
          </a:prstGeom>
        </p:spPr>
        <p:txBody>
          <a:bodyPr>
            <a:spAutoFit/>
          </a:bodyPr>
          <a:lstStyle/>
          <a:p>
            <a:pPr marL="514350" indent="-514350">
              <a:buFont typeface="+mj-lt"/>
              <a:buAutoNum type="arabicPeriod"/>
            </a:pPr>
            <a:r>
              <a:rPr lang="en-US" sz="3600" b="1" i="1" dirty="0">
                <a:solidFill>
                  <a:schemeClr val="bg1"/>
                </a:solidFill>
                <a:latin typeface="Adobe Fan Heiti Std B" panose="020B0700000000000000" pitchFamily="34" charset="-128"/>
                <a:ea typeface="Adobe Fan Heiti Std B" panose="020B0700000000000000" pitchFamily="34" charset="-128"/>
              </a:rPr>
              <a:t>Wearable Trend</a:t>
            </a:r>
          </a:p>
          <a:p>
            <a:pPr marL="514350" indent="-514350">
              <a:buFont typeface="+mj-lt"/>
              <a:buAutoNum type="arabicPeriod"/>
            </a:pPr>
            <a:r>
              <a:rPr lang="en-US" sz="3600" b="1" i="1" dirty="0">
                <a:solidFill>
                  <a:schemeClr val="bg1"/>
                </a:solidFill>
                <a:latin typeface="Adobe Fan Heiti Std B" panose="020B0700000000000000" pitchFamily="34" charset="-128"/>
                <a:ea typeface="Adobe Fan Heiti Std B" panose="020B0700000000000000" pitchFamily="34" charset="-128"/>
              </a:rPr>
              <a:t>Green Trend</a:t>
            </a:r>
          </a:p>
          <a:p>
            <a:pPr marL="514350" indent="-514350">
              <a:buFont typeface="+mj-lt"/>
              <a:buAutoNum type="arabicPeriod"/>
            </a:pPr>
            <a:r>
              <a:rPr lang="en-US" sz="3600" b="1" i="1" dirty="0">
                <a:solidFill>
                  <a:schemeClr val="bg1"/>
                </a:solidFill>
                <a:latin typeface="Adobe Fan Heiti Std B" panose="020B0700000000000000" pitchFamily="34" charset="-128"/>
                <a:ea typeface="Adobe Fan Heiti Std B" panose="020B0700000000000000" pitchFamily="34" charset="-128"/>
              </a:rPr>
              <a:t>Payments Trend</a:t>
            </a:r>
          </a:p>
          <a:p>
            <a:pPr marL="514350" indent="-514350">
              <a:buFont typeface="+mj-lt"/>
              <a:buAutoNum type="arabicPeriod"/>
            </a:pPr>
            <a:r>
              <a:rPr lang="en-US" sz="3600" b="1" i="1" dirty="0">
                <a:solidFill>
                  <a:schemeClr val="bg1"/>
                </a:solidFill>
                <a:latin typeface="Adobe Fan Heiti Std B" panose="020B0700000000000000" pitchFamily="34" charset="-128"/>
                <a:ea typeface="Adobe Fan Heiti Std B" panose="020B0700000000000000" pitchFamily="34" charset="-128"/>
              </a:rPr>
              <a:t>Maker Trend</a:t>
            </a:r>
          </a:p>
          <a:p>
            <a:pPr marL="514350" indent="-514350">
              <a:buFont typeface="+mj-lt"/>
              <a:buAutoNum type="arabicPeriod"/>
            </a:pPr>
            <a:r>
              <a:rPr lang="en-US" sz="3600" b="1" i="1" dirty="0">
                <a:solidFill>
                  <a:schemeClr val="bg1"/>
                </a:solidFill>
                <a:latin typeface="Adobe Fan Heiti Std B" panose="020B0700000000000000" pitchFamily="34" charset="-128"/>
                <a:ea typeface="Adobe Fan Heiti Std B" panose="020B0700000000000000" pitchFamily="34" charset="-128"/>
              </a:rPr>
              <a:t>Mobile Trend</a:t>
            </a:r>
          </a:p>
          <a:p>
            <a:pPr marL="514350" indent="-514350">
              <a:buFont typeface="+mj-lt"/>
              <a:buAutoNum type="arabicPeriod"/>
            </a:pPr>
            <a:r>
              <a:rPr lang="en-US" sz="3600" b="1" i="1" dirty="0">
                <a:solidFill>
                  <a:schemeClr val="bg1"/>
                </a:solidFill>
                <a:latin typeface="Adobe Fan Heiti Std B" panose="020B0700000000000000" pitchFamily="34" charset="-128"/>
                <a:ea typeface="Adobe Fan Heiti Std B" panose="020B0700000000000000" pitchFamily="34" charset="-128"/>
              </a:rPr>
              <a:t>Health Trend</a:t>
            </a:r>
          </a:p>
          <a:p>
            <a:pPr marL="514350" indent="-514350">
              <a:buFont typeface="+mj-lt"/>
              <a:buAutoNum type="arabicPeriod"/>
            </a:pPr>
            <a:r>
              <a:rPr lang="en-US" sz="3600" b="1" i="1" dirty="0">
                <a:solidFill>
                  <a:schemeClr val="bg1"/>
                </a:solidFill>
                <a:latin typeface="Adobe Fan Heiti Std B" panose="020B0700000000000000" pitchFamily="34" charset="-128"/>
                <a:ea typeface="Adobe Fan Heiti Std B" panose="020B0700000000000000" pitchFamily="34" charset="-128"/>
              </a:rPr>
              <a:t>The Internet of Things</a:t>
            </a:r>
          </a:p>
        </p:txBody>
      </p:sp>
      <p:sp>
        <p:nvSpPr>
          <p:cNvPr id="7" name="TextBox 6"/>
          <p:cNvSpPr txBox="1"/>
          <p:nvPr/>
        </p:nvSpPr>
        <p:spPr>
          <a:xfrm>
            <a:off x="1069748" y="5709684"/>
            <a:ext cx="3944679" cy="369332"/>
          </a:xfrm>
          <a:prstGeom prst="rect">
            <a:avLst/>
          </a:prstGeom>
          <a:noFill/>
        </p:spPr>
        <p:txBody>
          <a:bodyPr wrap="square" rtlCol="0">
            <a:spAutoFit/>
          </a:bodyPr>
          <a:lstStyle/>
          <a:p>
            <a:r>
              <a:rPr lang="en-US" dirty="0" err="1" smtClean="0">
                <a:solidFill>
                  <a:schemeClr val="bg1"/>
                </a:solidFill>
              </a:rPr>
              <a:t>Sumber</a:t>
            </a:r>
            <a:r>
              <a:rPr lang="en-US" dirty="0" smtClean="0">
                <a:solidFill>
                  <a:schemeClr val="bg1"/>
                </a:solidFill>
              </a:rPr>
              <a:t> : Mittal </a:t>
            </a:r>
            <a:r>
              <a:rPr lang="en-US" dirty="0">
                <a:solidFill>
                  <a:schemeClr val="bg1"/>
                </a:solidFill>
              </a:rPr>
              <a:t>(2021</a:t>
            </a:r>
            <a:r>
              <a:rPr lang="en-US" dirty="0" smtClean="0">
                <a:solidFill>
                  <a:schemeClr val="bg1"/>
                </a:solidFill>
              </a:rPr>
              <a:t>)</a:t>
            </a:r>
            <a:endParaRPr lang="en-US" dirty="0">
              <a:solidFill>
                <a:schemeClr val="bg1"/>
              </a:solidFill>
            </a:endParaRPr>
          </a:p>
        </p:txBody>
      </p:sp>
    </p:spTree>
    <p:extLst>
      <p:ext uri="{BB962C8B-B14F-4D97-AF65-F5344CB8AC3E}">
        <p14:creationId xmlns:p14="http://schemas.microsoft.com/office/powerpoint/2010/main" val="19472211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604547"/>
            <a:ext cx="12277618" cy="5253453"/>
          </a:xfrm>
          <a:prstGeom prst="rect">
            <a:avLst/>
          </a:prstGeom>
        </p:spPr>
      </p:pic>
      <p:sp>
        <p:nvSpPr>
          <p:cNvPr id="3" name="Content Placeholder 2"/>
          <p:cNvSpPr>
            <a:spLocks noGrp="1"/>
          </p:cNvSpPr>
          <p:nvPr>
            <p:ph idx="1"/>
          </p:nvPr>
        </p:nvSpPr>
        <p:spPr>
          <a:xfrm>
            <a:off x="432357" y="253354"/>
            <a:ext cx="11629504" cy="1584275"/>
          </a:xfrm>
        </p:spPr>
        <p:txBody>
          <a:bodyPr/>
          <a:lstStyle/>
          <a:p>
            <a:pPr marL="0" indent="0" algn="ctr">
              <a:buNone/>
            </a:pPr>
            <a:r>
              <a:rPr lang="en-US" sz="4000" b="1" dirty="0" smtClean="0">
                <a:solidFill>
                  <a:schemeClr val="bg1"/>
                </a:solidFill>
                <a:latin typeface="Adobe Fan Heiti Std B" panose="020B0700000000000000" pitchFamily="34" charset="-128"/>
                <a:ea typeface="Adobe Fan Heiti Std B" panose="020B0700000000000000" pitchFamily="34" charset="-128"/>
              </a:rPr>
              <a:t>WEARABLE TREND</a:t>
            </a:r>
          </a:p>
          <a:p>
            <a:pPr marL="0" indent="0" algn="ctr">
              <a:buNone/>
            </a:pPr>
            <a:r>
              <a:rPr lang="en-US" dirty="0" smtClean="0">
                <a:solidFill>
                  <a:schemeClr val="bg1"/>
                </a:solidFill>
                <a:latin typeface="Adobe Fan Heiti Std B" panose="020B0700000000000000" pitchFamily="34" charset="-128"/>
                <a:ea typeface="Adobe Fan Heiti Std B" panose="020B0700000000000000" pitchFamily="34" charset="-128"/>
              </a:rPr>
              <a:t>S</a:t>
            </a:r>
            <a:r>
              <a:rPr lang="id-ID" dirty="0" smtClean="0">
                <a:solidFill>
                  <a:schemeClr val="bg1"/>
                </a:solidFill>
                <a:latin typeface="Adobe Fan Heiti Std B" panose="020B0700000000000000" pitchFamily="34" charset="-128"/>
                <a:ea typeface="Adobe Fan Heiti Std B" panose="020B0700000000000000" pitchFamily="34" charset="-128"/>
              </a:rPr>
              <a:t>egala jenis perangkat elektronik yang dirancang untuk dikenakan di tubuh pengguna</a:t>
            </a:r>
            <a:endParaRPr lang="en-US" dirty="0">
              <a:solidFill>
                <a:schemeClr val="bg1"/>
              </a:solidFill>
              <a:latin typeface="Adobe Fan Heiti Std B" panose="020B0700000000000000" pitchFamily="34" charset="-128"/>
              <a:ea typeface="Adobe Fan Heiti Std B" panose="020B0700000000000000" pitchFamily="34" charset="-128"/>
            </a:endParaRPr>
          </a:p>
        </p:txBody>
      </p:sp>
      <p:sp>
        <p:nvSpPr>
          <p:cNvPr id="4" name="TextBox 3"/>
          <p:cNvSpPr txBox="1"/>
          <p:nvPr/>
        </p:nvSpPr>
        <p:spPr>
          <a:xfrm>
            <a:off x="345541" y="5959009"/>
            <a:ext cx="10339583" cy="276999"/>
          </a:xfrm>
          <a:prstGeom prst="rect">
            <a:avLst/>
          </a:prstGeom>
          <a:noFill/>
        </p:spPr>
        <p:txBody>
          <a:bodyPr wrap="square" rtlCol="0">
            <a:spAutoFit/>
          </a:bodyPr>
          <a:lstStyle/>
          <a:p>
            <a:r>
              <a:rPr lang="en-US" sz="1200" dirty="0" err="1" smtClean="0"/>
              <a:t>Sumber</a:t>
            </a:r>
            <a:r>
              <a:rPr lang="en-US" sz="1200" dirty="0" smtClean="0"/>
              <a:t> : https</a:t>
            </a:r>
            <a:r>
              <a:rPr lang="en-US" sz="1200" dirty="0"/>
              <a:t>://www.moveoapps.com/blog/wearable-technology-trendspotting-of-this-new-age-tech</a:t>
            </a:r>
          </a:p>
        </p:txBody>
      </p:sp>
    </p:spTree>
    <p:extLst>
      <p:ext uri="{BB962C8B-B14F-4D97-AF65-F5344CB8AC3E}">
        <p14:creationId xmlns:p14="http://schemas.microsoft.com/office/powerpoint/2010/main" val="21634475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1792937"/>
            <a:ext cx="4212403" cy="4484574"/>
          </a:xfrm>
        </p:spPr>
      </p:pic>
      <p:sp>
        <p:nvSpPr>
          <p:cNvPr id="5" name="Content Placeholder 2"/>
          <p:cNvSpPr>
            <a:spLocks noGrp="1"/>
          </p:cNvSpPr>
          <p:nvPr>
            <p:ph type="title"/>
          </p:nvPr>
        </p:nvSpPr>
        <p:spPr>
          <a:xfrm>
            <a:off x="1202918" y="284176"/>
            <a:ext cx="10427427" cy="1508760"/>
          </a:xfrm>
        </p:spPr>
        <p:txBody>
          <a:bodyPr>
            <a:normAutofit/>
          </a:bodyPr>
          <a:lstStyle/>
          <a:p>
            <a:pPr marL="0" indent="0" algn="ctr">
              <a:buNone/>
            </a:pPr>
            <a:r>
              <a:rPr lang="en-US" sz="4000" b="1" dirty="0" smtClean="0">
                <a:solidFill>
                  <a:schemeClr val="bg1"/>
                </a:solidFill>
                <a:latin typeface="Adobe Fan Heiti Std B" panose="020B0700000000000000" pitchFamily="34" charset="-128"/>
                <a:ea typeface="Adobe Fan Heiti Std B" panose="020B0700000000000000" pitchFamily="34" charset="-128"/>
              </a:rPr>
              <a:t>GREEN TREND</a:t>
            </a:r>
          </a:p>
          <a:p>
            <a:pPr algn="ctr"/>
            <a:r>
              <a:rPr lang="en-US" sz="1600" dirty="0" smtClean="0"/>
              <a:t>TREND </a:t>
            </a:r>
            <a:r>
              <a:rPr lang="en-US" sz="1600" dirty="0" err="1" smtClean="0"/>
              <a:t>ramah</a:t>
            </a:r>
            <a:r>
              <a:rPr lang="en-US" sz="1600" dirty="0" smtClean="0"/>
              <a:t> </a:t>
            </a:r>
            <a:r>
              <a:rPr lang="en-US" sz="1600" dirty="0" err="1"/>
              <a:t>lingkungan</a:t>
            </a:r>
            <a:r>
              <a:rPr lang="en-US" sz="1600" dirty="0"/>
              <a:t> saat </a:t>
            </a:r>
            <a:r>
              <a:rPr lang="en-US" sz="1600" dirty="0" err="1"/>
              <a:t>ini</a:t>
            </a:r>
            <a:r>
              <a:rPr lang="en-US" sz="1600" dirty="0"/>
              <a:t>  </a:t>
            </a:r>
            <a:r>
              <a:rPr lang="en-US" sz="1600" dirty="0" err="1" smtClean="0"/>
              <a:t>dengan</a:t>
            </a:r>
            <a:r>
              <a:rPr lang="en-US" sz="1600" dirty="0" smtClean="0"/>
              <a:t> </a:t>
            </a:r>
            <a:r>
              <a:rPr lang="en-US" sz="1600" dirty="0" err="1" smtClean="0"/>
              <a:t>istilah-istilah</a:t>
            </a:r>
            <a:r>
              <a:rPr lang="en-US" sz="1600" dirty="0" smtClean="0"/>
              <a:t> </a:t>
            </a:r>
            <a:r>
              <a:rPr lang="en-US" sz="1600" dirty="0" err="1" smtClean="0"/>
              <a:t>seperti</a:t>
            </a:r>
            <a:r>
              <a:rPr lang="en-US" sz="1600" dirty="0" smtClean="0"/>
              <a:t> ‘</a:t>
            </a:r>
            <a:r>
              <a:rPr lang="en-US" sz="1600" i="1" dirty="0" smtClean="0"/>
              <a:t>Save </a:t>
            </a:r>
            <a:r>
              <a:rPr lang="en-US" sz="1600" i="1" dirty="0"/>
              <a:t>the Planet</a:t>
            </a:r>
            <a:r>
              <a:rPr lang="en-US" sz="1600" dirty="0"/>
              <a:t>”, “</a:t>
            </a:r>
            <a:r>
              <a:rPr lang="en-US" sz="1600" dirty="0" err="1"/>
              <a:t>Ekonomi</a:t>
            </a:r>
            <a:r>
              <a:rPr lang="en-US" sz="1600" dirty="0"/>
              <a:t> </a:t>
            </a:r>
            <a:r>
              <a:rPr lang="en-US" sz="1600" dirty="0" err="1"/>
              <a:t>Sirkular</a:t>
            </a:r>
            <a:r>
              <a:rPr lang="en-US" sz="1600" dirty="0"/>
              <a:t>”, </a:t>
            </a:r>
            <a:r>
              <a:rPr lang="en-US" sz="1600" dirty="0" err="1"/>
              <a:t>maupun</a:t>
            </a:r>
            <a:r>
              <a:rPr lang="en-US" sz="1600" dirty="0"/>
              <a:t> “</a:t>
            </a:r>
            <a:r>
              <a:rPr lang="en-US" sz="1600" i="1" dirty="0"/>
              <a:t>Green Management</a:t>
            </a:r>
            <a:r>
              <a:rPr lang="en-US" sz="1600" dirty="0"/>
              <a:t>” </a:t>
            </a:r>
            <a:r>
              <a:rPr lang="id-ID" sz="1600" dirty="0"/>
              <a:t>menciptakan peluang untuk produk baru dan bisnis baru. </a:t>
            </a:r>
            <a:r>
              <a:rPr lang="en-US" sz="1600" dirty="0" smtClean="0"/>
              <a:t> KESADARAN MASYARAKAT YANG SEMAKIN MENINGKAT INI DIIRINGI DENGAN </a:t>
            </a:r>
            <a:r>
              <a:rPr lang="id-ID" sz="1600" dirty="0" smtClean="0"/>
              <a:t> </a:t>
            </a:r>
            <a:r>
              <a:rPr lang="en-US" sz="1600" dirty="0" smtClean="0"/>
              <a:t>KE</a:t>
            </a:r>
            <a:r>
              <a:rPr lang="id-ID" sz="1600" dirty="0" smtClean="0"/>
              <a:t>sedia</a:t>
            </a:r>
            <a:r>
              <a:rPr lang="en-US" sz="1600" dirty="0" smtClean="0"/>
              <a:t>AN KONSUMEN UNTUK </a:t>
            </a:r>
            <a:r>
              <a:rPr lang="id-ID" sz="1600" dirty="0" smtClean="0"/>
              <a:t> </a:t>
            </a:r>
            <a:r>
              <a:rPr lang="id-ID" sz="1600" dirty="0"/>
              <a:t>membayar lebih </a:t>
            </a:r>
            <a:r>
              <a:rPr lang="id-ID" sz="1600" dirty="0" smtClean="0"/>
              <a:t>produk </a:t>
            </a:r>
            <a:r>
              <a:rPr lang="en-US" sz="1600" dirty="0" smtClean="0"/>
              <a:t>– PRODUK PRO LINGKUNGAN HIDUP</a:t>
            </a:r>
            <a:endParaRPr lang="en-US" sz="1100" dirty="0">
              <a:solidFill>
                <a:schemeClr val="bg1"/>
              </a:solidFill>
              <a:latin typeface="Adobe Fan Heiti Std B" panose="020B0700000000000000" pitchFamily="34" charset="-128"/>
              <a:ea typeface="Adobe Fan Heiti Std B" panose="020B0700000000000000" pitchFamily="34" charset="-128"/>
            </a:endParaRPr>
          </a:p>
        </p:txBody>
      </p:sp>
      <p:sp>
        <p:nvSpPr>
          <p:cNvPr id="9" name="TextBox 8"/>
          <p:cNvSpPr txBox="1"/>
          <p:nvPr/>
        </p:nvSpPr>
        <p:spPr>
          <a:xfrm>
            <a:off x="108251" y="6352188"/>
            <a:ext cx="4104153" cy="430887"/>
          </a:xfrm>
          <a:prstGeom prst="rect">
            <a:avLst/>
          </a:prstGeom>
          <a:noFill/>
        </p:spPr>
        <p:txBody>
          <a:bodyPr wrap="square" rtlCol="0">
            <a:spAutoFit/>
          </a:bodyPr>
          <a:lstStyle/>
          <a:p>
            <a:r>
              <a:rPr lang="en-US" sz="1100" dirty="0" err="1" smtClean="0"/>
              <a:t>Sumber</a:t>
            </a:r>
            <a:r>
              <a:rPr lang="en-US" sz="1100" dirty="0" smtClean="0"/>
              <a:t> </a:t>
            </a:r>
            <a:r>
              <a:rPr lang="en-US" sz="1100" dirty="0"/>
              <a:t>: https://environment-indonesia.com/9-tips-zero-waste-di-tempat-kerja/</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12404" y="1821237"/>
            <a:ext cx="7979596" cy="4456273"/>
          </a:xfrm>
          <a:prstGeom prst="rect">
            <a:avLst/>
          </a:prstGeom>
        </p:spPr>
      </p:pic>
      <p:sp>
        <p:nvSpPr>
          <p:cNvPr id="6" name="TextBox 5"/>
          <p:cNvSpPr txBox="1"/>
          <p:nvPr/>
        </p:nvSpPr>
        <p:spPr>
          <a:xfrm>
            <a:off x="9010436" y="6352188"/>
            <a:ext cx="5979559" cy="307777"/>
          </a:xfrm>
          <a:prstGeom prst="rect">
            <a:avLst/>
          </a:prstGeom>
          <a:noFill/>
        </p:spPr>
        <p:txBody>
          <a:bodyPr wrap="square" rtlCol="0">
            <a:spAutoFit/>
          </a:bodyPr>
          <a:lstStyle/>
          <a:p>
            <a:r>
              <a:rPr lang="en-US" sz="1400" dirty="0"/>
              <a:t>https://www.omahwangi.com/produk/</a:t>
            </a:r>
          </a:p>
        </p:txBody>
      </p:sp>
    </p:spTree>
    <p:extLst>
      <p:ext uri="{BB962C8B-B14F-4D97-AF65-F5344CB8AC3E}">
        <p14:creationId xmlns:p14="http://schemas.microsoft.com/office/powerpoint/2010/main" val="40895622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243280" y="4883307"/>
            <a:ext cx="4948719" cy="1974693"/>
          </a:xfrm>
          <a:solidFill>
            <a:schemeClr val="bg2"/>
          </a:solidFill>
        </p:spPr>
        <p:txBody>
          <a:bodyPr>
            <a:normAutofit/>
          </a:bodyPr>
          <a:lstStyle/>
          <a:p>
            <a:r>
              <a:rPr lang="en-US" sz="2000" dirty="0" smtClean="0"/>
              <a:t>D</a:t>
            </a:r>
            <a:r>
              <a:rPr lang="id-ID" sz="2000" dirty="0" smtClean="0"/>
              <a:t>ata </a:t>
            </a:r>
            <a:r>
              <a:rPr lang="id-ID" sz="2000" dirty="0"/>
              <a:t>Bank Indonesia (BI), sepanjang </a:t>
            </a:r>
            <a:r>
              <a:rPr lang="en-US" sz="2000" dirty="0"/>
              <a:t>5 </a:t>
            </a:r>
            <a:r>
              <a:rPr lang="en-US" sz="2000" dirty="0" err="1"/>
              <a:t>tahun</a:t>
            </a:r>
            <a:r>
              <a:rPr lang="en-US" sz="2000" dirty="0"/>
              <a:t> </a:t>
            </a:r>
            <a:r>
              <a:rPr lang="en-US" sz="2000" dirty="0" err="1"/>
              <a:t>terakhir</a:t>
            </a:r>
            <a:r>
              <a:rPr lang="en-US" sz="2000" dirty="0"/>
              <a:t> </a:t>
            </a:r>
            <a:r>
              <a:rPr lang="id-ID" sz="2000" dirty="0"/>
              <a:t> nilai transaksi belanja menggunakan uang elektronik atau </a:t>
            </a:r>
            <a:r>
              <a:rPr lang="id-ID" sz="2000" i="1" dirty="0"/>
              <a:t>e-money </a:t>
            </a:r>
            <a:r>
              <a:rPr lang="id-ID" sz="2000" dirty="0"/>
              <a:t>di dalam negeri mencapai</a:t>
            </a:r>
            <a:r>
              <a:rPr lang="en-US" sz="2000" dirty="0"/>
              <a:t> 158%</a:t>
            </a:r>
            <a:r>
              <a:rPr lang="id-ID" sz="2000" dirty="0"/>
              <a:t>.</a:t>
            </a:r>
            <a:r>
              <a:rPr lang="en-US" sz="2000" dirty="0"/>
              <a:t> (</a:t>
            </a:r>
            <a:r>
              <a:rPr lang="en-US" sz="2000" dirty="0" err="1"/>
              <a:t>Sumber</a:t>
            </a:r>
            <a:r>
              <a:rPr lang="en-US" sz="2000" dirty="0"/>
              <a:t> : </a:t>
            </a:r>
            <a:r>
              <a:rPr lang="en-US" sz="2000" u="sng" dirty="0">
                <a:hlinkClick r:id="rId2"/>
              </a:rPr>
              <a:t>https://databoks.katadata.co.id</a:t>
            </a:r>
            <a:r>
              <a:rPr lang="en-US" sz="2000" dirty="0"/>
              <a:t>, 2023</a:t>
            </a:r>
          </a:p>
        </p:txBody>
      </p:sp>
      <p:sp>
        <p:nvSpPr>
          <p:cNvPr id="4" name="Content Placeholder 2"/>
          <p:cNvSpPr>
            <a:spLocks noGrp="1"/>
          </p:cNvSpPr>
          <p:nvPr>
            <p:ph type="title"/>
          </p:nvPr>
        </p:nvSpPr>
        <p:spPr/>
        <p:txBody>
          <a:bodyPr>
            <a:normAutofit fontScale="90000"/>
          </a:bodyPr>
          <a:lstStyle/>
          <a:p>
            <a:pPr marL="0" indent="0" algn="ctr">
              <a:buNone/>
            </a:pPr>
            <a:r>
              <a:rPr lang="en-US" sz="4000" b="1" dirty="0" smtClean="0">
                <a:solidFill>
                  <a:schemeClr val="bg1"/>
                </a:solidFill>
                <a:latin typeface="Adobe Fan Heiti Std B" panose="020B0700000000000000" pitchFamily="34" charset="-128"/>
                <a:ea typeface="Adobe Fan Heiti Std B" panose="020B0700000000000000" pitchFamily="34" charset="-128"/>
              </a:rPr>
              <a:t>payments TREND</a:t>
            </a:r>
          </a:p>
          <a:p>
            <a:pPr algn="ctr"/>
            <a:r>
              <a:rPr lang="en-US" sz="3600" dirty="0" smtClean="0"/>
              <a:t/>
            </a:r>
            <a:br>
              <a:rPr lang="en-US" sz="3600" dirty="0" smtClean="0"/>
            </a:br>
            <a:r>
              <a:rPr lang="en-US" sz="3600" dirty="0" smtClean="0"/>
              <a:t>PEMBAYARAN DARI TUNAI KE NON TUNAI</a:t>
            </a:r>
            <a:endParaRPr lang="en-US" dirty="0">
              <a:solidFill>
                <a:schemeClr val="bg1"/>
              </a:solidFill>
              <a:latin typeface="Adobe Fan Heiti Std B" panose="020B0700000000000000" pitchFamily="34" charset="-128"/>
              <a:ea typeface="Adobe Fan Heiti Std B" panose="020B0700000000000000" pitchFamily="34" charset="-128"/>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792936"/>
            <a:ext cx="7243281" cy="5065064"/>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10676" y="1792936"/>
            <a:ext cx="4437901" cy="2123996"/>
          </a:xfrm>
          <a:prstGeom prst="rect">
            <a:avLst/>
          </a:prstGeom>
        </p:spPr>
      </p:pic>
      <p:sp>
        <p:nvSpPr>
          <p:cNvPr id="6" name="TextBox 5"/>
          <p:cNvSpPr txBox="1"/>
          <p:nvPr/>
        </p:nvSpPr>
        <p:spPr>
          <a:xfrm>
            <a:off x="7510676" y="4243227"/>
            <a:ext cx="4510088" cy="461665"/>
          </a:xfrm>
          <a:prstGeom prst="rect">
            <a:avLst/>
          </a:prstGeom>
          <a:noFill/>
        </p:spPr>
        <p:txBody>
          <a:bodyPr wrap="square" rtlCol="0">
            <a:spAutoFit/>
          </a:bodyPr>
          <a:lstStyle/>
          <a:p>
            <a:r>
              <a:rPr lang="en-US" sz="1200" dirty="0"/>
              <a:t>https://news.unair.ac.id/2021/05/02/menilik-keberlangsungan-penggunaan-e-wallet-di-indonesia/?lang=id</a:t>
            </a:r>
          </a:p>
        </p:txBody>
      </p:sp>
    </p:spTree>
    <p:extLst>
      <p:ext uri="{BB962C8B-B14F-4D97-AF65-F5344CB8AC3E}">
        <p14:creationId xmlns:p14="http://schemas.microsoft.com/office/powerpoint/2010/main" val="249514209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nded">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tint val="98000"/>
              </a:schemeClr>
              <a:schemeClr val="phClr">
                <a:tint val="99000"/>
                <a:shade val="96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C3935CB6-B0E3-44A7-AB37-996D901F73AB}"/>
    </a:ext>
  </a:extLst>
</a:theme>
</file>

<file path=docProps/app.xml><?xml version="1.0" encoding="utf-8"?>
<Properties xmlns="http://schemas.openxmlformats.org/officeDocument/2006/extended-properties" xmlns:vt="http://schemas.openxmlformats.org/officeDocument/2006/docPropsVTypes">
  <Template>Banded</Template>
  <TotalTime>320</TotalTime>
  <Words>406</Words>
  <Application>Microsoft Office PowerPoint</Application>
  <PresentationFormat>Widescreen</PresentationFormat>
  <Paragraphs>71</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Adobe Fan Heiti Std B</vt:lpstr>
      <vt:lpstr>Adobe Heiti Std R</vt:lpstr>
      <vt:lpstr>Bahnschrift</vt:lpstr>
      <vt:lpstr>Corbel</vt:lpstr>
      <vt:lpstr>Wingdings</vt:lpstr>
      <vt:lpstr>Banded</vt:lpstr>
      <vt:lpstr>Peluang usaha</vt:lpstr>
      <vt:lpstr>Tujuan PEmbelajaran</vt:lpstr>
      <vt:lpstr>PELUANG USAHA</vt:lpstr>
      <vt:lpstr>FAKTOR – FAKTOR PENYEBAB MUNCULNYA PELUANG USAHA</vt:lpstr>
      <vt:lpstr>Trend </vt:lpstr>
      <vt:lpstr>segala aspek yang terjadi pada kehidupan sehari – hari  </vt:lpstr>
      <vt:lpstr>PowerPoint Presentation</vt:lpstr>
      <vt:lpstr>GREEN TREND TREND ramah lingkungan saat ini  dengan istilah-istilah seperti ‘Save the Planet”, “Ekonomi Sirkular”, maupun “Green Management” menciptakan peluang untuk produk baru dan bisnis baru.  KESADARAN MASYARAKAT YANG SEMAKIN MENINGKAT INI DIIRINGI DENGAN  KEsediaAN KONSUMEN UNTUK  membayar lebih produk – PRODUK PRO LINGKUNGAN HIDUP</vt:lpstr>
      <vt:lpstr>payments TREND  PEMBAYARAN DARI TUNAI KE NON TUNAI</vt:lpstr>
      <vt:lpstr>Maker Trend </vt:lpstr>
      <vt:lpstr>Pengembangan aplikasi seluler dari tahun  ke tahun semakin dinamis, penuh potensi dan peluang. Mulai dari Artificial Intelligence (AI) dan Machine Learning hingga teknologi cloud, pengalaman metaverse, gamifikasi, dan integrasi dengan perangkat dan platform lain .</vt:lpstr>
      <vt:lpstr>Health and Beauty Trends</vt:lpstr>
      <vt:lpstr>The Internet of Things</vt:lpstr>
      <vt:lpstr>Berbagai Teknik untuk Mengidentikasi Peluang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KEWIRAUSAHAAN DAN WIRAUSAHA</dc:title>
  <dc:creator>ASUS</dc:creator>
  <cp:lastModifiedBy>ASUS</cp:lastModifiedBy>
  <cp:revision>32</cp:revision>
  <dcterms:created xsi:type="dcterms:W3CDTF">2024-05-14T02:28:52Z</dcterms:created>
  <dcterms:modified xsi:type="dcterms:W3CDTF">2024-05-27T06:58:34Z</dcterms:modified>
</cp:coreProperties>
</file>