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of Surveillance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Sensitivity in surveillance refers to the proportion of actual cases in a population that </a:t>
            </a:r>
            <a:r>
              <a:rPr lang="en-US" dirty="0" smtClean="0">
                <a:latin typeface="Arial Narrow" panose="020B0606020202030204" pitchFamily="34" charset="0"/>
              </a:rPr>
              <a:t>are detected </a:t>
            </a:r>
            <a:r>
              <a:rPr lang="en-US" dirty="0">
                <a:latin typeface="Arial Narrow" panose="020B0606020202030204" pitchFamily="34" charset="0"/>
              </a:rPr>
              <a:t>and notified through the system.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i="1" dirty="0">
                <a:latin typeface="Arial Narrow" panose="020B0606020202030204" pitchFamily="34" charset="0"/>
              </a:rPr>
              <a:t>The sensitivity of a surveillance system can be considered on two levels.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First, at the level of case reporting, sensitivity refers to the proportion of cases of a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disease (or other health-related event) detected by the surveillance </a:t>
            </a:r>
            <a:r>
              <a:rPr lang="en-US" i="1" dirty="0" smtClean="0">
                <a:latin typeface="Arial Narrow" panose="020B0606020202030204" pitchFamily="34" charset="0"/>
              </a:rPr>
              <a:t>system</a:t>
            </a:r>
            <a:r>
              <a:rPr lang="en-US" i="1" dirty="0">
                <a:latin typeface="Arial Narrow" panose="020B0606020202030204" pitchFamily="34" charset="0"/>
              </a:rPr>
              <a:t/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Second, sensitivity can refer to the ability to detect outbreaks, including the ability </a:t>
            </a:r>
            <a:r>
              <a:rPr lang="en-US" i="1" dirty="0" smtClean="0">
                <a:latin typeface="Arial Narrow" panose="020B0606020202030204" pitchFamily="34" charset="0"/>
              </a:rPr>
              <a:t>to monitor </a:t>
            </a:r>
            <a:r>
              <a:rPr lang="en-US" i="1" dirty="0">
                <a:latin typeface="Arial Narrow" panose="020B0606020202030204" pitchFamily="34" charset="0"/>
              </a:rPr>
              <a:t>changes in the number of cases over time.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61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Specificity refers to the proportion of persons without the disease that are considered by </a:t>
            </a:r>
            <a:r>
              <a:rPr lang="en-US" dirty="0" smtClean="0">
                <a:latin typeface="Arial Narrow" panose="020B0606020202030204" pitchFamily="34" charset="0"/>
              </a:rPr>
              <a:t>the surveillance </a:t>
            </a:r>
            <a:r>
              <a:rPr lang="en-US" dirty="0">
                <a:latin typeface="Arial Narrow" panose="020B0606020202030204" pitchFamily="34" charset="0"/>
              </a:rPr>
              <a:t>system as not having the disease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4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positive predictive value (PPV)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positive predictive value (PPV) is the proportion of people the surveillance system </a:t>
            </a:r>
            <a:r>
              <a:rPr lang="en-US" dirty="0" smtClean="0">
                <a:latin typeface="Arial Narrow" panose="020B0606020202030204" pitchFamily="34" charset="0"/>
              </a:rPr>
              <a:t>indicates as </a:t>
            </a:r>
            <a:r>
              <a:rPr lang="en-US" dirty="0">
                <a:latin typeface="Arial Narrow" panose="020B0606020202030204" pitchFamily="34" charset="0"/>
              </a:rPr>
              <a:t>having the disease who actually have it.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9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Arial Narrow" panose="020B0606020202030204" pitchFamily="34" charset="0"/>
              </a:rPr>
              <a:t>A public health surveillance system that is representative accurately</a:t>
            </a:r>
            <a:br>
              <a:rPr lang="en-US" sz="2600" dirty="0">
                <a:latin typeface="Arial Narrow" panose="020B0606020202030204" pitchFamily="34" charset="0"/>
              </a:rPr>
            </a:br>
            <a:r>
              <a:rPr lang="en-US" sz="2600" dirty="0">
                <a:latin typeface="Arial Narrow" panose="020B0606020202030204" pitchFamily="34" charset="0"/>
              </a:rPr>
              <a:t>describes the occurrence of a health-related event over time and its distribution in the</a:t>
            </a:r>
            <a:br>
              <a:rPr lang="en-US" sz="2600" dirty="0">
                <a:latin typeface="Arial Narrow" panose="020B0606020202030204" pitchFamily="34" charset="0"/>
              </a:rPr>
            </a:br>
            <a:r>
              <a:rPr lang="en-US" sz="2600" dirty="0">
                <a:latin typeface="Arial Narrow" panose="020B0606020202030204" pitchFamily="34" charset="0"/>
              </a:rPr>
              <a:t>population by place and person. </a:t>
            </a:r>
            <a:br>
              <a:rPr lang="en-US" sz="2600" dirty="0">
                <a:latin typeface="Arial Narrow" panose="020B0606020202030204" pitchFamily="34" charset="0"/>
              </a:rPr>
            </a:br>
            <a:endParaRPr lang="en-US" sz="2600" dirty="0" smtClean="0">
              <a:latin typeface="Arial Narrow" panose="020B0606020202030204" pitchFamily="34" charset="0"/>
            </a:endParaRPr>
          </a:p>
          <a:p>
            <a:r>
              <a:rPr lang="en-US" sz="2600" dirty="0" smtClean="0">
                <a:latin typeface="Arial Narrow" panose="020B0606020202030204" pitchFamily="34" charset="0"/>
              </a:rPr>
              <a:t>Representativeness </a:t>
            </a:r>
            <a:r>
              <a:rPr lang="en-US" sz="2600" dirty="0">
                <a:latin typeface="Arial Narrow" panose="020B0606020202030204" pitchFamily="34" charset="0"/>
              </a:rPr>
              <a:t>refers to the degree to which the reported cases reflect the occurrence </a:t>
            </a:r>
            <a:r>
              <a:rPr lang="en-US" sz="2600" dirty="0" smtClean="0">
                <a:latin typeface="Arial Narrow" panose="020B0606020202030204" pitchFamily="34" charset="0"/>
              </a:rPr>
              <a:t>and distribution </a:t>
            </a:r>
            <a:r>
              <a:rPr lang="en-US" sz="2600" dirty="0">
                <a:latin typeface="Arial Narrow" panose="020B0606020202030204" pitchFamily="34" charset="0"/>
              </a:rPr>
              <a:t>of all the cases in the population under surveillance. 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r>
              <a:rPr lang="en-US" sz="2600" dirty="0" smtClean="0">
                <a:latin typeface="Arial Narrow" panose="020B0606020202030204" pitchFamily="34" charset="0"/>
              </a:rPr>
              <a:t>Geographical representativeness </a:t>
            </a:r>
            <a:r>
              <a:rPr lang="en-US" sz="2600" dirty="0">
                <a:latin typeface="Arial Narrow" panose="020B0606020202030204" pitchFamily="34" charset="0"/>
              </a:rPr>
              <a:t>is particularly important in an early warning system to ensure detection </a:t>
            </a:r>
            <a:r>
              <a:rPr lang="en-US" sz="2600" dirty="0" smtClean="0">
                <a:latin typeface="Arial Narrow" panose="020B0606020202030204" pitchFamily="34" charset="0"/>
              </a:rPr>
              <a:t>of outbreaks </a:t>
            </a:r>
            <a:r>
              <a:rPr lang="en-US" sz="2600" dirty="0">
                <a:latin typeface="Arial Narrow" panose="020B0606020202030204" pitchFamily="34" charset="0"/>
              </a:rPr>
              <a:t>of infectious diseases</a:t>
            </a:r>
            <a:r>
              <a:rPr lang="en-US" sz="2600" dirty="0">
                <a:latin typeface="Arial Narrow" panose="020B0606020202030204" pitchFamily="34" charset="0"/>
              </a:rPr>
              <a:t> </a:t>
            </a:r>
            <a:endParaRPr lang="en-US" sz="26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86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Arial Narrow" panose="020B0606020202030204" pitchFamily="34" charset="0"/>
              </a:rPr>
              <a:t>Data quality reflects the completeness and validity of the data recorded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in the public health surveillance system.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i="1" dirty="0" smtClean="0">
                <a:latin typeface="Arial Narrow" panose="020B0606020202030204" pitchFamily="34" charset="0"/>
              </a:rPr>
              <a:t>Examining </a:t>
            </a:r>
            <a:r>
              <a:rPr lang="en-US" i="1" dirty="0">
                <a:latin typeface="Arial Narrow" panose="020B0606020202030204" pitchFamily="34" charset="0"/>
              </a:rPr>
              <a:t>the percentage of “unknown” or “blank” responses to items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on surveillance forms is a straightforward and easy measure of data quality. Data of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high quality will have low percentages of such responses.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8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Arial Narrow" panose="020B0606020202030204" pitchFamily="34" charset="0"/>
              </a:rPr>
              <a:t>Stability </a:t>
            </a:r>
            <a:r>
              <a:rPr lang="en-US" i="1" dirty="0">
                <a:latin typeface="Arial Narrow" panose="020B0606020202030204" pitchFamily="34" charset="0"/>
              </a:rPr>
              <a:t>refers to the reliability (i.e., the ability to collect, manage, and</a:t>
            </a:r>
            <a:br>
              <a:rPr lang="en-US" i="1" dirty="0">
                <a:latin typeface="Arial Narrow" panose="020B0606020202030204" pitchFamily="34" charset="0"/>
              </a:rPr>
            </a:br>
            <a:r>
              <a:rPr lang="en-US" i="1" dirty="0">
                <a:latin typeface="Arial Narrow" panose="020B0606020202030204" pitchFamily="34" charset="0"/>
              </a:rPr>
              <a:t>provide data properly without failure) and availability (the ability to be operational </a:t>
            </a:r>
            <a:r>
              <a:rPr lang="en-US" i="1" dirty="0" smtClean="0">
                <a:latin typeface="Arial Narrow" panose="020B0606020202030204" pitchFamily="34" charset="0"/>
              </a:rPr>
              <a:t>when it </a:t>
            </a:r>
            <a:r>
              <a:rPr lang="en-US" i="1" dirty="0">
                <a:latin typeface="Arial Narrow" panose="020B0606020202030204" pitchFamily="34" charset="0"/>
              </a:rPr>
              <a:t>is needed) of the public health surveillance system.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56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Simplycity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system should produce all the data needed, but in the most simple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and </a:t>
            </a:r>
            <a:r>
              <a:rPr lang="en-US" dirty="0" smtClean="0">
                <a:latin typeface="Arial Narrow" panose="020B0606020202030204" pitchFamily="34" charset="0"/>
              </a:rPr>
              <a:t>straight forward </a:t>
            </a:r>
            <a:r>
              <a:rPr lang="en-US" dirty="0">
                <a:latin typeface="Arial Narrow" panose="020B0606020202030204" pitchFamily="34" charset="0"/>
              </a:rPr>
              <a:t>way possible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Forms for keeping records and compiling data </a:t>
            </a:r>
            <a:r>
              <a:rPr lang="en-US" dirty="0" smtClean="0">
                <a:latin typeface="Arial Narrow" panose="020B0606020202030204" pitchFamily="34" charset="0"/>
              </a:rPr>
              <a:t>should be </a:t>
            </a:r>
            <a:r>
              <a:rPr lang="en-US" dirty="0">
                <a:latin typeface="Arial Narrow" panose="020B0606020202030204" pitchFamily="34" charset="0"/>
              </a:rPr>
              <a:t>easy to understand and complete, and should not waste staff time by </a:t>
            </a:r>
            <a:r>
              <a:rPr lang="en-US" dirty="0" smtClean="0">
                <a:latin typeface="Arial Narrow" panose="020B0606020202030204" pitchFamily="34" charset="0"/>
              </a:rPr>
              <a:t>requiring repeated </a:t>
            </a:r>
            <a:r>
              <a:rPr lang="en-US" dirty="0">
                <a:latin typeface="Arial Narrow" panose="020B0606020202030204" pitchFamily="34" charset="0"/>
              </a:rPr>
              <a:t>entry of the same information. This is especially important where </a:t>
            </a:r>
            <a:r>
              <a:rPr lang="en-US" dirty="0" smtClean="0">
                <a:latin typeface="Arial Narrow" panose="020B0606020202030204" pitchFamily="34" charset="0"/>
              </a:rPr>
              <a:t>resources are </a:t>
            </a:r>
            <a:r>
              <a:rPr lang="en-US" dirty="0">
                <a:latin typeface="Arial Narrow" panose="020B0606020202030204" pitchFamily="34" charset="0"/>
              </a:rPr>
              <a:t>limited and staff have many other demands on their time.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br>
              <a:rPr lang="en-US" dirty="0">
                <a:latin typeface="Arial Narrow" panose="020B0606020202030204" pitchFamily="34" charset="0"/>
              </a:rPr>
            </a:b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simplicity of a public health surveillance system refers to both </a:t>
            </a:r>
            <a:r>
              <a:rPr lang="en-US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its structure </a:t>
            </a:r>
            <a: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ease of operation. </a:t>
            </a:r>
            <a:endParaRPr lang="en-US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Surveillance </a:t>
            </a:r>
            <a: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systems should be as simple as possible</a:t>
            </a:r>
            <a:b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while still meeting their objectives.</a:t>
            </a:r>
            <a:r>
              <a:rPr lang="en-US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7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Flexybility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system should produce all the data needed, but in the most simple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and straightforward way possible</a:t>
            </a:r>
            <a:r>
              <a:rPr lang="en-US" dirty="0" smtClean="0">
                <a:latin typeface="Arial Narrow" panose="020B0606020202030204" pitchFamily="34" charset="0"/>
              </a:rPr>
              <a:t>.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Forms for keeping records and compiling data </a:t>
            </a:r>
            <a:r>
              <a:rPr lang="en-US" dirty="0" smtClean="0">
                <a:latin typeface="Arial Narrow" panose="020B0606020202030204" pitchFamily="34" charset="0"/>
              </a:rPr>
              <a:t>should be </a:t>
            </a:r>
            <a:r>
              <a:rPr lang="en-US" dirty="0">
                <a:latin typeface="Arial Narrow" panose="020B0606020202030204" pitchFamily="34" charset="0"/>
              </a:rPr>
              <a:t>easy to understand and complete, and should not waste staff time by requiring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repeated entry of the same information. This is especially important where </a:t>
            </a:r>
            <a:r>
              <a:rPr lang="en-US" dirty="0" smtClean="0">
                <a:latin typeface="Arial Narrow" panose="020B0606020202030204" pitchFamily="34" charset="0"/>
              </a:rPr>
              <a:t>resources are </a:t>
            </a:r>
            <a:r>
              <a:rPr lang="en-US" dirty="0">
                <a:latin typeface="Arial Narrow" panose="020B0606020202030204" pitchFamily="34" charset="0"/>
              </a:rPr>
              <a:t>limited and staff have many other demands on their time.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1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 flexible public health surveillance system can adapt to changing information needs or operating conditions with little additional time, personnel, or allocated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funds.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Flexibility is probably best evaluated retrospectively by observing how a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system has responded to a new demand.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3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Acceptability </a:t>
            </a:r>
            <a:r>
              <a:rPr lang="en-US" dirty="0">
                <a:latin typeface="Arial Narrow" panose="020B0606020202030204" pitchFamily="34" charset="0"/>
              </a:rPr>
              <a:t>reflects the willingness of persons and organizations to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participate in the surveillance system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Involving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staff </a:t>
            </a:r>
            <a:r>
              <a:rPr lang="en-US" dirty="0">
                <a:latin typeface="Arial Narrow" panose="020B0606020202030204" pitchFamily="34" charset="0"/>
              </a:rPr>
              <a:t>in the design, evaluation and improvement of data entry forms may help </a:t>
            </a:r>
            <a:r>
              <a:rPr lang="en-US" dirty="0" smtClean="0">
                <a:latin typeface="Arial Narrow" panose="020B0606020202030204" pitchFamily="34" charset="0"/>
              </a:rPr>
              <a:t>ensure that </a:t>
            </a:r>
            <a:r>
              <a:rPr lang="en-US" dirty="0">
                <a:latin typeface="Arial Narrow" panose="020B0606020202030204" pitchFamily="34" charset="0"/>
              </a:rPr>
              <a:t>they find them easy to fill out and understand their purpose. It is also important </a:t>
            </a:r>
            <a:r>
              <a:rPr lang="en-US" dirty="0" smtClean="0">
                <a:latin typeface="Arial Narrow" panose="020B0606020202030204" pitchFamily="34" charset="0"/>
              </a:rPr>
              <a:t>to ensure </a:t>
            </a:r>
            <a:r>
              <a:rPr lang="en-US" dirty="0">
                <a:latin typeface="Arial Narrow" panose="020B0606020202030204" pitchFamily="34" charset="0"/>
              </a:rPr>
              <a:t>that end users are getting the results they need from the system and that you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are always open to comments and suggestions for improvement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3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Utility. The system should be practical and affordable. It should not put </a:t>
            </a:r>
            <a:r>
              <a:rPr lang="en-US" dirty="0" smtClean="0">
                <a:latin typeface="Arial Narrow" panose="020B0606020202030204" pitchFamily="34" charset="0"/>
              </a:rPr>
              <a:t>unnecessary burdens </a:t>
            </a:r>
            <a:r>
              <a:rPr lang="en-US" dirty="0">
                <a:latin typeface="Arial Narrow" panose="020B0606020202030204" pitchFamily="34" charset="0"/>
              </a:rPr>
              <a:t>on an agency’s staff and budget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1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Sustainability</a:t>
            </a:r>
            <a:r>
              <a:rPr lang="en-US" b="1" i="1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 </a:t>
            </a:r>
            <a:r>
              <a:rPr lang="en-US" dirty="0">
                <a:latin typeface="Arial Narrow" panose="020B0606020202030204" pitchFamily="34" charset="0"/>
              </a:rPr>
              <a:t>system should function with the minimum of effort and be easy to</a:t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dirty="0">
                <a:latin typeface="Arial Narrow" panose="020B0606020202030204" pitchFamily="34" charset="0"/>
              </a:rPr>
              <a:t>maintain and update, so that it continues to serve its purposes well after it has </a:t>
            </a:r>
            <a:r>
              <a:rPr lang="en-US" dirty="0" smtClean="0">
                <a:latin typeface="Arial Narrow" panose="020B0606020202030204" pitchFamily="34" charset="0"/>
              </a:rPr>
              <a:t>been established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Timeliness.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system should be able to generate up-to-date information whenever</a:t>
            </a:r>
            <a:br>
              <a:rPr lang="en-US" dirty="0"/>
            </a:br>
            <a:r>
              <a:rPr lang="en-US" dirty="0"/>
              <a:t>that information is needed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i="1" dirty="0"/>
              <a:t>Timeliness reflects the speed between steps in a public health surveillance system.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3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351</TotalTime>
  <Words>275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Arial Narrow</vt:lpstr>
      <vt:lpstr>Garamond</vt:lpstr>
      <vt:lpstr>Organic</vt:lpstr>
      <vt:lpstr>Evaluation of Surveillance systems</vt:lpstr>
      <vt:lpstr>Simplycity</vt:lpstr>
      <vt:lpstr>PowerPoint Presentation</vt:lpstr>
      <vt:lpstr>Flexybility</vt:lpstr>
      <vt:lpstr>PowerPoint Presentation</vt:lpstr>
      <vt:lpstr>Acceptability</vt:lpstr>
      <vt:lpstr>Utility</vt:lpstr>
      <vt:lpstr>Sustainability.</vt:lpstr>
      <vt:lpstr>Timeliness.</vt:lpstr>
      <vt:lpstr>Sensitivity</vt:lpstr>
      <vt:lpstr>Specificity</vt:lpstr>
      <vt:lpstr>The positive predictive value (PPV)</vt:lpstr>
      <vt:lpstr>Representativeness</vt:lpstr>
      <vt:lpstr>Data Quality</vt:lpstr>
      <vt:lpstr>Stability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Surveillance systems</dc:title>
  <dc:creator>firman sr</dc:creator>
  <cp:lastModifiedBy>firman sr</cp:lastModifiedBy>
  <cp:revision>8</cp:revision>
  <dcterms:created xsi:type="dcterms:W3CDTF">2017-05-17T03:18:40Z</dcterms:created>
  <dcterms:modified xsi:type="dcterms:W3CDTF">2017-05-17T09:10:14Z</dcterms:modified>
</cp:coreProperties>
</file>